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70" r:id="rId2"/>
    <p:sldId id="536" r:id="rId3"/>
    <p:sldId id="531" r:id="rId4"/>
    <p:sldId id="330" r:id="rId5"/>
    <p:sldId id="394" r:id="rId6"/>
    <p:sldId id="509" r:id="rId7"/>
    <p:sldId id="511" r:id="rId8"/>
    <p:sldId id="510" r:id="rId9"/>
    <p:sldId id="437" r:id="rId10"/>
    <p:sldId id="396" r:id="rId11"/>
    <p:sldId id="512" r:id="rId12"/>
    <p:sldId id="534" r:id="rId13"/>
    <p:sldId id="513" r:id="rId14"/>
    <p:sldId id="514" r:id="rId15"/>
    <p:sldId id="515" r:id="rId16"/>
    <p:sldId id="516" r:id="rId17"/>
    <p:sldId id="517" r:id="rId18"/>
    <p:sldId id="518" r:id="rId19"/>
    <p:sldId id="520" r:id="rId20"/>
    <p:sldId id="521" r:id="rId21"/>
    <p:sldId id="535" r:id="rId22"/>
    <p:sldId id="519" r:id="rId23"/>
    <p:sldId id="522" r:id="rId24"/>
    <p:sldId id="523" r:id="rId25"/>
    <p:sldId id="524" r:id="rId26"/>
    <p:sldId id="525" r:id="rId27"/>
    <p:sldId id="526" r:id="rId28"/>
    <p:sldId id="527" r:id="rId29"/>
    <p:sldId id="528" r:id="rId30"/>
    <p:sldId id="529" r:id="rId31"/>
    <p:sldId id="530" r:id="rId32"/>
    <p:sldId id="493" r:id="rId33"/>
    <p:sldId id="53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365" algn="l" rtl="0" fontAlgn="base">
      <a:spcBef>
        <a:spcPct val="0"/>
      </a:spcBef>
      <a:spcAft>
        <a:spcPct val="0"/>
      </a:spcAft>
      <a:defRPr kern="1200">
        <a:solidFill>
          <a:schemeClr val="tx1"/>
        </a:solidFill>
        <a:latin typeface="Arial" charset="0"/>
        <a:ea typeface="+mn-ea"/>
        <a:cs typeface="+mn-cs"/>
      </a:defRPr>
    </a:lvl2pPr>
    <a:lvl3pPr marL="912727" algn="l" rtl="0" fontAlgn="base">
      <a:spcBef>
        <a:spcPct val="0"/>
      </a:spcBef>
      <a:spcAft>
        <a:spcPct val="0"/>
      </a:spcAft>
      <a:defRPr kern="1200">
        <a:solidFill>
          <a:schemeClr val="tx1"/>
        </a:solidFill>
        <a:latin typeface="Arial" charset="0"/>
        <a:ea typeface="+mn-ea"/>
        <a:cs typeface="+mn-cs"/>
      </a:defRPr>
    </a:lvl3pPr>
    <a:lvl4pPr marL="1369099" algn="l" rtl="0" fontAlgn="base">
      <a:spcBef>
        <a:spcPct val="0"/>
      </a:spcBef>
      <a:spcAft>
        <a:spcPct val="0"/>
      </a:spcAft>
      <a:defRPr kern="1200">
        <a:solidFill>
          <a:schemeClr val="tx1"/>
        </a:solidFill>
        <a:latin typeface="Arial" charset="0"/>
        <a:ea typeface="+mn-ea"/>
        <a:cs typeface="+mn-cs"/>
      </a:defRPr>
    </a:lvl4pPr>
    <a:lvl5pPr marL="1825460" algn="l" rtl="0" fontAlgn="base">
      <a:spcBef>
        <a:spcPct val="0"/>
      </a:spcBef>
      <a:spcAft>
        <a:spcPct val="0"/>
      </a:spcAft>
      <a:defRPr kern="1200">
        <a:solidFill>
          <a:schemeClr val="tx1"/>
        </a:solidFill>
        <a:latin typeface="Arial" charset="0"/>
        <a:ea typeface="+mn-ea"/>
        <a:cs typeface="+mn-cs"/>
      </a:defRPr>
    </a:lvl5pPr>
    <a:lvl6pPr marL="2281827" algn="l" defTabSz="912727" rtl="0" eaLnBrk="1" latinLnBrk="0" hangingPunct="1">
      <a:defRPr kern="1200">
        <a:solidFill>
          <a:schemeClr val="tx1"/>
        </a:solidFill>
        <a:latin typeface="Arial" charset="0"/>
        <a:ea typeface="+mn-ea"/>
        <a:cs typeface="+mn-cs"/>
      </a:defRPr>
    </a:lvl6pPr>
    <a:lvl7pPr marL="2738193" algn="l" defTabSz="912727" rtl="0" eaLnBrk="1" latinLnBrk="0" hangingPunct="1">
      <a:defRPr kern="1200">
        <a:solidFill>
          <a:schemeClr val="tx1"/>
        </a:solidFill>
        <a:latin typeface="Arial" charset="0"/>
        <a:ea typeface="+mn-ea"/>
        <a:cs typeface="+mn-cs"/>
      </a:defRPr>
    </a:lvl7pPr>
    <a:lvl8pPr marL="3194558" algn="l" defTabSz="912727" rtl="0" eaLnBrk="1" latinLnBrk="0" hangingPunct="1">
      <a:defRPr kern="1200">
        <a:solidFill>
          <a:schemeClr val="tx1"/>
        </a:solidFill>
        <a:latin typeface="Arial" charset="0"/>
        <a:ea typeface="+mn-ea"/>
        <a:cs typeface="+mn-cs"/>
      </a:defRPr>
    </a:lvl8pPr>
    <a:lvl9pPr marL="3650921" algn="l" defTabSz="912727"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2" autoAdjust="0"/>
    <p:restoredTop sz="94737" autoAdjust="0"/>
  </p:normalViewPr>
  <p:slideViewPr>
    <p:cSldViewPr>
      <p:cViewPr>
        <p:scale>
          <a:sx n="60" d="100"/>
          <a:sy n="60" d="100"/>
        </p:scale>
        <p:origin x="-15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pPr/>
              <a:t>06-Aug-21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pPr>
                <a:defRPr/>
              </a:pPr>
              <a:t>06-Aug-21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65" algn="l" rtl="0" fontAlgn="base">
      <a:spcBef>
        <a:spcPct val="30000"/>
      </a:spcBef>
      <a:spcAft>
        <a:spcPct val="0"/>
      </a:spcAft>
      <a:defRPr sz="1200" kern="1200">
        <a:solidFill>
          <a:schemeClr val="tx1"/>
        </a:solidFill>
        <a:latin typeface="+mn-lt"/>
        <a:ea typeface="+mn-ea"/>
        <a:cs typeface="+mn-cs"/>
      </a:defRPr>
    </a:lvl2pPr>
    <a:lvl3pPr marL="912727" algn="l" rtl="0" fontAlgn="base">
      <a:spcBef>
        <a:spcPct val="30000"/>
      </a:spcBef>
      <a:spcAft>
        <a:spcPct val="0"/>
      </a:spcAft>
      <a:defRPr sz="1200" kern="1200">
        <a:solidFill>
          <a:schemeClr val="tx1"/>
        </a:solidFill>
        <a:latin typeface="+mn-lt"/>
        <a:ea typeface="+mn-ea"/>
        <a:cs typeface="+mn-cs"/>
      </a:defRPr>
    </a:lvl3pPr>
    <a:lvl4pPr marL="1369099" algn="l" rtl="0" fontAlgn="base">
      <a:spcBef>
        <a:spcPct val="30000"/>
      </a:spcBef>
      <a:spcAft>
        <a:spcPct val="0"/>
      </a:spcAft>
      <a:defRPr sz="1200" kern="1200">
        <a:solidFill>
          <a:schemeClr val="tx1"/>
        </a:solidFill>
        <a:latin typeface="+mn-lt"/>
        <a:ea typeface="+mn-ea"/>
        <a:cs typeface="+mn-cs"/>
      </a:defRPr>
    </a:lvl4pPr>
    <a:lvl5pPr marL="1825460" algn="l" rtl="0" fontAlgn="base">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pPr>
                <a:defRPr/>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126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02A441-166F-46A0-B4CC-D8D748EA95EA}" type="slidenum">
              <a:rPr lang="en-US"/>
              <a:pPr fontAlgn="base">
                <a:spcBef>
                  <a:spcPct val="0"/>
                </a:spcBef>
                <a:spcAft>
                  <a:spcPct val="0"/>
                </a:spcAft>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06E167BA-BCFA-47AC-98ED-8A01D922AEAC}" type="datetime1">
              <a:rPr lang="en-US" smtClean="0"/>
              <a:pPr>
                <a:defRPr/>
              </a:pPr>
              <a:t>06-Aug-21</a:t>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DEF1D1A-4F5D-4AA4-A997-B2D8C52FB958}" type="datetime1">
              <a:rPr lang="en-US" smtClean="0"/>
              <a:pPr>
                <a:defRPr/>
              </a:pPr>
              <a:t>06-Aug-21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757D284-A3C7-4B1B-8DAE-25C14336476C}" type="datetime1">
              <a:rPr lang="en-US" smtClean="0"/>
              <a:pPr>
                <a:defRPr/>
              </a:pPr>
              <a:t>06-Aug-21</a:t>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AECDE3A-0376-48A8-9D5E-B307303C5E75}" type="datetime1">
              <a:rPr lang="en-US" smtClean="0"/>
              <a:pPr>
                <a:defRPr/>
              </a:pPr>
              <a:t>06-Aug-21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13A8CF5-C034-4AC2-A704-C5AA2CCD3D19}" type="datetime1">
              <a:rPr lang="en-US" smtClean="0"/>
              <a:pPr>
                <a:defRPr/>
              </a:pPr>
              <a:t>06-Aug-21</a:t>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B20F76B-FC35-48FE-BC08-6F3DFFD51782}" type="datetime1">
              <a:rPr lang="en-US" smtClean="0"/>
              <a:pPr>
                <a:defRPr/>
              </a:pPr>
              <a:t>06-Aug-21</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7C54241-BADD-4053-8E8D-368C980F4A64}" type="datetime1">
              <a:rPr lang="en-US" smtClean="0"/>
              <a:pPr>
                <a:defRPr/>
              </a:pPr>
              <a:t>06-Aug-21</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D96BCF-AF49-4579-9AEC-0A0A03C323B0}" type="datetime1">
              <a:rPr lang="en-US" smtClean="0"/>
              <a:pPr>
                <a:defRPr/>
              </a:pPr>
              <a:t>06-Aug-21</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A70E56B-A07F-49B2-A205-D4D817D3F6C1}" type="datetime1">
              <a:rPr lang="en-US" smtClean="0"/>
              <a:pPr>
                <a:defRPr/>
              </a:pPr>
              <a:t>06-Aug-21</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D5C0E73-FD57-466D-BAC4-B27D07277024}" type="datetime1">
              <a:rPr lang="en-US" smtClean="0"/>
              <a:pPr>
                <a:defRPr/>
              </a:pPr>
              <a:t>06-Aug-21</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CB0A6D19-3BF4-4D44-9390-DC1A965096F5}" type="datetime1">
              <a:rPr lang="en-US" smtClean="0"/>
              <a:pPr>
                <a:defRPr/>
              </a:pPr>
              <a:t>06-Aug-21</a:t>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05F4095E-C679-491B-B3DD-C345EFC2A6CF}" type="datetime1">
              <a:rPr lang="en-US" smtClean="0"/>
              <a:pPr>
                <a:defRPr/>
              </a:pPr>
              <a:t>06-Aug-21</a:t>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itchFamily="34" charset="0"/>
        </a:defRPr>
      </a:lvl2pPr>
      <a:lvl3pPr algn="l" rtl="0" fontAlgn="base">
        <a:spcBef>
          <a:spcPct val="0"/>
        </a:spcBef>
        <a:spcAft>
          <a:spcPct val="0"/>
        </a:spcAft>
        <a:defRPr sz="4300">
          <a:solidFill>
            <a:schemeClr val="tx2"/>
          </a:solidFill>
          <a:latin typeface="Tw Cen MT" pitchFamily="34" charset="0"/>
        </a:defRPr>
      </a:lvl3pPr>
      <a:lvl4pPr algn="l" rtl="0" fontAlgn="base">
        <a:spcBef>
          <a:spcPct val="0"/>
        </a:spcBef>
        <a:spcAft>
          <a:spcPct val="0"/>
        </a:spcAft>
        <a:defRPr sz="4300">
          <a:solidFill>
            <a:schemeClr val="tx2"/>
          </a:solidFill>
          <a:latin typeface="Tw Cen MT" pitchFamily="34" charset="0"/>
        </a:defRPr>
      </a:lvl4pPr>
      <a:lvl5pPr algn="l" rtl="0" fontAlgn="base">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8503" indent="-318503"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595" indent="-272549" algn="l" rtl="0" fontAlgn="base">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2727" indent="-228182"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9099" indent="-228182" algn="l" rtl="0" fontAlgn="base">
        <a:spcBef>
          <a:spcPts val="399"/>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5460" indent="-228182" algn="l" rtl="0" fontAlgn="base">
        <a:spcBef>
          <a:spcPts val="399"/>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 y="175846"/>
            <a:ext cx="8839200" cy="4396154"/>
          </a:xfrm>
        </p:spPr>
        <p:txBody>
          <a:bodyPr>
            <a:noAutofit/>
          </a:bodyPr>
          <a:lstStyle/>
          <a:p>
            <a:pPr algn="ctr">
              <a:defRPr/>
            </a:pPr>
            <a:r>
              <a:rPr lang="en-US" sz="2900" b="1" dirty="0" smtClean="0">
                <a:latin typeface="Cambria" pitchFamily="18" charset="0"/>
                <a:cs typeface="Times New Roman" pitchFamily="18" charset="0"/>
              </a:rPr>
              <a:t>OOP (IT-2005)</a:t>
            </a:r>
          </a:p>
          <a:p>
            <a:pPr algn="ctr">
              <a:defRPr/>
            </a:pPr>
            <a:endParaRPr lang="en-US" sz="1700" b="1" dirty="0" smtClean="0">
              <a:latin typeface="Cambria" pitchFamily="18" charset="0"/>
              <a:cs typeface="Times New Roman" pitchFamily="18" charset="0"/>
            </a:endParaRPr>
          </a:p>
          <a:p>
            <a:pPr algn="ctr">
              <a:defRPr/>
            </a:pPr>
            <a:r>
              <a:rPr lang="en-US" sz="3900" b="1" dirty="0" smtClean="0">
                <a:latin typeface="Cambria" pitchFamily="18" charset="0"/>
                <a:cs typeface="Times New Roman" pitchFamily="18" charset="0"/>
              </a:rPr>
              <a:t>KALINGA INSTITUTE OF INDUSTRIAL TECHNOLOGY</a:t>
            </a:r>
          </a:p>
          <a:p>
            <a:pPr algn="ctr">
              <a:defRPr/>
            </a:pPr>
            <a:endParaRPr lang="en-US" sz="1100" b="1" dirty="0" smtClean="0">
              <a:latin typeface="Cambria" pitchFamily="18" charset="0"/>
              <a:cs typeface="Times New Roman" pitchFamily="18" charset="0"/>
            </a:endParaRPr>
          </a:p>
          <a:p>
            <a:pPr algn="ctr">
              <a:defRPr/>
            </a:pPr>
            <a:r>
              <a:rPr lang="en-US" sz="1900" b="1" dirty="0" smtClean="0">
                <a:latin typeface="Cambria" pitchFamily="18" charset="0"/>
                <a:cs typeface="Times New Roman" pitchFamily="18" charset="0"/>
              </a:rPr>
              <a:t> </a:t>
            </a:r>
          </a:p>
          <a:p>
            <a:pPr algn="ctr">
              <a:defRPr/>
            </a:pPr>
            <a:r>
              <a:rPr lang="en-US" sz="1900" b="1" dirty="0" smtClean="0">
                <a:latin typeface="Cambria" pitchFamily="18" charset="0"/>
                <a:cs typeface="Times New Roman" pitchFamily="18" charset="0"/>
              </a:rPr>
              <a:t> </a:t>
            </a:r>
            <a:r>
              <a:rPr lang="en-US" sz="3900" b="1" dirty="0" smtClean="0">
                <a:latin typeface="Cambria" pitchFamily="18" charset="0"/>
                <a:cs typeface="Times New Roman" pitchFamily="18" charset="0"/>
              </a:rPr>
              <a:t>School of Computer Engineering</a:t>
            </a:r>
            <a:endParaRPr lang="en-US" sz="1900" b="1" dirty="0" smtClean="0">
              <a:latin typeface="Cambria" pitchFamily="18" charset="0"/>
              <a:cs typeface="Times New Roman" pitchFamily="18" charset="0"/>
            </a:endParaRPr>
          </a:p>
          <a:p>
            <a:pPr algn="ctr">
              <a:defRPr/>
            </a:pPr>
            <a:endParaRPr lang="en-US" sz="1200" b="1" dirty="0" smtClean="0">
              <a:latin typeface="Cambria" pitchFamily="18" charset="0"/>
              <a:cs typeface="Times New Roman" pitchFamily="18" charset="0"/>
            </a:endParaRPr>
          </a:p>
        </p:txBody>
      </p:sp>
      <p:pic>
        <p:nvPicPr>
          <p:cNvPr id="140290" name="Picture 2" descr="http://www.entranceforms.com/libs/img/logos/kiit0712.logo.jpg"/>
          <p:cNvPicPr>
            <a:picLocks noChangeAspect="1" noChangeArrowheads="1"/>
          </p:cNvPicPr>
          <p:nvPr/>
        </p:nvPicPr>
        <p:blipFill>
          <a:blip r:embed="rId3" cstate="print"/>
          <a:srcRect/>
          <a:stretch>
            <a:fillRect/>
          </a:stretch>
        </p:blipFill>
        <p:spPr bwMode="auto">
          <a:xfrm>
            <a:off x="3733800" y="4267200"/>
            <a:ext cx="1943100" cy="1367352"/>
          </a:xfrm>
          <a:prstGeom prst="rect">
            <a:avLst/>
          </a:prstGeom>
          <a:noFill/>
        </p:spPr>
      </p:pic>
      <p:sp>
        <p:nvSpPr>
          <p:cNvPr id="5" name="TextBox 4"/>
          <p:cNvSpPr txBox="1"/>
          <p:nvPr/>
        </p:nvSpPr>
        <p:spPr>
          <a:xfrm>
            <a:off x="262468" y="6112934"/>
            <a:ext cx="1627305" cy="584775"/>
          </a:xfrm>
          <a:prstGeom prst="rect">
            <a:avLst/>
          </a:prstGeom>
          <a:noFill/>
        </p:spPr>
        <p:txBody>
          <a:bodyPr wrap="none" rtlCol="0">
            <a:spAutoFit/>
          </a:bodyPr>
          <a:lstStyle/>
          <a:p>
            <a:r>
              <a:rPr lang="en-US" sz="3200" b="1" i="1" dirty="0" smtClean="0">
                <a:latin typeface="Cambria" pitchFamily="18" charset="0"/>
              </a:rPr>
              <a:t>3 Credit</a:t>
            </a:r>
            <a:endParaRPr lang="en-US" sz="3200" b="1" i="1" dirty="0">
              <a:latin typeface="Cambria" pitchFamily="18" charset="0"/>
            </a:endParaRPr>
          </a:p>
        </p:txBody>
      </p:sp>
      <p:sp>
        <p:nvSpPr>
          <p:cNvPr id="6" name="TextBox 5"/>
          <p:cNvSpPr txBox="1"/>
          <p:nvPr/>
        </p:nvSpPr>
        <p:spPr>
          <a:xfrm>
            <a:off x="287869" y="5647267"/>
            <a:ext cx="8686799" cy="292388"/>
          </a:xfrm>
          <a:prstGeom prst="rect">
            <a:avLst/>
          </a:prstGeom>
          <a:noFill/>
        </p:spPr>
        <p:txBody>
          <a:bodyPr wrap="square" rtlCol="0">
            <a:spAutoFit/>
          </a:bodyPr>
          <a:lstStyle/>
          <a:p>
            <a:r>
              <a:rPr lang="en-US" sz="1300" b="1" dirty="0" smtClean="0">
                <a:latin typeface="Cambria" pitchFamily="18" charset="0"/>
                <a:cs typeface="Times New Roman" pitchFamily="18" charset="0"/>
              </a:rPr>
              <a:t>Strictly for internal circulation (within KIIT) and reference only. Not for outside circulation without permission</a:t>
            </a:r>
          </a:p>
        </p:txBody>
      </p:sp>
      <p:sp>
        <p:nvSpPr>
          <p:cNvPr id="7" name="TextBox 6"/>
          <p:cNvSpPr txBox="1"/>
          <p:nvPr/>
        </p:nvSpPr>
        <p:spPr>
          <a:xfrm>
            <a:off x="2438400" y="6167735"/>
            <a:ext cx="6607787" cy="461665"/>
          </a:xfrm>
          <a:prstGeom prst="rect">
            <a:avLst/>
          </a:prstGeom>
          <a:noFill/>
        </p:spPr>
        <p:txBody>
          <a:bodyPr wrap="square" rtlCol="0">
            <a:spAutoFit/>
          </a:bodyPr>
          <a:lstStyle/>
          <a:p>
            <a:pPr algn="ctr"/>
            <a:r>
              <a:rPr lang="en-US" sz="2400" b="1" dirty="0" smtClean="0">
                <a:solidFill>
                  <a:srgbClr val="FFFFFF"/>
                </a:solidFill>
                <a:latin typeface="Cambria" pitchFamily="18" charset="0"/>
                <a:cs typeface="Times New Roman" pitchFamily="18" charset="0"/>
              </a:rPr>
              <a:t>Lecture Note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600" b="1" dirty="0" smtClean="0">
                <a:solidFill>
                  <a:schemeClr val="tx1"/>
                </a:solidFill>
                <a:latin typeface="Cambria" pitchFamily="18" charset="0"/>
              </a:rPr>
              <a:t>Evaluation and Prerequisites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6" name="Content Placeholder 2"/>
          <p:cNvSpPr>
            <a:spLocks noGrp="1"/>
          </p:cNvSpPr>
          <p:nvPr>
            <p:ph sz="quarter" idx="1"/>
          </p:nvPr>
        </p:nvSpPr>
        <p:spPr>
          <a:xfrm>
            <a:off x="138229" y="1998134"/>
            <a:ext cx="5257800" cy="1507066"/>
          </a:xfrm>
        </p:spPr>
        <p:txBody>
          <a:bodyPr/>
          <a:lstStyle/>
          <a:p>
            <a:pPr>
              <a:buFont typeface="Wingdings" pitchFamily="2" charset="2"/>
              <a:buNone/>
            </a:pPr>
            <a:endParaRPr lang="en-US" sz="100" b="1" dirty="0" smtClean="0">
              <a:latin typeface="Cambria" pitchFamily="18" charset="0"/>
            </a:endParaRPr>
          </a:p>
          <a:p>
            <a:pPr marL="457200" lvl="2" indent="-398463">
              <a:lnSpc>
                <a:spcPct val="150000"/>
              </a:lnSpc>
              <a:buClr>
                <a:srgbClr val="C00000"/>
              </a:buClr>
              <a:buSzPct val="90000"/>
              <a:buFont typeface="Wingdings" pitchFamily="2" charset="2"/>
              <a:buChar char="q"/>
            </a:pPr>
            <a:r>
              <a:rPr lang="en-US" sz="1800" dirty="0" smtClean="0">
                <a:latin typeface="Cambria" pitchFamily="18" charset="0"/>
              </a:rPr>
              <a:t>Internal sending - 30 marks</a:t>
            </a:r>
          </a:p>
          <a:p>
            <a:pPr marL="457200" lvl="2" indent="-398463">
              <a:lnSpc>
                <a:spcPct val="150000"/>
              </a:lnSpc>
              <a:buClr>
                <a:srgbClr val="C00000"/>
              </a:buClr>
              <a:buSzPct val="90000"/>
              <a:buFont typeface="Wingdings" pitchFamily="2" charset="2"/>
              <a:buChar char="q"/>
            </a:pPr>
            <a:r>
              <a:rPr lang="en-US" sz="1800" dirty="0" smtClean="0">
                <a:latin typeface="Cambria" pitchFamily="18" charset="0"/>
              </a:rPr>
              <a:t>Midterm exam - 20 marks</a:t>
            </a:r>
          </a:p>
          <a:p>
            <a:pPr marL="457200" lvl="2" indent="-398463">
              <a:lnSpc>
                <a:spcPct val="150000"/>
              </a:lnSpc>
              <a:buClr>
                <a:srgbClr val="C00000"/>
              </a:buClr>
              <a:buSzPct val="90000"/>
              <a:buFont typeface="Wingdings" pitchFamily="2" charset="2"/>
              <a:buChar char="q"/>
            </a:pPr>
            <a:r>
              <a:rPr lang="en-US" sz="1800" dirty="0" smtClean="0">
                <a:latin typeface="Cambria" pitchFamily="18" charset="0"/>
              </a:rPr>
              <a:t>End term exam - 50 marks</a:t>
            </a:r>
          </a:p>
        </p:txBody>
      </p:sp>
      <p:sp>
        <p:nvSpPr>
          <p:cNvPr id="8" name="TextBox 7"/>
          <p:cNvSpPr txBox="1"/>
          <p:nvPr/>
        </p:nvSpPr>
        <p:spPr>
          <a:xfrm>
            <a:off x="138229" y="1600200"/>
            <a:ext cx="2393604" cy="369332"/>
          </a:xfrm>
          <a:prstGeom prst="rect">
            <a:avLst/>
          </a:prstGeom>
          <a:solidFill>
            <a:schemeClr val="accent2"/>
          </a:solidFill>
        </p:spPr>
        <p:txBody>
          <a:bodyPr wrap="none" rtlCol="0">
            <a:spAutoFit/>
          </a:bodyPr>
          <a:lstStyle/>
          <a:p>
            <a:r>
              <a:rPr lang="en-US" i="1" dirty="0" smtClean="0">
                <a:solidFill>
                  <a:schemeClr val="bg1"/>
                </a:solidFill>
                <a:latin typeface="+mn-lt"/>
              </a:rPr>
              <a:t>Grades will be based on</a:t>
            </a:r>
          </a:p>
        </p:txBody>
      </p:sp>
      <p:sp>
        <p:nvSpPr>
          <p:cNvPr id="7" name="TextBox 6"/>
          <p:cNvSpPr txBox="1"/>
          <p:nvPr/>
        </p:nvSpPr>
        <p:spPr>
          <a:xfrm>
            <a:off x="5791200" y="1600200"/>
            <a:ext cx="1292341" cy="369332"/>
          </a:xfrm>
          <a:prstGeom prst="rect">
            <a:avLst/>
          </a:prstGeom>
          <a:solidFill>
            <a:schemeClr val="accent2"/>
          </a:solidFill>
        </p:spPr>
        <p:txBody>
          <a:bodyPr wrap="none" rtlCol="0">
            <a:spAutoFit/>
          </a:bodyPr>
          <a:lstStyle/>
          <a:p>
            <a:r>
              <a:rPr lang="en-US" i="1" dirty="0" smtClean="0">
                <a:solidFill>
                  <a:schemeClr val="bg1"/>
                </a:solidFill>
                <a:latin typeface="+mn-lt"/>
              </a:rPr>
              <a:t>Prerequisites</a:t>
            </a:r>
          </a:p>
        </p:txBody>
      </p:sp>
      <p:sp>
        <p:nvSpPr>
          <p:cNvPr id="9" name="Content Placeholder 2"/>
          <p:cNvSpPr txBox="1">
            <a:spLocks/>
          </p:cNvSpPr>
          <p:nvPr/>
        </p:nvSpPr>
        <p:spPr bwMode="auto">
          <a:xfrm>
            <a:off x="5698066" y="1842527"/>
            <a:ext cx="1617140" cy="592672"/>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marR="0" lvl="0" indent="-318503"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defRPr/>
            </a:pPr>
            <a:endParaRPr kumimoji="0" lang="en-US" sz="100" b="1" i="0" u="none" strike="noStrike" kern="1200" cap="none" spc="0" normalizeH="0" baseline="0" noProof="0" dirty="0" smtClean="0">
              <a:ln>
                <a:noFill/>
              </a:ln>
              <a:solidFill>
                <a:schemeClr val="tx1"/>
              </a:solidFill>
              <a:effectLst/>
              <a:uLnTx/>
              <a:uFillTx/>
              <a:latin typeface="Cambria" pitchFamily="18" charset="0"/>
              <a:ea typeface="+mn-ea"/>
              <a:cs typeface="+mn-cs"/>
            </a:endParaRPr>
          </a:p>
          <a:p>
            <a:pPr marL="457200" lvl="2" indent="-398463">
              <a:lnSpc>
                <a:spcPct val="150000"/>
              </a:lnSpc>
              <a:spcBef>
                <a:spcPts val="500"/>
              </a:spcBef>
              <a:buClr>
                <a:srgbClr val="C00000"/>
              </a:buClr>
              <a:buSzPct val="90000"/>
              <a:defRPr/>
            </a:pPr>
            <a:r>
              <a:rPr lang="en-US" sz="1600" dirty="0" smtClean="0">
                <a:latin typeface="Cambria" pitchFamily="18" charset="0"/>
              </a:rPr>
              <a:t>PC (CS-1001)</a:t>
            </a:r>
            <a:r>
              <a:rPr kumimoji="0" lang="en-US" sz="1600" b="0" i="0" u="none" strike="noStrike" kern="1200" cap="none" spc="0" normalizeH="0" noProof="0" dirty="0" smtClean="0">
                <a:ln>
                  <a:noFill/>
                </a:ln>
                <a:solidFill>
                  <a:schemeClr val="tx1"/>
                </a:solidFill>
                <a:effectLst/>
                <a:uLnTx/>
                <a:uFillTx/>
                <a:latin typeface="Cambria" pitchFamily="18" charset="0"/>
                <a:ea typeface="+mn-ea"/>
                <a:cs typeface="+mn-cs"/>
              </a:rPr>
              <a:t> </a:t>
            </a:r>
            <a:endPar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endParaRPr>
          </a:p>
        </p:txBody>
      </p:sp>
      <p:sp>
        <p:nvSpPr>
          <p:cNvPr id="11" name="TextBox 10"/>
          <p:cNvSpPr txBox="1"/>
          <p:nvPr/>
        </p:nvSpPr>
        <p:spPr>
          <a:xfrm>
            <a:off x="152400" y="3657600"/>
            <a:ext cx="3826925" cy="369332"/>
          </a:xfrm>
          <a:prstGeom prst="rect">
            <a:avLst/>
          </a:prstGeom>
          <a:solidFill>
            <a:schemeClr val="accent2"/>
          </a:solidFill>
        </p:spPr>
        <p:txBody>
          <a:bodyPr wrap="square" rtlCol="0">
            <a:spAutoFit/>
          </a:bodyPr>
          <a:lstStyle/>
          <a:p>
            <a:r>
              <a:rPr lang="en-US" i="1" dirty="0" smtClean="0">
                <a:solidFill>
                  <a:schemeClr val="bg1"/>
                </a:solidFill>
                <a:latin typeface="+mn-lt"/>
              </a:rPr>
              <a:t>Internal sending</a:t>
            </a:r>
          </a:p>
        </p:txBody>
      </p:sp>
      <p:sp>
        <p:nvSpPr>
          <p:cNvPr id="12" name="Content Placeholder 2"/>
          <p:cNvSpPr txBox="1">
            <a:spLocks/>
          </p:cNvSpPr>
          <p:nvPr/>
        </p:nvSpPr>
        <p:spPr bwMode="auto">
          <a:xfrm>
            <a:off x="105527" y="3970290"/>
            <a:ext cx="4085473" cy="174470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marR="0" lvl="0" indent="-318503"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defRPr/>
            </a:pPr>
            <a:endParaRPr kumimoji="0" lang="en-US" sz="100" b="1" i="0" u="none" strike="noStrike" kern="1200" cap="none" spc="0" normalizeH="0" baseline="0" noProof="0" dirty="0" smtClean="0">
              <a:ln>
                <a:noFill/>
              </a:ln>
              <a:solidFill>
                <a:schemeClr val="tx1"/>
              </a:solidFill>
              <a:effectLst/>
              <a:uLnTx/>
              <a:uFillTx/>
              <a:latin typeface="Cambria" pitchFamily="18" charset="0"/>
              <a:ea typeface="+mn-ea"/>
              <a:cs typeface="+mn-cs"/>
            </a:endParaRPr>
          </a:p>
          <a:p>
            <a:pPr marL="339725" lvl="3" indent="-339725">
              <a:lnSpc>
                <a:spcPct val="150000"/>
              </a:lnSpc>
              <a:buClr>
                <a:srgbClr val="C00000"/>
              </a:buClr>
              <a:buSzPct val="90000"/>
              <a:buFont typeface="Wingdings" pitchFamily="2" charset="2"/>
              <a:buChar char="q"/>
            </a:pPr>
            <a:r>
              <a:rPr lang="en-US" dirty="0" smtClean="0">
                <a:latin typeface="Cambria" pitchFamily="18" charset="0"/>
              </a:rPr>
              <a:t>2 assignments = 2 X 2.5 = 5 marks</a:t>
            </a:r>
          </a:p>
          <a:p>
            <a:pPr marL="339725" lvl="3" indent="-339725">
              <a:lnSpc>
                <a:spcPct val="150000"/>
              </a:lnSpc>
              <a:buClr>
                <a:srgbClr val="C00000"/>
              </a:buClr>
              <a:buSzPct val="90000"/>
              <a:buFont typeface="Wingdings" pitchFamily="2" charset="2"/>
              <a:buChar char="q"/>
            </a:pPr>
            <a:r>
              <a:rPr lang="en-US" dirty="0" smtClean="0">
                <a:latin typeface="Cambria" pitchFamily="18" charset="0"/>
              </a:rPr>
              <a:t>2  quizzes = 2 X 2.5 = 5 marks</a:t>
            </a:r>
          </a:p>
          <a:p>
            <a:pPr marL="339725" lvl="3" indent="-339725">
              <a:lnSpc>
                <a:spcPct val="150000"/>
              </a:lnSpc>
              <a:buClr>
                <a:srgbClr val="C00000"/>
              </a:buClr>
              <a:buSzPct val="90000"/>
              <a:buFont typeface="Wingdings" pitchFamily="2" charset="2"/>
              <a:buChar char="q"/>
            </a:pPr>
            <a:r>
              <a:rPr lang="en-US" dirty="0" smtClean="0">
                <a:latin typeface="Cambria" pitchFamily="18" charset="0"/>
              </a:rPr>
              <a:t>Class participation = 10 marks</a:t>
            </a:r>
          </a:p>
          <a:p>
            <a:pPr marL="339725" lvl="3" indent="-339725">
              <a:lnSpc>
                <a:spcPct val="150000"/>
              </a:lnSpc>
              <a:buClr>
                <a:srgbClr val="C00000"/>
              </a:buClr>
              <a:buSzPct val="90000"/>
              <a:buFont typeface="Wingdings" pitchFamily="2" charset="2"/>
              <a:buChar char="q"/>
            </a:pPr>
            <a:r>
              <a:rPr lang="en-US" dirty="0" smtClean="0">
                <a:latin typeface="Cambria" pitchFamily="18" charset="0"/>
              </a:rPr>
              <a:t>Mini project  = 10 marks</a:t>
            </a: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a:t>
            </a:fld>
            <a:endParaRPr lang="en-US" dirty="0"/>
          </a:p>
        </p:txBody>
      </p:sp>
      <p:pic>
        <p:nvPicPr>
          <p:cNvPr id="52225" name="Picture 1"/>
          <p:cNvPicPr>
            <a:picLocks noChangeAspect="1" noChangeArrowheads="1"/>
          </p:cNvPicPr>
          <p:nvPr/>
        </p:nvPicPr>
        <p:blipFill>
          <a:blip r:embed="rId4"/>
          <a:srcRect/>
          <a:stretch>
            <a:fillRect/>
          </a:stretch>
        </p:blipFill>
        <p:spPr bwMode="auto">
          <a:xfrm>
            <a:off x="4846689" y="2652772"/>
            <a:ext cx="1543050" cy="1581150"/>
          </a:xfrm>
          <a:prstGeom prst="rect">
            <a:avLst/>
          </a:prstGeom>
          <a:noFill/>
          <a:ln w="9525">
            <a:noFill/>
            <a:miter lim="800000"/>
            <a:headEnd/>
            <a:tailEnd/>
          </a:ln>
          <a:effectLst/>
        </p:spPr>
      </p:pic>
      <p:pic>
        <p:nvPicPr>
          <p:cNvPr id="52226" name="Picture 2"/>
          <p:cNvPicPr>
            <a:picLocks noChangeAspect="1" noChangeArrowheads="1"/>
          </p:cNvPicPr>
          <p:nvPr/>
        </p:nvPicPr>
        <p:blipFill>
          <a:blip r:embed="rId5"/>
          <a:srcRect/>
          <a:stretch>
            <a:fillRect/>
          </a:stretch>
        </p:blipFill>
        <p:spPr bwMode="auto">
          <a:xfrm>
            <a:off x="7056489" y="2652773"/>
            <a:ext cx="1600199" cy="15240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6">
            <a:lum bright="19000"/>
          </a:blip>
          <a:srcRect/>
          <a:stretch>
            <a:fillRect/>
          </a:stretch>
        </p:blipFill>
        <p:spPr bwMode="auto">
          <a:xfrm>
            <a:off x="5562600" y="4343400"/>
            <a:ext cx="2171700" cy="210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Evolution of Programming Paradigm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a:t>
            </a:fld>
            <a:endParaRPr lang="en-US" dirty="0"/>
          </a:p>
        </p:txBody>
      </p:sp>
      <p:sp>
        <p:nvSpPr>
          <p:cNvPr id="18" name="TextBox 17"/>
          <p:cNvSpPr txBox="1"/>
          <p:nvPr/>
        </p:nvSpPr>
        <p:spPr>
          <a:xfrm>
            <a:off x="46070" y="1546301"/>
            <a:ext cx="8945530" cy="369332"/>
          </a:xfrm>
          <a:prstGeom prst="rect">
            <a:avLst/>
          </a:prstGeom>
          <a:solidFill>
            <a:schemeClr val="accent2"/>
          </a:solidFill>
        </p:spPr>
        <p:txBody>
          <a:bodyPr wrap="square" rtlCol="0">
            <a:spAutoFit/>
          </a:bodyPr>
          <a:lstStyle/>
          <a:p>
            <a:r>
              <a:rPr lang="en-US" i="1" dirty="0" smtClean="0">
                <a:solidFill>
                  <a:schemeClr val="bg1"/>
                </a:solidFill>
                <a:latin typeface="+mn-lt"/>
              </a:rPr>
              <a:t>Programming Paradigm</a:t>
            </a:r>
          </a:p>
        </p:txBody>
      </p:sp>
      <p:sp>
        <p:nvSpPr>
          <p:cNvPr id="19" name="Content Placeholder 2"/>
          <p:cNvSpPr txBox="1">
            <a:spLocks/>
          </p:cNvSpPr>
          <p:nvPr/>
        </p:nvSpPr>
        <p:spPr bwMode="auto">
          <a:xfrm>
            <a:off x="99235" y="1940437"/>
            <a:ext cx="8610600" cy="2021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Paradigm means methodology.</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A programming paradigm is a fundamental style of computer programming or the programming technique that defines how the structure and basic elements of a computer program is built.</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While some programming languages strictly follow a single paradigm, others may draw concepts from more than one.</a:t>
            </a:r>
          </a:p>
        </p:txBody>
      </p:sp>
      <p:sp>
        <p:nvSpPr>
          <p:cNvPr id="20" name="TextBox 19"/>
          <p:cNvSpPr txBox="1"/>
          <p:nvPr/>
        </p:nvSpPr>
        <p:spPr>
          <a:xfrm>
            <a:off x="76200" y="4030771"/>
            <a:ext cx="8915400" cy="369332"/>
          </a:xfrm>
          <a:prstGeom prst="rect">
            <a:avLst/>
          </a:prstGeom>
          <a:solidFill>
            <a:schemeClr val="accent2"/>
          </a:solidFill>
        </p:spPr>
        <p:txBody>
          <a:bodyPr wrap="square" rtlCol="0">
            <a:spAutoFit/>
          </a:bodyPr>
          <a:lstStyle/>
          <a:p>
            <a:r>
              <a:rPr lang="en-US" i="1" dirty="0" smtClean="0">
                <a:solidFill>
                  <a:schemeClr val="bg1"/>
                </a:solidFill>
                <a:latin typeface="+mn-lt"/>
              </a:rPr>
              <a:t>Types of Programming Paradigm</a:t>
            </a:r>
          </a:p>
        </p:txBody>
      </p:sp>
      <p:sp>
        <p:nvSpPr>
          <p:cNvPr id="21" name="Content Placeholder 2"/>
          <p:cNvSpPr txBox="1">
            <a:spLocks/>
          </p:cNvSpPr>
          <p:nvPr/>
        </p:nvSpPr>
        <p:spPr bwMode="auto">
          <a:xfrm>
            <a:off x="118732" y="4371742"/>
            <a:ext cx="8720468" cy="159135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Monolithic Programming – emphasizes on finding a solution</a:t>
            </a:r>
          </a:p>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Structured Programming – focus on modules</a:t>
            </a:r>
          </a:p>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Procedure-oriented Programming – lays stress on algorithms</a:t>
            </a:r>
          </a:p>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Object-oriented Programming – emphasizes on classes and objects</a:t>
            </a:r>
          </a:p>
          <a:p>
            <a:pPr marL="318503" lvl="0" indent="-318503">
              <a:lnSpc>
                <a:spcPct val="120000"/>
              </a:lnSpc>
              <a:buClr>
                <a:srgbClr val="C00000"/>
              </a:buClr>
              <a:buSzPct val="80000"/>
              <a:buFont typeface="Wingdings" pitchFamily="2" charset="2"/>
              <a:buChar char="q"/>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Monolithic Programming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a:t>
            </a:fld>
            <a:endParaRPr lang="en-US" dirty="0"/>
          </a:p>
        </p:txBody>
      </p:sp>
      <p:sp>
        <p:nvSpPr>
          <p:cNvPr id="12" name="Content Placeholder 2"/>
          <p:cNvSpPr txBox="1">
            <a:spLocks/>
          </p:cNvSpPr>
          <p:nvPr/>
        </p:nvSpPr>
        <p:spPr bwMode="auto">
          <a:xfrm>
            <a:off x="24804" y="1461971"/>
            <a:ext cx="5385396" cy="509122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It indicates the program which contain a single function for the large program.</a:t>
            </a:r>
          </a:p>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A program is not divided into parts and hence is the name. </a:t>
            </a:r>
          </a:p>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It is a single thread of execution. When the program size increases it leads inconvenience and difficult to maintain. </a:t>
            </a:r>
          </a:p>
          <a:p>
            <a:pPr marL="318503" indent="-318503" algn="just">
              <a:lnSpc>
                <a:spcPct val="120000"/>
              </a:lnSpc>
              <a:buClr>
                <a:srgbClr val="C00000"/>
              </a:buClr>
              <a:buSzPct val="80000"/>
              <a:buFont typeface="Wingdings" pitchFamily="2" charset="2"/>
              <a:buChar char="q"/>
              <a:defRPr/>
            </a:pPr>
            <a:r>
              <a:rPr lang="en-US" sz="1700" dirty="0" smtClean="0">
                <a:latin typeface="Cambria" pitchFamily="18" charset="0"/>
              </a:rPr>
              <a:t>The program contains jump statements such as goto that transfers control to any statement as specified in it.</a:t>
            </a:r>
          </a:p>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The global data can be accessed and modified from any part of the program and hence posing a serious threat to its veracity.</a:t>
            </a:r>
          </a:p>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It is suitable for developing small and simple applications</a:t>
            </a:r>
          </a:p>
          <a:p>
            <a:pPr marL="318503" lvl="0" indent="-318503" algn="just">
              <a:lnSpc>
                <a:spcPct val="120000"/>
              </a:lnSpc>
              <a:buClr>
                <a:srgbClr val="C00000"/>
              </a:buClr>
              <a:buSzPct val="80000"/>
              <a:buFont typeface="Wingdings" pitchFamily="2" charset="2"/>
              <a:buChar char="q"/>
              <a:defRPr/>
            </a:pPr>
            <a:r>
              <a:rPr lang="en-US" sz="1700" dirty="0" smtClean="0">
                <a:latin typeface="Cambria" pitchFamily="18" charset="0"/>
              </a:rPr>
              <a:t>Example: Basic</a:t>
            </a:r>
          </a:p>
        </p:txBody>
      </p:sp>
      <p:pic>
        <p:nvPicPr>
          <p:cNvPr id="1026" name="Picture 2"/>
          <p:cNvPicPr>
            <a:picLocks noChangeAspect="1" noChangeArrowheads="1"/>
          </p:cNvPicPr>
          <p:nvPr/>
        </p:nvPicPr>
        <p:blipFill>
          <a:blip r:embed="rId4"/>
          <a:srcRect/>
          <a:stretch>
            <a:fillRect/>
          </a:stretch>
        </p:blipFill>
        <p:spPr bwMode="auto">
          <a:xfrm>
            <a:off x="5517191" y="1752600"/>
            <a:ext cx="3571875"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Evolution of Programming Paradigm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a:t>
            </a:fld>
            <a:endParaRPr lang="en-US" dirty="0"/>
          </a:p>
        </p:txBody>
      </p:sp>
      <p:sp>
        <p:nvSpPr>
          <p:cNvPr id="11" name="TextBox 10"/>
          <p:cNvSpPr txBox="1"/>
          <p:nvPr/>
        </p:nvSpPr>
        <p:spPr>
          <a:xfrm>
            <a:off x="76200" y="1545266"/>
            <a:ext cx="8915400" cy="369332"/>
          </a:xfrm>
          <a:prstGeom prst="rect">
            <a:avLst/>
          </a:prstGeom>
          <a:solidFill>
            <a:schemeClr val="accent2"/>
          </a:solidFill>
        </p:spPr>
        <p:txBody>
          <a:bodyPr wrap="square" rtlCol="0">
            <a:spAutoFit/>
          </a:bodyPr>
          <a:lstStyle/>
          <a:p>
            <a:r>
              <a:rPr lang="en-US" i="1" dirty="0" smtClean="0">
                <a:solidFill>
                  <a:schemeClr val="bg1"/>
                </a:solidFill>
                <a:latin typeface="+mn-lt"/>
              </a:rPr>
              <a:t>Structured Programming</a:t>
            </a:r>
          </a:p>
        </p:txBody>
      </p:sp>
      <p:sp>
        <p:nvSpPr>
          <p:cNvPr id="12" name="Content Placeholder 2"/>
          <p:cNvSpPr txBox="1">
            <a:spLocks/>
          </p:cNvSpPr>
          <p:nvPr/>
        </p:nvSpPr>
        <p:spPr bwMode="auto">
          <a:xfrm>
            <a:off x="76200" y="1927000"/>
            <a:ext cx="8915400" cy="23402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Programming tasks can be split into smaller sections known as functions or subroutines, which can be called whenever they are required.</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is often (but not always) associated with a “top down” approach to design.</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attempts to divide the problem into smaller blocks or procedures which interact with other.</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The aim is to clearly define the structure of the program before writing program code.</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Examples: Pascal, </a:t>
            </a:r>
            <a:r>
              <a:rPr lang="en-US" dirty="0" err="1" smtClean="0">
                <a:latin typeface="Cambria" pitchFamily="18" charset="0"/>
              </a:rPr>
              <a:t>Ada</a:t>
            </a:r>
            <a:r>
              <a:rPr lang="en-US" dirty="0" smtClean="0">
                <a:latin typeface="Cambria" pitchFamily="18" charset="0"/>
              </a:rPr>
              <a:t>, C</a:t>
            </a:r>
          </a:p>
        </p:txBody>
      </p:sp>
      <p:sp>
        <p:nvSpPr>
          <p:cNvPr id="13" name="TextBox 12"/>
          <p:cNvSpPr txBox="1"/>
          <p:nvPr/>
        </p:nvSpPr>
        <p:spPr>
          <a:xfrm>
            <a:off x="76200" y="4309732"/>
            <a:ext cx="8915400" cy="369332"/>
          </a:xfrm>
          <a:prstGeom prst="rect">
            <a:avLst/>
          </a:prstGeom>
          <a:solidFill>
            <a:schemeClr val="accent2"/>
          </a:solidFill>
        </p:spPr>
        <p:txBody>
          <a:bodyPr wrap="square" rtlCol="0">
            <a:spAutoFit/>
          </a:bodyPr>
          <a:lstStyle/>
          <a:p>
            <a:r>
              <a:rPr lang="en-US" i="1" dirty="0" smtClean="0">
                <a:solidFill>
                  <a:schemeClr val="bg1"/>
                </a:solidFill>
                <a:latin typeface="+mn-lt"/>
              </a:rPr>
              <a:t>Procedure-oriented Programming</a:t>
            </a:r>
          </a:p>
        </p:txBody>
      </p:sp>
      <p:sp>
        <p:nvSpPr>
          <p:cNvPr id="14" name="Content Placeholder 2"/>
          <p:cNvSpPr txBox="1">
            <a:spLocks/>
          </p:cNvSpPr>
          <p:nvPr/>
        </p:nvSpPr>
        <p:spPr bwMode="auto">
          <a:xfrm>
            <a:off x="76200" y="4691466"/>
            <a:ext cx="8915400" cy="1523266"/>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basically consists of writing a list of instructions for the computer to follow and organizing these instructions into groups known as functions. </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The primary focus is on functions.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Examples: COBOL, FORTRAN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Procedure-oriented Programming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a:t>
            </a:fld>
            <a:endParaRPr lang="en-US" dirty="0"/>
          </a:p>
        </p:txBody>
      </p:sp>
      <p:sp>
        <p:nvSpPr>
          <p:cNvPr id="15" name="TextBox 14"/>
          <p:cNvSpPr txBox="1"/>
          <p:nvPr/>
        </p:nvSpPr>
        <p:spPr>
          <a:xfrm>
            <a:off x="31898" y="154807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Typical Program Structure of Procedure-oriented Programming </a:t>
            </a:r>
          </a:p>
        </p:txBody>
      </p:sp>
      <p:pic>
        <p:nvPicPr>
          <p:cNvPr id="1026" name="Picture 2"/>
          <p:cNvPicPr>
            <a:picLocks noChangeAspect="1" noChangeArrowheads="1"/>
          </p:cNvPicPr>
          <p:nvPr/>
        </p:nvPicPr>
        <p:blipFill>
          <a:blip r:embed="rId4"/>
          <a:srcRect/>
          <a:stretch>
            <a:fillRect/>
          </a:stretch>
        </p:blipFill>
        <p:spPr bwMode="auto">
          <a:xfrm>
            <a:off x="1263501" y="1961703"/>
            <a:ext cx="6553200"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Procedure-oriented Programming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15</a:t>
            </a:fld>
            <a:endParaRPr lang="en-US" dirty="0"/>
          </a:p>
        </p:txBody>
      </p:sp>
      <p:sp>
        <p:nvSpPr>
          <p:cNvPr id="15" name="TextBox 14"/>
          <p:cNvSpPr txBox="1"/>
          <p:nvPr/>
        </p:nvSpPr>
        <p:spPr>
          <a:xfrm>
            <a:off x="31898" y="154807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Characteristics</a:t>
            </a:r>
          </a:p>
        </p:txBody>
      </p:sp>
      <p:sp>
        <p:nvSpPr>
          <p:cNvPr id="8" name="Content Placeholder 2"/>
          <p:cNvSpPr txBox="1">
            <a:spLocks/>
          </p:cNvSpPr>
          <p:nvPr/>
        </p:nvSpPr>
        <p:spPr bwMode="auto">
          <a:xfrm>
            <a:off x="10633" y="1915632"/>
            <a:ext cx="8915400" cy="20467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Emphasis is on doing things (algorithms)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Larger programs are divided into smaller programs known as functions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Most of the functions share global data</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Data move openly around the system from function to function</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Functions transform data from one form to another</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Employs top-down approach in program design</a:t>
            </a:r>
          </a:p>
        </p:txBody>
      </p:sp>
      <p:sp>
        <p:nvSpPr>
          <p:cNvPr id="9" name="TextBox 8"/>
          <p:cNvSpPr txBox="1"/>
          <p:nvPr/>
        </p:nvSpPr>
        <p:spPr>
          <a:xfrm>
            <a:off x="86833" y="3941134"/>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Relationship of data and functions</a:t>
            </a:r>
          </a:p>
        </p:txBody>
      </p:sp>
      <p:pic>
        <p:nvPicPr>
          <p:cNvPr id="2050" name="Picture 2"/>
          <p:cNvPicPr>
            <a:picLocks noChangeAspect="1" noChangeArrowheads="1"/>
          </p:cNvPicPr>
          <p:nvPr/>
        </p:nvPicPr>
        <p:blipFill>
          <a:blip r:embed="rId4"/>
          <a:srcRect/>
          <a:stretch>
            <a:fillRect/>
          </a:stretch>
        </p:blipFill>
        <p:spPr bwMode="auto">
          <a:xfrm>
            <a:off x="1905000" y="4343400"/>
            <a:ext cx="4800600" cy="211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Object-oriented Programming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16</a:t>
            </a:fld>
            <a:endParaRPr lang="en-US" dirty="0"/>
          </a:p>
        </p:txBody>
      </p:sp>
      <p:sp>
        <p:nvSpPr>
          <p:cNvPr id="8" name="Content Placeholder 2"/>
          <p:cNvSpPr txBox="1">
            <a:spLocks/>
          </p:cNvSpPr>
          <p:nvPr/>
        </p:nvSpPr>
        <p:spPr bwMode="auto">
          <a:xfrm>
            <a:off x="10633" y="1490332"/>
            <a:ext cx="8915400" cy="26244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treat data as a critical element in the program development and does not allow it to flow freely around the system.</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ties data more closely to the functions that operate on it, and protects it from accidental modification from outside functions.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OOP allows decomposition of a problem into a number of entities called objects and then build data functions around these objects.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The data of an object can be accessed only by the functions associated with that object. Functions of one object can access the functions of another objects.</a:t>
            </a:r>
          </a:p>
        </p:txBody>
      </p:sp>
      <p:sp>
        <p:nvSpPr>
          <p:cNvPr id="9" name="TextBox 8"/>
          <p:cNvSpPr txBox="1"/>
          <p:nvPr/>
        </p:nvSpPr>
        <p:spPr>
          <a:xfrm>
            <a:off x="86833" y="4137101"/>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Organization of data and functions</a:t>
            </a:r>
          </a:p>
        </p:txBody>
      </p:sp>
      <p:pic>
        <p:nvPicPr>
          <p:cNvPr id="3074" name="Picture 2"/>
          <p:cNvPicPr>
            <a:picLocks noChangeAspect="1" noChangeArrowheads="1"/>
          </p:cNvPicPr>
          <p:nvPr/>
        </p:nvPicPr>
        <p:blipFill>
          <a:blip r:embed="rId4"/>
          <a:srcRect/>
          <a:stretch>
            <a:fillRect/>
          </a:stretch>
        </p:blipFill>
        <p:spPr bwMode="auto">
          <a:xfrm>
            <a:off x="2743200" y="4572000"/>
            <a:ext cx="304800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Object-oriented Programming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17</a:t>
            </a:fld>
            <a:endParaRPr lang="en-US" dirty="0"/>
          </a:p>
        </p:txBody>
      </p:sp>
      <p:sp>
        <p:nvSpPr>
          <p:cNvPr id="15" name="TextBox 14"/>
          <p:cNvSpPr txBox="1"/>
          <p:nvPr/>
        </p:nvSpPr>
        <p:spPr>
          <a:xfrm>
            <a:off x="31898" y="154807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Characteristics</a:t>
            </a:r>
          </a:p>
        </p:txBody>
      </p:sp>
      <p:sp>
        <p:nvSpPr>
          <p:cNvPr id="8" name="Content Placeholder 2"/>
          <p:cNvSpPr txBox="1">
            <a:spLocks/>
          </p:cNvSpPr>
          <p:nvPr/>
        </p:nvSpPr>
        <p:spPr bwMode="auto">
          <a:xfrm>
            <a:off x="10633" y="1915632"/>
            <a:ext cx="6618767" cy="4561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Emphasis is on data rather than procedure.</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Programs are divided into objects.</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Data structures are designed such that they characterize the objects.</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Functions that operate on the data of an object are tied together in the data structure.</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Data is hidden and can not be accessed by external functions.</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Objects may communicate with each other through functions.</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New data and functions can be added easily whenever necessary.</a:t>
            </a:r>
          </a:p>
          <a:p>
            <a:pPr marL="318503" lvl="0" indent="-318503" algn="just">
              <a:lnSpc>
                <a:spcPct val="120000"/>
              </a:lnSpc>
              <a:buClr>
                <a:srgbClr val="C00000"/>
              </a:buClr>
              <a:buSzPct val="80000"/>
              <a:buFont typeface="Wingdings" pitchFamily="2" charset="2"/>
              <a:buChar char="q"/>
              <a:defRPr/>
            </a:pPr>
            <a:r>
              <a:rPr lang="en-US" sz="1900" dirty="0" smtClean="0">
                <a:latin typeface="Cambria" pitchFamily="18" charset="0"/>
              </a:rPr>
              <a:t>Follows bottom-up approach in </a:t>
            </a:r>
            <a:r>
              <a:rPr lang="en-US" sz="1900" smtClean="0">
                <a:latin typeface="Cambria" pitchFamily="18" charset="0"/>
              </a:rPr>
              <a:t>program design.</a:t>
            </a:r>
            <a:endParaRPr lang="en-US" sz="1900" dirty="0" smtClean="0">
              <a:latin typeface="Cambria" pitchFamily="18" charset="0"/>
            </a:endParaRPr>
          </a:p>
        </p:txBody>
      </p:sp>
      <p:pic>
        <p:nvPicPr>
          <p:cNvPr id="1027" name="Picture 3"/>
          <p:cNvPicPr>
            <a:picLocks noChangeAspect="1" noChangeArrowheads="1"/>
          </p:cNvPicPr>
          <p:nvPr/>
        </p:nvPicPr>
        <p:blipFill>
          <a:blip r:embed="rId4"/>
          <a:srcRect/>
          <a:stretch>
            <a:fillRect/>
          </a:stretch>
        </p:blipFill>
        <p:spPr bwMode="auto">
          <a:xfrm>
            <a:off x="6781800" y="3181350"/>
            <a:ext cx="2200275"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Basic Concepts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18</a:t>
            </a:fld>
            <a:endParaRPr lang="en-US" dirty="0"/>
          </a:p>
        </p:txBody>
      </p:sp>
      <p:sp>
        <p:nvSpPr>
          <p:cNvPr id="8" name="Content Placeholder 2"/>
          <p:cNvSpPr txBox="1">
            <a:spLocks/>
          </p:cNvSpPr>
          <p:nvPr/>
        </p:nvSpPr>
        <p:spPr bwMode="auto">
          <a:xfrm>
            <a:off x="76200" y="1578932"/>
            <a:ext cx="8915400" cy="4593267"/>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2000" dirty="0" smtClean="0">
                <a:latin typeface="Cambria" pitchFamily="18" charset="0"/>
              </a:rPr>
              <a:t>The object oriented language supports mechanism to define, create, store and manipulate objects and allow communication between objects. Some of the concepts are as follows - </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Classes</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Objects</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Data abstraction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Encapsulation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Inheritance</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Polymorphism</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Dynamic Binding</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Message Passing</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Overloading</a:t>
            </a:r>
          </a:p>
        </p:txBody>
      </p:sp>
      <p:pic>
        <p:nvPicPr>
          <p:cNvPr id="35841" name="Picture 1"/>
          <p:cNvPicPr>
            <a:picLocks noChangeAspect="1" noChangeArrowheads="1"/>
          </p:cNvPicPr>
          <p:nvPr/>
        </p:nvPicPr>
        <p:blipFill>
          <a:blip r:embed="rId4"/>
          <a:srcRect/>
          <a:stretch>
            <a:fillRect/>
          </a:stretch>
        </p:blipFill>
        <p:spPr bwMode="auto">
          <a:xfrm>
            <a:off x="4267200" y="3505200"/>
            <a:ext cx="351472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Classes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19</a:t>
            </a:fld>
            <a:endParaRPr lang="en-US" dirty="0"/>
          </a:p>
        </p:txBody>
      </p:sp>
      <p:sp>
        <p:nvSpPr>
          <p:cNvPr id="12" name="Content Placeholder 2"/>
          <p:cNvSpPr txBox="1">
            <a:spLocks/>
          </p:cNvSpPr>
          <p:nvPr/>
        </p:nvSpPr>
        <p:spPr bwMode="auto">
          <a:xfrm>
            <a:off x="10633" y="1534632"/>
            <a:ext cx="8915400" cy="31135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Classes are user-defined data types.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A class is a collection of data member and member functions. </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Variable declared in class are called data member and functions declared in class are known as member functions.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Objects are variables of the type class. Once a class has been defined, we can create any number of objects belonging to that class.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Each object is associated with the data of type class with which they are created.</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If car has been defined as a class, then the statement car Mercedes, car </a:t>
            </a:r>
            <a:r>
              <a:rPr lang="en-US" dirty="0" err="1" smtClean="0">
                <a:latin typeface="Cambria" pitchFamily="18" charset="0"/>
              </a:rPr>
              <a:t>Bmw</a:t>
            </a:r>
            <a:r>
              <a:rPr lang="en-US" dirty="0" smtClean="0">
                <a:latin typeface="Cambria" pitchFamily="18" charset="0"/>
              </a:rPr>
              <a:t> and car Audi  is an object belonging to the class car.</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is a logical structure</a:t>
            </a:r>
          </a:p>
        </p:txBody>
      </p:sp>
      <p:pic>
        <p:nvPicPr>
          <p:cNvPr id="5122" name="Picture 2"/>
          <p:cNvPicPr>
            <a:picLocks noChangeAspect="1" noChangeArrowheads="1"/>
          </p:cNvPicPr>
          <p:nvPr/>
        </p:nvPicPr>
        <p:blipFill>
          <a:blip r:embed="rId4"/>
          <a:srcRect/>
          <a:stretch>
            <a:fillRect/>
          </a:stretch>
        </p:blipFill>
        <p:spPr bwMode="auto">
          <a:xfrm>
            <a:off x="6172200" y="4495800"/>
            <a:ext cx="2409825"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Why study 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a:t>
            </a:fld>
            <a:endParaRPr lang="en-US" dirty="0"/>
          </a:p>
        </p:txBody>
      </p:sp>
      <p:sp>
        <p:nvSpPr>
          <p:cNvPr id="12" name="Content Placeholder 2"/>
          <p:cNvSpPr txBox="1">
            <a:spLocks/>
          </p:cNvSpPr>
          <p:nvPr/>
        </p:nvSpPr>
        <p:spPr bwMode="auto">
          <a:xfrm>
            <a:off x="24804" y="1461971"/>
            <a:ext cx="8966796" cy="333862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Object-Oriented Programming or OOP refers to the language that uses objects in programming.</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OOP is used to solve real-world problems.</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Client-Server Systems</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Object-Oriented Databases</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Office Automation Systems</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Parallel Programming</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Expert systems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It uses the </a:t>
            </a:r>
            <a:r>
              <a:rPr lang="en-US" b="1" dirty="0" smtClean="0">
                <a:latin typeface="Cambria" pitchFamily="18" charset="0"/>
              </a:rPr>
              <a:t>DRY</a:t>
            </a:r>
            <a:r>
              <a:rPr lang="en-US" dirty="0" smtClean="0">
                <a:latin typeface="Cambria" pitchFamily="18" charset="0"/>
              </a:rPr>
              <a:t> “Don’t Repeat Yourself” principle which makes code easy to maintain modify and debug.</a:t>
            </a:r>
          </a:p>
        </p:txBody>
      </p:sp>
      <p:sp>
        <p:nvSpPr>
          <p:cNvPr id="2050" name="AutoShape 2" descr="Wing - Wikipedia"/>
          <p:cNvSpPr>
            <a:spLocks noChangeAspect="1" noChangeArrowheads="1"/>
          </p:cNvSpPr>
          <p:nvPr/>
        </p:nvSpPr>
        <p:spPr bwMode="auto">
          <a:xfrm>
            <a:off x="155575" y="-846138"/>
            <a:ext cx="1381125" cy="17621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p:cNvPicPr>
            <a:picLocks noChangeAspect="1" noChangeArrowheads="1"/>
          </p:cNvPicPr>
          <p:nvPr/>
        </p:nvPicPr>
        <p:blipFill>
          <a:blip r:embed="rId4"/>
          <a:srcRect/>
          <a:stretch>
            <a:fillRect/>
          </a:stretch>
        </p:blipFill>
        <p:spPr bwMode="auto">
          <a:xfrm>
            <a:off x="3352800" y="4800600"/>
            <a:ext cx="1866900" cy="1295400"/>
          </a:xfrm>
          <a:prstGeom prst="rect">
            <a:avLst/>
          </a:prstGeom>
          <a:noFill/>
          <a:ln w="9525">
            <a:noFill/>
            <a:miter lim="800000"/>
            <a:headEnd/>
            <a:tailEnd/>
          </a:ln>
          <a:effectLst/>
        </p:spPr>
      </p:pic>
      <p:sp>
        <p:nvSpPr>
          <p:cNvPr id="17" name="TextBox 16"/>
          <p:cNvSpPr txBox="1"/>
          <p:nvPr/>
        </p:nvSpPr>
        <p:spPr>
          <a:xfrm>
            <a:off x="3767468" y="6085367"/>
            <a:ext cx="989373" cy="369332"/>
          </a:xfrm>
          <a:prstGeom prst="rect">
            <a:avLst/>
          </a:prstGeom>
          <a:noFill/>
        </p:spPr>
        <p:txBody>
          <a:bodyPr wrap="none" rtlCol="0">
            <a:spAutoFit/>
          </a:bodyPr>
          <a:lstStyle/>
          <a:p>
            <a:r>
              <a:rPr lang="en-US" dirty="0" smtClean="0">
                <a:latin typeface="Cambria" pitchFamily="18" charset="0"/>
              </a:rPr>
              <a:t>4 pillars</a:t>
            </a:r>
          </a:p>
        </p:txBody>
      </p:sp>
      <p:sp>
        <p:nvSpPr>
          <p:cNvPr id="18" name="TextBox 17"/>
          <p:cNvSpPr txBox="1"/>
          <p:nvPr/>
        </p:nvSpPr>
        <p:spPr>
          <a:xfrm>
            <a:off x="3428321" y="4561367"/>
            <a:ext cx="316112" cy="369332"/>
          </a:xfrm>
          <a:prstGeom prst="rect">
            <a:avLst/>
          </a:prstGeom>
          <a:noFill/>
        </p:spPr>
        <p:txBody>
          <a:bodyPr wrap="none" rtlCol="0">
            <a:spAutoFit/>
          </a:bodyPr>
          <a:lstStyle/>
          <a:p>
            <a:r>
              <a:rPr lang="en-US" dirty="0" smtClean="0">
                <a:latin typeface="Cambria" pitchFamily="18" charset="0"/>
              </a:rPr>
              <a:t>P</a:t>
            </a:r>
          </a:p>
        </p:txBody>
      </p:sp>
      <p:sp>
        <p:nvSpPr>
          <p:cNvPr id="19" name="TextBox 18"/>
          <p:cNvSpPr txBox="1"/>
          <p:nvPr/>
        </p:nvSpPr>
        <p:spPr>
          <a:xfrm>
            <a:off x="3811090" y="4572000"/>
            <a:ext cx="457176" cy="369332"/>
          </a:xfrm>
          <a:prstGeom prst="rect">
            <a:avLst/>
          </a:prstGeom>
          <a:noFill/>
        </p:spPr>
        <p:txBody>
          <a:bodyPr wrap="none" rtlCol="0">
            <a:spAutoFit/>
          </a:bodyPr>
          <a:lstStyle/>
          <a:p>
            <a:r>
              <a:rPr lang="en-US" dirty="0" smtClean="0">
                <a:latin typeface="Cambria" pitchFamily="18" charset="0"/>
              </a:rPr>
              <a:t>HS</a:t>
            </a:r>
          </a:p>
        </p:txBody>
      </p:sp>
      <p:sp>
        <p:nvSpPr>
          <p:cNvPr id="20" name="TextBox 19"/>
          <p:cNvSpPr txBox="1"/>
          <p:nvPr/>
        </p:nvSpPr>
        <p:spPr>
          <a:xfrm>
            <a:off x="4354033" y="4582633"/>
            <a:ext cx="317716" cy="369332"/>
          </a:xfrm>
          <a:prstGeom prst="rect">
            <a:avLst/>
          </a:prstGeom>
          <a:noFill/>
        </p:spPr>
        <p:txBody>
          <a:bodyPr wrap="none" rtlCol="0">
            <a:spAutoFit/>
          </a:bodyPr>
          <a:lstStyle/>
          <a:p>
            <a:r>
              <a:rPr lang="en-US" dirty="0" smtClean="0">
                <a:latin typeface="Cambria" pitchFamily="18" charset="0"/>
              </a:rPr>
              <a:t>E</a:t>
            </a:r>
          </a:p>
        </p:txBody>
      </p:sp>
      <p:sp>
        <p:nvSpPr>
          <p:cNvPr id="21" name="TextBox 20"/>
          <p:cNvSpPr txBox="1"/>
          <p:nvPr/>
        </p:nvSpPr>
        <p:spPr>
          <a:xfrm>
            <a:off x="4768701" y="4582633"/>
            <a:ext cx="440698" cy="369332"/>
          </a:xfrm>
          <a:prstGeom prst="rect">
            <a:avLst/>
          </a:prstGeom>
          <a:noFill/>
        </p:spPr>
        <p:txBody>
          <a:bodyPr wrap="none" rtlCol="0">
            <a:spAutoFit/>
          </a:bodyPr>
          <a:lstStyle/>
          <a:p>
            <a:r>
              <a:rPr lang="en-US" dirty="0" smtClean="0">
                <a:latin typeface="Cambria" pitchFamily="18" charset="0"/>
              </a:rPr>
              <a:t>SA</a:t>
            </a:r>
          </a:p>
        </p:txBody>
      </p:sp>
      <p:sp>
        <p:nvSpPr>
          <p:cNvPr id="14" name="TextBox 13"/>
          <p:cNvSpPr txBox="1"/>
          <p:nvPr/>
        </p:nvSpPr>
        <p:spPr>
          <a:xfrm>
            <a:off x="5943600" y="4800600"/>
            <a:ext cx="2236510" cy="1200329"/>
          </a:xfrm>
          <a:prstGeom prst="rect">
            <a:avLst/>
          </a:prstGeom>
          <a:noFill/>
        </p:spPr>
        <p:txBody>
          <a:bodyPr wrap="none" rtlCol="0">
            <a:spAutoFit/>
          </a:bodyPr>
          <a:lstStyle/>
          <a:p>
            <a:r>
              <a:rPr lang="en-US" dirty="0" smtClean="0">
                <a:latin typeface="Cambria" pitchFamily="18" charset="0"/>
              </a:rPr>
              <a:t>P: Placement</a:t>
            </a:r>
          </a:p>
          <a:p>
            <a:r>
              <a:rPr lang="en-US" dirty="0" smtClean="0">
                <a:latin typeface="Cambria" pitchFamily="18" charset="0"/>
              </a:rPr>
              <a:t>HS: Higher study</a:t>
            </a:r>
          </a:p>
          <a:p>
            <a:r>
              <a:rPr lang="en-US" dirty="0" smtClean="0">
                <a:latin typeface="Cambria" pitchFamily="18" charset="0"/>
              </a:rPr>
              <a:t>E: Entrepreneurship</a:t>
            </a:r>
          </a:p>
          <a:p>
            <a:r>
              <a:rPr lang="en-US" dirty="0" smtClean="0">
                <a:latin typeface="Cambria" pitchFamily="18" charset="0"/>
              </a:rPr>
              <a:t>SA: Social activity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Classes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20</a:t>
            </a:fld>
            <a:endParaRPr lang="en-US" dirty="0"/>
          </a:p>
        </p:txBody>
      </p:sp>
      <p:pic>
        <p:nvPicPr>
          <p:cNvPr id="7170" name="Picture 2" descr="Image result for class and object"/>
          <p:cNvPicPr>
            <a:picLocks noChangeAspect="1" noChangeArrowheads="1"/>
          </p:cNvPicPr>
          <p:nvPr/>
        </p:nvPicPr>
        <p:blipFill>
          <a:blip r:embed="rId4"/>
          <a:srcRect/>
          <a:stretch>
            <a:fillRect/>
          </a:stretch>
        </p:blipFill>
        <p:spPr bwMode="auto">
          <a:xfrm>
            <a:off x="4876800" y="2362200"/>
            <a:ext cx="2676525" cy="1714500"/>
          </a:xfrm>
          <a:prstGeom prst="rect">
            <a:avLst/>
          </a:prstGeom>
          <a:noFill/>
        </p:spPr>
      </p:pic>
      <p:pic>
        <p:nvPicPr>
          <p:cNvPr id="7172" name="Picture 4" descr="Image result for class and object"/>
          <p:cNvPicPr>
            <a:picLocks noChangeAspect="1" noChangeArrowheads="1"/>
          </p:cNvPicPr>
          <p:nvPr/>
        </p:nvPicPr>
        <p:blipFill>
          <a:blip r:embed="rId5"/>
          <a:srcRect/>
          <a:stretch>
            <a:fillRect/>
          </a:stretch>
        </p:blipFill>
        <p:spPr bwMode="auto">
          <a:xfrm>
            <a:off x="228600" y="2362200"/>
            <a:ext cx="2857500" cy="1600200"/>
          </a:xfrm>
          <a:prstGeom prst="rect">
            <a:avLst/>
          </a:prstGeom>
          <a:noFill/>
        </p:spPr>
      </p:pic>
      <p:pic>
        <p:nvPicPr>
          <p:cNvPr id="7174" name="Picture 6" descr="Image result for class and object"/>
          <p:cNvPicPr>
            <a:picLocks noChangeAspect="1" noChangeArrowheads="1"/>
          </p:cNvPicPr>
          <p:nvPr/>
        </p:nvPicPr>
        <p:blipFill>
          <a:blip r:embed="rId6"/>
          <a:srcRect/>
          <a:stretch>
            <a:fillRect/>
          </a:stretch>
        </p:blipFill>
        <p:spPr bwMode="auto">
          <a:xfrm>
            <a:off x="1828800" y="4648200"/>
            <a:ext cx="4724400" cy="1762126"/>
          </a:xfrm>
          <a:prstGeom prst="rect">
            <a:avLst/>
          </a:prstGeom>
          <a:noFill/>
        </p:spPr>
      </p:pic>
      <p:sp>
        <p:nvSpPr>
          <p:cNvPr id="14" name="TextBox 13"/>
          <p:cNvSpPr txBox="1"/>
          <p:nvPr/>
        </p:nvSpPr>
        <p:spPr>
          <a:xfrm>
            <a:off x="5791200" y="1676400"/>
            <a:ext cx="785793" cy="369332"/>
          </a:xfrm>
          <a:prstGeom prst="rect">
            <a:avLst/>
          </a:prstGeom>
          <a:noFill/>
        </p:spPr>
        <p:txBody>
          <a:bodyPr wrap="none" rtlCol="0">
            <a:spAutoFit/>
          </a:bodyPr>
          <a:lstStyle/>
          <a:p>
            <a:r>
              <a:rPr lang="en-US" smtClean="0">
                <a:latin typeface="Cambria" pitchFamily="18" charset="0"/>
              </a:rPr>
              <a:t>Class?</a:t>
            </a:r>
            <a:endParaRPr lang="en-US" dirty="0" smtClean="0">
              <a:latin typeface="Cambria" pitchFamily="18" charset="0"/>
            </a:endParaRPr>
          </a:p>
        </p:txBody>
      </p:sp>
      <p:sp>
        <p:nvSpPr>
          <p:cNvPr id="23" name="TextBox 22"/>
          <p:cNvSpPr txBox="1"/>
          <p:nvPr/>
        </p:nvSpPr>
        <p:spPr>
          <a:xfrm>
            <a:off x="7391400" y="3657600"/>
            <a:ext cx="1011815" cy="369332"/>
          </a:xfrm>
          <a:prstGeom prst="rect">
            <a:avLst/>
          </a:prstGeom>
          <a:noFill/>
        </p:spPr>
        <p:txBody>
          <a:bodyPr wrap="none" rtlCol="0">
            <a:spAutoFit/>
          </a:bodyPr>
          <a:lstStyle/>
          <a:p>
            <a:r>
              <a:rPr lang="en-US" dirty="0" smtClean="0">
                <a:latin typeface="Cambria" pitchFamily="18" charset="0"/>
              </a:rPr>
              <a:t>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2000"/>
                                        <p:tgtEl>
                                          <p:spTgt spid="71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Objects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21</a:t>
            </a:fld>
            <a:endParaRPr lang="en-US" dirty="0"/>
          </a:p>
        </p:txBody>
      </p:sp>
      <p:sp>
        <p:nvSpPr>
          <p:cNvPr id="12" name="Content Placeholder 2"/>
          <p:cNvSpPr txBox="1">
            <a:spLocks/>
          </p:cNvSpPr>
          <p:nvPr/>
        </p:nvSpPr>
        <p:spPr bwMode="auto">
          <a:xfrm>
            <a:off x="21266" y="1495639"/>
            <a:ext cx="8915400" cy="31135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Objects are the basic run-time entities in an object-oriented system.</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They may represent a person, a place, a bank account, etc.</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Objects take up space in the memory and have an associated address like a structure in C.</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When a program is executed, the objects interact by sending messages to one another.</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Every object have data structures called attributes and behavior called operations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Example : account</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attributes: Account Number, Account Type</a:t>
            </a:r>
            <a:r>
              <a:rPr lang="en-US" smtClean="0">
                <a:latin typeface="Cambria" pitchFamily="18" charset="0"/>
              </a:rPr>
              <a:t>, </a:t>
            </a:r>
            <a:r>
              <a:rPr lang="en-US" smtClean="0">
                <a:latin typeface="Cambria" pitchFamily="18" charset="0"/>
              </a:rPr>
              <a:t>Name, </a:t>
            </a:r>
            <a:r>
              <a:rPr lang="en-US" dirty="0" smtClean="0">
                <a:latin typeface="Cambria" pitchFamily="18" charset="0"/>
              </a:rPr>
              <a:t>Balance</a:t>
            </a:r>
          </a:p>
          <a:p>
            <a:pPr marL="774868" lvl="1" indent="-318503" algn="just">
              <a:lnSpc>
                <a:spcPct val="120000"/>
              </a:lnSpc>
              <a:buClr>
                <a:srgbClr val="C00000"/>
              </a:buClr>
              <a:buSzPct val="80000"/>
              <a:buFont typeface="Wingdings" pitchFamily="2" charset="2"/>
              <a:buChar char="q"/>
              <a:defRPr/>
            </a:pPr>
            <a:r>
              <a:rPr lang="en-US" dirty="0" smtClean="0">
                <a:latin typeface="Cambria" pitchFamily="18" charset="0"/>
              </a:rPr>
              <a:t>behavior: Deposit, Withdraw, Enquire</a:t>
            </a:r>
          </a:p>
        </p:txBody>
      </p:sp>
      <p:sp>
        <p:nvSpPr>
          <p:cNvPr id="13" name="TextBox 12"/>
          <p:cNvSpPr txBox="1"/>
          <p:nvPr/>
        </p:nvSpPr>
        <p:spPr>
          <a:xfrm>
            <a:off x="42532" y="4573035"/>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Note</a:t>
            </a:r>
          </a:p>
        </p:txBody>
      </p:sp>
      <p:sp>
        <p:nvSpPr>
          <p:cNvPr id="14" name="Content Placeholder 2"/>
          <p:cNvSpPr txBox="1">
            <a:spLocks/>
          </p:cNvSpPr>
          <p:nvPr/>
        </p:nvSpPr>
        <p:spPr bwMode="auto">
          <a:xfrm>
            <a:off x="76200" y="4988438"/>
            <a:ext cx="8915400" cy="11430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Class is a logical structure</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Object is a physical actuality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Object Representation Style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22</a:t>
            </a:fld>
            <a:endParaRPr lang="en-US" dirty="0"/>
          </a:p>
        </p:txBody>
      </p:sp>
      <p:pic>
        <p:nvPicPr>
          <p:cNvPr id="4099" name="Picture 3"/>
          <p:cNvPicPr>
            <a:picLocks noChangeAspect="1" noChangeArrowheads="1"/>
          </p:cNvPicPr>
          <p:nvPr/>
        </p:nvPicPr>
        <p:blipFill>
          <a:blip r:embed="rId4"/>
          <a:srcRect/>
          <a:stretch>
            <a:fillRect/>
          </a:stretch>
        </p:blipFill>
        <p:spPr bwMode="auto">
          <a:xfrm>
            <a:off x="4495800" y="2438400"/>
            <a:ext cx="3400425" cy="31718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457200" y="2514600"/>
            <a:ext cx="1962150" cy="2847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5257800" y="1981200"/>
            <a:ext cx="1962150"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Data Abstraction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23</a:t>
            </a:fld>
            <a:endParaRPr lang="en-US" dirty="0"/>
          </a:p>
        </p:txBody>
      </p:sp>
      <p:sp>
        <p:nvSpPr>
          <p:cNvPr id="12" name="Content Placeholder 2"/>
          <p:cNvSpPr txBox="1">
            <a:spLocks/>
          </p:cNvSpPr>
          <p:nvPr/>
        </p:nvSpPr>
        <p:spPr bwMode="auto">
          <a:xfrm>
            <a:off x="74431" y="1555898"/>
            <a:ext cx="8917169" cy="3701902"/>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Data abstraction refers to providing only essential information to the outside world and hiding their background details, i.e., to represent the needed information in program without presenting the details.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Example - TV, which you can turn on and off, change the channel, adjust the volume, and add external components such as speakers, VCRs, and DVD players, BUT you do not know its internal details, that is, you do not know how it receives signals over the air or through a cable, how it translates them, and finally displays them on the screen. Thus, we can say a television clearly separates its internal implementation from its external interface and you can play with its interfaces like the power button, channel changer, and volume control without having zero knowledge of its internals.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Another Example - </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4"/>
          <a:srcRect/>
          <a:stretch>
            <a:fillRect/>
          </a:stretch>
        </p:blipFill>
        <p:spPr bwMode="auto">
          <a:xfrm>
            <a:off x="2819400" y="5015029"/>
            <a:ext cx="1828800" cy="1452563"/>
          </a:xfrm>
          <a:prstGeom prst="rect">
            <a:avLst/>
          </a:prstGeom>
          <a:noFill/>
          <a:ln w="9525">
            <a:noFill/>
            <a:miter lim="800000"/>
            <a:headEnd/>
            <a:tailEnd/>
          </a:ln>
          <a:effectLst/>
        </p:spPr>
      </p:pic>
      <p:sp>
        <p:nvSpPr>
          <p:cNvPr id="10" name="Rectangular Callout 9"/>
          <p:cNvSpPr/>
          <p:nvPr/>
        </p:nvSpPr>
        <p:spPr>
          <a:xfrm>
            <a:off x="6248400" y="5029200"/>
            <a:ext cx="2057400" cy="1069848"/>
          </a:xfrm>
          <a:prstGeom prst="wedgeRectCallout">
            <a:avLst>
              <a:gd name="adj1" fmla="val -129489"/>
              <a:gd name="adj2" fmla="val 33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Okay. Bank does not need all these customer information for the business.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Data Encapsulation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24</a:t>
            </a:fld>
            <a:endParaRPr lang="en-US" dirty="0"/>
          </a:p>
        </p:txBody>
      </p:sp>
      <p:sp>
        <p:nvSpPr>
          <p:cNvPr id="12" name="Content Placeholder 2"/>
          <p:cNvSpPr txBox="1">
            <a:spLocks/>
          </p:cNvSpPr>
          <p:nvPr/>
        </p:nvSpPr>
        <p:spPr bwMode="auto">
          <a:xfrm>
            <a:off x="10633" y="1534632"/>
            <a:ext cx="8915400" cy="2656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wrapping of data and functions into a single unit is known as encapsulation. </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data is not accessible to the outside world, and only those functions which are wrapped in the class can access it.</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These functions provide the interface between the object’s data and the program. This insulation of the data from direct access by the program is called data hiding or information hiding.</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9394" name="Picture 2" descr="Image result for Data Encapsulation in C++"/>
          <p:cNvPicPr>
            <a:picLocks noChangeAspect="1" noChangeArrowheads="1"/>
          </p:cNvPicPr>
          <p:nvPr/>
        </p:nvPicPr>
        <p:blipFill>
          <a:blip r:embed="rId4"/>
          <a:srcRect/>
          <a:stretch>
            <a:fillRect/>
          </a:stretch>
        </p:blipFill>
        <p:spPr bwMode="auto">
          <a:xfrm>
            <a:off x="304800" y="4267200"/>
            <a:ext cx="2209800" cy="2066925"/>
          </a:xfrm>
          <a:prstGeom prst="rect">
            <a:avLst/>
          </a:prstGeom>
          <a:noFill/>
        </p:spPr>
      </p:pic>
      <p:sp>
        <p:nvSpPr>
          <p:cNvPr id="9" name="Content Placeholder 2"/>
          <p:cNvSpPr txBox="1">
            <a:spLocks/>
          </p:cNvSpPr>
          <p:nvPr/>
        </p:nvSpPr>
        <p:spPr bwMode="auto">
          <a:xfrm>
            <a:off x="2819400" y="4205171"/>
            <a:ext cx="6019800" cy="16764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attributes wrapped in the classes are called data members and the functions that operate on these data are called methods or member functions.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Inheritance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25</a:t>
            </a:fld>
            <a:endParaRPr lang="en-US" dirty="0"/>
          </a:p>
        </p:txBody>
      </p:sp>
      <p:sp>
        <p:nvSpPr>
          <p:cNvPr id="12" name="Content Placeholder 2"/>
          <p:cNvSpPr txBox="1">
            <a:spLocks/>
          </p:cNvSpPr>
          <p:nvPr/>
        </p:nvSpPr>
        <p:spPr bwMode="auto">
          <a:xfrm>
            <a:off x="10633" y="1534632"/>
            <a:ext cx="8915400" cy="2656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Inheritance is the process by which objects of one class acquire the properties of objects of another class.</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It supports the concept of hierarchical classification.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Each derived class shares common characteristics with the class from which it is derived.</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main benefits of the Inheritance is code reusability i.e. add additional features to an existing class without modifying it.</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p:cNvPicPr>
            <a:picLocks noChangeAspect="1" noChangeArrowheads="1"/>
          </p:cNvPicPr>
          <p:nvPr/>
        </p:nvPicPr>
        <p:blipFill>
          <a:blip r:embed="rId4"/>
          <a:srcRect/>
          <a:stretch>
            <a:fillRect/>
          </a:stretch>
        </p:blipFill>
        <p:spPr bwMode="auto">
          <a:xfrm>
            <a:off x="1827031" y="4169734"/>
            <a:ext cx="4486275"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Inheritance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26</a:t>
            </a:fld>
            <a:endParaRPr lang="en-US" dirty="0"/>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43" name="Picture 3"/>
          <p:cNvPicPr>
            <a:picLocks noChangeAspect="1" noChangeArrowheads="1"/>
          </p:cNvPicPr>
          <p:nvPr/>
        </p:nvPicPr>
        <p:blipFill>
          <a:blip r:embed="rId4"/>
          <a:srcRect/>
          <a:stretch>
            <a:fillRect/>
          </a:stretch>
        </p:blipFill>
        <p:spPr bwMode="auto">
          <a:xfrm>
            <a:off x="1516924" y="2057400"/>
            <a:ext cx="605790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Polymorphism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27</a:t>
            </a:fld>
            <a:endParaRPr lang="en-US" dirty="0"/>
          </a:p>
        </p:txBody>
      </p:sp>
      <p:sp>
        <p:nvSpPr>
          <p:cNvPr id="12" name="Content Placeholder 2"/>
          <p:cNvSpPr txBox="1">
            <a:spLocks/>
          </p:cNvSpPr>
          <p:nvPr/>
        </p:nvSpPr>
        <p:spPr bwMode="auto">
          <a:xfrm>
            <a:off x="10633" y="1534632"/>
            <a:ext cx="8915400" cy="31135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Polymorphism is a Greek term and it means the ability to take more than one form.</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An operation may exhibit different behaviors in different instances and the behavior depends upon the type of data used in the operation.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Example – </a:t>
            </a:r>
          </a:p>
          <a:p>
            <a:pPr marL="796925" lvl="0" indent="-457200" algn="just">
              <a:lnSpc>
                <a:spcPct val="120000"/>
              </a:lnSpc>
              <a:buClr>
                <a:srgbClr val="C00000"/>
              </a:buClr>
              <a:buSzPct val="80000"/>
              <a:buFont typeface="Wingdings" pitchFamily="2" charset="2"/>
              <a:buChar char="q"/>
              <a:defRPr/>
            </a:pPr>
            <a:r>
              <a:rPr lang="en-US" sz="2000" dirty="0" smtClean="0">
                <a:latin typeface="Cambria" pitchFamily="18" charset="0"/>
              </a:rPr>
              <a:t>For adding two number operation will generate sum of two number.</a:t>
            </a:r>
          </a:p>
          <a:p>
            <a:pPr marL="796925" lvl="0" indent="-457200" algn="just">
              <a:lnSpc>
                <a:spcPct val="120000"/>
              </a:lnSpc>
              <a:buClr>
                <a:srgbClr val="C00000"/>
              </a:buClr>
              <a:buSzPct val="80000"/>
              <a:buFont typeface="Wingdings" pitchFamily="2" charset="2"/>
              <a:buChar char="q"/>
              <a:defRPr/>
            </a:pPr>
            <a:r>
              <a:rPr lang="en-US" sz="2000" dirty="0" smtClean="0">
                <a:latin typeface="Cambria" pitchFamily="18" charset="0"/>
              </a:rPr>
              <a:t>For adding two string operation will </a:t>
            </a:r>
            <a:r>
              <a:rPr lang="en-US" sz="2000" dirty="0" err="1" smtClean="0">
                <a:latin typeface="Cambria" pitchFamily="18" charset="0"/>
              </a:rPr>
              <a:t>concanete</a:t>
            </a:r>
            <a:r>
              <a:rPr lang="en-US" sz="2000" dirty="0" smtClean="0">
                <a:latin typeface="Cambria" pitchFamily="18" charset="0"/>
              </a:rPr>
              <a:t> two string.</a:t>
            </a:r>
          </a:p>
          <a:p>
            <a:pPr marL="796925" lvl="0" indent="-457200" algn="just">
              <a:lnSpc>
                <a:spcPct val="120000"/>
              </a:lnSpc>
              <a:buClr>
                <a:srgbClr val="C00000"/>
              </a:buClr>
              <a:buSzPct val="80000"/>
              <a:buFont typeface="Wingdings" pitchFamily="2" charset="2"/>
              <a:buChar char="q"/>
              <a:defRPr/>
            </a:pPr>
            <a:r>
              <a:rPr lang="en-US" sz="2000" smtClean="0">
                <a:latin typeface="Cambria" pitchFamily="18" charset="0"/>
              </a:rPr>
              <a:t>Add(3</a:t>
            </a:r>
            <a:r>
              <a:rPr lang="en-US" sz="2000" dirty="0" smtClean="0">
                <a:latin typeface="Cambria" pitchFamily="18" charset="0"/>
              </a:rPr>
              <a:t>, 5) gives 8 and Add(“hello”, “world”) gives “hello world”</a:t>
            </a:r>
          </a:p>
          <a:p>
            <a:pPr marL="318503" lvl="0" indent="-318503" algn="just">
              <a:lnSpc>
                <a:spcPct val="120000"/>
              </a:lnSpc>
              <a:buClr>
                <a:srgbClr val="C00000"/>
              </a:buClr>
              <a:buSzPct val="80000"/>
              <a:buFont typeface="Wingdings" pitchFamily="2" charset="2"/>
              <a:buChar char="q"/>
              <a:defRPr/>
            </a:pPr>
            <a:endParaRPr lang="en-US" sz="2000" dirty="0" smtClean="0">
              <a:latin typeface="Cambria" pitchFamily="18" charset="0"/>
            </a:endParaRP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67" name="Picture 3"/>
          <p:cNvPicPr>
            <a:picLocks noChangeAspect="1" noChangeArrowheads="1"/>
          </p:cNvPicPr>
          <p:nvPr/>
        </p:nvPicPr>
        <p:blipFill>
          <a:blip r:embed="rId4"/>
          <a:srcRect/>
          <a:stretch>
            <a:fillRect/>
          </a:stretch>
        </p:blipFill>
        <p:spPr bwMode="auto">
          <a:xfrm>
            <a:off x="2971800" y="4724400"/>
            <a:ext cx="2800350"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Binding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28</a:t>
            </a:fld>
            <a:endParaRPr lang="en-US" dirty="0"/>
          </a:p>
        </p:txBody>
      </p:sp>
      <p:sp>
        <p:nvSpPr>
          <p:cNvPr id="12" name="Content Placeholder 2"/>
          <p:cNvSpPr txBox="1">
            <a:spLocks/>
          </p:cNvSpPr>
          <p:nvPr/>
        </p:nvSpPr>
        <p:spPr bwMode="auto">
          <a:xfrm>
            <a:off x="10633" y="1534632"/>
            <a:ext cx="8915400" cy="1894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Binding refers to the linking of a procedure call to the code to be executed in response to the call.</a:t>
            </a:r>
          </a:p>
          <a:p>
            <a:pPr marL="318503" lvl="0" indent="-318503" algn="just">
              <a:lnSpc>
                <a:spcPct val="120000"/>
              </a:lnSpc>
              <a:buClr>
                <a:srgbClr val="C00000"/>
              </a:buClr>
              <a:buSzPct val="80000"/>
              <a:buFont typeface="Wingdings" pitchFamily="2" charset="2"/>
              <a:buChar char="q"/>
              <a:defRPr/>
            </a:pPr>
            <a:endParaRPr lang="en-US" sz="2000" dirty="0" smtClean="0">
              <a:latin typeface="Cambria" pitchFamily="18" charset="0"/>
            </a:endParaRPr>
          </a:p>
          <a:p>
            <a:pPr marL="318503" lvl="0" indent="-318503" algn="just">
              <a:lnSpc>
                <a:spcPct val="120000"/>
              </a:lnSpc>
              <a:buClr>
                <a:srgbClr val="C00000"/>
              </a:buClr>
              <a:buSzPct val="80000"/>
              <a:buFont typeface="Wingdings" pitchFamily="2" charset="2"/>
              <a:buChar char="q"/>
              <a:defRPr/>
            </a:pPr>
            <a:endParaRPr lang="en-US" sz="2000" dirty="0" smtClean="0">
              <a:latin typeface="Cambria" pitchFamily="18" charset="0"/>
            </a:endParaRPr>
          </a:p>
          <a:p>
            <a:pPr marL="318503" lvl="0" indent="-318503" algn="just">
              <a:lnSpc>
                <a:spcPct val="120000"/>
              </a:lnSpc>
              <a:buClr>
                <a:srgbClr val="C00000"/>
              </a:buClr>
              <a:buSzPct val="80000"/>
              <a:buFont typeface="Wingdings" pitchFamily="2" charset="2"/>
              <a:buChar char="q"/>
              <a:defRPr/>
            </a:pPr>
            <a:endParaRPr lang="en-US" sz="2000" dirty="0" smtClean="0">
              <a:latin typeface="Cambria" pitchFamily="18" charset="0"/>
            </a:endParaRPr>
          </a:p>
          <a:p>
            <a:pPr marL="318503" lvl="0" indent="-318503" algn="just">
              <a:lnSpc>
                <a:spcPct val="120000"/>
              </a:lnSpc>
              <a:buClr>
                <a:srgbClr val="C00000"/>
              </a:buClr>
              <a:buSzPct val="80000"/>
              <a:buFont typeface="Wingdings" pitchFamily="2" charset="2"/>
              <a:buChar char="q"/>
              <a:defRPr/>
            </a:pPr>
            <a:endParaRPr lang="en-US" sz="2000" dirty="0" smtClean="0">
              <a:latin typeface="Cambria" pitchFamily="18" charset="0"/>
            </a:endParaRP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Dynamic binding ( late binding ) means that the code associated with a given procedure call is not known until the time of the call at run-time.</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It is associated with polymorphism and inheritance.</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Image result for dynamic bind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5" name="Picture 3"/>
          <p:cNvPicPr>
            <a:picLocks noChangeAspect="1" noChangeArrowheads="1"/>
          </p:cNvPicPr>
          <p:nvPr/>
        </p:nvPicPr>
        <p:blipFill>
          <a:blip r:embed="rId4"/>
          <a:srcRect/>
          <a:stretch>
            <a:fillRect/>
          </a:stretch>
        </p:blipFill>
        <p:spPr bwMode="auto">
          <a:xfrm>
            <a:off x="2971800" y="2133600"/>
            <a:ext cx="2695575" cy="1695450"/>
          </a:xfrm>
          <a:prstGeom prst="rect">
            <a:avLst/>
          </a:prstGeom>
          <a:noFill/>
          <a:ln w="9525">
            <a:noFill/>
            <a:miter lim="800000"/>
            <a:headEnd/>
            <a:tailEnd/>
          </a:ln>
          <a:effectLst/>
        </p:spPr>
      </p:pic>
      <p:sp>
        <p:nvSpPr>
          <p:cNvPr id="11" name="Rectangular Callout 10"/>
          <p:cNvSpPr/>
          <p:nvPr/>
        </p:nvSpPr>
        <p:spPr>
          <a:xfrm>
            <a:off x="7010400" y="2514600"/>
            <a:ext cx="1447800" cy="612648"/>
          </a:xfrm>
          <a:prstGeom prst="wedgeRectCallout">
            <a:avLst>
              <a:gd name="adj1" fmla="val -141335"/>
              <a:gd name="adj2" fmla="val 100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Happens at run time</a:t>
            </a:r>
            <a:endParaRPr lang="en-US" dirty="0"/>
          </a:p>
        </p:txBody>
      </p:sp>
      <p:sp>
        <p:nvSpPr>
          <p:cNvPr id="13" name="Rectangular Callout 12"/>
          <p:cNvSpPr/>
          <p:nvPr/>
        </p:nvSpPr>
        <p:spPr>
          <a:xfrm>
            <a:off x="609600" y="2514600"/>
            <a:ext cx="1447800" cy="612648"/>
          </a:xfrm>
          <a:prstGeom prst="wedgeRectCallout">
            <a:avLst>
              <a:gd name="adj1" fmla="val 109093"/>
              <a:gd name="adj2" fmla="val 97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Happens at compile time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Message Passing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29</a:t>
            </a:fld>
            <a:endParaRPr lang="en-US" dirty="0"/>
          </a:p>
        </p:txBody>
      </p:sp>
      <p:sp>
        <p:nvSpPr>
          <p:cNvPr id="12" name="Content Placeholder 2"/>
          <p:cNvSpPr txBox="1">
            <a:spLocks/>
          </p:cNvSpPr>
          <p:nvPr/>
        </p:nvSpPr>
        <p:spPr bwMode="auto">
          <a:xfrm>
            <a:off x="10633" y="1534632"/>
            <a:ext cx="8915400" cy="3799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It is a process of invoking an operation on an object.</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Objects communicate with one another by sending and receiving information.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A message for an object is a request for execution of a function.</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receiving object will invoke a function and generates results.</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Message passing involves specifying:</a:t>
            </a:r>
          </a:p>
          <a:p>
            <a:pPr marL="774868" lvl="1" indent="-318503" algn="just">
              <a:lnSpc>
                <a:spcPct val="120000"/>
              </a:lnSpc>
              <a:buClr>
                <a:srgbClr val="C00000"/>
              </a:buClr>
              <a:buSzPct val="80000"/>
              <a:buFont typeface="Wingdings" pitchFamily="2" charset="2"/>
              <a:buChar char="q"/>
              <a:defRPr/>
            </a:pPr>
            <a:r>
              <a:rPr lang="en-US" sz="2000" dirty="0" smtClean="0">
                <a:latin typeface="Cambria" pitchFamily="18" charset="0"/>
              </a:rPr>
              <a:t>The name of the object</a:t>
            </a:r>
          </a:p>
          <a:p>
            <a:pPr marL="774868" lvl="1" indent="-318503" algn="just">
              <a:lnSpc>
                <a:spcPct val="120000"/>
              </a:lnSpc>
              <a:buClr>
                <a:srgbClr val="C00000"/>
              </a:buClr>
              <a:buSzPct val="80000"/>
              <a:buFont typeface="Wingdings" pitchFamily="2" charset="2"/>
              <a:buChar char="q"/>
              <a:defRPr/>
            </a:pPr>
            <a:r>
              <a:rPr lang="en-US" sz="2000" dirty="0" smtClean="0">
                <a:latin typeface="Cambria" pitchFamily="18" charset="0"/>
              </a:rPr>
              <a:t>The name of the function</a:t>
            </a:r>
          </a:p>
          <a:p>
            <a:pPr marL="774868" lvl="1" indent="-318503" algn="just">
              <a:lnSpc>
                <a:spcPct val="120000"/>
              </a:lnSpc>
              <a:buClr>
                <a:srgbClr val="C00000"/>
              </a:buClr>
              <a:buSzPct val="80000"/>
              <a:buFont typeface="Wingdings" pitchFamily="2" charset="2"/>
              <a:buChar char="q"/>
              <a:defRPr/>
            </a:pPr>
            <a:r>
              <a:rPr lang="en-US" sz="2000" dirty="0" smtClean="0">
                <a:latin typeface="Cambria" pitchFamily="18" charset="0"/>
              </a:rPr>
              <a:t>The information to be send</a:t>
            </a:r>
          </a:p>
          <a:p>
            <a:pPr marL="318503" indent="-318503" algn="just">
              <a:lnSpc>
                <a:spcPct val="120000"/>
              </a:lnSpc>
              <a:buClr>
                <a:srgbClr val="C00000"/>
              </a:buClr>
              <a:buSzPct val="80000"/>
              <a:buFont typeface="Wingdings" pitchFamily="2" charset="2"/>
              <a:buChar char="q"/>
              <a:defRPr/>
            </a:pPr>
            <a:r>
              <a:rPr lang="en-US" sz="2000" dirty="0" smtClean="0">
                <a:latin typeface="Cambria" pitchFamily="18" charset="0"/>
              </a:rPr>
              <a:t>Example - </a:t>
            </a:r>
            <a:r>
              <a:rPr lang="en-US" sz="2000" dirty="0" err="1" smtClean="0">
                <a:latin typeface="Cambria" pitchFamily="18" charset="0"/>
              </a:rPr>
              <a:t>student.setData</a:t>
            </a:r>
            <a:r>
              <a:rPr lang="en-US" sz="2000" dirty="0" smtClean="0">
                <a:latin typeface="Cambria" pitchFamily="18" charset="0"/>
              </a:rPr>
              <a:t>(id, name);</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Image result for dynamic bind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1600200" y="5334000"/>
            <a:ext cx="888385" cy="400110"/>
          </a:xfrm>
          <a:prstGeom prst="rect">
            <a:avLst/>
          </a:prstGeom>
          <a:noFill/>
        </p:spPr>
        <p:txBody>
          <a:bodyPr wrap="none" rtlCol="0">
            <a:spAutoFit/>
          </a:bodyPr>
          <a:lstStyle/>
          <a:p>
            <a:r>
              <a:rPr lang="en-US" sz="2000" dirty="0" smtClean="0">
                <a:latin typeface="Cambria" pitchFamily="18" charset="0"/>
              </a:rPr>
              <a:t>Object</a:t>
            </a:r>
          </a:p>
        </p:txBody>
      </p:sp>
      <p:sp>
        <p:nvSpPr>
          <p:cNvPr id="15" name="TextBox 14"/>
          <p:cNvSpPr txBox="1"/>
          <p:nvPr/>
        </p:nvSpPr>
        <p:spPr>
          <a:xfrm>
            <a:off x="2601433" y="5325136"/>
            <a:ext cx="1116011" cy="400110"/>
          </a:xfrm>
          <a:prstGeom prst="rect">
            <a:avLst/>
          </a:prstGeom>
          <a:noFill/>
        </p:spPr>
        <p:txBody>
          <a:bodyPr wrap="none" rtlCol="0">
            <a:spAutoFit/>
          </a:bodyPr>
          <a:lstStyle/>
          <a:p>
            <a:r>
              <a:rPr lang="en-US" sz="2000" dirty="0" smtClean="0">
                <a:latin typeface="Cambria" pitchFamily="18" charset="0"/>
              </a:rPr>
              <a:t>Message</a:t>
            </a:r>
          </a:p>
        </p:txBody>
      </p:sp>
      <p:sp>
        <p:nvSpPr>
          <p:cNvPr id="17" name="TextBox 16"/>
          <p:cNvSpPr txBox="1"/>
          <p:nvPr/>
        </p:nvSpPr>
        <p:spPr>
          <a:xfrm>
            <a:off x="3962400" y="5334000"/>
            <a:ext cx="1500795" cy="400110"/>
          </a:xfrm>
          <a:prstGeom prst="rect">
            <a:avLst/>
          </a:prstGeom>
          <a:noFill/>
        </p:spPr>
        <p:txBody>
          <a:bodyPr wrap="none" rtlCol="0">
            <a:spAutoFit/>
          </a:bodyPr>
          <a:lstStyle/>
          <a:p>
            <a:r>
              <a:rPr lang="en-US" sz="2000" dirty="0" smtClean="0">
                <a:latin typeface="Cambria" pitchFamily="18" charset="0"/>
              </a:rPr>
              <a:t>Information</a:t>
            </a:r>
          </a:p>
        </p:txBody>
      </p:sp>
      <p:cxnSp>
        <p:nvCxnSpPr>
          <p:cNvPr id="19" name="Straight Arrow Connector 18"/>
          <p:cNvCxnSpPr>
            <a:stCxn id="14" idx="0"/>
          </p:cNvCxnSpPr>
          <p:nvPr/>
        </p:nvCxnSpPr>
        <p:spPr>
          <a:xfrm rot="16200000" flipV="1">
            <a:off x="1746097" y="5035703"/>
            <a:ext cx="533400" cy="63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V="1">
            <a:off x="2660496" y="5111904"/>
            <a:ext cx="533400" cy="63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3879696" y="5111904"/>
            <a:ext cx="533400" cy="63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V="1">
            <a:off x="3460597" y="4921404"/>
            <a:ext cx="609601" cy="5203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153400" cy="990600"/>
          </a:xfrm>
        </p:spPr>
        <p:txBody>
          <a:bodyPr/>
          <a:lstStyle/>
          <a:p>
            <a:r>
              <a:rPr lang="en-US" b="1" dirty="0" smtClean="0">
                <a:solidFill>
                  <a:schemeClr val="tx1"/>
                </a:solidFill>
                <a:latin typeface="Cambria" pitchFamily="18" charset="0"/>
              </a:rPr>
              <a:t>Course Outcome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Content Placeholder 2"/>
          <p:cNvSpPr txBox="1">
            <a:spLocks/>
          </p:cNvSpPr>
          <p:nvPr/>
        </p:nvSpPr>
        <p:spPr bwMode="auto">
          <a:xfrm>
            <a:off x="152400" y="1676400"/>
            <a:ext cx="8839200" cy="44958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CO1: </a:t>
            </a:r>
            <a:r>
              <a:rPr lang="en-US" sz="2000" dirty="0" smtClean="0">
                <a:latin typeface="Cambria" pitchFamily="18" charset="0"/>
              </a:rPr>
              <a:t>understand the difference between structure-oriented programming and object-oriented programming.</a:t>
            </a:r>
          </a:p>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CO2: </a:t>
            </a:r>
            <a:r>
              <a:rPr lang="en-US" sz="2000" dirty="0" smtClean="0">
                <a:latin typeface="Cambria" pitchFamily="18" charset="0"/>
              </a:rPr>
              <a:t>use object-oriented programming language like C++ and associated libraries to develop object oriented programs.</a:t>
            </a:r>
          </a:p>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CO3: </a:t>
            </a:r>
            <a:r>
              <a:rPr lang="en-US" sz="2000" dirty="0" smtClean="0">
                <a:latin typeface="Cambria" pitchFamily="18" charset="0"/>
              </a:rPr>
              <a:t>apply various object-oriented features like class, object, inheritance, data abstraction</a:t>
            </a:r>
            <a:r>
              <a:rPr lang="en-US" sz="2000" smtClean="0">
                <a:latin typeface="Cambria" pitchFamily="18" charset="0"/>
              </a:rPr>
              <a:t>, encapsulation, </a:t>
            </a:r>
            <a:r>
              <a:rPr lang="en-US" sz="2000" dirty="0" smtClean="0">
                <a:latin typeface="Cambria" pitchFamily="18" charset="0"/>
              </a:rPr>
              <a:t>polymorphism to solve various computing problems using C++ language.</a:t>
            </a:r>
          </a:p>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CO4: </a:t>
            </a:r>
            <a:r>
              <a:rPr lang="en-US" sz="2000" dirty="0" smtClean="0">
                <a:latin typeface="Cambria" pitchFamily="18" charset="0"/>
              </a:rPr>
              <a:t>understand and apply concepts of operator-overloading, constructor and destructor</a:t>
            </a:r>
          </a:p>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CO5: </a:t>
            </a:r>
            <a:r>
              <a:rPr lang="en-US" sz="2000" dirty="0" smtClean="0">
                <a:latin typeface="Cambria" pitchFamily="18" charset="0"/>
              </a:rPr>
              <a:t>understand the and apply exception handling and use built-in classes from STL</a:t>
            </a:r>
          </a:p>
          <a:p>
            <a:pPr marL="342900" lvl="0" indent="-342900" algn="just">
              <a:lnSpc>
                <a:spcPct val="120000"/>
              </a:lnSpc>
              <a:buClr>
                <a:srgbClr val="C00000"/>
              </a:buClr>
              <a:buSzPct val="80000"/>
              <a:buFont typeface="+mj-lt"/>
              <a:buAutoNum type="arabicPeriod"/>
              <a:defRPr/>
            </a:pPr>
            <a:r>
              <a:rPr lang="en-US" sz="2000" b="1" dirty="0" smtClean="0">
                <a:latin typeface="Cambria" pitchFamily="18" charset="0"/>
              </a:rPr>
              <a:t>CO6: </a:t>
            </a:r>
            <a:r>
              <a:rPr lang="en-US" sz="2000" dirty="0" smtClean="0">
                <a:latin typeface="Cambria" pitchFamily="18" charset="0"/>
              </a:rPr>
              <a:t>implement, test and debug solutions in C++.</a:t>
            </a:r>
          </a:p>
        </p:txBody>
      </p:sp>
      <p:sp>
        <p:nvSpPr>
          <p:cNvPr id="12" name="Slide Number Placeholder 11"/>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Overloading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30</a:t>
            </a:fld>
            <a:endParaRPr lang="en-US" dirty="0"/>
          </a:p>
        </p:txBody>
      </p:sp>
      <p:sp>
        <p:nvSpPr>
          <p:cNvPr id="12" name="Content Placeholder 2"/>
          <p:cNvSpPr txBox="1">
            <a:spLocks/>
          </p:cNvSpPr>
          <p:nvPr/>
        </p:nvSpPr>
        <p:spPr bwMode="auto">
          <a:xfrm>
            <a:off x="10633" y="1534632"/>
            <a:ext cx="8915400" cy="37993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Overloading is one type of Polymorphism. </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It allows an object to have different meanings, depending on its context. When an existing operator or function begins to operate on new data type, or class, it is understood to be overloaded. </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process of making an operator to exhibit different behaviors in different instances is known as operator overloading. E.g. 3+5 equates to 8 and “Hello” + “ World” equates to “Hello World”</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Using a single function name to perform different types of tasks is known as function overloading. E.g. sum(3, 5) equates to 8 and sum(3, 5, 7) equates to 15 </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Image result for dynamic bind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Advantages of 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31</a:t>
            </a:fld>
            <a:endParaRPr lang="en-US" dirty="0"/>
          </a:p>
        </p:txBody>
      </p:sp>
      <p:sp>
        <p:nvSpPr>
          <p:cNvPr id="12" name="Content Placeholder 2"/>
          <p:cNvSpPr txBox="1">
            <a:spLocks/>
          </p:cNvSpPr>
          <p:nvPr/>
        </p:nvSpPr>
        <p:spPr bwMode="auto">
          <a:xfrm>
            <a:off x="10633" y="1534632"/>
            <a:ext cx="8915400" cy="34945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Through inheritance, redundant code is eliminated and extend the use of existing classes.</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The principal of data hiding helps the programmer to build the secure program.</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Message passing techniques for communication between objects makes the interface descriptions with external systems much simpler.</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Multiple instances of an objects can co-exists with out any interference and can be easily managed.</a:t>
            </a:r>
          </a:p>
          <a:p>
            <a:pPr marL="318503" lvl="0" indent="-318503" algn="just">
              <a:lnSpc>
                <a:spcPct val="120000"/>
              </a:lnSpc>
              <a:buClr>
                <a:srgbClr val="C00000"/>
              </a:buClr>
              <a:buSzPct val="80000"/>
              <a:buFont typeface="Wingdings" pitchFamily="2" charset="2"/>
              <a:buChar char="q"/>
              <a:defRPr/>
            </a:pPr>
            <a:r>
              <a:rPr lang="en-US" sz="2000" dirty="0" smtClean="0">
                <a:latin typeface="Cambria" pitchFamily="18" charset="0"/>
              </a:rPr>
              <a:t>Easily upgradable from small system to large system.</a:t>
            </a:r>
          </a:p>
        </p:txBody>
      </p:sp>
      <p:sp>
        <p:nvSpPr>
          <p:cNvPr id="57346" name="AutoShape 2" descr="Image result for Data abstraction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Image result for dynamic bind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6" name="Slide Number Placeholder 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32</a:t>
            </a:fld>
            <a:endParaRPr lang="en-US" dirty="0"/>
          </a:p>
        </p:txBody>
      </p:sp>
      <p:pic>
        <p:nvPicPr>
          <p:cNvPr id="7" name="Picture 6" descr="Image result for Thanks"/>
          <p:cNvPicPr>
            <a:picLocks noChangeAspect="1" noChangeArrowheads="1"/>
          </p:cNvPicPr>
          <p:nvPr/>
        </p:nvPicPr>
        <p:blipFill>
          <a:blip r:embed="rId4"/>
          <a:srcRect/>
          <a:stretch>
            <a:fillRect/>
          </a:stretch>
        </p:blipFill>
        <p:spPr bwMode="auto">
          <a:xfrm>
            <a:off x="2946996" y="2590800"/>
            <a:ext cx="2838450" cy="1609726"/>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555899"/>
            <a:ext cx="8964771" cy="4708981"/>
          </a:xfrm>
          <a:prstGeom prst="rect">
            <a:avLst/>
          </a:prstGeom>
          <a:noFill/>
          <a:ln w="12700">
            <a:noFill/>
            <a:prstDash val="sysDash"/>
          </a:ln>
        </p:spPr>
        <p:txBody>
          <a:bodyPr wrap="square" rtlCol="0">
            <a:spAutoFit/>
          </a:bodyPr>
          <a:lstStyle/>
          <a:p>
            <a:pPr marL="457200" lvl="2" indent="-398463" algn="just">
              <a:spcBef>
                <a:spcPts val="0"/>
              </a:spcBef>
              <a:buClr>
                <a:srgbClr val="C00000"/>
              </a:buClr>
              <a:buSzPct val="90000"/>
              <a:buFont typeface="Wingdings" pitchFamily="2" charset="2"/>
              <a:buChar char="q"/>
            </a:pPr>
            <a:r>
              <a:rPr lang="en-US" sz="2000" dirty="0" smtClean="0">
                <a:latin typeface="Cambria" pitchFamily="18" charset="0"/>
              </a:rPr>
              <a:t>How are data and functions organized in an object oriented system?</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What do you mean by dynamic binding? How it is useful in OOP?</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Describe how data are shared by functions in a procedure-oriented program.</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What is object-oriented programming? How it is different from the procedure-oriented programming?</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What are the merits and demerits of OOP?</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Explain the concept of OOP.</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Differentiate between class and object.</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Differentiate between syntax errors and logical errors.</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What is  procedure-oriented  programming? What are its main characteristics?</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33</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52400"/>
            <a:ext cx="8153400" cy="990600"/>
          </a:xfrm>
        </p:spPr>
        <p:txBody>
          <a:bodyPr/>
          <a:lstStyle/>
          <a:p>
            <a:r>
              <a:rPr lang="en-US" b="1" dirty="0" smtClean="0">
                <a:solidFill>
                  <a:schemeClr val="tx1"/>
                </a:solidFill>
                <a:latin typeface="Cambria" pitchFamily="18" charset="0"/>
              </a:rPr>
              <a:t>Course Contents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28600" y="1570272"/>
          <a:ext cx="8686800" cy="4627093"/>
        </p:xfrm>
        <a:graphic>
          <a:graphicData uri="http://schemas.openxmlformats.org/drawingml/2006/table">
            <a:tbl>
              <a:tblPr firstRow="1" bandRow="1">
                <a:tableStyleId>{5C22544A-7EE6-4342-B048-85BDC9FD1C3A}</a:tableStyleId>
              </a:tblPr>
              <a:tblGrid>
                <a:gridCol w="609600"/>
                <a:gridCol w="7467600"/>
                <a:gridCol w="609600"/>
              </a:tblGrid>
              <a:tr h="420853">
                <a:tc>
                  <a:txBody>
                    <a:bodyPr/>
                    <a:lstStyle/>
                    <a:p>
                      <a:r>
                        <a:rPr lang="en-US" dirty="0" err="1" smtClean="0"/>
                        <a:t>Sr</a:t>
                      </a:r>
                      <a:r>
                        <a:rPr lang="en-US" dirty="0" smtClean="0"/>
                        <a:t> #</a:t>
                      </a:r>
                      <a:endParaRPr lang="en-US" dirty="0"/>
                    </a:p>
                  </a:txBody>
                  <a:tcPr/>
                </a:tc>
                <a:tc>
                  <a:txBody>
                    <a:bodyPr/>
                    <a:lstStyle/>
                    <a:p>
                      <a:r>
                        <a:rPr lang="en-US" dirty="0" smtClean="0"/>
                        <a:t>Major and</a:t>
                      </a:r>
                      <a:r>
                        <a:rPr lang="en-US" baseline="0" dirty="0" smtClean="0"/>
                        <a:t> Detailed Coverage Area</a:t>
                      </a:r>
                      <a:endParaRPr lang="en-US" dirty="0"/>
                    </a:p>
                  </a:txBody>
                  <a:tcPr/>
                </a:tc>
                <a:tc>
                  <a:txBody>
                    <a:bodyPr/>
                    <a:lstStyle/>
                    <a:p>
                      <a:r>
                        <a:rPr lang="en-US" dirty="0" smtClean="0"/>
                        <a:t>Hrs</a:t>
                      </a:r>
                      <a:endParaRPr lang="en-US" dirty="0"/>
                    </a:p>
                  </a:txBody>
                  <a:tcPr/>
                </a:tc>
              </a:tr>
              <a:tr h="294875">
                <a:tc rowSpan="2">
                  <a:txBody>
                    <a:bodyPr/>
                    <a:lstStyle/>
                    <a:p>
                      <a:pPr marL="0" algn="l" rtl="0" eaLnBrk="1" latinLnBrk="0" hangingPunct="1"/>
                      <a:r>
                        <a:rPr kumimoji="0" lang="en-US" sz="1600" kern="1200" dirty="0" smtClean="0">
                          <a:solidFill>
                            <a:schemeClr val="dk1"/>
                          </a:solidFill>
                          <a:latin typeface="+mn-lt"/>
                          <a:ea typeface="+mn-ea"/>
                          <a:cs typeface="+mn-cs"/>
                        </a:rPr>
                        <a:t>1</a:t>
                      </a:r>
                    </a:p>
                  </a:txBody>
                  <a:tcPr/>
                </a:tc>
                <a:tc>
                  <a:txBody>
                    <a:bodyPr/>
                    <a:lstStyle/>
                    <a:p>
                      <a:pPr marL="0" algn="l" rtl="0" eaLnBrk="1" latinLnBrk="0" hangingPunct="1"/>
                      <a:r>
                        <a:rPr kumimoji="0" lang="en-US" sz="1400" b="1" kern="1200" dirty="0" smtClean="0">
                          <a:solidFill>
                            <a:schemeClr val="dk1"/>
                          </a:solidFill>
                          <a:latin typeface="+mn-lt"/>
                          <a:ea typeface="+mn-ea"/>
                          <a:cs typeface="+mn-cs"/>
                        </a:rPr>
                        <a:t>Object Oriented Paradigm</a:t>
                      </a:r>
                    </a:p>
                  </a:txBody>
                  <a:tcPr/>
                </a:tc>
                <a:tc rowSpan="2">
                  <a:txBody>
                    <a:bodyPr/>
                    <a:lstStyle/>
                    <a:p>
                      <a:pPr marL="0" algn="l" rtl="0" eaLnBrk="1" latinLnBrk="0" hangingPunct="1"/>
                      <a:r>
                        <a:rPr kumimoji="0" lang="en-US" sz="1600" kern="1200" dirty="0" smtClean="0">
                          <a:solidFill>
                            <a:schemeClr val="dk1"/>
                          </a:solidFill>
                          <a:latin typeface="+mn-lt"/>
                          <a:ea typeface="+mn-ea"/>
                          <a:cs typeface="+mn-cs"/>
                        </a:rPr>
                        <a:t>2</a:t>
                      </a:r>
                    </a:p>
                  </a:txBody>
                  <a:tcPr/>
                </a:tc>
              </a:tr>
              <a:tr h="752433">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Evolution of programming paradigm: </a:t>
                      </a:r>
                      <a:r>
                        <a:rPr kumimoji="0" lang="en-US" sz="1600" kern="1200" dirty="0" smtClean="0">
                          <a:solidFill>
                            <a:schemeClr val="dk1"/>
                          </a:solidFill>
                          <a:latin typeface="+mn-lt"/>
                          <a:ea typeface="+mn-ea"/>
                          <a:cs typeface="+mn-cs"/>
                        </a:rPr>
                        <a:t>Procedure oriented programming Vs. Object-oriented programming (OOP)</a:t>
                      </a:r>
                    </a:p>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Object oriented programming concepts:</a:t>
                      </a:r>
                      <a:r>
                        <a:rPr kumimoji="0" lang="en-US" sz="1600" kern="1200" dirty="0" smtClean="0">
                          <a:solidFill>
                            <a:schemeClr val="dk1"/>
                          </a:solidFill>
                          <a:latin typeface="+mn-lt"/>
                          <a:ea typeface="+mn-ea"/>
                          <a:cs typeface="+mn-cs"/>
                        </a:rPr>
                        <a:t> Classes, objects, encapsulation and abstraction, inheritance, polymorphism, dynamic binding, message passing</a:t>
                      </a: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r h="218675">
                <a:tc rowSpan="2">
                  <a:txBody>
                    <a:bodyPr/>
                    <a:lstStyle/>
                    <a:p>
                      <a:pPr marL="0" algn="l" rtl="0" eaLnBrk="1" latinLnBrk="0" hangingPunct="1"/>
                      <a:r>
                        <a:rPr kumimoji="0" lang="en-US" sz="1600" kern="1200" dirty="0" smtClean="0">
                          <a:solidFill>
                            <a:schemeClr val="dk1"/>
                          </a:solidFill>
                          <a:latin typeface="+mn-lt"/>
                          <a:ea typeface="+mn-ea"/>
                          <a:cs typeface="+mn-cs"/>
                        </a:rPr>
                        <a:t>2</a:t>
                      </a:r>
                    </a:p>
                  </a:txBody>
                  <a:tcPr/>
                </a:tc>
                <a:tc>
                  <a:txBody>
                    <a:bodyPr/>
                    <a:lstStyle/>
                    <a:p>
                      <a:pPr marL="0" algn="l" rtl="0" eaLnBrk="1" latinLnBrk="0" hangingPunct="1"/>
                      <a:r>
                        <a:rPr kumimoji="0" lang="en-US" sz="1400" b="1" kern="1200" dirty="0" smtClean="0">
                          <a:solidFill>
                            <a:schemeClr val="dk1"/>
                          </a:solidFill>
                          <a:latin typeface="+mn-lt"/>
                          <a:ea typeface="+mn-ea"/>
                          <a:cs typeface="+mn-cs"/>
                        </a:rPr>
                        <a:t>C++ Programming basics</a:t>
                      </a:r>
                    </a:p>
                  </a:txBody>
                  <a:tcPr/>
                </a:tc>
                <a:tc rowSpan="2">
                  <a:txBody>
                    <a:bodyPr/>
                    <a:lstStyle/>
                    <a:p>
                      <a:pPr marL="0" algn="l" rtl="0" eaLnBrk="1" latinLnBrk="0" hangingPunct="1"/>
                      <a:r>
                        <a:rPr kumimoji="0" lang="en-US" sz="1600" kern="1200" dirty="0" smtClean="0">
                          <a:solidFill>
                            <a:schemeClr val="dk1"/>
                          </a:solidFill>
                          <a:latin typeface="+mn-lt"/>
                          <a:ea typeface="+mn-ea"/>
                          <a:cs typeface="+mn-cs"/>
                        </a:rPr>
                        <a:t>6</a:t>
                      </a:r>
                    </a:p>
                  </a:txBody>
                  <a:tcPr/>
                </a:tc>
              </a:tr>
              <a:tr h="518860">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Review of fundamental constructs of C used in C++ : </a:t>
                      </a:r>
                      <a:r>
                        <a:rPr kumimoji="0" lang="en-US" sz="1600" kern="1200" dirty="0" smtClean="0">
                          <a:solidFill>
                            <a:schemeClr val="dk1"/>
                          </a:solidFill>
                          <a:latin typeface="+mn-lt"/>
                          <a:ea typeface="+mn-ea"/>
                          <a:cs typeface="+mn-cs"/>
                        </a:rPr>
                        <a:t>Character set, Keyword, </a:t>
                      </a:r>
                    </a:p>
                    <a:p>
                      <a:pPr marL="0" indent="169863" algn="just" rtl="0" eaLnBrk="1" latinLnBrk="0" hangingPunct="1">
                        <a:buFont typeface="Arial" pitchFamily="34" charset="0"/>
                        <a:buNone/>
                      </a:pPr>
                      <a:r>
                        <a:rPr kumimoji="0" lang="en-US" sz="1600" kern="1200" dirty="0" smtClean="0">
                          <a:solidFill>
                            <a:schemeClr val="dk1"/>
                          </a:solidFill>
                          <a:latin typeface="+mn-lt"/>
                          <a:ea typeface="+mn-ea"/>
                          <a:cs typeface="+mn-cs"/>
                        </a:rPr>
                        <a:t>Constant, Variable, Data types, operator &amp; expression, control structure (branching &amp; </a:t>
                      </a:r>
                      <a:r>
                        <a:rPr kumimoji="0" lang="en-US" sz="1600" kern="1200" baseline="0" dirty="0" smtClean="0">
                          <a:solidFill>
                            <a:schemeClr val="dk1"/>
                          </a:solidFill>
                          <a:latin typeface="+mn-lt"/>
                          <a:ea typeface="+mn-ea"/>
                          <a:cs typeface="+mn-cs"/>
                        </a:rPr>
                        <a:t> </a:t>
                      </a:r>
                    </a:p>
                    <a:p>
                      <a:pPr marL="0" indent="169863" algn="just" rtl="0" eaLnBrk="1" latinLnBrk="0" hangingPunct="1">
                        <a:buFont typeface="Arial" pitchFamily="34" charset="0"/>
                        <a:buNone/>
                      </a:pPr>
                      <a:r>
                        <a:rPr kumimoji="0" lang="en-US" sz="1600" kern="1200" dirty="0" smtClean="0">
                          <a:solidFill>
                            <a:schemeClr val="dk1"/>
                          </a:solidFill>
                          <a:latin typeface="+mn-lt"/>
                          <a:ea typeface="+mn-ea"/>
                          <a:cs typeface="+mn-cs"/>
                        </a:rPr>
                        <a:t>looping), typecasting, array &amp; strings</a:t>
                      </a:r>
                    </a:p>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C++ Programming basics: </a:t>
                      </a:r>
                      <a:r>
                        <a:rPr kumimoji="0" lang="en-US" sz="1600" kern="1200" dirty="0" smtClean="0">
                          <a:solidFill>
                            <a:schemeClr val="dk1"/>
                          </a:solidFill>
                          <a:latin typeface="+mn-lt"/>
                          <a:ea typeface="+mn-ea"/>
                          <a:cs typeface="+mn-cs"/>
                        </a:rPr>
                        <a:t>Streams based I/O (Input with </a:t>
                      </a:r>
                      <a:r>
                        <a:rPr kumimoji="0" lang="en-US" sz="1600" kern="1200" dirty="0" err="1" smtClean="0">
                          <a:solidFill>
                            <a:schemeClr val="dk1"/>
                          </a:solidFill>
                          <a:latin typeface="+mn-lt"/>
                          <a:ea typeface="+mn-ea"/>
                          <a:cs typeface="+mn-cs"/>
                        </a:rPr>
                        <a:t>cin</a:t>
                      </a:r>
                      <a:r>
                        <a:rPr kumimoji="0" lang="en-US" sz="1600" kern="1200" dirty="0" smtClean="0">
                          <a:solidFill>
                            <a:schemeClr val="dk1"/>
                          </a:solidFill>
                          <a:latin typeface="+mn-lt"/>
                          <a:ea typeface="+mn-ea"/>
                          <a:cs typeface="+mn-cs"/>
                        </a:rPr>
                        <a:t>, Output using </a:t>
                      </a:r>
                      <a:r>
                        <a:rPr kumimoji="0" lang="en-US" sz="1600" kern="1200" dirty="0" err="1" smtClean="0">
                          <a:solidFill>
                            <a:schemeClr val="dk1"/>
                          </a:solidFill>
                          <a:latin typeface="+mn-lt"/>
                          <a:ea typeface="+mn-ea"/>
                          <a:cs typeface="+mn-cs"/>
                        </a:rPr>
                        <a:t>cout</a:t>
                      </a:r>
                      <a:r>
                        <a:rPr kumimoji="0" lang="en-US" sz="1600" kern="1200" dirty="0" smtClean="0">
                          <a:solidFill>
                            <a:schemeClr val="dk1"/>
                          </a:solidFill>
                          <a:latin typeface="+mn-lt"/>
                          <a:ea typeface="+mn-ea"/>
                          <a:cs typeface="+mn-cs"/>
                        </a:rPr>
                        <a:t>), Type </a:t>
                      </a:r>
                    </a:p>
                    <a:p>
                      <a:pPr marL="0" indent="169863" algn="just" rtl="0" eaLnBrk="1" latinLnBrk="0" hangingPunct="1">
                        <a:buFont typeface="Arial" pitchFamily="34" charset="0"/>
                        <a:buNone/>
                      </a:pPr>
                      <a:r>
                        <a:rPr kumimoji="0" lang="en-US" sz="1600" kern="1200" dirty="0" err="1" smtClean="0">
                          <a:solidFill>
                            <a:schemeClr val="dk1"/>
                          </a:solidFill>
                          <a:latin typeface="+mn-lt"/>
                          <a:ea typeface="+mn-ea"/>
                          <a:cs typeface="+mn-cs"/>
                        </a:rPr>
                        <a:t>bool</a:t>
                      </a:r>
                      <a:r>
                        <a:rPr kumimoji="0" lang="en-US" sz="1600" kern="1200" dirty="0" smtClean="0">
                          <a:solidFill>
                            <a:schemeClr val="dk1"/>
                          </a:solidFill>
                          <a:latin typeface="+mn-lt"/>
                          <a:ea typeface="+mn-ea"/>
                          <a:cs typeface="+mn-cs"/>
                        </a:rPr>
                        <a:t>, The </a:t>
                      </a:r>
                      <a:r>
                        <a:rPr kumimoji="0" lang="en-US" sz="1600" kern="1200" dirty="0" err="1" smtClean="0">
                          <a:solidFill>
                            <a:schemeClr val="dk1"/>
                          </a:solidFill>
                          <a:latin typeface="+mn-lt"/>
                          <a:ea typeface="+mn-ea"/>
                          <a:cs typeface="+mn-cs"/>
                        </a:rPr>
                        <a:t>setw</a:t>
                      </a:r>
                      <a:r>
                        <a:rPr kumimoji="0" lang="en-US" sz="1600" kern="1200" dirty="0" smtClean="0">
                          <a:solidFill>
                            <a:schemeClr val="dk1"/>
                          </a:solidFill>
                          <a:latin typeface="+mn-lt"/>
                          <a:ea typeface="+mn-ea"/>
                          <a:cs typeface="+mn-cs"/>
                        </a:rPr>
                        <a:t> manipulator, Type conversions, strict type checking, name space, scope </a:t>
                      </a:r>
                      <a:r>
                        <a:rPr kumimoji="0" lang="en-US" sz="1600" kern="1200" baseline="0" dirty="0" smtClean="0">
                          <a:solidFill>
                            <a:schemeClr val="dk1"/>
                          </a:solidFill>
                          <a:latin typeface="+mn-lt"/>
                          <a:ea typeface="+mn-ea"/>
                          <a:cs typeface="+mn-cs"/>
                        </a:rPr>
                        <a:t>  </a:t>
                      </a:r>
                    </a:p>
                    <a:p>
                      <a:pPr marL="0" indent="169863" algn="just" rtl="0" eaLnBrk="1" latinLnBrk="0" hangingPunct="1">
                        <a:buFont typeface="Arial" pitchFamily="34" charset="0"/>
                        <a:buNone/>
                      </a:pPr>
                      <a:r>
                        <a:rPr kumimoji="0" lang="en-US" sz="1600" kern="1200" dirty="0" smtClean="0">
                          <a:solidFill>
                            <a:schemeClr val="dk1"/>
                          </a:solidFill>
                          <a:latin typeface="+mn-lt"/>
                          <a:ea typeface="+mn-ea"/>
                          <a:cs typeface="+mn-cs"/>
                        </a:rPr>
                        <a:t>resolution operator (::)</a:t>
                      </a:r>
                    </a:p>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Variables: </a:t>
                      </a:r>
                      <a:r>
                        <a:rPr kumimoji="0" lang="en-US" sz="1600" kern="1200" dirty="0" smtClean="0">
                          <a:solidFill>
                            <a:schemeClr val="dk1"/>
                          </a:solidFill>
                          <a:latin typeface="+mn-lt"/>
                          <a:ea typeface="+mn-ea"/>
                          <a:cs typeface="+mn-cs"/>
                        </a:rPr>
                        <a:t>Scope &amp; lifetime of variables, variable declaration at the point of use,  </a:t>
                      </a:r>
                    </a:p>
                    <a:p>
                      <a:pPr marL="0" indent="169863" algn="just" rtl="0" eaLnBrk="1" latinLnBrk="0" hangingPunct="1">
                        <a:buFont typeface="Arial" pitchFamily="34" charset="0"/>
                        <a:buNone/>
                      </a:pPr>
                      <a:r>
                        <a:rPr kumimoji="0" lang="en-US" sz="1600" kern="1200" dirty="0" smtClean="0">
                          <a:solidFill>
                            <a:schemeClr val="dk1"/>
                          </a:solidFill>
                          <a:latin typeface="+mn-lt"/>
                          <a:ea typeface="+mn-ea"/>
                          <a:cs typeface="+mn-cs"/>
                        </a:rPr>
                        <a:t>Ordinary Variable Vs. Pointer Variable Vs. Reference Variable (variable aliases)</a:t>
                      </a:r>
                    </a:p>
                    <a:p>
                      <a:pPr marL="0" indent="169863" algn="just" rtl="0" eaLnBrk="1" latinLnBrk="0" hangingPunct="1">
                        <a:buFont typeface="Arial" pitchFamily="34" charset="0"/>
                        <a:buChar char="•"/>
                      </a:pPr>
                      <a:r>
                        <a:rPr kumimoji="0" lang="en-US" sz="1600" b="1" kern="1200" dirty="0" smtClean="0">
                          <a:solidFill>
                            <a:schemeClr val="dk1"/>
                          </a:solidFill>
                          <a:latin typeface="+mn-lt"/>
                          <a:ea typeface="+mn-ea"/>
                          <a:cs typeface="+mn-cs"/>
                        </a:rPr>
                        <a:t>Function: </a:t>
                      </a:r>
                      <a:r>
                        <a:rPr kumimoji="0" lang="en-US" sz="1600" kern="1200" dirty="0" smtClean="0">
                          <a:solidFill>
                            <a:schemeClr val="dk1"/>
                          </a:solidFill>
                          <a:latin typeface="+mn-lt"/>
                          <a:ea typeface="+mn-ea"/>
                          <a:cs typeface="+mn-cs"/>
                        </a:rPr>
                        <a:t>Parameter passing by value Vs. by address Vs. by reference,  inline function, </a:t>
                      </a:r>
                    </a:p>
                    <a:p>
                      <a:pPr marL="0" indent="169863" algn="just" rtl="0" eaLnBrk="1" latinLnBrk="0" hangingPunct="1">
                        <a:buFont typeface="Arial" pitchFamily="34" charset="0"/>
                        <a:buNone/>
                      </a:pPr>
                      <a:r>
                        <a:rPr kumimoji="0" lang="en-US" sz="1600" kern="1200" dirty="0" smtClean="0">
                          <a:solidFill>
                            <a:schemeClr val="dk1"/>
                          </a:solidFill>
                          <a:latin typeface="+mn-lt"/>
                          <a:ea typeface="+mn-ea"/>
                          <a:cs typeface="+mn-cs"/>
                        </a:rPr>
                        <a:t>function overloading, default arguments. </a:t>
                      </a: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32966" y="228600"/>
            <a:ext cx="8153400" cy="990600"/>
          </a:xfrm>
        </p:spPr>
        <p:txBody>
          <a:bodyPr/>
          <a:lstStyle/>
          <a:p>
            <a:r>
              <a:rPr lang="en-US" b="1" dirty="0" smtClean="0">
                <a:solidFill>
                  <a:schemeClr val="tx1"/>
                </a:solidFill>
                <a:latin typeface="Cambria" pitchFamily="18" charset="0"/>
              </a:rPr>
              <a:t>Course Contents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30369" y="1638797"/>
          <a:ext cx="8686800" cy="4084320"/>
        </p:xfrm>
        <a:graphic>
          <a:graphicData uri="http://schemas.openxmlformats.org/drawingml/2006/table">
            <a:tbl>
              <a:tblPr firstRow="1" bandRow="1">
                <a:tableStyleId>{5C22544A-7EE6-4342-B048-85BDC9FD1C3A}</a:tableStyleId>
              </a:tblPr>
              <a:tblGrid>
                <a:gridCol w="609600"/>
                <a:gridCol w="7467600"/>
                <a:gridCol w="609600"/>
              </a:tblGrid>
              <a:tr h="341843">
                <a:tc>
                  <a:txBody>
                    <a:bodyPr/>
                    <a:lstStyle/>
                    <a:p>
                      <a:r>
                        <a:rPr lang="en-US" dirty="0" smtClean="0"/>
                        <a:t>Sr #</a:t>
                      </a:r>
                      <a:endParaRPr lang="en-US" dirty="0"/>
                    </a:p>
                  </a:txBody>
                  <a:tcPr/>
                </a:tc>
                <a:tc>
                  <a:txBody>
                    <a:bodyPr/>
                    <a:lstStyle/>
                    <a:p>
                      <a:r>
                        <a:rPr lang="en-US" dirty="0" smtClean="0"/>
                        <a:t>Major and</a:t>
                      </a:r>
                      <a:r>
                        <a:rPr lang="en-US" baseline="0" dirty="0" smtClean="0"/>
                        <a:t> Detailed Coverage Area</a:t>
                      </a:r>
                      <a:endParaRPr lang="en-US" dirty="0"/>
                    </a:p>
                  </a:txBody>
                  <a:tcPr/>
                </a:tc>
                <a:tc>
                  <a:txBody>
                    <a:bodyPr/>
                    <a:lstStyle/>
                    <a:p>
                      <a:r>
                        <a:rPr lang="en-US" dirty="0" smtClean="0"/>
                        <a:t>Hrs</a:t>
                      </a:r>
                      <a:endParaRPr lang="en-US" dirty="0"/>
                    </a:p>
                  </a:txBody>
                  <a:tcPr/>
                </a:tc>
              </a:tr>
              <a:tr h="284869">
                <a:tc rowSpan="2">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kern="1200" dirty="0" smtClean="0">
                          <a:solidFill>
                            <a:schemeClr val="dk1"/>
                          </a:solidFill>
                          <a:latin typeface="+mn-lt"/>
                          <a:ea typeface="+mn-ea"/>
                          <a:cs typeface="+mn-cs"/>
                        </a:rPr>
                        <a:t>Object and Classes</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4</a:t>
                      </a:r>
                    </a:p>
                  </a:txBody>
                  <a:tcPr/>
                </a:tc>
              </a:tr>
              <a:tr h="284869">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Defining class with functions and data members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Access specifier: private Vs. public</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Creating &amp; deleting objects by using new and delete operators respectively,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smtClean="0">
                          <a:solidFill>
                            <a:schemeClr val="dk1"/>
                          </a:solidFill>
                          <a:latin typeface="+mn-lt"/>
                          <a:ea typeface="+mn-ea"/>
                          <a:cs typeface="+mn-cs"/>
                        </a:rPr>
                        <a:t>Array of objects</a:t>
                      </a:r>
                      <a:r>
                        <a:rPr kumimoji="0" lang="en-US" sz="1600" kern="1200" dirty="0" smtClean="0">
                          <a:solidFill>
                            <a:schemeClr val="dk1"/>
                          </a:solidFill>
                          <a:latin typeface="+mn-lt"/>
                          <a:ea typeface="+mn-ea"/>
                          <a:cs typeface="+mn-cs"/>
                        </a:rPr>
                        <a:t>, Objects as function argument</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Static Data members and member functions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Friend function, friend class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Function with default arguments, function overloading</a:t>
                      </a:r>
                    </a:p>
                  </a:txBody>
                  <a:tcPr/>
                </a:tc>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284869">
                <a:tc rowSpan="2">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kern="1200" dirty="0" smtClean="0">
                          <a:solidFill>
                            <a:schemeClr val="dk1"/>
                          </a:solidFill>
                          <a:latin typeface="+mn-lt"/>
                          <a:ea typeface="+mn-ea"/>
                          <a:cs typeface="+mn-cs"/>
                        </a:rPr>
                        <a:t>Constructors and Destructors</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3</a:t>
                      </a:r>
                    </a:p>
                  </a:txBody>
                  <a:tcPr/>
                </a:tc>
              </a:tr>
              <a:tr h="394927">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Definition of constructors &amp; its uses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Types of constructors: </a:t>
                      </a:r>
                      <a:r>
                        <a:rPr kumimoji="0" lang="en-US" sz="1600" kern="1200" dirty="0" smtClean="0">
                          <a:solidFill>
                            <a:schemeClr val="dk1"/>
                          </a:solidFill>
                          <a:latin typeface="+mn-lt"/>
                          <a:ea typeface="+mn-ea"/>
                          <a:cs typeface="+mn-cs"/>
                        </a:rPr>
                        <a:t>default constructor, parameterized constructor, copy constructor,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constructor with dynamic allocation, Dynamic Constructors </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Constructor Overloading</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Destructors</a:t>
                      </a: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32966" y="228600"/>
            <a:ext cx="8153400" cy="990600"/>
          </a:xfrm>
        </p:spPr>
        <p:txBody>
          <a:bodyPr/>
          <a:lstStyle/>
          <a:p>
            <a:r>
              <a:rPr lang="en-US" b="1" dirty="0" smtClean="0">
                <a:solidFill>
                  <a:schemeClr val="tx1"/>
                </a:solidFill>
                <a:latin typeface="Cambria" pitchFamily="18" charset="0"/>
              </a:rPr>
              <a:t>Course Contents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28600" y="1706880"/>
          <a:ext cx="8686800" cy="4547414"/>
        </p:xfrm>
        <a:graphic>
          <a:graphicData uri="http://schemas.openxmlformats.org/drawingml/2006/table">
            <a:tbl>
              <a:tblPr firstRow="1" bandRow="1">
                <a:tableStyleId>{5C22544A-7EE6-4342-B048-85BDC9FD1C3A}</a:tableStyleId>
              </a:tblPr>
              <a:tblGrid>
                <a:gridCol w="609600"/>
                <a:gridCol w="7467600"/>
                <a:gridCol w="609600"/>
              </a:tblGrid>
              <a:tr h="341843">
                <a:tc>
                  <a:txBody>
                    <a:bodyPr/>
                    <a:lstStyle/>
                    <a:p>
                      <a:r>
                        <a:rPr lang="en-US" dirty="0" smtClean="0"/>
                        <a:t>Sr #</a:t>
                      </a:r>
                      <a:endParaRPr lang="en-US" dirty="0"/>
                    </a:p>
                  </a:txBody>
                  <a:tcPr/>
                </a:tc>
                <a:tc>
                  <a:txBody>
                    <a:bodyPr/>
                    <a:lstStyle/>
                    <a:p>
                      <a:r>
                        <a:rPr lang="en-US" dirty="0" smtClean="0"/>
                        <a:t>Major and</a:t>
                      </a:r>
                      <a:r>
                        <a:rPr lang="en-US" baseline="0" dirty="0" smtClean="0"/>
                        <a:t> Detailed Coverage Area</a:t>
                      </a:r>
                      <a:endParaRPr lang="en-US" dirty="0"/>
                    </a:p>
                  </a:txBody>
                  <a:tcPr/>
                </a:tc>
                <a:tc>
                  <a:txBody>
                    <a:bodyPr/>
                    <a:lstStyle/>
                    <a:p>
                      <a:r>
                        <a:rPr lang="en-US" dirty="0" smtClean="0"/>
                        <a:t>Hrs</a:t>
                      </a:r>
                      <a:endParaRPr lang="en-US" dirty="0"/>
                    </a:p>
                  </a:txBody>
                  <a:tcPr/>
                </a:tc>
              </a:tr>
              <a:tr h="284869">
                <a:tc rowSpan="2">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r>
                        <a:rPr kumimoji="0" lang="en-US" sz="1600" b="1" kern="1200" dirty="0" smtClean="0">
                          <a:solidFill>
                            <a:schemeClr val="dk1"/>
                          </a:solidFill>
                          <a:latin typeface="+mn-lt"/>
                          <a:ea typeface="+mn-ea"/>
                          <a:cs typeface="+mn-cs"/>
                        </a:rPr>
                        <a:t>Inheritance</a:t>
                      </a:r>
                      <a:endParaRPr kumimoji="0" lang="en-US" sz="1400" b="1" kern="1200" dirty="0" smtClean="0">
                        <a:solidFill>
                          <a:schemeClr val="dk1"/>
                        </a:solidFill>
                        <a:latin typeface="+mn-lt"/>
                        <a:ea typeface="+mn-ea"/>
                        <a:cs typeface="+mn-cs"/>
                      </a:endParaRP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6</a:t>
                      </a:r>
                    </a:p>
                  </a:txBody>
                  <a:tcPr/>
                </a:tc>
              </a:tr>
              <a:tr h="402134">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Concept of inheritance</a:t>
                      </a:r>
                      <a:r>
                        <a:rPr kumimoji="0" lang="en-US" sz="1600" kern="1200" dirty="0" smtClean="0">
                          <a:solidFill>
                            <a:schemeClr val="dk1"/>
                          </a:solidFill>
                          <a:latin typeface="+mn-lt"/>
                          <a:ea typeface="+mn-ea"/>
                          <a:cs typeface="+mn-cs"/>
                        </a:rPr>
                        <a:t>: defining derived and base classes, Class hierarchies, public,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private, and protected derivations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Types of Inheritance: </a:t>
                      </a:r>
                      <a:r>
                        <a:rPr kumimoji="0" lang="en-US" sz="1600" kern="1200" dirty="0" smtClean="0">
                          <a:solidFill>
                            <a:schemeClr val="dk1"/>
                          </a:solidFill>
                          <a:latin typeface="+mn-lt"/>
                          <a:ea typeface="+mn-ea"/>
                          <a:cs typeface="+mn-cs"/>
                        </a:rPr>
                        <a:t>Single Inheritance, Multilevel Inheritance, Multiple Inheritance,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Hierarchical Inheritance, Hybrid Inheritance</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Virtual base class: </a:t>
                      </a:r>
                      <a:r>
                        <a:rPr kumimoji="0" lang="en-US" sz="1600" kern="1200" dirty="0" smtClean="0">
                          <a:solidFill>
                            <a:schemeClr val="dk1"/>
                          </a:solidFill>
                          <a:latin typeface="+mn-lt"/>
                          <a:ea typeface="+mn-ea"/>
                          <a:cs typeface="+mn-cs"/>
                        </a:rPr>
                        <a:t>Function overriding</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Constructors/Destructors  in derived classes: </a:t>
                      </a:r>
                      <a:r>
                        <a:rPr kumimoji="0" lang="en-US" sz="1600" kern="1200" dirty="0" smtClean="0">
                          <a:solidFill>
                            <a:schemeClr val="dk1"/>
                          </a:solidFill>
                          <a:latin typeface="+mn-lt"/>
                          <a:ea typeface="+mn-ea"/>
                          <a:cs typeface="+mn-cs"/>
                        </a:rPr>
                        <a:t>Constructors invocation and data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members initialization in derived classes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Member classes: </a:t>
                      </a:r>
                      <a:r>
                        <a:rPr kumimoji="0" lang="en-US" sz="1600" kern="1200" dirty="0" smtClean="0">
                          <a:solidFill>
                            <a:schemeClr val="dk1"/>
                          </a:solidFill>
                          <a:latin typeface="+mn-lt"/>
                          <a:ea typeface="+mn-ea"/>
                          <a:cs typeface="+mn-cs"/>
                        </a:rPr>
                        <a:t>classes within classes</a:t>
                      </a: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r h="402134">
                <a:tc gridSpan="3">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b="1" kern="1200" dirty="0" smtClean="0">
                          <a:solidFill>
                            <a:srgbClr val="C00000"/>
                          </a:solidFill>
                          <a:latin typeface="+mn-lt"/>
                          <a:ea typeface="+mn-ea"/>
                          <a:cs typeface="+mn-cs"/>
                        </a:rPr>
                        <a:t>Mid Semester</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600" b="1" kern="1200" dirty="0" smtClean="0">
                        <a:solidFill>
                          <a:srgbClr val="C00000"/>
                        </a:solidFill>
                        <a:latin typeface="+mn-lt"/>
                        <a:ea typeface="+mn-ea"/>
                        <a:cs typeface="+mn-cs"/>
                      </a:endParaRPr>
                    </a:p>
                  </a:txBody>
                  <a:tcPr/>
                </a:tc>
                <a:tc h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284869">
                <a:tc rowSpan="2">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r>
                        <a:rPr kumimoji="0" lang="en-US" sz="1600" b="1" kern="1200" baseline="0" dirty="0" smtClean="0">
                          <a:solidFill>
                            <a:schemeClr val="dk1"/>
                          </a:solidFill>
                          <a:latin typeface="+mn-lt"/>
                          <a:ea typeface="+mn-ea"/>
                          <a:cs typeface="+mn-cs"/>
                        </a:rPr>
                        <a:t>Operator Overloading</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3</a:t>
                      </a:r>
                    </a:p>
                  </a:txBody>
                  <a:tcPr/>
                </a:tc>
              </a:tr>
              <a:tr h="444152">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Introduction to operator overloading</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Overloading unary operators,  binary operators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Overloading binary operators using friend function </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Rules for overloading operators</a:t>
                      </a:r>
                    </a:p>
                  </a:txBody>
                  <a:tcPr/>
                </a:tc>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32966" y="228600"/>
            <a:ext cx="8153400" cy="990600"/>
          </a:xfrm>
        </p:spPr>
        <p:txBody>
          <a:bodyPr/>
          <a:lstStyle/>
          <a:p>
            <a:r>
              <a:rPr lang="en-US" b="1" dirty="0" smtClean="0">
                <a:solidFill>
                  <a:schemeClr val="tx1"/>
                </a:solidFill>
                <a:latin typeface="Cambria" pitchFamily="18" charset="0"/>
              </a:rPr>
              <a:t>Course Contents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152399" y="1553733"/>
          <a:ext cx="8839201" cy="4815840"/>
        </p:xfrm>
        <a:graphic>
          <a:graphicData uri="http://schemas.openxmlformats.org/drawingml/2006/table">
            <a:tbl>
              <a:tblPr firstRow="1" bandRow="1">
                <a:tableStyleId>{5C22544A-7EE6-4342-B048-85BDC9FD1C3A}</a:tableStyleId>
              </a:tblPr>
              <a:tblGrid>
                <a:gridCol w="620295"/>
                <a:gridCol w="7598611"/>
                <a:gridCol w="620295"/>
              </a:tblGrid>
              <a:tr h="325237">
                <a:tc>
                  <a:txBody>
                    <a:bodyPr/>
                    <a:lstStyle/>
                    <a:p>
                      <a:r>
                        <a:rPr lang="en-US" dirty="0" smtClean="0"/>
                        <a:t>Sr #</a:t>
                      </a:r>
                      <a:endParaRPr lang="en-US" dirty="0"/>
                    </a:p>
                  </a:txBody>
                  <a:tcPr/>
                </a:tc>
                <a:tc>
                  <a:txBody>
                    <a:bodyPr/>
                    <a:lstStyle/>
                    <a:p>
                      <a:r>
                        <a:rPr lang="en-US" dirty="0" smtClean="0"/>
                        <a:t>Major and</a:t>
                      </a:r>
                      <a:r>
                        <a:rPr lang="en-US" baseline="0" dirty="0" smtClean="0"/>
                        <a:t> Detailed Coverage Area</a:t>
                      </a:r>
                      <a:endParaRPr lang="en-US" dirty="0"/>
                    </a:p>
                  </a:txBody>
                  <a:tcPr/>
                </a:tc>
                <a:tc>
                  <a:txBody>
                    <a:bodyPr/>
                    <a:lstStyle/>
                    <a:p>
                      <a:r>
                        <a:rPr lang="en-US" dirty="0" smtClean="0"/>
                        <a:t>Hrs</a:t>
                      </a:r>
                      <a:endParaRPr lang="en-US" dirty="0"/>
                    </a:p>
                  </a:txBody>
                  <a:tcPr/>
                </a:tc>
              </a:tr>
              <a:tr h="271031">
                <a:tc rowSpan="2">
                  <a:txBody>
                    <a:bodyPr/>
                    <a:lstStyle/>
                    <a:p>
                      <a:pPr marL="0" algn="l" rtl="0" eaLnBrk="1" latinLnBrk="0" hangingPunct="1"/>
                      <a:r>
                        <a:rPr kumimoji="0" lang="en-US" sz="1400" kern="1200" dirty="0" smtClean="0">
                          <a:solidFill>
                            <a:schemeClr val="dk1"/>
                          </a:solidFill>
                          <a:latin typeface="+mn-lt"/>
                          <a:ea typeface="+mn-ea"/>
                          <a:cs typeface="+mn-cs"/>
                        </a:rPr>
                        <a:t>7</a:t>
                      </a:r>
                    </a:p>
                  </a:txBody>
                  <a:tcPr/>
                </a:tc>
                <a:tc>
                  <a:txBody>
                    <a:bodyPr/>
                    <a:lstStyle/>
                    <a:p>
                      <a:pPr marL="0" algn="l" rtl="0" eaLnBrk="1" latinLnBrk="0" hangingPunct="1"/>
                      <a:r>
                        <a:rPr kumimoji="0" lang="en-US" sz="1400" b="1" kern="1200" baseline="0" dirty="0" smtClean="0">
                          <a:solidFill>
                            <a:schemeClr val="dk1"/>
                          </a:solidFill>
                          <a:latin typeface="+mn-lt"/>
                          <a:ea typeface="+mn-ea"/>
                          <a:cs typeface="+mn-cs"/>
                        </a:rPr>
                        <a:t>Polymorphism</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3</a:t>
                      </a:r>
                    </a:p>
                  </a:txBody>
                  <a:tcPr/>
                </a:tc>
              </a:tr>
              <a:tr h="997373">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Introduction to pointers: </a:t>
                      </a:r>
                      <a:r>
                        <a:rPr kumimoji="0" lang="en-US" sz="1600" kern="1200" dirty="0" smtClean="0">
                          <a:solidFill>
                            <a:schemeClr val="dk1"/>
                          </a:solidFill>
                          <a:latin typeface="+mn-lt"/>
                          <a:ea typeface="+mn-ea"/>
                          <a:cs typeface="+mn-cs"/>
                        </a:rPr>
                        <a:t>Pointers  to objects, pointer to derived class object, this pointer</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Compile time polymorphism :  </a:t>
                      </a:r>
                      <a:r>
                        <a:rPr kumimoji="0" lang="en-US" sz="1600" kern="1200" dirty="0" smtClean="0">
                          <a:solidFill>
                            <a:schemeClr val="dk1"/>
                          </a:solidFill>
                          <a:latin typeface="+mn-lt"/>
                          <a:ea typeface="+mn-ea"/>
                          <a:cs typeface="+mn-cs"/>
                        </a:rPr>
                        <a:t>Function Overloading &amp; Operator overloading </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Run time polymorphism :  </a:t>
                      </a:r>
                      <a:r>
                        <a:rPr kumimoji="0" lang="en-US" sz="1600" kern="1200" dirty="0" smtClean="0">
                          <a:solidFill>
                            <a:schemeClr val="dk1"/>
                          </a:solidFill>
                          <a:latin typeface="+mn-lt"/>
                          <a:ea typeface="+mn-ea"/>
                          <a:cs typeface="+mn-cs"/>
                        </a:rPr>
                        <a:t>virtual functions, pure virtual functions, abstract class, virtual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constructors &amp; destructors</a:t>
                      </a:r>
                    </a:p>
                  </a:txBody>
                  <a:tcPr/>
                </a:tc>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271031">
                <a:tc rowSpan="2">
                  <a:txBody>
                    <a:bodyPr/>
                    <a:lstStyle/>
                    <a:p>
                      <a:pPr marL="0" algn="l" rtl="0" eaLnBrk="1" latinLnBrk="0" hangingPunct="1"/>
                      <a:r>
                        <a:rPr kumimoji="0" lang="en-US" sz="1400" kern="1200" dirty="0" smtClean="0">
                          <a:solidFill>
                            <a:schemeClr val="dk1"/>
                          </a:solidFill>
                          <a:latin typeface="+mn-lt"/>
                          <a:ea typeface="+mn-ea"/>
                          <a:cs typeface="+mn-cs"/>
                        </a:rPr>
                        <a:t>8</a:t>
                      </a:r>
                    </a:p>
                  </a:txBody>
                  <a:tcPr/>
                </a:tc>
                <a:tc>
                  <a:txBody>
                    <a:bodyPr/>
                    <a:lstStyle/>
                    <a:p>
                      <a:pPr marL="0" algn="l" rtl="0" eaLnBrk="1" latinLnBrk="0" hangingPunct="1"/>
                      <a:r>
                        <a:rPr kumimoji="0" lang="en-US" sz="1400" b="1" kern="1200" dirty="0" smtClean="0">
                          <a:solidFill>
                            <a:schemeClr val="dk1"/>
                          </a:solidFill>
                          <a:latin typeface="+mn-lt"/>
                          <a:ea typeface="+mn-ea"/>
                          <a:cs typeface="+mn-cs"/>
                        </a:rPr>
                        <a:t>Files and Streams</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4</a:t>
                      </a:r>
                    </a:p>
                  </a:txBody>
                  <a:tcPr/>
                </a:tc>
              </a:tr>
              <a:tr h="2683203">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Introduction to file handling:</a:t>
                      </a:r>
                      <a:r>
                        <a:rPr kumimoji="0" lang="en-US" sz="1600" kern="1200" dirty="0" smtClean="0">
                          <a:solidFill>
                            <a:schemeClr val="dk1"/>
                          </a:solidFill>
                          <a:latin typeface="+mn-lt"/>
                          <a:ea typeface="+mn-ea"/>
                          <a:cs typeface="+mn-cs"/>
                        </a:rPr>
                        <a:t> text file Vs. binary file</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Hierarchy of file stream classes: </a:t>
                      </a:r>
                      <a:r>
                        <a:rPr kumimoji="0" lang="en-US" sz="1600" kern="1200" dirty="0" smtClean="0">
                          <a:solidFill>
                            <a:schemeClr val="dk1"/>
                          </a:solidFill>
                          <a:latin typeface="+mn-lt"/>
                          <a:ea typeface="+mn-ea"/>
                          <a:cs typeface="+mn-cs"/>
                        </a:rPr>
                        <a:t>Functions of File Stream classes </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File modes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Sequential access: </a:t>
                      </a:r>
                    </a:p>
                    <a:p>
                      <a:pPr marL="509588"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The get(), </a:t>
                      </a:r>
                      <a:r>
                        <a:rPr kumimoji="0" lang="en-US" sz="1600" kern="1200" dirty="0" err="1" smtClean="0">
                          <a:solidFill>
                            <a:schemeClr val="dk1"/>
                          </a:solidFill>
                          <a:latin typeface="+mn-lt"/>
                          <a:ea typeface="+mn-ea"/>
                          <a:cs typeface="+mn-cs"/>
                        </a:rPr>
                        <a:t>getline</a:t>
                      </a:r>
                      <a:r>
                        <a:rPr kumimoji="0" lang="en-US" sz="1600" kern="1200" dirty="0" smtClean="0">
                          <a:solidFill>
                            <a:schemeClr val="dk1"/>
                          </a:solidFill>
                          <a:latin typeface="+mn-lt"/>
                          <a:ea typeface="+mn-ea"/>
                          <a:cs typeface="+mn-cs"/>
                        </a:rPr>
                        <a:t>() and put() functions</a:t>
                      </a:r>
                    </a:p>
                    <a:p>
                      <a:pPr marL="509588"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The read() and write() functions</a:t>
                      </a:r>
                    </a:p>
                    <a:p>
                      <a:pPr marL="509588"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Reading and writing class objects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File pointers &amp; their Manipulations: </a:t>
                      </a:r>
                      <a:r>
                        <a:rPr kumimoji="0" lang="en-US" sz="1600" kern="1200" dirty="0" smtClean="0">
                          <a:solidFill>
                            <a:schemeClr val="dk1"/>
                          </a:solidFill>
                          <a:latin typeface="+mn-lt"/>
                          <a:ea typeface="+mn-ea"/>
                          <a:cs typeface="+mn-cs"/>
                        </a:rPr>
                        <a:t>two file pointers (get pointer, </a:t>
                      </a:r>
                      <a:r>
                        <a:rPr kumimoji="0" lang="en-US" sz="1600" kern="1200" dirty="0" err="1" smtClean="0">
                          <a:solidFill>
                            <a:schemeClr val="dk1"/>
                          </a:solidFill>
                          <a:latin typeface="+mn-lt"/>
                          <a:ea typeface="+mn-ea"/>
                          <a:cs typeface="+mn-cs"/>
                        </a:rPr>
                        <a:t>put_pointer</a:t>
                      </a:r>
                      <a:r>
                        <a:rPr kumimoji="0" lang="en-US" sz="1600" kern="1200" dirty="0" smtClean="0">
                          <a:solidFill>
                            <a:schemeClr val="dk1"/>
                          </a:solidFill>
                          <a:latin typeface="+mn-lt"/>
                          <a:ea typeface="+mn-ea"/>
                          <a:cs typeface="+mn-cs"/>
                        </a:rPr>
                        <a:t>), Functions </a:t>
                      </a:r>
                    </a:p>
                    <a:p>
                      <a:pPr marL="0" marR="0" indent="169863"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kern="1200" dirty="0" smtClean="0">
                          <a:solidFill>
                            <a:schemeClr val="dk1"/>
                          </a:solidFill>
                          <a:latin typeface="+mn-lt"/>
                          <a:ea typeface="+mn-ea"/>
                          <a:cs typeface="+mn-cs"/>
                        </a:rPr>
                        <a:t>for manipulation of file pointers (</a:t>
                      </a:r>
                      <a:r>
                        <a:rPr kumimoji="0" lang="en-US" sz="1600" kern="1200" dirty="0" err="1" smtClean="0">
                          <a:solidFill>
                            <a:schemeClr val="dk1"/>
                          </a:solidFill>
                          <a:latin typeface="+mn-lt"/>
                          <a:ea typeface="+mn-ea"/>
                          <a:cs typeface="+mn-cs"/>
                        </a:rPr>
                        <a:t>seekg</a:t>
                      </a:r>
                      <a:r>
                        <a:rPr kumimoji="0" lang="en-US" sz="1600" kern="1200" dirty="0" smtClean="0">
                          <a:solidFill>
                            <a:schemeClr val="dk1"/>
                          </a:solidFill>
                          <a:latin typeface="+mn-lt"/>
                          <a:ea typeface="+mn-ea"/>
                          <a:cs typeface="+mn-cs"/>
                        </a:rPr>
                        <a:t>(), </a:t>
                      </a:r>
                      <a:r>
                        <a:rPr kumimoji="0" lang="en-US" sz="1600" kern="1200" dirty="0" err="1" smtClean="0">
                          <a:solidFill>
                            <a:schemeClr val="dk1"/>
                          </a:solidFill>
                          <a:latin typeface="+mn-lt"/>
                          <a:ea typeface="+mn-ea"/>
                          <a:cs typeface="+mn-cs"/>
                        </a:rPr>
                        <a:t>seekp</a:t>
                      </a:r>
                      <a:r>
                        <a:rPr kumimoji="0" lang="en-US" sz="1600" kern="1200" dirty="0" smtClean="0">
                          <a:solidFill>
                            <a:schemeClr val="dk1"/>
                          </a:solidFill>
                          <a:latin typeface="+mn-lt"/>
                          <a:ea typeface="+mn-ea"/>
                          <a:cs typeface="+mn-cs"/>
                        </a:rPr>
                        <a:t>(), </a:t>
                      </a:r>
                      <a:r>
                        <a:rPr kumimoji="0" lang="en-US" sz="1600" kern="1200" dirty="0" err="1" smtClean="0">
                          <a:solidFill>
                            <a:schemeClr val="dk1"/>
                          </a:solidFill>
                          <a:latin typeface="+mn-lt"/>
                          <a:ea typeface="+mn-ea"/>
                          <a:cs typeface="+mn-cs"/>
                        </a:rPr>
                        <a:t>tellg</a:t>
                      </a:r>
                      <a:r>
                        <a:rPr kumimoji="0" lang="en-US" sz="1600" kern="1200" dirty="0" smtClean="0">
                          <a:solidFill>
                            <a:schemeClr val="dk1"/>
                          </a:solidFill>
                          <a:latin typeface="+mn-lt"/>
                          <a:ea typeface="+mn-ea"/>
                          <a:cs typeface="+mn-cs"/>
                        </a:rPr>
                        <a:t>(), </a:t>
                      </a:r>
                      <a:r>
                        <a:rPr kumimoji="0" lang="en-US" sz="1600" kern="1200" dirty="0" err="1" smtClean="0">
                          <a:solidFill>
                            <a:schemeClr val="dk1"/>
                          </a:solidFill>
                          <a:latin typeface="+mn-lt"/>
                          <a:ea typeface="+mn-ea"/>
                          <a:cs typeface="+mn-cs"/>
                        </a:rPr>
                        <a:t>tellp</a:t>
                      </a:r>
                      <a:r>
                        <a:rPr kumimoji="0" lang="en-US" sz="1600" kern="1200" dirty="0" smtClean="0">
                          <a:solidFill>
                            <a:schemeClr val="dk1"/>
                          </a:solidFill>
                          <a:latin typeface="+mn-lt"/>
                          <a:ea typeface="+mn-ea"/>
                          <a:cs typeface="+mn-cs"/>
                        </a:rPr>
                        <a:t>())</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Updating  a File: </a:t>
                      </a:r>
                      <a:r>
                        <a:rPr kumimoji="0" lang="en-US" sz="1600" kern="1200" dirty="0" smtClean="0">
                          <a:solidFill>
                            <a:schemeClr val="dk1"/>
                          </a:solidFill>
                          <a:latin typeface="+mn-lt"/>
                          <a:ea typeface="+mn-ea"/>
                          <a:cs typeface="+mn-cs"/>
                        </a:rPr>
                        <a:t>Random Access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Error handling during file operation: </a:t>
                      </a:r>
                      <a:r>
                        <a:rPr kumimoji="0" lang="en-US" sz="1600" kern="1200" dirty="0" smtClean="0">
                          <a:solidFill>
                            <a:schemeClr val="dk1"/>
                          </a:solidFill>
                          <a:latin typeface="+mn-lt"/>
                          <a:ea typeface="+mn-ea"/>
                          <a:cs typeface="+mn-cs"/>
                        </a:rPr>
                        <a:t>Error handling functions (</a:t>
                      </a:r>
                      <a:r>
                        <a:rPr kumimoji="0" lang="en-US" sz="1600" kern="1200" dirty="0" err="1" smtClean="0">
                          <a:solidFill>
                            <a:schemeClr val="dk1"/>
                          </a:solidFill>
                          <a:latin typeface="+mn-lt"/>
                          <a:ea typeface="+mn-ea"/>
                          <a:cs typeface="+mn-cs"/>
                        </a:rPr>
                        <a:t>eof</a:t>
                      </a:r>
                      <a:r>
                        <a:rPr kumimoji="0" lang="en-US" sz="1600" kern="1200" dirty="0" smtClean="0">
                          <a:solidFill>
                            <a:schemeClr val="dk1"/>
                          </a:solidFill>
                          <a:latin typeface="+mn-lt"/>
                          <a:ea typeface="+mn-ea"/>
                          <a:cs typeface="+mn-cs"/>
                        </a:rPr>
                        <a:t>(), fail(), bad(), good())</a:t>
                      </a:r>
                    </a:p>
                  </a:txBody>
                  <a:tcPr/>
                </a:tc>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32966" y="228600"/>
            <a:ext cx="8153400" cy="990600"/>
          </a:xfrm>
        </p:spPr>
        <p:txBody>
          <a:bodyPr/>
          <a:lstStyle/>
          <a:p>
            <a:r>
              <a:rPr lang="en-US" b="1" dirty="0" smtClean="0">
                <a:solidFill>
                  <a:schemeClr val="tx1"/>
                </a:solidFill>
                <a:latin typeface="Cambria" pitchFamily="18" charset="0"/>
              </a:rPr>
              <a:t>Course Contents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41002" y="1585632"/>
          <a:ext cx="8686800" cy="2864454"/>
        </p:xfrm>
        <a:graphic>
          <a:graphicData uri="http://schemas.openxmlformats.org/drawingml/2006/table">
            <a:tbl>
              <a:tblPr firstRow="1" bandRow="1">
                <a:tableStyleId>{5C22544A-7EE6-4342-B048-85BDC9FD1C3A}</a:tableStyleId>
              </a:tblPr>
              <a:tblGrid>
                <a:gridCol w="609600"/>
                <a:gridCol w="7467600"/>
                <a:gridCol w="609600"/>
              </a:tblGrid>
              <a:tr h="341843">
                <a:tc>
                  <a:txBody>
                    <a:bodyPr/>
                    <a:lstStyle/>
                    <a:p>
                      <a:r>
                        <a:rPr lang="en-US" dirty="0" smtClean="0"/>
                        <a:t>Sr #</a:t>
                      </a:r>
                      <a:endParaRPr lang="en-US" dirty="0"/>
                    </a:p>
                  </a:txBody>
                  <a:tcPr/>
                </a:tc>
                <a:tc>
                  <a:txBody>
                    <a:bodyPr/>
                    <a:lstStyle/>
                    <a:p>
                      <a:r>
                        <a:rPr lang="en-US" dirty="0" smtClean="0"/>
                        <a:t>Major and</a:t>
                      </a:r>
                      <a:r>
                        <a:rPr lang="en-US" baseline="0" dirty="0" smtClean="0"/>
                        <a:t> Detailed Coverage Area</a:t>
                      </a:r>
                      <a:endParaRPr lang="en-US" dirty="0"/>
                    </a:p>
                  </a:txBody>
                  <a:tcPr/>
                </a:tc>
                <a:tc>
                  <a:txBody>
                    <a:bodyPr/>
                    <a:lstStyle/>
                    <a:p>
                      <a:r>
                        <a:rPr lang="en-US" dirty="0" smtClean="0"/>
                        <a:t>Hrs</a:t>
                      </a:r>
                      <a:endParaRPr lang="en-US" dirty="0"/>
                    </a:p>
                  </a:txBody>
                  <a:tcPr/>
                </a:tc>
              </a:tr>
              <a:tr h="284869">
                <a:tc>
                  <a:txBody>
                    <a:bodyPr/>
                    <a:lstStyle/>
                    <a:p>
                      <a:pPr marL="0" algn="l" rtl="0" eaLnBrk="1" latinLnBrk="0" hangingPunct="1"/>
                      <a:r>
                        <a:rPr kumimoji="0" lang="en-US" sz="1400" kern="1200" dirty="0" smtClean="0">
                          <a:solidFill>
                            <a:schemeClr val="dk1"/>
                          </a:solidFill>
                          <a:latin typeface="+mn-lt"/>
                          <a:ea typeface="+mn-ea"/>
                          <a:cs typeface="+mn-cs"/>
                        </a:rPr>
                        <a:t>9</a:t>
                      </a:r>
                    </a:p>
                  </a:txBody>
                  <a:tcPr/>
                </a:tc>
                <a:tc>
                  <a:txBody>
                    <a:bodyPr/>
                    <a:lstStyle/>
                    <a:p>
                      <a:pPr marL="0" algn="l" rtl="0" eaLnBrk="1" latinLnBrk="0" hangingPunct="1"/>
                      <a:r>
                        <a:rPr kumimoji="0" lang="en-US" sz="1400" b="1" kern="1200" dirty="0" smtClean="0">
                          <a:solidFill>
                            <a:schemeClr val="dk1"/>
                          </a:solidFill>
                          <a:latin typeface="+mn-lt"/>
                          <a:ea typeface="+mn-ea"/>
                          <a:cs typeface="+mn-cs"/>
                        </a:rPr>
                        <a:t>Exception Handling</a:t>
                      </a:r>
                    </a:p>
                  </a:txBody>
                  <a:tcPr/>
                </a:tc>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r>
              <a:tr h="284869">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Basics Of Exception Handling</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Exception Handling Mechanism: </a:t>
                      </a:r>
                      <a:r>
                        <a:rPr kumimoji="0" lang="en-US" sz="1600" kern="1200" dirty="0" smtClean="0">
                          <a:solidFill>
                            <a:schemeClr val="dk1"/>
                          </a:solidFill>
                          <a:latin typeface="+mn-lt"/>
                          <a:ea typeface="+mn-ea"/>
                          <a:cs typeface="+mn-cs"/>
                        </a:rPr>
                        <a:t>The keyword try, throw and catch</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284869">
                <a:tc rowSpan="2">
                  <a:txBody>
                    <a:bodyPr/>
                    <a:lstStyle/>
                    <a:p>
                      <a:pPr marL="0" algn="l" rtl="0" eaLnBrk="1" latinLnBrk="0" hangingPunct="1"/>
                      <a:r>
                        <a:rPr kumimoji="0" lang="en-US" sz="1400" kern="1200" dirty="0" smtClean="0">
                          <a:solidFill>
                            <a:schemeClr val="dk1"/>
                          </a:solidFill>
                          <a:latin typeface="+mn-lt"/>
                          <a:ea typeface="+mn-ea"/>
                          <a:cs typeface="+mn-cs"/>
                        </a:rPr>
                        <a:t>10</a:t>
                      </a:r>
                    </a:p>
                  </a:txBody>
                  <a:tcPr/>
                </a:tc>
                <a:tc>
                  <a:txBody>
                    <a:bodyPr/>
                    <a:lstStyle/>
                    <a:p>
                      <a:pPr marL="0" algn="l" rtl="0" eaLnBrk="1" latinLnBrk="0" hangingPunct="1"/>
                      <a:r>
                        <a:rPr kumimoji="0" lang="en-US" sz="1400" b="1" kern="1200" dirty="0" smtClean="0">
                          <a:solidFill>
                            <a:schemeClr val="dk1"/>
                          </a:solidFill>
                          <a:latin typeface="+mn-lt"/>
                          <a:ea typeface="+mn-ea"/>
                          <a:cs typeface="+mn-cs"/>
                        </a:rPr>
                        <a:t>Templates</a:t>
                      </a: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2</a:t>
                      </a:r>
                    </a:p>
                  </a:txBody>
                  <a:tcPr/>
                </a:tc>
              </a:tr>
              <a:tr h="457200">
                <a:tc vMerge="1">
                  <a:txBody>
                    <a:bodyPr/>
                    <a:lstStyle/>
                    <a:p>
                      <a:endParaRPr lang="en-US"/>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kern="1200" dirty="0" smtClean="0">
                          <a:solidFill>
                            <a:schemeClr val="dk1"/>
                          </a:solidFill>
                          <a:latin typeface="+mn-lt"/>
                          <a:ea typeface="+mn-ea"/>
                          <a:cs typeface="+mn-cs"/>
                        </a:rPr>
                        <a:t>Need of template</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Class Templates: </a:t>
                      </a:r>
                      <a:r>
                        <a:rPr kumimoji="0" lang="en-US" sz="1600" kern="1200" dirty="0" smtClean="0">
                          <a:solidFill>
                            <a:schemeClr val="dk1"/>
                          </a:solidFill>
                          <a:latin typeface="+mn-lt"/>
                          <a:ea typeface="+mn-ea"/>
                          <a:cs typeface="+mn-cs"/>
                        </a:rPr>
                        <a:t>Definition, Class Template with multiple parameters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600" b="1" kern="1200" dirty="0" smtClean="0">
                          <a:solidFill>
                            <a:schemeClr val="dk1"/>
                          </a:solidFill>
                          <a:latin typeface="+mn-lt"/>
                          <a:ea typeface="+mn-ea"/>
                          <a:cs typeface="+mn-cs"/>
                        </a:rPr>
                        <a:t>Function Templates: </a:t>
                      </a:r>
                      <a:r>
                        <a:rPr kumimoji="0" lang="en-US" sz="1600" kern="1200" dirty="0" smtClean="0">
                          <a:solidFill>
                            <a:schemeClr val="dk1"/>
                          </a:solidFill>
                          <a:latin typeface="+mn-lt"/>
                          <a:ea typeface="+mn-ea"/>
                          <a:cs typeface="+mn-cs"/>
                        </a:rPr>
                        <a:t>Definition, Function Template with multiple parameters</a:t>
                      </a:r>
                    </a:p>
                  </a:txBody>
                  <a:tcPr/>
                </a:tc>
                <a:tc vMerge="1">
                  <a:txBody>
                    <a:bodyPr/>
                    <a:lstStyle/>
                    <a:p>
                      <a:endParaRPr lang="en-US"/>
                    </a:p>
                  </a:txBody>
                  <a:tcPr/>
                </a:tc>
              </a:tr>
              <a:tr h="487014">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rgbClr val="C00000"/>
                          </a:solidFill>
                          <a:latin typeface="+mn-lt"/>
                          <a:ea typeface="+mn-ea"/>
                          <a:cs typeface="+mn-cs"/>
                        </a:rPr>
                        <a:t>End Semester</a:t>
                      </a:r>
                    </a:p>
                  </a:txBody>
                  <a:tcPr/>
                </a:tc>
                <a:tc h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h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153400" cy="990600"/>
          </a:xfrm>
        </p:spPr>
        <p:txBody>
          <a:bodyPr/>
          <a:lstStyle/>
          <a:p>
            <a:r>
              <a:rPr lang="en-US" b="1" dirty="0" smtClean="0">
                <a:solidFill>
                  <a:schemeClr val="tx1"/>
                </a:solidFill>
                <a:latin typeface="Cambria" pitchFamily="18" charset="0"/>
              </a:rPr>
              <a:t>Recommended Books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6" name="TextBox 5"/>
          <p:cNvSpPr txBox="1"/>
          <p:nvPr/>
        </p:nvSpPr>
        <p:spPr>
          <a:xfrm>
            <a:off x="228600" y="1549398"/>
            <a:ext cx="1072666" cy="369332"/>
          </a:xfrm>
          <a:prstGeom prst="rect">
            <a:avLst/>
          </a:prstGeom>
          <a:solidFill>
            <a:schemeClr val="accent2"/>
          </a:solidFill>
        </p:spPr>
        <p:txBody>
          <a:bodyPr wrap="square" rtlCol="0">
            <a:spAutoFit/>
          </a:bodyPr>
          <a:lstStyle/>
          <a:p>
            <a:r>
              <a:rPr lang="en-US" i="1" dirty="0" smtClean="0">
                <a:solidFill>
                  <a:schemeClr val="bg1"/>
                </a:solidFill>
                <a:latin typeface="+mn-lt"/>
              </a:rPr>
              <a:t>Textbook</a:t>
            </a:r>
          </a:p>
        </p:txBody>
      </p:sp>
      <p:sp>
        <p:nvSpPr>
          <p:cNvPr id="8" name="Content Placeholder 2"/>
          <p:cNvSpPr txBox="1">
            <a:spLocks/>
          </p:cNvSpPr>
          <p:nvPr/>
        </p:nvSpPr>
        <p:spPr bwMode="auto">
          <a:xfrm>
            <a:off x="228600" y="1947332"/>
            <a:ext cx="8686800" cy="9482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Object Oriented Programming with C++ by </a:t>
            </a:r>
            <a:r>
              <a:rPr lang="en-US" dirty="0" err="1" smtClean="0">
                <a:latin typeface="Cambria" pitchFamily="18" charset="0"/>
              </a:rPr>
              <a:t>Reema</a:t>
            </a:r>
            <a:r>
              <a:rPr lang="en-US" dirty="0" smtClean="0">
                <a:latin typeface="Cambria" pitchFamily="18" charset="0"/>
              </a:rPr>
              <a:t> </a:t>
            </a:r>
            <a:r>
              <a:rPr lang="en-US" dirty="0" err="1" smtClean="0">
                <a:latin typeface="Cambria" pitchFamily="18" charset="0"/>
              </a:rPr>
              <a:t>Thareja</a:t>
            </a:r>
            <a:r>
              <a:rPr lang="en-US" dirty="0" smtClean="0">
                <a:latin typeface="Cambria" pitchFamily="18" charset="0"/>
              </a:rPr>
              <a:t>, 2</a:t>
            </a:r>
            <a:r>
              <a:rPr lang="en-US" baseline="30000" dirty="0" smtClean="0">
                <a:latin typeface="Cambria" pitchFamily="18" charset="0"/>
              </a:rPr>
              <a:t>nd</a:t>
            </a:r>
            <a:r>
              <a:rPr lang="en-US" dirty="0" smtClean="0">
                <a:latin typeface="Cambria" pitchFamily="18" charset="0"/>
              </a:rPr>
              <a:t> Edition</a:t>
            </a:r>
          </a:p>
          <a:p>
            <a:pPr marL="318503" indent="-318503">
              <a:lnSpc>
                <a:spcPct val="120000"/>
              </a:lnSpc>
              <a:buClr>
                <a:srgbClr val="C00000"/>
              </a:buClr>
              <a:buSzPct val="80000"/>
              <a:buFont typeface="Wingdings" pitchFamily="2" charset="2"/>
              <a:buChar char="q"/>
              <a:defRPr/>
            </a:pPr>
            <a:r>
              <a:rPr lang="en-US" dirty="0" smtClean="0">
                <a:latin typeface="Cambria" pitchFamily="18" charset="0"/>
              </a:rPr>
              <a:t>Object Oriented Programming with C++, E. </a:t>
            </a:r>
            <a:r>
              <a:rPr lang="en-US" dirty="0" err="1" smtClean="0">
                <a:latin typeface="Cambria" pitchFamily="18" charset="0"/>
              </a:rPr>
              <a:t>Balaguruswamy</a:t>
            </a:r>
            <a:r>
              <a:rPr lang="en-US" dirty="0" smtClean="0">
                <a:latin typeface="Cambria" pitchFamily="18" charset="0"/>
              </a:rPr>
              <a:t>, 7th Edition, 2013 TMG Hill</a:t>
            </a:r>
          </a:p>
          <a:p>
            <a:pPr marL="318503" lvl="0" indent="-318503">
              <a:lnSpc>
                <a:spcPct val="120000"/>
              </a:lnSpc>
              <a:buClr>
                <a:srgbClr val="C00000"/>
              </a:buClr>
              <a:buSzPct val="80000"/>
              <a:buFont typeface="Wingdings" pitchFamily="2" charset="2"/>
              <a:buChar char="q"/>
              <a:defRPr/>
            </a:pPr>
            <a:endParaRPr kumimoji="0" lang="en-US" b="0" i="0" u="none" strike="noStrike" kern="1200" cap="none" spc="0" normalizeH="0" baseline="0" noProof="0" dirty="0" smtClean="0">
              <a:ln>
                <a:noFill/>
              </a:ln>
              <a:solidFill>
                <a:schemeClr val="tx1"/>
              </a:solidFill>
              <a:effectLst/>
              <a:uLnTx/>
              <a:uFillTx/>
              <a:latin typeface="Cambria" pitchFamily="18" charset="0"/>
              <a:ea typeface="+mn-ea"/>
              <a:cs typeface="+mn-cs"/>
            </a:endParaRPr>
          </a:p>
        </p:txBody>
      </p:sp>
      <p:sp>
        <p:nvSpPr>
          <p:cNvPr id="9" name="Content Placeholder 2"/>
          <p:cNvSpPr txBox="1">
            <a:spLocks/>
          </p:cNvSpPr>
          <p:nvPr/>
        </p:nvSpPr>
        <p:spPr bwMode="auto">
          <a:xfrm>
            <a:off x="228600" y="3262251"/>
            <a:ext cx="8610600" cy="138594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C++ completes reference, Herbert </a:t>
            </a:r>
            <a:r>
              <a:rPr lang="en-US" dirty="0" err="1" smtClean="0">
                <a:latin typeface="Cambria" pitchFamily="18" charset="0"/>
              </a:rPr>
              <a:t>Schildt</a:t>
            </a:r>
            <a:r>
              <a:rPr lang="en-US" dirty="0" smtClean="0">
                <a:latin typeface="Cambria" pitchFamily="18" charset="0"/>
              </a:rPr>
              <a:t>, TMG Hill, 4th Edition, 2002.</a:t>
            </a:r>
          </a:p>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C++ How to Program, </a:t>
            </a:r>
            <a:r>
              <a:rPr lang="en-US" dirty="0" err="1" smtClean="0">
                <a:latin typeface="Cambria" pitchFamily="18" charset="0"/>
              </a:rPr>
              <a:t>Deitel</a:t>
            </a:r>
            <a:r>
              <a:rPr lang="en-US" dirty="0" smtClean="0">
                <a:latin typeface="Cambria" pitchFamily="18" charset="0"/>
              </a:rPr>
              <a:t> and </a:t>
            </a:r>
            <a:r>
              <a:rPr lang="en-US" dirty="0" err="1" smtClean="0">
                <a:latin typeface="Cambria" pitchFamily="18" charset="0"/>
              </a:rPr>
              <a:t>Deitel</a:t>
            </a:r>
            <a:r>
              <a:rPr lang="en-US" dirty="0" smtClean="0">
                <a:latin typeface="Cambria" pitchFamily="18" charset="0"/>
              </a:rPr>
              <a:t>, Pearson Education Asia, 8th Edition, 2011.</a:t>
            </a:r>
          </a:p>
          <a:p>
            <a:pPr marL="318503" lvl="0" indent="-318503">
              <a:lnSpc>
                <a:spcPct val="120000"/>
              </a:lnSpc>
              <a:buClr>
                <a:srgbClr val="C00000"/>
              </a:buClr>
              <a:buSzPct val="80000"/>
              <a:buFont typeface="Wingdings" pitchFamily="2" charset="2"/>
              <a:buChar char="q"/>
              <a:defRPr/>
            </a:pPr>
            <a:r>
              <a:rPr lang="en-US" dirty="0" smtClean="0">
                <a:latin typeface="Cambria" pitchFamily="18" charset="0"/>
              </a:rPr>
              <a:t>Object Oriented Programming with </a:t>
            </a:r>
            <a:r>
              <a:rPr lang="en-US" dirty="0" err="1" smtClean="0">
                <a:latin typeface="Cambria" pitchFamily="18" charset="0"/>
              </a:rPr>
              <a:t>Ansi</a:t>
            </a:r>
            <a:r>
              <a:rPr lang="en-US" dirty="0" smtClean="0">
                <a:latin typeface="Cambria" pitchFamily="18" charset="0"/>
              </a:rPr>
              <a:t> and Turbo C++, Ashok N </a:t>
            </a:r>
            <a:r>
              <a:rPr lang="en-US" dirty="0" err="1" smtClean="0">
                <a:latin typeface="Cambria" pitchFamily="18" charset="0"/>
              </a:rPr>
              <a:t>Kamthane</a:t>
            </a:r>
            <a:r>
              <a:rPr lang="en-US" dirty="0" smtClean="0">
                <a:latin typeface="Cambria" pitchFamily="18" charset="0"/>
              </a:rPr>
              <a:t>, Pearson Education, 1st Edition, 2003.</a:t>
            </a:r>
          </a:p>
        </p:txBody>
      </p:sp>
      <p:sp>
        <p:nvSpPr>
          <p:cNvPr id="10" name="TextBox 9"/>
          <p:cNvSpPr txBox="1"/>
          <p:nvPr/>
        </p:nvSpPr>
        <p:spPr>
          <a:xfrm>
            <a:off x="228600" y="2955860"/>
            <a:ext cx="1752600" cy="369332"/>
          </a:xfrm>
          <a:prstGeom prst="rect">
            <a:avLst/>
          </a:prstGeom>
          <a:solidFill>
            <a:schemeClr val="accent2"/>
          </a:solidFill>
        </p:spPr>
        <p:txBody>
          <a:bodyPr wrap="square" rtlCol="0">
            <a:spAutoFit/>
          </a:bodyPr>
          <a:lstStyle/>
          <a:p>
            <a:r>
              <a:rPr lang="en-US" i="1" dirty="0" smtClean="0">
                <a:solidFill>
                  <a:schemeClr val="bg1"/>
                </a:solidFill>
                <a:latin typeface="+mn-lt"/>
              </a:rPr>
              <a:t>Reference Books</a:t>
            </a:r>
          </a:p>
        </p:txBody>
      </p:sp>
      <p:sp>
        <p:nvSpPr>
          <p:cNvPr id="12" name="Slide Number Placeholder 11"/>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7038</TotalTime>
  <Words>2883</Words>
  <Application>Microsoft Office PowerPoint</Application>
  <PresentationFormat>On-screen Show (4:3)</PresentationFormat>
  <Paragraphs>420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Median</vt:lpstr>
      <vt:lpstr>Slide 1</vt:lpstr>
      <vt:lpstr>Why study OOP?</vt:lpstr>
      <vt:lpstr>Course Outcome</vt:lpstr>
      <vt:lpstr>Course Contents</vt:lpstr>
      <vt:lpstr>Course Contents cont…</vt:lpstr>
      <vt:lpstr>Course Contents cont…</vt:lpstr>
      <vt:lpstr>Course Contents cont…</vt:lpstr>
      <vt:lpstr>Course Contents cont…</vt:lpstr>
      <vt:lpstr>Recommended Books</vt:lpstr>
      <vt:lpstr>Evaluation and Prerequisites</vt:lpstr>
      <vt:lpstr>Evolution of Programming Paradigm</vt:lpstr>
      <vt:lpstr>Monolithic Programming</vt:lpstr>
      <vt:lpstr>Evolution of Programming Paradigm cont…</vt:lpstr>
      <vt:lpstr>Procedure-oriented Programming cont…</vt:lpstr>
      <vt:lpstr>Procedure-oriented Programming cont…</vt:lpstr>
      <vt:lpstr>Object-oriented Programming</vt:lpstr>
      <vt:lpstr>Object-oriented Programming cont…</vt:lpstr>
      <vt:lpstr>Basic Concepts</vt:lpstr>
      <vt:lpstr>Classes</vt:lpstr>
      <vt:lpstr>Classes Example</vt:lpstr>
      <vt:lpstr>Objects</vt:lpstr>
      <vt:lpstr>Object Representation Style</vt:lpstr>
      <vt:lpstr>Data Abstraction</vt:lpstr>
      <vt:lpstr>Data Encapsulation</vt:lpstr>
      <vt:lpstr>Inheritance</vt:lpstr>
      <vt:lpstr>Inheritance Example</vt:lpstr>
      <vt:lpstr>Polymorphism</vt:lpstr>
      <vt:lpstr>Binding</vt:lpstr>
      <vt:lpstr>Message Passing</vt:lpstr>
      <vt:lpstr>Overloading</vt:lpstr>
      <vt:lpstr>Advantages of OOP</vt:lpstr>
      <vt:lpstr>Slide 32</vt:lpstr>
      <vt:lpstr>Home Work (HW)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KIIT104702</cp:lastModifiedBy>
  <cp:revision>1622</cp:revision>
  <dcterms:created xsi:type="dcterms:W3CDTF">2006-08-16T00:00:00Z</dcterms:created>
  <dcterms:modified xsi:type="dcterms:W3CDTF">2021-08-06T05:56:17Z</dcterms:modified>
</cp:coreProperties>
</file>