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370" r:id="rId2"/>
    <p:sldId id="330" r:id="rId3"/>
    <p:sldId id="512" r:id="rId4"/>
    <p:sldId id="534" r:id="rId5"/>
    <p:sldId id="513" r:id="rId6"/>
    <p:sldId id="600" r:id="rId7"/>
    <p:sldId id="599" r:id="rId8"/>
    <p:sldId id="536" r:id="rId9"/>
    <p:sldId id="537" r:id="rId10"/>
    <p:sldId id="538" r:id="rId11"/>
    <p:sldId id="611" r:id="rId12"/>
    <p:sldId id="601" r:id="rId13"/>
    <p:sldId id="598" r:id="rId14"/>
    <p:sldId id="539" r:id="rId15"/>
    <p:sldId id="540" r:id="rId16"/>
    <p:sldId id="541" r:id="rId17"/>
    <p:sldId id="542" r:id="rId18"/>
    <p:sldId id="543" r:id="rId19"/>
    <p:sldId id="544" r:id="rId20"/>
    <p:sldId id="545" r:id="rId21"/>
    <p:sldId id="546" r:id="rId22"/>
    <p:sldId id="547" r:id="rId23"/>
    <p:sldId id="548" r:id="rId24"/>
    <p:sldId id="565" r:id="rId25"/>
    <p:sldId id="550" r:id="rId26"/>
    <p:sldId id="551" r:id="rId27"/>
    <p:sldId id="552" r:id="rId28"/>
    <p:sldId id="553" r:id="rId29"/>
    <p:sldId id="554" r:id="rId30"/>
    <p:sldId id="555" r:id="rId31"/>
    <p:sldId id="556" r:id="rId32"/>
    <p:sldId id="557" r:id="rId33"/>
    <p:sldId id="559" r:id="rId34"/>
    <p:sldId id="560" r:id="rId35"/>
    <p:sldId id="609" r:id="rId36"/>
    <p:sldId id="562" r:id="rId37"/>
    <p:sldId id="608" r:id="rId38"/>
    <p:sldId id="610" r:id="rId39"/>
    <p:sldId id="563" r:id="rId40"/>
    <p:sldId id="564" r:id="rId41"/>
    <p:sldId id="593" r:id="rId42"/>
    <p:sldId id="566" r:id="rId43"/>
    <p:sldId id="588" r:id="rId44"/>
    <p:sldId id="589" r:id="rId45"/>
    <p:sldId id="590" r:id="rId46"/>
    <p:sldId id="591" r:id="rId47"/>
    <p:sldId id="592" r:id="rId48"/>
    <p:sldId id="585" r:id="rId49"/>
    <p:sldId id="586" r:id="rId50"/>
    <p:sldId id="587" r:id="rId51"/>
    <p:sldId id="594" r:id="rId52"/>
    <p:sldId id="595" r:id="rId53"/>
    <p:sldId id="596" r:id="rId54"/>
    <p:sldId id="567" r:id="rId55"/>
    <p:sldId id="568" r:id="rId56"/>
    <p:sldId id="569" r:id="rId57"/>
    <p:sldId id="570" r:id="rId58"/>
    <p:sldId id="571" r:id="rId59"/>
    <p:sldId id="572" r:id="rId60"/>
    <p:sldId id="573" r:id="rId61"/>
    <p:sldId id="574" r:id="rId62"/>
    <p:sldId id="575" r:id="rId63"/>
    <p:sldId id="576" r:id="rId64"/>
    <p:sldId id="577" r:id="rId65"/>
    <p:sldId id="578" r:id="rId66"/>
    <p:sldId id="579" r:id="rId67"/>
    <p:sldId id="580" r:id="rId68"/>
    <p:sldId id="581" r:id="rId69"/>
    <p:sldId id="582" r:id="rId70"/>
    <p:sldId id="583" r:id="rId71"/>
    <p:sldId id="602" r:id="rId72"/>
    <p:sldId id="603" r:id="rId73"/>
    <p:sldId id="584" r:id="rId74"/>
    <p:sldId id="493" r:id="rId75"/>
    <p:sldId id="597" r:id="rId76"/>
    <p:sldId id="604" r:id="rId77"/>
    <p:sldId id="605" r:id="rId78"/>
    <p:sldId id="606" r:id="rId79"/>
    <p:sldId id="607"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365" algn="l" rtl="0" fontAlgn="base">
      <a:spcBef>
        <a:spcPct val="0"/>
      </a:spcBef>
      <a:spcAft>
        <a:spcPct val="0"/>
      </a:spcAft>
      <a:defRPr kern="1200">
        <a:solidFill>
          <a:schemeClr val="tx1"/>
        </a:solidFill>
        <a:latin typeface="Arial" charset="0"/>
        <a:ea typeface="+mn-ea"/>
        <a:cs typeface="+mn-cs"/>
      </a:defRPr>
    </a:lvl2pPr>
    <a:lvl3pPr marL="912727" algn="l" rtl="0" fontAlgn="base">
      <a:spcBef>
        <a:spcPct val="0"/>
      </a:spcBef>
      <a:spcAft>
        <a:spcPct val="0"/>
      </a:spcAft>
      <a:defRPr kern="1200">
        <a:solidFill>
          <a:schemeClr val="tx1"/>
        </a:solidFill>
        <a:latin typeface="Arial" charset="0"/>
        <a:ea typeface="+mn-ea"/>
        <a:cs typeface="+mn-cs"/>
      </a:defRPr>
    </a:lvl3pPr>
    <a:lvl4pPr marL="1369099" algn="l" rtl="0" fontAlgn="base">
      <a:spcBef>
        <a:spcPct val="0"/>
      </a:spcBef>
      <a:spcAft>
        <a:spcPct val="0"/>
      </a:spcAft>
      <a:defRPr kern="1200">
        <a:solidFill>
          <a:schemeClr val="tx1"/>
        </a:solidFill>
        <a:latin typeface="Arial" charset="0"/>
        <a:ea typeface="+mn-ea"/>
        <a:cs typeface="+mn-cs"/>
      </a:defRPr>
    </a:lvl4pPr>
    <a:lvl5pPr marL="1825460" algn="l" rtl="0" fontAlgn="base">
      <a:spcBef>
        <a:spcPct val="0"/>
      </a:spcBef>
      <a:spcAft>
        <a:spcPct val="0"/>
      </a:spcAft>
      <a:defRPr kern="1200">
        <a:solidFill>
          <a:schemeClr val="tx1"/>
        </a:solidFill>
        <a:latin typeface="Arial" charset="0"/>
        <a:ea typeface="+mn-ea"/>
        <a:cs typeface="+mn-cs"/>
      </a:defRPr>
    </a:lvl5pPr>
    <a:lvl6pPr marL="2281827" algn="l" defTabSz="912727" rtl="0" eaLnBrk="1" latinLnBrk="0" hangingPunct="1">
      <a:defRPr kern="1200">
        <a:solidFill>
          <a:schemeClr val="tx1"/>
        </a:solidFill>
        <a:latin typeface="Arial" charset="0"/>
        <a:ea typeface="+mn-ea"/>
        <a:cs typeface="+mn-cs"/>
      </a:defRPr>
    </a:lvl6pPr>
    <a:lvl7pPr marL="2738193" algn="l" defTabSz="912727" rtl="0" eaLnBrk="1" latinLnBrk="0" hangingPunct="1">
      <a:defRPr kern="1200">
        <a:solidFill>
          <a:schemeClr val="tx1"/>
        </a:solidFill>
        <a:latin typeface="Arial" charset="0"/>
        <a:ea typeface="+mn-ea"/>
        <a:cs typeface="+mn-cs"/>
      </a:defRPr>
    </a:lvl7pPr>
    <a:lvl8pPr marL="3194558" algn="l" defTabSz="912727" rtl="0" eaLnBrk="1" latinLnBrk="0" hangingPunct="1">
      <a:defRPr kern="1200">
        <a:solidFill>
          <a:schemeClr val="tx1"/>
        </a:solidFill>
        <a:latin typeface="Arial" charset="0"/>
        <a:ea typeface="+mn-ea"/>
        <a:cs typeface="+mn-cs"/>
      </a:defRPr>
    </a:lvl8pPr>
    <a:lvl9pPr marL="3650921" algn="l" defTabSz="912727"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02" autoAdjust="0"/>
    <p:restoredTop sz="94737" autoAdjust="0"/>
  </p:normalViewPr>
  <p:slideViewPr>
    <p:cSldViewPr>
      <p:cViewPr>
        <p:scale>
          <a:sx n="60" d="100"/>
          <a:sy n="60" d="100"/>
        </p:scale>
        <p:origin x="-156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pPr/>
              <a:t>11-Aug-21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pPr>
                <a:defRPr/>
              </a:pPr>
              <a:t>11-Aug-21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5F1B93-FA72-4BF5-9350-D61F2032E21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365" algn="l" rtl="0" fontAlgn="base">
      <a:spcBef>
        <a:spcPct val="30000"/>
      </a:spcBef>
      <a:spcAft>
        <a:spcPct val="0"/>
      </a:spcAft>
      <a:defRPr sz="1200" kern="1200">
        <a:solidFill>
          <a:schemeClr val="tx1"/>
        </a:solidFill>
        <a:latin typeface="+mn-lt"/>
        <a:ea typeface="+mn-ea"/>
        <a:cs typeface="+mn-cs"/>
      </a:defRPr>
    </a:lvl2pPr>
    <a:lvl3pPr marL="912727" algn="l" rtl="0" fontAlgn="base">
      <a:spcBef>
        <a:spcPct val="30000"/>
      </a:spcBef>
      <a:spcAft>
        <a:spcPct val="0"/>
      </a:spcAft>
      <a:defRPr sz="1200" kern="1200">
        <a:solidFill>
          <a:schemeClr val="tx1"/>
        </a:solidFill>
        <a:latin typeface="+mn-lt"/>
        <a:ea typeface="+mn-ea"/>
        <a:cs typeface="+mn-cs"/>
      </a:defRPr>
    </a:lvl3pPr>
    <a:lvl4pPr marL="1369099" algn="l" rtl="0" fontAlgn="base">
      <a:spcBef>
        <a:spcPct val="30000"/>
      </a:spcBef>
      <a:spcAft>
        <a:spcPct val="0"/>
      </a:spcAft>
      <a:defRPr sz="1200" kern="1200">
        <a:solidFill>
          <a:schemeClr val="tx1"/>
        </a:solidFill>
        <a:latin typeface="+mn-lt"/>
        <a:ea typeface="+mn-ea"/>
        <a:cs typeface="+mn-cs"/>
      </a:defRPr>
    </a:lvl4pPr>
    <a:lvl5pPr marL="1825460" algn="l" rtl="0" fontAlgn="base">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49A6F7-9E16-4674-9653-ECEDFFD6988E}" type="slidenum">
              <a:rPr lang="en-IN" smtClean="0"/>
              <a:pPr>
                <a:defRPr/>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126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02A441-166F-46A0-B4CC-D8D748EA95EA}" type="slidenum">
              <a:rPr lang="en-US"/>
              <a:pPr fontAlgn="base">
                <a:spcBef>
                  <a:spcPct val="0"/>
                </a:spcBef>
                <a:spcAft>
                  <a:spcPct val="0"/>
                </a:spcAft>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06E167BA-BCFA-47AC-98ED-8A01D922AEAC}" type="datetime1">
              <a:rPr lang="en-US" smtClean="0"/>
              <a:pPr>
                <a:defRPr/>
              </a:pPr>
              <a:t>11-Aug-21</a:t>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DEF1D1A-4F5D-4AA4-A997-B2D8C52FB958}" type="datetime1">
              <a:rPr lang="en-US" smtClean="0"/>
              <a:pPr>
                <a:defRPr/>
              </a:pPr>
              <a:t>11-Aug-21</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757D284-A3C7-4B1B-8DAE-25C14336476C}" type="datetime1">
              <a:rPr lang="en-US" smtClean="0"/>
              <a:pPr>
                <a:defRPr/>
              </a:pPr>
              <a:t>11-Aug-21</a:t>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AECDE3A-0376-48A8-9D5E-B307303C5E75}" type="datetime1">
              <a:rPr lang="en-US" smtClean="0"/>
              <a:pPr>
                <a:defRPr/>
              </a:pPr>
              <a:t>11-Aug-21</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13A8CF5-C034-4AC2-A704-C5AA2CCD3D19}" type="datetime1">
              <a:rPr lang="en-US" smtClean="0"/>
              <a:pPr>
                <a:defRPr/>
              </a:pPr>
              <a:t>11-Aug-21</a:t>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B20F76B-FC35-48FE-BC08-6F3DFFD51782}" type="datetime1">
              <a:rPr lang="en-US" smtClean="0"/>
              <a:pPr>
                <a:defRPr/>
              </a:pPr>
              <a:t>11-Aug-21</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7C54241-BADD-4053-8E8D-368C980F4A64}" type="datetime1">
              <a:rPr lang="en-US" smtClean="0"/>
              <a:pPr>
                <a:defRPr/>
              </a:pPr>
              <a:t>11-Aug-21</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0D96BCF-AF49-4579-9AEC-0A0A03C323B0}" type="datetime1">
              <a:rPr lang="en-US" smtClean="0"/>
              <a:pPr>
                <a:defRPr/>
              </a:pPr>
              <a:t>11-Aug-21</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A70E56B-A07F-49B2-A205-D4D817D3F6C1}" type="datetime1">
              <a:rPr lang="en-US" smtClean="0"/>
              <a:pPr>
                <a:defRPr/>
              </a:pPr>
              <a:t>11-Aug-21</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D5C0E73-FD57-466D-BAC4-B27D07277024}" type="datetime1">
              <a:rPr lang="en-US" smtClean="0"/>
              <a:pPr>
                <a:defRPr/>
              </a:pPr>
              <a:t>11-Aug-21</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CB0A6D19-3BF4-4D44-9390-DC1A965096F5}" type="datetime1">
              <a:rPr lang="en-US" smtClean="0"/>
              <a:pPr>
                <a:defRPr/>
              </a:pPr>
              <a:t>11-Aug-21</a:t>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05F4095E-C679-491B-B3DD-C345EFC2A6CF}" type="datetime1">
              <a:rPr lang="en-US" smtClean="0"/>
              <a:pPr>
                <a:defRPr/>
              </a:pPr>
              <a:t>11-Aug-21</a:t>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itchFamily="34" charset="0"/>
        </a:defRPr>
      </a:lvl2pPr>
      <a:lvl3pPr algn="l" rtl="0" fontAlgn="base">
        <a:spcBef>
          <a:spcPct val="0"/>
        </a:spcBef>
        <a:spcAft>
          <a:spcPct val="0"/>
        </a:spcAft>
        <a:defRPr sz="4300">
          <a:solidFill>
            <a:schemeClr val="tx2"/>
          </a:solidFill>
          <a:latin typeface="Tw Cen MT" pitchFamily="34" charset="0"/>
        </a:defRPr>
      </a:lvl3pPr>
      <a:lvl4pPr algn="l" rtl="0" fontAlgn="base">
        <a:spcBef>
          <a:spcPct val="0"/>
        </a:spcBef>
        <a:spcAft>
          <a:spcPct val="0"/>
        </a:spcAft>
        <a:defRPr sz="4300">
          <a:solidFill>
            <a:schemeClr val="tx2"/>
          </a:solidFill>
          <a:latin typeface="Tw Cen MT" pitchFamily="34" charset="0"/>
        </a:defRPr>
      </a:lvl4pPr>
      <a:lvl5pPr algn="l" rtl="0" fontAlgn="base">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8503" indent="-318503"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595" indent="-272549" algn="l" rtl="0" fontAlgn="base">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2727" indent="-228182"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9099" indent="-228182" algn="l" rtl="0" fontAlgn="base">
        <a:spcBef>
          <a:spcPts val="399"/>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5460" indent="-228182" algn="l" rtl="0" fontAlgn="base">
        <a:spcBef>
          <a:spcPts val="399"/>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 y="175846"/>
            <a:ext cx="8839200" cy="4396154"/>
          </a:xfrm>
        </p:spPr>
        <p:txBody>
          <a:bodyPr>
            <a:noAutofit/>
          </a:bodyPr>
          <a:lstStyle/>
          <a:p>
            <a:pPr algn="ctr">
              <a:defRPr/>
            </a:pPr>
            <a:r>
              <a:rPr lang="en-US" sz="2900" b="1" dirty="0" smtClean="0">
                <a:latin typeface="Cambria" pitchFamily="18" charset="0"/>
                <a:cs typeface="Times New Roman" pitchFamily="18" charset="0"/>
              </a:rPr>
              <a:t>OOP </a:t>
            </a:r>
            <a:r>
              <a:rPr lang="en-US" sz="2900" b="1" smtClean="0">
                <a:latin typeface="Cambria" pitchFamily="18" charset="0"/>
                <a:cs typeface="Times New Roman" pitchFamily="18" charset="0"/>
              </a:rPr>
              <a:t>(IT-2005)</a:t>
            </a:r>
            <a:endParaRPr lang="en-US" sz="2900" b="1" dirty="0" smtClean="0">
              <a:latin typeface="Cambria" pitchFamily="18" charset="0"/>
              <a:cs typeface="Times New Roman" pitchFamily="18" charset="0"/>
            </a:endParaRPr>
          </a:p>
          <a:p>
            <a:pPr algn="ctr">
              <a:defRPr/>
            </a:pPr>
            <a:endParaRPr lang="en-US" sz="1700" b="1" dirty="0" smtClean="0">
              <a:latin typeface="Cambria" pitchFamily="18" charset="0"/>
              <a:cs typeface="Times New Roman" pitchFamily="18" charset="0"/>
            </a:endParaRPr>
          </a:p>
          <a:p>
            <a:pPr algn="ctr">
              <a:defRPr/>
            </a:pPr>
            <a:r>
              <a:rPr lang="en-US" sz="3900" b="1" dirty="0" smtClean="0">
                <a:latin typeface="Cambria" pitchFamily="18" charset="0"/>
                <a:cs typeface="Times New Roman" pitchFamily="18" charset="0"/>
              </a:rPr>
              <a:t>KALINGA INSTITUTE OF INDUSTRIAL TECHNOLOGY</a:t>
            </a:r>
          </a:p>
          <a:p>
            <a:pPr algn="ctr">
              <a:defRPr/>
            </a:pPr>
            <a:endParaRPr lang="en-US" sz="1100" b="1" dirty="0" smtClean="0">
              <a:latin typeface="Cambria" pitchFamily="18" charset="0"/>
              <a:cs typeface="Times New Roman" pitchFamily="18" charset="0"/>
            </a:endParaRPr>
          </a:p>
          <a:p>
            <a:pPr algn="ctr">
              <a:defRPr/>
            </a:pPr>
            <a:r>
              <a:rPr lang="en-US" sz="1900" b="1" dirty="0" smtClean="0">
                <a:latin typeface="Cambria" pitchFamily="18" charset="0"/>
                <a:cs typeface="Times New Roman" pitchFamily="18" charset="0"/>
              </a:rPr>
              <a:t> </a:t>
            </a:r>
          </a:p>
          <a:p>
            <a:pPr algn="ctr">
              <a:defRPr/>
            </a:pPr>
            <a:r>
              <a:rPr lang="en-US" sz="1900" b="1" dirty="0" smtClean="0">
                <a:latin typeface="Cambria" pitchFamily="18" charset="0"/>
                <a:cs typeface="Times New Roman" pitchFamily="18" charset="0"/>
              </a:rPr>
              <a:t> </a:t>
            </a:r>
            <a:r>
              <a:rPr lang="en-US" sz="3900" b="1" dirty="0" smtClean="0">
                <a:latin typeface="Cambria" pitchFamily="18" charset="0"/>
                <a:cs typeface="Times New Roman" pitchFamily="18" charset="0"/>
              </a:rPr>
              <a:t>School of Computer Engineering</a:t>
            </a:r>
            <a:endParaRPr lang="en-US" sz="1900" b="1" dirty="0" smtClean="0">
              <a:latin typeface="Cambria" pitchFamily="18" charset="0"/>
              <a:cs typeface="Times New Roman" pitchFamily="18" charset="0"/>
            </a:endParaRPr>
          </a:p>
          <a:p>
            <a:pPr algn="ctr">
              <a:defRPr/>
            </a:pPr>
            <a:endParaRPr lang="en-US" sz="1200" b="1" dirty="0" smtClean="0">
              <a:latin typeface="Cambria" pitchFamily="18" charset="0"/>
              <a:cs typeface="Times New Roman" pitchFamily="18" charset="0"/>
            </a:endParaRPr>
          </a:p>
        </p:txBody>
      </p:sp>
      <p:pic>
        <p:nvPicPr>
          <p:cNvPr id="140290" name="Picture 2" descr="http://www.entranceforms.com/libs/img/logos/kiit0712.logo.jpg"/>
          <p:cNvPicPr>
            <a:picLocks noChangeAspect="1" noChangeArrowheads="1"/>
          </p:cNvPicPr>
          <p:nvPr/>
        </p:nvPicPr>
        <p:blipFill>
          <a:blip r:embed="rId3" cstate="print"/>
          <a:srcRect/>
          <a:stretch>
            <a:fillRect/>
          </a:stretch>
        </p:blipFill>
        <p:spPr bwMode="auto">
          <a:xfrm>
            <a:off x="3733800" y="4267200"/>
            <a:ext cx="1943100" cy="1367352"/>
          </a:xfrm>
          <a:prstGeom prst="rect">
            <a:avLst/>
          </a:prstGeom>
          <a:noFill/>
        </p:spPr>
      </p:pic>
      <p:sp>
        <p:nvSpPr>
          <p:cNvPr id="5" name="TextBox 4"/>
          <p:cNvSpPr txBox="1"/>
          <p:nvPr/>
        </p:nvSpPr>
        <p:spPr>
          <a:xfrm>
            <a:off x="262468" y="6112934"/>
            <a:ext cx="1627305" cy="584775"/>
          </a:xfrm>
          <a:prstGeom prst="rect">
            <a:avLst/>
          </a:prstGeom>
          <a:noFill/>
        </p:spPr>
        <p:txBody>
          <a:bodyPr wrap="none" rtlCol="0">
            <a:spAutoFit/>
          </a:bodyPr>
          <a:lstStyle/>
          <a:p>
            <a:r>
              <a:rPr lang="en-US" sz="3200" b="1" i="1" dirty="0" smtClean="0">
                <a:latin typeface="Cambria" pitchFamily="18" charset="0"/>
              </a:rPr>
              <a:t>3 Credit</a:t>
            </a:r>
            <a:endParaRPr lang="en-US" sz="3200" b="1" i="1" dirty="0">
              <a:latin typeface="Cambria" pitchFamily="18" charset="0"/>
            </a:endParaRPr>
          </a:p>
        </p:txBody>
      </p:sp>
      <p:sp>
        <p:nvSpPr>
          <p:cNvPr id="6" name="TextBox 5"/>
          <p:cNvSpPr txBox="1"/>
          <p:nvPr/>
        </p:nvSpPr>
        <p:spPr>
          <a:xfrm>
            <a:off x="287869" y="5647267"/>
            <a:ext cx="8686799" cy="292388"/>
          </a:xfrm>
          <a:prstGeom prst="rect">
            <a:avLst/>
          </a:prstGeom>
          <a:noFill/>
        </p:spPr>
        <p:txBody>
          <a:bodyPr wrap="square" rtlCol="0">
            <a:spAutoFit/>
          </a:bodyPr>
          <a:lstStyle/>
          <a:p>
            <a:r>
              <a:rPr lang="en-US" sz="1300" b="1" dirty="0" smtClean="0">
                <a:latin typeface="Cambria" pitchFamily="18" charset="0"/>
                <a:cs typeface="Times New Roman" pitchFamily="18" charset="0"/>
              </a:rPr>
              <a:t>Strictly for internal circulation (within KIIT) and reference only. Not for outside circulation without permission</a:t>
            </a:r>
          </a:p>
        </p:txBody>
      </p:sp>
      <p:sp>
        <p:nvSpPr>
          <p:cNvPr id="7" name="TextBox 6"/>
          <p:cNvSpPr txBox="1"/>
          <p:nvPr/>
        </p:nvSpPr>
        <p:spPr>
          <a:xfrm>
            <a:off x="2447611" y="6178368"/>
            <a:ext cx="6607787" cy="461665"/>
          </a:xfrm>
          <a:prstGeom prst="rect">
            <a:avLst/>
          </a:prstGeom>
          <a:noFill/>
        </p:spPr>
        <p:txBody>
          <a:bodyPr wrap="square" rtlCol="0">
            <a:spAutoFit/>
          </a:bodyPr>
          <a:lstStyle/>
          <a:p>
            <a:pPr algn="ctr"/>
            <a:r>
              <a:rPr lang="en-US" sz="2400" b="1" dirty="0" smtClean="0">
                <a:solidFill>
                  <a:srgbClr val="FFFFFF"/>
                </a:solidFill>
                <a:latin typeface="Cambria" pitchFamily="18" charset="0"/>
                <a:cs typeface="Times New Roman" pitchFamily="18" charset="0"/>
              </a:rPr>
              <a:t>Lecture Note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600" b="1" dirty="0" smtClean="0">
                <a:solidFill>
                  <a:schemeClr val="tx1"/>
                </a:solidFill>
                <a:latin typeface="Cambria" pitchFamily="18" charset="0"/>
              </a:rPr>
              <a:t>Cascading of Input/Output Operators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a:t>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dirty="0" smtClean="0">
                <a:latin typeface="Cambria" pitchFamily="18" charset="0"/>
              </a:rPr>
              <a:t>The cascading of the input and output operators refers to the consecutive occurrence of input or output operators in a single statement. A program with cascading of the input/output operator is as follows </a:t>
            </a:r>
          </a:p>
          <a:p>
            <a:pPr algn="just"/>
            <a:endParaRPr lang="en-US" sz="2000" dirty="0" smtClean="0">
              <a:latin typeface="Cambria" pitchFamily="18" charset="0"/>
            </a:endParaRPr>
          </a:p>
          <a:p>
            <a:pPr algn="just"/>
            <a:r>
              <a:rPr lang="en-US" sz="2000" dirty="0" smtClean="0">
                <a:latin typeface="Cambria" pitchFamily="18" charset="0"/>
              </a:rPr>
              <a:t>#include&lt;</a:t>
            </a:r>
            <a:r>
              <a:rPr lang="en-US" sz="2000" dirty="0" err="1" smtClean="0">
                <a:latin typeface="Cambria" pitchFamily="18" charset="0"/>
              </a:rPr>
              <a:t>iostream</a:t>
            </a:r>
            <a:r>
              <a:rPr lang="en-US" sz="2000" dirty="0" smtClean="0">
                <a:latin typeface="Cambria" pitchFamily="18" charset="0"/>
              </a:rPr>
              <a:t>&gt;</a:t>
            </a:r>
          </a:p>
          <a:p>
            <a:pPr algn="just"/>
            <a:r>
              <a:rPr lang="en-US" sz="2000" dirty="0" smtClean="0">
                <a:latin typeface="Cambria" pitchFamily="18" charset="0"/>
              </a:rPr>
              <a:t>using namespace std;</a:t>
            </a:r>
          </a:p>
          <a:p>
            <a:pPr algn="just"/>
            <a:endParaRPr lang="en-US" sz="2000" dirty="0" smtClean="0">
              <a:latin typeface="Cambria" pitchFamily="18" charset="0"/>
            </a:endParaRPr>
          </a:p>
          <a:p>
            <a:pPr algn="just"/>
            <a:r>
              <a:rPr lang="en-US" sz="2000" dirty="0" smtClean="0">
                <a:latin typeface="Cambria" pitchFamily="18" charset="0"/>
              </a:rPr>
              <a:t>int main ()</a:t>
            </a:r>
          </a:p>
          <a:p>
            <a:pPr algn="just"/>
            <a:r>
              <a:rPr lang="en-US" sz="2000" dirty="0" smtClean="0">
                <a:latin typeface="Cambria" pitchFamily="18" charset="0"/>
              </a:rPr>
              <a:t>{</a:t>
            </a:r>
          </a:p>
          <a:p>
            <a:pPr algn="just"/>
            <a:r>
              <a:rPr lang="en-US" sz="2000" dirty="0" smtClean="0">
                <a:latin typeface="Cambria" pitchFamily="18" charset="0"/>
              </a:rPr>
              <a:t>    int a, b;</a:t>
            </a:r>
          </a:p>
          <a:p>
            <a:pPr algn="just"/>
            <a:r>
              <a:rPr lang="en-US" sz="2000" dirty="0" smtClean="0">
                <a:latin typeface="Cambria" pitchFamily="18" charset="0"/>
              </a:rPr>
              <a:t>    </a:t>
            </a:r>
            <a:r>
              <a:rPr lang="en-US" sz="2000" dirty="0" err="1" smtClean="0">
                <a:latin typeface="Cambria" pitchFamily="18" charset="0"/>
              </a:rPr>
              <a:t>cin</a:t>
            </a:r>
            <a:r>
              <a:rPr lang="en-US" sz="2000" dirty="0" smtClean="0">
                <a:latin typeface="Cambria" pitchFamily="18" charset="0"/>
              </a:rPr>
              <a:t>&gt;&gt;a&gt;&gt;b;</a:t>
            </a:r>
          </a:p>
          <a:p>
            <a:pPr algn="just"/>
            <a:r>
              <a:rPr lang="en-US" sz="2000" dirty="0" smtClean="0">
                <a:latin typeface="Cambria" pitchFamily="18" charset="0"/>
              </a:rPr>
              <a:t>    </a:t>
            </a:r>
            <a:r>
              <a:rPr lang="en-US" sz="2000" dirty="0" err="1" smtClean="0">
                <a:latin typeface="Cambria" pitchFamily="18" charset="0"/>
              </a:rPr>
              <a:t>cout</a:t>
            </a:r>
            <a:r>
              <a:rPr lang="en-US" sz="2000" dirty="0" smtClean="0">
                <a:latin typeface="Cambria" pitchFamily="18" charset="0"/>
              </a:rPr>
              <a:t>&lt;&lt;"The value of b is : "&lt;&lt;b;</a:t>
            </a:r>
          </a:p>
          <a:p>
            <a:pPr algn="just"/>
            <a:r>
              <a:rPr lang="en-US" sz="2000" dirty="0" smtClean="0">
                <a:latin typeface="Cambria" pitchFamily="18" charset="0"/>
              </a:rPr>
              <a:t>    </a:t>
            </a:r>
            <a:r>
              <a:rPr lang="en-US" sz="2000" dirty="0" err="1" smtClean="0">
                <a:latin typeface="Cambria" pitchFamily="18" charset="0"/>
              </a:rPr>
              <a:t>cout</a:t>
            </a:r>
            <a:r>
              <a:rPr lang="en-US" sz="2000" dirty="0" smtClean="0">
                <a:latin typeface="Cambria" pitchFamily="18" charset="0"/>
              </a:rPr>
              <a:t>&lt;&lt;“\</a:t>
            </a:r>
            <a:r>
              <a:rPr lang="en-US" sz="2000" dirty="0" err="1" smtClean="0">
                <a:latin typeface="Cambria" pitchFamily="18" charset="0"/>
              </a:rPr>
              <a:t>nThe</a:t>
            </a:r>
            <a:r>
              <a:rPr lang="en-US" sz="2000" dirty="0" smtClean="0">
                <a:latin typeface="Cambria" pitchFamily="18" charset="0"/>
              </a:rPr>
              <a:t> value of a is : "&lt;&lt;a;</a:t>
            </a:r>
          </a:p>
          <a:p>
            <a:pPr algn="just"/>
            <a:r>
              <a:rPr lang="en-US" sz="2000" dirty="0" smtClean="0">
                <a:latin typeface="Cambria" pitchFamily="18" charset="0"/>
              </a:rPr>
              <a:t>    return 0;</a:t>
            </a:r>
          </a:p>
          <a:p>
            <a:pPr algn="just"/>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Input/Output Stream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a:t>
            </a:fld>
            <a:endParaRPr lang="en-US" dirty="0"/>
          </a:p>
        </p:txBody>
      </p:sp>
      <p:sp>
        <p:nvSpPr>
          <p:cNvPr id="7" name="TextBox 6"/>
          <p:cNvSpPr txBox="1"/>
          <p:nvPr/>
        </p:nvSpPr>
        <p:spPr>
          <a:xfrm>
            <a:off x="21266" y="1479699"/>
            <a:ext cx="8970334" cy="1277273"/>
          </a:xfrm>
          <a:prstGeom prst="rect">
            <a:avLst/>
          </a:prstGeom>
          <a:noFill/>
          <a:ln w="12700">
            <a:noFill/>
            <a:prstDash val="sysDash"/>
          </a:ln>
        </p:spPr>
        <p:txBody>
          <a:bodyPr wrap="square" rtlCol="0">
            <a:spAutoFit/>
          </a:bodyPr>
          <a:lstStyle/>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Input Stream: </a:t>
            </a:r>
            <a:r>
              <a:rPr lang="en-US" dirty="0" smtClean="0">
                <a:latin typeface="Cambria" pitchFamily="18" charset="0"/>
              </a:rPr>
              <a:t>It is the direction of flow of bytes is from the device (e.g., keyboard) to the main memory.</a:t>
            </a:r>
          </a:p>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Output Stream: </a:t>
            </a:r>
            <a:r>
              <a:rPr lang="en-US" dirty="0" smtClean="0">
                <a:latin typeface="Cambria" pitchFamily="18" charset="0"/>
              </a:rPr>
              <a:t>It is the direction of flow of bytes is opposite, i.e. from main memory to device (display screen)</a:t>
            </a:r>
          </a:p>
        </p:txBody>
      </p:sp>
      <p:pic>
        <p:nvPicPr>
          <p:cNvPr id="1026" name="Picture 2"/>
          <p:cNvPicPr>
            <a:picLocks noChangeAspect="1" noChangeArrowheads="1"/>
          </p:cNvPicPr>
          <p:nvPr/>
        </p:nvPicPr>
        <p:blipFill>
          <a:blip r:embed="rId4"/>
          <a:srcRect/>
          <a:stretch>
            <a:fillRect/>
          </a:stretch>
        </p:blipFill>
        <p:spPr bwMode="auto">
          <a:xfrm>
            <a:off x="1981200" y="2886736"/>
            <a:ext cx="5057775"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Comments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a:t>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dirty="0" smtClean="0">
                <a:latin typeface="Cambria" pitchFamily="18" charset="0"/>
              </a:rPr>
              <a:t>Comments are portions of the code ignored by the compiler which allow the user to make simple notes in the relevant areas of the source code. Comments come either in block form or as single lines. C++ supports two types of commenting – </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Single-line comments (informally, C++ style), start with // and continue until the end of the line. If the last character in a comment line is a \ the comment will continue in the next line.</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Multi-line comments (informally, C style), start with /* and end with */.</a:t>
            </a:r>
          </a:p>
          <a:p>
            <a:pPr marL="515937" lvl="2" indent="-457200" algn="just">
              <a:spcBef>
                <a:spcPts val="600"/>
              </a:spcBef>
              <a:buClr>
                <a:srgbClr val="C00000"/>
              </a:buClr>
              <a:buSzPct val="90000"/>
            </a:pPr>
            <a:r>
              <a:rPr lang="en-US" sz="2000" b="1" dirty="0" smtClean="0">
                <a:latin typeface="Cambria" pitchFamily="18" charset="0"/>
              </a:rPr>
              <a:t>Example:</a:t>
            </a:r>
          </a:p>
          <a:p>
            <a:pPr marL="515937" lvl="2" indent="-457200" algn="just">
              <a:spcBef>
                <a:spcPts val="600"/>
              </a:spcBef>
              <a:buClr>
                <a:srgbClr val="C00000"/>
              </a:buClr>
              <a:buSzPct val="90000"/>
            </a:pPr>
            <a:r>
              <a:rPr lang="en-US" sz="2000" dirty="0" smtClean="0">
                <a:latin typeface="Cambria" pitchFamily="18" charset="0"/>
              </a:rPr>
              <a:t>/* This is a single line comment */</a:t>
            </a:r>
          </a:p>
          <a:p>
            <a:pPr marL="515937" lvl="2" indent="-457200" algn="just">
              <a:spcBef>
                <a:spcPts val="600"/>
              </a:spcBef>
              <a:buClr>
                <a:srgbClr val="C00000"/>
              </a:buClr>
              <a:buSzPct val="90000"/>
            </a:pPr>
            <a:endParaRPr lang="en-US" sz="2000" dirty="0" smtClean="0">
              <a:latin typeface="Cambria" pitchFamily="18" charset="0"/>
            </a:endParaRPr>
          </a:p>
          <a:p>
            <a:pPr marL="515937" lvl="2" indent="-457200" algn="just">
              <a:spcBef>
                <a:spcPts val="600"/>
              </a:spcBef>
              <a:buClr>
                <a:srgbClr val="C00000"/>
              </a:buClr>
              <a:buSzPct val="90000"/>
            </a:pPr>
            <a:r>
              <a:rPr lang="en-US" sz="2000" dirty="0" smtClean="0">
                <a:latin typeface="Cambria" pitchFamily="18" charset="0"/>
              </a:rPr>
              <a:t>/*</a:t>
            </a:r>
          </a:p>
          <a:p>
            <a:pPr marL="515937" lvl="2" indent="-457200" algn="just">
              <a:spcBef>
                <a:spcPts val="600"/>
              </a:spcBef>
              <a:buClr>
                <a:srgbClr val="C00000"/>
              </a:buClr>
              <a:buSzPct val="90000"/>
            </a:pPr>
            <a:r>
              <a:rPr lang="en-US" sz="2000" dirty="0" smtClean="0">
                <a:latin typeface="Cambria" pitchFamily="18" charset="0"/>
              </a:rPr>
              <a:t>   This is a multiple line comment</a:t>
            </a:r>
          </a:p>
          <a:p>
            <a:pPr marL="515937" lvl="2" indent="-457200" algn="just">
              <a:spcBef>
                <a:spcPts val="600"/>
              </a:spcBef>
              <a:buClr>
                <a:srgbClr val="C00000"/>
              </a:buClr>
              <a:buSzPct val="90000"/>
            </a:pPr>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Escape Sequence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a:t>
            </a:fld>
            <a:endParaRPr lang="en-US" dirty="0"/>
          </a:p>
        </p:txBody>
      </p:sp>
      <p:sp>
        <p:nvSpPr>
          <p:cNvPr id="20" name="TextBox 19"/>
          <p:cNvSpPr txBox="1"/>
          <p:nvPr/>
        </p:nvSpPr>
        <p:spPr>
          <a:xfrm>
            <a:off x="21266" y="1479699"/>
            <a:ext cx="8970334" cy="1323439"/>
          </a:xfrm>
          <a:prstGeom prst="rect">
            <a:avLst/>
          </a:prstGeom>
          <a:noFill/>
          <a:ln w="12700">
            <a:noFill/>
            <a:prstDash val="sysDash"/>
          </a:ln>
        </p:spPr>
        <p:txBody>
          <a:bodyPr wrap="square" rtlCol="0">
            <a:spAutoFit/>
          </a:bodyPr>
          <a:lstStyle/>
          <a:p>
            <a:pPr algn="just"/>
            <a:r>
              <a:rPr lang="en-US" sz="2000" dirty="0" smtClean="0">
                <a:latin typeface="Cambria" pitchFamily="18" charset="0"/>
              </a:rPr>
              <a:t>An escape sequence is a combination of characters that is translated into another character or sequence of characters that may be difficult or impossible to represent directly.  Similar to new line character, other escape sequences supported by C++ is presented below.</a:t>
            </a:r>
          </a:p>
        </p:txBody>
      </p:sp>
      <p:graphicFrame>
        <p:nvGraphicFramePr>
          <p:cNvPr id="11" name="Table 10"/>
          <p:cNvGraphicFramePr>
            <a:graphicFrameLocks noGrp="1"/>
          </p:cNvGraphicFramePr>
          <p:nvPr/>
        </p:nvGraphicFramePr>
        <p:xfrm>
          <a:off x="707066" y="2890047"/>
          <a:ext cx="3873798" cy="3337560"/>
        </p:xfrm>
        <a:graphic>
          <a:graphicData uri="http://schemas.openxmlformats.org/drawingml/2006/table">
            <a:tbl>
              <a:tblPr firstRow="1" bandRow="1">
                <a:tableStyleId>{5C22544A-7EE6-4342-B048-85BDC9FD1C3A}</a:tableStyleId>
              </a:tblPr>
              <a:tblGrid>
                <a:gridCol w="1816398"/>
                <a:gridCol w="2057400"/>
              </a:tblGrid>
              <a:tr h="370840">
                <a:tc>
                  <a:txBody>
                    <a:bodyPr/>
                    <a:lstStyle/>
                    <a:p>
                      <a:r>
                        <a:rPr lang="en-US" dirty="0" smtClean="0"/>
                        <a:t>Escape Sequence</a:t>
                      </a:r>
                      <a:endParaRPr lang="en-US" dirty="0"/>
                    </a:p>
                  </a:txBody>
                  <a:tcPr/>
                </a:tc>
                <a:tc>
                  <a:txBody>
                    <a:bodyPr/>
                    <a:lstStyle/>
                    <a:p>
                      <a:r>
                        <a:rPr lang="en-US" dirty="0" smtClean="0"/>
                        <a:t>Purpose</a:t>
                      </a:r>
                      <a:endParaRPr lang="en-US" dirty="0"/>
                    </a:p>
                  </a:txBody>
                  <a:tcPr/>
                </a:tc>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\b</a:t>
                      </a:r>
                    </a:p>
                  </a:txBody>
                  <a:tcPr/>
                </a:tc>
                <a:tc>
                  <a:txBody>
                    <a:bodyPr/>
                    <a:lstStyle/>
                    <a:p>
                      <a:r>
                        <a:rPr lang="en-US" dirty="0" smtClean="0"/>
                        <a:t>backspace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a:t>
                      </a:r>
                    </a:p>
                  </a:txBody>
                  <a:tcPr/>
                </a:tc>
                <a:tc>
                  <a:txBody>
                    <a:bodyPr/>
                    <a:lstStyle/>
                    <a:p>
                      <a:r>
                        <a:rPr lang="en-US" dirty="0" smtClean="0"/>
                        <a:t>audible bell </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\t</a:t>
                      </a:r>
                    </a:p>
                  </a:txBody>
                  <a:tcPr/>
                </a:tc>
                <a:tc>
                  <a:txBody>
                    <a:bodyPr/>
                    <a:lstStyle/>
                    <a:p>
                      <a:r>
                        <a:rPr lang="en-US" dirty="0" smtClean="0"/>
                        <a:t>horizontal tab</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\v</a:t>
                      </a:r>
                    </a:p>
                  </a:txBody>
                  <a:tcPr/>
                </a:tc>
                <a:tc>
                  <a:txBody>
                    <a:bodyPr/>
                    <a:lstStyle/>
                    <a:p>
                      <a:r>
                        <a:rPr lang="en-US" dirty="0" smtClean="0"/>
                        <a:t>vertical tab</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\n</a:t>
                      </a:r>
                    </a:p>
                  </a:txBody>
                  <a:tcPr/>
                </a:tc>
                <a:tc>
                  <a:txBody>
                    <a:bodyPr/>
                    <a:lstStyle/>
                    <a:p>
                      <a:r>
                        <a:rPr lang="en-US" dirty="0" smtClean="0"/>
                        <a:t>line feed - new line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p>
                  </a:txBody>
                  <a:tcPr/>
                </a:tc>
                <a:tc>
                  <a:txBody>
                    <a:bodyPr/>
                    <a:lstStyle/>
                    <a:p>
                      <a:r>
                        <a:rPr lang="en-US" dirty="0" smtClean="0"/>
                        <a:t>question mark</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p>
                  </a:txBody>
                  <a:tcPr/>
                </a:tc>
                <a:tc>
                  <a:txBody>
                    <a:bodyPr/>
                    <a:lstStyle/>
                    <a:p>
                      <a:r>
                        <a:rPr lang="en-US" dirty="0" smtClean="0"/>
                        <a:t>double quote</a:t>
                      </a:r>
                      <a:endParaRPr lang="en-US" dirty="0"/>
                    </a:p>
                  </a:txBody>
                  <a:tcPr/>
                </a:tc>
              </a:tr>
            </a:tbl>
          </a:graphicData>
        </a:graphic>
      </p:graphicFrame>
      <p:graphicFrame>
        <p:nvGraphicFramePr>
          <p:cNvPr id="12" name="Table 11"/>
          <p:cNvGraphicFramePr>
            <a:graphicFrameLocks noGrp="1"/>
          </p:cNvGraphicFramePr>
          <p:nvPr/>
        </p:nvGraphicFramePr>
        <p:xfrm>
          <a:off x="4703134" y="2906233"/>
          <a:ext cx="4212266" cy="2225040"/>
        </p:xfrm>
        <a:graphic>
          <a:graphicData uri="http://schemas.openxmlformats.org/drawingml/2006/table">
            <a:tbl>
              <a:tblPr firstRow="1" bandRow="1">
                <a:tableStyleId>{5C22544A-7EE6-4342-B048-85BDC9FD1C3A}</a:tableStyleId>
              </a:tblPr>
              <a:tblGrid>
                <a:gridCol w="1850066"/>
                <a:gridCol w="2362200"/>
              </a:tblGrid>
              <a:tr h="370840">
                <a:tc>
                  <a:txBody>
                    <a:bodyPr/>
                    <a:lstStyle/>
                    <a:p>
                      <a:r>
                        <a:rPr lang="en-US" dirty="0" smtClean="0"/>
                        <a:t>Escape Sequence</a:t>
                      </a:r>
                      <a:endParaRPr lang="en-US" dirty="0"/>
                    </a:p>
                  </a:txBody>
                  <a:tcPr/>
                </a:tc>
                <a:tc>
                  <a:txBody>
                    <a:bodyPr/>
                    <a:lstStyle/>
                    <a:p>
                      <a:r>
                        <a:rPr lang="en-US" dirty="0" smtClean="0"/>
                        <a:t>Purpose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p>
                  </a:txBody>
                  <a:tcPr/>
                </a:tc>
                <a:tc>
                  <a:txBody>
                    <a:bodyPr/>
                    <a:lstStyle/>
                    <a:p>
                      <a:r>
                        <a:rPr lang="en-US" dirty="0" smtClean="0"/>
                        <a:t>single quote </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a:t>
                      </a:r>
                    </a:p>
                  </a:txBody>
                  <a:tcPr/>
                </a:tc>
                <a:tc>
                  <a:txBody>
                    <a:bodyPr/>
                    <a:lstStyle/>
                    <a:p>
                      <a:r>
                        <a:rPr lang="en-US" dirty="0" smtClean="0"/>
                        <a:t>backslash </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\f</a:t>
                      </a:r>
                    </a:p>
                  </a:txBody>
                  <a:tcPr/>
                </a:tc>
                <a:tc>
                  <a:txBody>
                    <a:bodyPr/>
                    <a:lstStyle/>
                    <a:p>
                      <a:r>
                        <a:rPr lang="en-US" dirty="0" smtClean="0"/>
                        <a:t>form feed - new page</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\O</a:t>
                      </a:r>
                    </a:p>
                  </a:txBody>
                  <a:tcPr/>
                </a:tc>
                <a:tc>
                  <a:txBody>
                    <a:bodyPr/>
                    <a:lstStyle/>
                    <a:p>
                      <a:r>
                        <a:rPr lang="en-US" dirty="0" smtClean="0"/>
                        <a:t>Octal constant</a:t>
                      </a:r>
                      <a:endParaRPr lang="en-US" dirty="0"/>
                    </a:p>
                  </a:txBody>
                  <a:tcPr/>
                </a:tc>
              </a:tr>
              <a:tr h="370840">
                <a:tc>
                  <a:txBody>
                    <a:bodyPr/>
                    <a:lstStyle/>
                    <a:p>
                      <a:pPr marL="0" algn="l" rtl="0" eaLnBrk="1" latinLnBrk="0" hangingPunct="1"/>
                      <a:r>
                        <a:rPr kumimoji="0" lang="en-US" kern="1200" dirty="0" smtClean="0">
                          <a:solidFill>
                            <a:schemeClr val="dk1"/>
                          </a:solidFill>
                          <a:latin typeface="+mn-lt"/>
                          <a:ea typeface="+mn-ea"/>
                          <a:cs typeface="+mn-cs"/>
                        </a:rPr>
                        <a:t>\x</a:t>
                      </a:r>
                    </a:p>
                  </a:txBody>
                  <a:tcPr/>
                </a:tc>
                <a:tc>
                  <a:txBody>
                    <a:bodyPr/>
                    <a:lstStyle/>
                    <a:p>
                      <a:r>
                        <a:rPr lang="en-US" dirty="0" smtClean="0"/>
                        <a:t>Hexadecimal</a:t>
                      </a:r>
                      <a:r>
                        <a:rPr lang="en-US" baseline="0" dirty="0" smtClean="0"/>
                        <a:t> constant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 Character Set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a:t>
            </a:fld>
            <a:endParaRPr lang="en-US" dirty="0"/>
          </a:p>
        </p:txBody>
      </p:sp>
      <p:sp>
        <p:nvSpPr>
          <p:cNvPr id="20" name="TextBox 19"/>
          <p:cNvSpPr txBox="1"/>
          <p:nvPr/>
        </p:nvSpPr>
        <p:spPr>
          <a:xfrm>
            <a:off x="21266" y="1479699"/>
            <a:ext cx="8970334" cy="3339376"/>
          </a:xfrm>
          <a:prstGeom prst="rect">
            <a:avLst/>
          </a:prstGeom>
          <a:noFill/>
          <a:ln w="12700">
            <a:noFill/>
            <a:prstDash val="sysDash"/>
          </a:ln>
        </p:spPr>
        <p:txBody>
          <a:bodyPr wrap="square" rtlCol="0">
            <a:spAutoFit/>
          </a:bodyPr>
          <a:lstStyle/>
          <a:p>
            <a:pPr algn="just"/>
            <a:r>
              <a:rPr lang="en-US" sz="2000" dirty="0" smtClean="0">
                <a:latin typeface="Cambria" pitchFamily="18" charset="0"/>
              </a:rPr>
              <a:t>Character set is a set of valid characters that a language can recognize. A character represents any letter, digits, or any other sign. C++ has the following character set :</a:t>
            </a:r>
          </a:p>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Letters</a:t>
            </a:r>
            <a:r>
              <a:rPr lang="en-US" dirty="0" smtClean="0">
                <a:latin typeface="Cambria" pitchFamily="18" charset="0"/>
              </a:rPr>
              <a:t> : A-Z, a-z</a:t>
            </a:r>
          </a:p>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Digits</a:t>
            </a:r>
            <a:r>
              <a:rPr lang="en-US" dirty="0" smtClean="0">
                <a:latin typeface="Cambria" pitchFamily="18" charset="0"/>
              </a:rPr>
              <a:t> : 0-9</a:t>
            </a:r>
          </a:p>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Special Symbols </a:t>
            </a:r>
            <a:r>
              <a:rPr lang="en-US" dirty="0" smtClean="0">
                <a:latin typeface="Cambria" pitchFamily="18" charset="0"/>
              </a:rPr>
              <a:t>: Space + - ∗ ⁄ ^ \ ( ) [ ] { } = != &lt; &gt; . ′ ″ $ , ; : % ! &amp; _ # &lt;= &gt;= @</a:t>
            </a:r>
          </a:p>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White Spaces </a:t>
            </a:r>
            <a:r>
              <a:rPr lang="en-US" dirty="0" smtClean="0">
                <a:latin typeface="Cambria" pitchFamily="18" charset="0"/>
              </a:rPr>
              <a:t>: Blank space, Horizontal tab (→), Carriage return (↵), Newline, Form feed</a:t>
            </a:r>
          </a:p>
          <a:p>
            <a:pPr marL="515937" lvl="2" indent="-457200" algn="just">
              <a:spcBef>
                <a:spcPts val="600"/>
              </a:spcBef>
              <a:buClr>
                <a:srgbClr val="C00000"/>
              </a:buClr>
              <a:buSzPct val="90000"/>
              <a:buFont typeface="Wingdings" pitchFamily="2" charset="2"/>
              <a:buChar char="q"/>
            </a:pPr>
            <a:r>
              <a:rPr lang="en-US" b="1" dirty="0" smtClean="0">
                <a:latin typeface="Cambria" pitchFamily="18" charset="0"/>
              </a:rPr>
              <a:t>Other Characters</a:t>
            </a:r>
            <a:r>
              <a:rPr lang="en-US" dirty="0" smtClean="0">
                <a:latin typeface="Cambria" pitchFamily="18" charset="0"/>
              </a:rPr>
              <a:t>: C++ can process any of the 256 ASCII characters as data or as literals.</a:t>
            </a:r>
          </a:p>
        </p:txBody>
      </p:sp>
      <p:grpSp>
        <p:nvGrpSpPr>
          <p:cNvPr id="7" name="Group 6"/>
          <p:cNvGrpSpPr/>
          <p:nvPr/>
        </p:nvGrpSpPr>
        <p:grpSpPr>
          <a:xfrm>
            <a:off x="86833" y="4757334"/>
            <a:ext cx="8959701" cy="369332"/>
            <a:chOff x="86833" y="4504664"/>
            <a:chExt cx="8959701" cy="369332"/>
          </a:xfrm>
        </p:grpSpPr>
        <p:sp>
          <p:nvSpPr>
            <p:cNvPr id="8" name="TextBox 7"/>
            <p:cNvSpPr txBox="1"/>
            <p:nvPr/>
          </p:nvSpPr>
          <p:spPr>
            <a:xfrm>
              <a:off x="86833" y="4504664"/>
              <a:ext cx="8959701" cy="369332"/>
            </a:xfrm>
            <a:prstGeom prst="rect">
              <a:avLst/>
            </a:prstGeom>
            <a:solidFill>
              <a:schemeClr val="accent2"/>
            </a:solidFill>
          </p:spPr>
          <p:txBody>
            <a:bodyPr wrap="square" rtlCol="0">
              <a:spAutoFit/>
            </a:bodyPr>
            <a:lstStyle/>
            <a:p>
              <a:r>
                <a:rPr lang="en-US" i="1" dirty="0" smtClean="0">
                  <a:solidFill>
                    <a:schemeClr val="bg1"/>
                  </a:solidFill>
                  <a:latin typeface="+mn-lt"/>
                </a:rPr>
                <a:t>Class Work</a:t>
              </a:r>
            </a:p>
          </p:txBody>
        </p:sp>
        <p:pic>
          <p:nvPicPr>
            <p:cNvPr id="9" name="Picture 2"/>
            <p:cNvPicPr>
              <a:picLocks noChangeAspect="1" noChangeArrowheads="1"/>
            </p:cNvPicPr>
            <p:nvPr/>
          </p:nvPicPr>
          <p:blipFill>
            <a:blip r:embed="rId4" cstate="print"/>
            <a:srcRect/>
            <a:stretch>
              <a:fillRect/>
            </a:stretch>
          </p:blipFill>
          <p:spPr bwMode="auto">
            <a:xfrm>
              <a:off x="8621233" y="4540101"/>
              <a:ext cx="381000" cy="304800"/>
            </a:xfrm>
            <a:prstGeom prst="rect">
              <a:avLst/>
            </a:prstGeom>
            <a:noFill/>
            <a:ln w="9525">
              <a:noFill/>
              <a:miter lim="800000"/>
              <a:headEnd/>
              <a:tailEnd/>
            </a:ln>
            <a:effectLst/>
          </p:spPr>
        </p:pic>
      </p:grpSp>
      <p:sp>
        <p:nvSpPr>
          <p:cNvPr id="10" name="Content Placeholder 2"/>
          <p:cNvSpPr txBox="1">
            <a:spLocks/>
          </p:cNvSpPr>
          <p:nvPr/>
        </p:nvSpPr>
        <p:spPr bwMode="auto">
          <a:xfrm>
            <a:off x="31899" y="5073501"/>
            <a:ext cx="4006702" cy="1403499"/>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457200" lvl="0" indent="-457200" algn="just">
              <a:lnSpc>
                <a:spcPct val="120000"/>
              </a:lnSpc>
              <a:buClr>
                <a:srgbClr val="C00000"/>
              </a:buClr>
              <a:buSzPct val="80000"/>
              <a:buFont typeface="+mj-lt"/>
              <a:buAutoNum type="arabicPeriod"/>
              <a:defRPr/>
            </a:pPr>
            <a:r>
              <a:rPr lang="en-US" dirty="0" smtClean="0">
                <a:latin typeface="Cambria" pitchFamily="18" charset="0"/>
              </a:rPr>
              <a:t>WAP to add two numbers.</a:t>
            </a:r>
          </a:p>
          <a:p>
            <a:pPr marL="457200" lvl="0" indent="-457200" algn="just">
              <a:lnSpc>
                <a:spcPct val="120000"/>
              </a:lnSpc>
              <a:buClr>
                <a:srgbClr val="C00000"/>
              </a:buClr>
              <a:buSzPct val="80000"/>
              <a:buFont typeface="+mj-lt"/>
              <a:buAutoNum type="arabicPeriod"/>
              <a:defRPr/>
            </a:pPr>
            <a:r>
              <a:rPr lang="en-US" dirty="0" smtClean="0">
                <a:latin typeface="Cambria" pitchFamily="18" charset="0"/>
              </a:rPr>
              <a:t>WAP to check even or odd</a:t>
            </a:r>
          </a:p>
          <a:p>
            <a:pPr marL="457200" indent="-457200" algn="just">
              <a:lnSpc>
                <a:spcPct val="120000"/>
              </a:lnSpc>
              <a:buClr>
                <a:srgbClr val="C00000"/>
              </a:buClr>
              <a:buSzPct val="80000"/>
              <a:buFont typeface="+mj-lt"/>
              <a:buAutoNum type="arabicPeriod"/>
              <a:defRPr/>
            </a:pPr>
            <a:r>
              <a:rPr lang="en-US" dirty="0" smtClean="0">
                <a:latin typeface="Cambria" pitchFamily="18" charset="0"/>
              </a:rPr>
              <a:t>WAP to find factorial of number</a:t>
            </a:r>
          </a:p>
          <a:p>
            <a:pPr marL="457200" lvl="0" indent="-457200" algn="just">
              <a:lnSpc>
                <a:spcPct val="120000"/>
              </a:lnSpc>
              <a:buClr>
                <a:srgbClr val="C00000"/>
              </a:buClr>
              <a:buSzPct val="80000"/>
              <a:buFont typeface="+mj-lt"/>
              <a:buAutoNum type="arabicPeriod"/>
              <a:defRPr/>
            </a:pPr>
            <a:r>
              <a:rPr lang="en-US" dirty="0" smtClean="0">
                <a:latin typeface="Cambria" pitchFamily="18" charset="0"/>
              </a:rPr>
              <a:t>WAP to swap two numbers</a:t>
            </a:r>
          </a:p>
        </p:txBody>
      </p:sp>
      <p:sp>
        <p:nvSpPr>
          <p:cNvPr id="11" name="Content Placeholder 2"/>
          <p:cNvSpPr txBox="1">
            <a:spLocks/>
          </p:cNvSpPr>
          <p:nvPr/>
        </p:nvSpPr>
        <p:spPr bwMode="auto">
          <a:xfrm>
            <a:off x="4114800" y="5105400"/>
            <a:ext cx="4876800" cy="1403499"/>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457200" lvl="0" indent="-457200" algn="just">
              <a:lnSpc>
                <a:spcPct val="120000"/>
              </a:lnSpc>
              <a:buClr>
                <a:srgbClr val="C00000"/>
              </a:buClr>
              <a:buSzPct val="80000"/>
              <a:buFont typeface="+mj-lt"/>
              <a:buAutoNum type="arabicPeriod" startAt="5"/>
              <a:defRPr/>
            </a:pPr>
            <a:r>
              <a:rPr lang="en-US" dirty="0" smtClean="0">
                <a:latin typeface="Cambria" pitchFamily="18" charset="0"/>
              </a:rPr>
              <a:t>WAP to calculate the area of the triangle using Heron’s formula.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 Keyword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15</a:t>
            </a:fld>
            <a:endParaRPr lang="en-US" dirty="0"/>
          </a:p>
        </p:txBody>
      </p:sp>
      <p:sp>
        <p:nvSpPr>
          <p:cNvPr id="20" name="TextBox 19"/>
          <p:cNvSpPr txBox="1"/>
          <p:nvPr/>
        </p:nvSpPr>
        <p:spPr>
          <a:xfrm>
            <a:off x="21266" y="1479699"/>
            <a:ext cx="8970334" cy="1015663"/>
          </a:xfrm>
          <a:prstGeom prst="rect">
            <a:avLst/>
          </a:prstGeom>
          <a:noFill/>
          <a:ln w="12700">
            <a:noFill/>
            <a:prstDash val="sysDash"/>
          </a:ln>
        </p:spPr>
        <p:txBody>
          <a:bodyPr wrap="square" rtlCol="0">
            <a:spAutoFit/>
          </a:bodyPr>
          <a:lstStyle/>
          <a:p>
            <a:pPr algn="just"/>
            <a:r>
              <a:rPr lang="en-US" sz="2000" dirty="0" smtClean="0">
                <a:latin typeface="Cambria" pitchFamily="18" charset="0"/>
              </a:rPr>
              <a:t>Keywords are the words that convey a special meaning to the language compiler. These are the reserved words for special purpose and must not be used as normal identifier names.</a:t>
            </a:r>
            <a:endParaRPr lang="en-US" dirty="0" smtClean="0">
              <a:latin typeface="Cambria" pitchFamily="18" charset="0"/>
            </a:endParaRPr>
          </a:p>
        </p:txBody>
      </p:sp>
      <p:pic>
        <p:nvPicPr>
          <p:cNvPr id="1026" name="Picture 2"/>
          <p:cNvPicPr>
            <a:picLocks noChangeAspect="1" noChangeArrowheads="1"/>
          </p:cNvPicPr>
          <p:nvPr/>
        </p:nvPicPr>
        <p:blipFill>
          <a:blip r:embed="rId4"/>
          <a:srcRect/>
          <a:stretch>
            <a:fillRect/>
          </a:stretch>
        </p:blipFill>
        <p:spPr bwMode="auto">
          <a:xfrm>
            <a:off x="990600" y="2590800"/>
            <a:ext cx="6959600" cy="2965450"/>
          </a:xfrm>
          <a:prstGeom prst="rect">
            <a:avLst/>
          </a:prstGeom>
          <a:noFill/>
          <a:ln w="9525">
            <a:noFill/>
            <a:miter lim="800000"/>
            <a:headEnd/>
            <a:tailEnd/>
          </a:ln>
          <a:effectLst/>
        </p:spPr>
      </p:pic>
      <p:sp>
        <p:nvSpPr>
          <p:cNvPr id="12" name="TextBox 11"/>
          <p:cNvSpPr txBox="1"/>
          <p:nvPr/>
        </p:nvSpPr>
        <p:spPr>
          <a:xfrm>
            <a:off x="0" y="5615765"/>
            <a:ext cx="8970334" cy="707886"/>
          </a:xfrm>
          <a:prstGeom prst="rect">
            <a:avLst/>
          </a:prstGeom>
          <a:noFill/>
          <a:ln w="12700">
            <a:noFill/>
            <a:prstDash val="sysDash"/>
          </a:ln>
        </p:spPr>
        <p:txBody>
          <a:bodyPr wrap="square" rtlCol="0">
            <a:spAutoFit/>
          </a:bodyPr>
          <a:lstStyle/>
          <a:p>
            <a:pPr algn="just"/>
            <a:r>
              <a:rPr lang="en-US" sz="2000" i="1" dirty="0" smtClean="0">
                <a:solidFill>
                  <a:srgbClr val="C00000"/>
                </a:solidFill>
                <a:latin typeface="Cambria" pitchFamily="18" charset="0"/>
              </a:rPr>
              <a:t>Identifiers containing a double underscore (_ _) are reserved for use by C++ implementations and standard libraries and should be avoided by users.</a:t>
            </a:r>
            <a:endParaRPr lang="en-US" i="1" dirty="0" smtClean="0">
              <a:solidFill>
                <a:srgbClr val="C00000"/>
              </a:solidFill>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 Constant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16</a:t>
            </a:fld>
            <a:endParaRPr lang="en-US" dirty="0"/>
          </a:p>
        </p:txBody>
      </p:sp>
      <p:sp>
        <p:nvSpPr>
          <p:cNvPr id="20" name="TextBox 19"/>
          <p:cNvSpPr txBox="1"/>
          <p:nvPr/>
        </p:nvSpPr>
        <p:spPr>
          <a:xfrm>
            <a:off x="21266" y="1479699"/>
            <a:ext cx="8970334" cy="4031873"/>
          </a:xfrm>
          <a:prstGeom prst="rect">
            <a:avLst/>
          </a:prstGeom>
          <a:noFill/>
          <a:ln w="12700">
            <a:noFill/>
            <a:prstDash val="sysDash"/>
          </a:ln>
        </p:spPr>
        <p:txBody>
          <a:bodyPr wrap="square" rtlCol="0">
            <a:spAutoFit/>
          </a:bodyPr>
          <a:lstStyle/>
          <a:p>
            <a:pPr algn="just"/>
            <a:r>
              <a:rPr lang="en-US" sz="2000" dirty="0" smtClean="0">
                <a:latin typeface="Cambria" pitchFamily="18" charset="0"/>
              </a:rPr>
              <a:t>Constants are the data items that never change their value during a program run.</a:t>
            </a:r>
          </a:p>
          <a:p>
            <a:pPr algn="just"/>
            <a:r>
              <a:rPr lang="en-US" dirty="0" smtClean="0">
                <a:latin typeface="Cambria" pitchFamily="18" charset="0"/>
              </a:rPr>
              <a:t>Following is an example program of C++ constants :</a:t>
            </a:r>
          </a:p>
          <a:p>
            <a:pPr algn="just"/>
            <a:endParaRPr lang="en-US" dirty="0" smtClean="0">
              <a:latin typeface="Cambria" pitchFamily="18" charset="0"/>
            </a:endParaRPr>
          </a:p>
          <a:p>
            <a:pPr algn="just"/>
            <a:r>
              <a:rPr lang="en-US" dirty="0" smtClean="0">
                <a:latin typeface="Cambria" pitchFamily="18" charset="0"/>
              </a:rPr>
              <a:t>/* C++ Constants or Literals Example */</a:t>
            </a:r>
          </a:p>
          <a:p>
            <a:pPr algn="just"/>
            <a:endParaRPr lang="en-US" dirty="0" smtClean="0">
              <a:latin typeface="Cambria" pitchFamily="18" charset="0"/>
            </a:endParaRPr>
          </a:p>
          <a:p>
            <a:pPr algn="just"/>
            <a:r>
              <a:rPr lang="en-US" dirty="0" smtClean="0">
                <a:latin typeface="Cambria" pitchFamily="18" charset="0"/>
              </a:rPr>
              <a:t>#include&lt;</a:t>
            </a:r>
            <a:r>
              <a:rPr lang="en-US" dirty="0" err="1" smtClean="0">
                <a:latin typeface="Cambria" pitchFamily="18" charset="0"/>
              </a:rPr>
              <a:t>iostream</a:t>
            </a:r>
            <a:r>
              <a:rPr lang="en-US" dirty="0" smtClean="0">
                <a:latin typeface="Cambria" pitchFamily="18" charset="0"/>
              </a:rPr>
              <a:t>&gt;</a:t>
            </a:r>
          </a:p>
          <a:p>
            <a:pPr algn="just"/>
            <a:r>
              <a:rPr lang="en-US" dirty="0" smtClean="0">
                <a:latin typeface="Cambria" pitchFamily="18" charset="0"/>
              </a:rPr>
              <a:t>using namespace std;</a:t>
            </a:r>
          </a:p>
          <a:p>
            <a:pPr algn="just"/>
            <a:endParaRPr lang="en-US" dirty="0" smtClean="0">
              <a:latin typeface="Cambria" pitchFamily="18" charset="0"/>
            </a:endParaRPr>
          </a:p>
          <a:p>
            <a:pPr algn="just"/>
            <a:r>
              <a:rPr lang="en-US" dirty="0" smtClean="0">
                <a:latin typeface="Cambria" pitchFamily="18" charset="0"/>
              </a:rPr>
              <a:t>int main()</a:t>
            </a:r>
          </a:p>
          <a:p>
            <a:pPr algn="just"/>
            <a:r>
              <a:rPr lang="en-US" dirty="0" smtClean="0">
                <a:latin typeface="Cambria" pitchFamily="18" charset="0"/>
              </a:rPr>
              <a:t>{	</a:t>
            </a:r>
          </a:p>
          <a:p>
            <a:pPr algn="just"/>
            <a:r>
              <a:rPr lang="en-US" dirty="0" smtClean="0">
                <a:latin typeface="Cambria" pitchFamily="18" charset="0"/>
              </a:rPr>
              <a:t>	const int num=10;</a:t>
            </a:r>
          </a:p>
          <a:p>
            <a:pPr algn="just"/>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&lt;&lt;"The constant integer value is "&lt;&lt;num;</a:t>
            </a:r>
          </a:p>
          <a:p>
            <a:pPr algn="just"/>
            <a:r>
              <a:rPr lang="en-US" dirty="0" smtClean="0">
                <a:latin typeface="Cambria" pitchFamily="18" charset="0"/>
              </a:rPr>
              <a:t>                  return 0;</a:t>
            </a:r>
          </a:p>
          <a:p>
            <a:pPr algn="just"/>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 Variable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17</a:t>
            </a:fld>
            <a:endParaRPr lang="en-US" dirty="0"/>
          </a:p>
        </p:txBody>
      </p:sp>
      <p:sp>
        <p:nvSpPr>
          <p:cNvPr id="20" name="TextBox 19"/>
          <p:cNvSpPr txBox="1"/>
          <p:nvPr/>
        </p:nvSpPr>
        <p:spPr>
          <a:xfrm>
            <a:off x="21266" y="1479699"/>
            <a:ext cx="8970334" cy="2323713"/>
          </a:xfrm>
          <a:prstGeom prst="rect">
            <a:avLst/>
          </a:prstGeom>
          <a:noFill/>
          <a:ln w="12700">
            <a:noFill/>
            <a:prstDash val="sysDash"/>
          </a:ln>
        </p:spPr>
        <p:txBody>
          <a:bodyPr wrap="square" rtlCol="0">
            <a:spAutoFit/>
          </a:bodyPr>
          <a:lstStyle/>
          <a:p>
            <a:pPr algn="just"/>
            <a:r>
              <a:rPr lang="en-US" sz="2000" dirty="0" smtClean="0">
                <a:latin typeface="Cambria" pitchFamily="18" charset="0"/>
              </a:rPr>
              <a:t>A variable provides us with named storage that our programs can manipulate. Each variable in C++ has a specific type, which determines the size and layout of the variable's memory; the range of values that can be stored within that memory; and the set of operations that can be applied to the variable.</a:t>
            </a:r>
          </a:p>
          <a:p>
            <a:pPr algn="just">
              <a:spcBef>
                <a:spcPts val="600"/>
              </a:spcBef>
            </a:pPr>
            <a:r>
              <a:rPr lang="en-US" sz="2000" dirty="0" smtClean="0">
                <a:latin typeface="Cambria" pitchFamily="18" charset="0"/>
              </a:rPr>
              <a:t>The name of a variable can be composed of letters, digits, and the underscore character. It must begin with either a letter or an underscore. Upper and lowercase letters are distinct because C++ is case-sensitive</a:t>
            </a:r>
          </a:p>
        </p:txBody>
      </p:sp>
      <p:graphicFrame>
        <p:nvGraphicFramePr>
          <p:cNvPr id="7" name="Table 6"/>
          <p:cNvGraphicFramePr>
            <a:graphicFrameLocks noGrp="1"/>
          </p:cNvGraphicFramePr>
          <p:nvPr/>
        </p:nvGraphicFramePr>
        <p:xfrm>
          <a:off x="1219200" y="3784600"/>
          <a:ext cx="6858000" cy="2595880"/>
        </p:xfrm>
        <a:graphic>
          <a:graphicData uri="http://schemas.openxmlformats.org/drawingml/2006/table">
            <a:tbl>
              <a:tblPr firstRow="1" bandRow="1">
                <a:tableStyleId>{5C22544A-7EE6-4342-B048-85BDC9FD1C3A}</a:tableStyleId>
              </a:tblPr>
              <a:tblGrid>
                <a:gridCol w="771525"/>
                <a:gridCol w="1114425"/>
                <a:gridCol w="4972050"/>
              </a:tblGrid>
              <a:tr h="370840">
                <a:tc>
                  <a:txBody>
                    <a:bodyPr/>
                    <a:lstStyle/>
                    <a:p>
                      <a:r>
                        <a:rPr lang="en-US" dirty="0" smtClean="0"/>
                        <a:t>Sr#</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1</a:t>
                      </a:r>
                      <a:endParaRPr lang="en-US" dirty="0"/>
                    </a:p>
                  </a:txBody>
                  <a:tcPr/>
                </a:tc>
                <a:tc>
                  <a:txBody>
                    <a:bodyPr/>
                    <a:lstStyle/>
                    <a:p>
                      <a:r>
                        <a:rPr lang="en-US" dirty="0" err="1" smtClean="0"/>
                        <a:t>bool</a:t>
                      </a:r>
                      <a:endParaRPr lang="en-US" dirty="0"/>
                    </a:p>
                  </a:txBody>
                  <a:tcPr/>
                </a:tc>
                <a:tc>
                  <a:txBody>
                    <a:bodyPr/>
                    <a:lstStyle/>
                    <a:p>
                      <a:r>
                        <a:rPr lang="en-US" dirty="0" smtClean="0"/>
                        <a:t>Stores either value true or false.</a:t>
                      </a:r>
                      <a:endParaRPr lang="en-US" dirty="0"/>
                    </a:p>
                  </a:txBody>
                  <a:tcPr/>
                </a:tc>
              </a:tr>
              <a:tr h="370840">
                <a:tc>
                  <a:txBody>
                    <a:bodyPr/>
                    <a:lstStyle/>
                    <a:p>
                      <a:r>
                        <a:rPr lang="en-US" dirty="0" smtClean="0"/>
                        <a:t>2</a:t>
                      </a:r>
                      <a:endParaRPr lang="en-US" dirty="0"/>
                    </a:p>
                  </a:txBody>
                  <a:tcPr/>
                </a:tc>
                <a:tc>
                  <a:txBody>
                    <a:bodyPr/>
                    <a:lstStyle/>
                    <a:p>
                      <a:r>
                        <a:rPr lang="en-US" dirty="0" smtClean="0"/>
                        <a:t>char</a:t>
                      </a:r>
                      <a:endParaRPr lang="en-US" dirty="0"/>
                    </a:p>
                  </a:txBody>
                  <a:tcPr/>
                </a:tc>
                <a:tc>
                  <a:txBody>
                    <a:bodyPr/>
                    <a:lstStyle/>
                    <a:p>
                      <a:r>
                        <a:rPr lang="en-US" dirty="0" smtClean="0"/>
                        <a:t>Typically a single octet (one byte).</a:t>
                      </a:r>
                      <a:endParaRPr lang="en-US" dirty="0"/>
                    </a:p>
                  </a:txBody>
                  <a:tcPr/>
                </a:tc>
              </a:tr>
              <a:tr h="370840">
                <a:tc>
                  <a:txBody>
                    <a:bodyPr/>
                    <a:lstStyle/>
                    <a:p>
                      <a:r>
                        <a:rPr lang="en-US" dirty="0" smtClean="0"/>
                        <a:t>3</a:t>
                      </a:r>
                      <a:endParaRPr lang="en-US" dirty="0"/>
                    </a:p>
                  </a:txBody>
                  <a:tcPr/>
                </a:tc>
                <a:tc>
                  <a:txBody>
                    <a:bodyPr/>
                    <a:lstStyle/>
                    <a:p>
                      <a:r>
                        <a:rPr lang="en-US" dirty="0" smtClean="0"/>
                        <a:t>int</a:t>
                      </a:r>
                      <a:endParaRPr lang="en-US" dirty="0"/>
                    </a:p>
                  </a:txBody>
                  <a:tcPr/>
                </a:tc>
                <a:tc>
                  <a:txBody>
                    <a:bodyPr/>
                    <a:lstStyle/>
                    <a:p>
                      <a:r>
                        <a:rPr lang="en-US" dirty="0" smtClean="0"/>
                        <a:t>The most natural size of integer for the machine.</a:t>
                      </a:r>
                      <a:endParaRPr lang="en-US" dirty="0"/>
                    </a:p>
                  </a:txBody>
                  <a:tcPr/>
                </a:tc>
              </a:tr>
              <a:tr h="370840">
                <a:tc>
                  <a:txBody>
                    <a:bodyPr/>
                    <a:lstStyle/>
                    <a:p>
                      <a:r>
                        <a:rPr lang="en-US" dirty="0" smtClean="0"/>
                        <a:t>4</a:t>
                      </a:r>
                      <a:endParaRPr lang="en-US" dirty="0"/>
                    </a:p>
                  </a:txBody>
                  <a:tcPr/>
                </a:tc>
                <a:tc>
                  <a:txBody>
                    <a:bodyPr/>
                    <a:lstStyle/>
                    <a:p>
                      <a:r>
                        <a:rPr lang="en-US" dirty="0" smtClean="0"/>
                        <a:t>float</a:t>
                      </a:r>
                      <a:endParaRPr lang="en-US" dirty="0"/>
                    </a:p>
                  </a:txBody>
                  <a:tcPr/>
                </a:tc>
                <a:tc>
                  <a:txBody>
                    <a:bodyPr/>
                    <a:lstStyle/>
                    <a:p>
                      <a:r>
                        <a:rPr lang="en-US" dirty="0" smtClean="0"/>
                        <a:t>A single-precision floating point value.</a:t>
                      </a:r>
                      <a:endParaRPr lang="en-US" dirty="0"/>
                    </a:p>
                  </a:txBody>
                  <a:tcPr/>
                </a:tc>
              </a:tr>
              <a:tr h="370840">
                <a:tc>
                  <a:txBody>
                    <a:bodyPr/>
                    <a:lstStyle/>
                    <a:p>
                      <a:r>
                        <a:rPr lang="en-US" dirty="0" smtClean="0"/>
                        <a:t>5</a:t>
                      </a:r>
                      <a:endParaRPr lang="en-US" dirty="0"/>
                    </a:p>
                  </a:txBody>
                  <a:tcPr/>
                </a:tc>
                <a:tc>
                  <a:txBody>
                    <a:bodyPr/>
                    <a:lstStyle/>
                    <a:p>
                      <a:r>
                        <a:rPr lang="en-US" dirty="0" smtClean="0"/>
                        <a:t>double</a:t>
                      </a:r>
                      <a:endParaRPr lang="en-US" dirty="0"/>
                    </a:p>
                  </a:txBody>
                  <a:tcPr/>
                </a:tc>
                <a:tc>
                  <a:txBody>
                    <a:bodyPr/>
                    <a:lstStyle/>
                    <a:p>
                      <a:r>
                        <a:rPr lang="en-US" dirty="0" smtClean="0"/>
                        <a:t>A double-precision floating point value.</a:t>
                      </a:r>
                      <a:endParaRPr lang="en-US" dirty="0"/>
                    </a:p>
                  </a:txBody>
                  <a:tcPr/>
                </a:tc>
              </a:tr>
              <a:tr h="370840">
                <a:tc>
                  <a:txBody>
                    <a:bodyPr/>
                    <a:lstStyle/>
                    <a:p>
                      <a:r>
                        <a:rPr lang="en-US" dirty="0" smtClean="0"/>
                        <a:t>6</a:t>
                      </a:r>
                      <a:endParaRPr lang="en-US" dirty="0"/>
                    </a:p>
                  </a:txBody>
                  <a:tcPr/>
                </a:tc>
                <a:tc>
                  <a:txBody>
                    <a:bodyPr/>
                    <a:lstStyle/>
                    <a:p>
                      <a:r>
                        <a:rPr lang="en-US" dirty="0" smtClean="0"/>
                        <a:t>void</a:t>
                      </a:r>
                      <a:endParaRPr lang="en-US" dirty="0"/>
                    </a:p>
                  </a:txBody>
                  <a:tcPr/>
                </a:tc>
                <a:tc>
                  <a:txBody>
                    <a:bodyPr/>
                    <a:lstStyle/>
                    <a:p>
                      <a:r>
                        <a:rPr lang="en-US" dirty="0" smtClean="0"/>
                        <a:t>Represents the absence of type.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Variable Declaration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18</a:t>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dirty="0" smtClean="0">
                <a:latin typeface="Cambria" pitchFamily="18" charset="0"/>
              </a:rPr>
              <a:t>A variable definition tells the compiler where and how much storage to create for the variable. A variable definition specifies a data type, and contains a list of one or more variables of that type as follows −</a:t>
            </a:r>
          </a:p>
          <a:p>
            <a:pPr algn="just">
              <a:spcBef>
                <a:spcPts val="1200"/>
              </a:spcBef>
              <a:spcAft>
                <a:spcPts val="1200"/>
              </a:spcAft>
            </a:pPr>
            <a:r>
              <a:rPr lang="en-US" sz="2000" dirty="0" smtClean="0">
                <a:latin typeface="Cambria" pitchFamily="18" charset="0"/>
              </a:rPr>
              <a:t>type variable_list;</a:t>
            </a:r>
          </a:p>
          <a:p>
            <a:pPr algn="just"/>
            <a:r>
              <a:rPr lang="en-US" sz="2000" dirty="0" smtClean="0">
                <a:latin typeface="Cambria" pitchFamily="18" charset="0"/>
              </a:rPr>
              <a:t>Here, type must be a valid C++ data type including char, int, float, double, </a:t>
            </a:r>
            <a:r>
              <a:rPr lang="en-US" sz="2000" dirty="0" err="1" smtClean="0">
                <a:latin typeface="Cambria" pitchFamily="18" charset="0"/>
              </a:rPr>
              <a:t>bool</a:t>
            </a:r>
            <a:r>
              <a:rPr lang="en-US" sz="2000" dirty="0" smtClean="0">
                <a:latin typeface="Cambria" pitchFamily="18" charset="0"/>
              </a:rPr>
              <a:t> or any user-defined object, etc., and variable_list may consist of one or more identifier names separated by commas. </a:t>
            </a:r>
          </a:p>
          <a:p>
            <a:pPr algn="just"/>
            <a:endParaRPr lang="en-US" sz="2000" dirty="0" smtClean="0">
              <a:latin typeface="Cambria" pitchFamily="18" charset="0"/>
            </a:endParaRPr>
          </a:p>
          <a:p>
            <a:pPr algn="just"/>
            <a:r>
              <a:rPr lang="en-US" sz="2000" dirty="0" smtClean="0">
                <a:latin typeface="Cambria" pitchFamily="18" charset="0"/>
              </a:rPr>
              <a:t>Some valid declarations are shown here −</a:t>
            </a:r>
          </a:p>
          <a:p>
            <a:pPr algn="just"/>
            <a:endParaRPr lang="en-US" sz="2000" dirty="0" smtClean="0">
              <a:latin typeface="Cambria" pitchFamily="18" charset="0"/>
            </a:endParaRPr>
          </a:p>
          <a:p>
            <a:pPr algn="just"/>
            <a:r>
              <a:rPr lang="en-US" sz="2000" dirty="0" smtClean="0">
                <a:latin typeface="Cambria" pitchFamily="18" charset="0"/>
              </a:rPr>
              <a:t>int    </a:t>
            </a:r>
            <a:r>
              <a:rPr lang="en-US" sz="2000" dirty="0" err="1" smtClean="0">
                <a:latin typeface="Cambria" pitchFamily="18" charset="0"/>
              </a:rPr>
              <a:t>i</a:t>
            </a:r>
            <a:r>
              <a:rPr lang="en-US" sz="2000" dirty="0" smtClean="0">
                <a:latin typeface="Cambria" pitchFamily="18" charset="0"/>
              </a:rPr>
              <a:t>, j, k;</a:t>
            </a:r>
          </a:p>
          <a:p>
            <a:pPr algn="just"/>
            <a:r>
              <a:rPr lang="en-US" sz="2000" dirty="0" smtClean="0">
                <a:latin typeface="Cambria" pitchFamily="18" charset="0"/>
              </a:rPr>
              <a:t>char   c, </a:t>
            </a:r>
            <a:r>
              <a:rPr lang="en-US" sz="2000" dirty="0" err="1" smtClean="0">
                <a:latin typeface="Cambria" pitchFamily="18" charset="0"/>
              </a:rPr>
              <a:t>ch</a:t>
            </a:r>
            <a:r>
              <a:rPr lang="en-US" sz="2000" dirty="0" smtClean="0">
                <a:latin typeface="Cambria" pitchFamily="18" charset="0"/>
              </a:rPr>
              <a:t>;</a:t>
            </a:r>
          </a:p>
          <a:p>
            <a:pPr algn="just"/>
            <a:r>
              <a:rPr lang="en-US" sz="2000" dirty="0" smtClean="0">
                <a:latin typeface="Cambria" pitchFamily="18" charset="0"/>
              </a:rPr>
              <a:t>float  f, salary;</a:t>
            </a:r>
          </a:p>
          <a:p>
            <a:pPr algn="just"/>
            <a:r>
              <a:rPr lang="en-US" sz="2000" dirty="0" smtClean="0">
                <a:latin typeface="Cambria" pitchFamily="18" charset="0"/>
              </a:rPr>
              <a:t>double 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 Data Types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19</a:t>
            </a:fld>
            <a:endParaRPr lang="en-US" dirty="0"/>
          </a:p>
        </p:txBody>
      </p:sp>
      <p:sp>
        <p:nvSpPr>
          <p:cNvPr id="20" name="TextBox 19"/>
          <p:cNvSpPr txBox="1"/>
          <p:nvPr/>
        </p:nvSpPr>
        <p:spPr>
          <a:xfrm>
            <a:off x="21266" y="1479699"/>
            <a:ext cx="8970334" cy="1323439"/>
          </a:xfrm>
          <a:prstGeom prst="rect">
            <a:avLst/>
          </a:prstGeom>
          <a:noFill/>
          <a:ln w="12700">
            <a:noFill/>
            <a:prstDash val="sysDash"/>
          </a:ln>
        </p:spPr>
        <p:txBody>
          <a:bodyPr wrap="square" rtlCol="0">
            <a:spAutoFit/>
          </a:bodyPr>
          <a:lstStyle/>
          <a:p>
            <a:pPr algn="just"/>
            <a:r>
              <a:rPr lang="en-US" sz="2000" dirty="0" smtClean="0">
                <a:latin typeface="Cambria" pitchFamily="18" charset="0"/>
              </a:rPr>
              <a:t>While writing program in any language, various variables to be used to store various information. Variables are nothing but reserved memory locations to store values. This means that when a variable is created, reserve some space in memory to be reserved.</a:t>
            </a:r>
          </a:p>
        </p:txBody>
      </p:sp>
      <p:sp>
        <p:nvSpPr>
          <p:cNvPr id="8" name="TextBox 7"/>
          <p:cNvSpPr txBox="1"/>
          <p:nvPr/>
        </p:nvSpPr>
        <p:spPr>
          <a:xfrm>
            <a:off x="74431" y="2743200"/>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Primitive Built-in Types</a:t>
            </a:r>
          </a:p>
        </p:txBody>
      </p:sp>
      <p:graphicFrame>
        <p:nvGraphicFramePr>
          <p:cNvPr id="10" name="Table 9"/>
          <p:cNvGraphicFramePr>
            <a:graphicFrameLocks noGrp="1"/>
          </p:cNvGraphicFramePr>
          <p:nvPr/>
        </p:nvGraphicFramePr>
        <p:xfrm>
          <a:off x="120501" y="3200400"/>
          <a:ext cx="4343400" cy="2966720"/>
        </p:xfrm>
        <a:graphic>
          <a:graphicData uri="http://schemas.openxmlformats.org/drawingml/2006/table">
            <a:tbl>
              <a:tblPr firstRow="1" bandRow="1">
                <a:tableStyleId>{5C22544A-7EE6-4342-B048-85BDC9FD1C3A}</a:tableStyleId>
              </a:tblPr>
              <a:tblGrid>
                <a:gridCol w="804333"/>
                <a:gridCol w="2167467"/>
                <a:gridCol w="1371600"/>
              </a:tblGrid>
              <a:tr h="370840">
                <a:tc>
                  <a:txBody>
                    <a:bodyPr/>
                    <a:lstStyle/>
                    <a:p>
                      <a:r>
                        <a:rPr lang="en-US" dirty="0" smtClean="0"/>
                        <a:t>Sr#</a:t>
                      </a:r>
                      <a:endParaRPr lang="en-US" dirty="0"/>
                    </a:p>
                  </a:txBody>
                  <a:tcPr/>
                </a:tc>
                <a:tc>
                  <a:txBody>
                    <a:bodyPr/>
                    <a:lstStyle/>
                    <a:p>
                      <a:r>
                        <a:rPr lang="en-US" dirty="0" smtClean="0"/>
                        <a:t>Type</a:t>
                      </a:r>
                      <a:endParaRPr lang="en-US" dirty="0"/>
                    </a:p>
                  </a:txBody>
                  <a:tcPr/>
                </a:tc>
                <a:tc>
                  <a:txBody>
                    <a:bodyPr/>
                    <a:lstStyle/>
                    <a:p>
                      <a:r>
                        <a:rPr lang="en-US" dirty="0" smtClean="0"/>
                        <a:t>Keyword</a:t>
                      </a:r>
                      <a:endParaRPr lang="en-US" dirty="0"/>
                    </a:p>
                  </a:txBody>
                  <a:tcPr/>
                </a:tc>
              </a:tr>
              <a:tr h="370840">
                <a:tc>
                  <a:txBody>
                    <a:bodyPr/>
                    <a:lstStyle/>
                    <a:p>
                      <a:r>
                        <a:rPr lang="en-US" dirty="0" smtClean="0"/>
                        <a:t>1</a:t>
                      </a:r>
                      <a:endParaRPr lang="en-US" dirty="0"/>
                    </a:p>
                  </a:txBody>
                  <a:tcPr/>
                </a:tc>
                <a:tc>
                  <a:txBody>
                    <a:bodyPr/>
                    <a:lstStyle/>
                    <a:p>
                      <a:r>
                        <a:rPr lang="en-US" dirty="0" smtClean="0"/>
                        <a:t>Boolean</a:t>
                      </a:r>
                      <a:endParaRPr lang="en-US" dirty="0"/>
                    </a:p>
                  </a:txBody>
                  <a:tcPr/>
                </a:tc>
                <a:tc>
                  <a:txBody>
                    <a:bodyPr/>
                    <a:lstStyle/>
                    <a:p>
                      <a:r>
                        <a:rPr lang="en-US" dirty="0" err="1" smtClean="0"/>
                        <a:t>bool</a:t>
                      </a:r>
                      <a:endParaRPr lang="en-US" dirty="0"/>
                    </a:p>
                  </a:txBody>
                  <a:tcPr/>
                </a:tc>
              </a:tr>
              <a:tr h="370840">
                <a:tc>
                  <a:txBody>
                    <a:bodyPr/>
                    <a:lstStyle/>
                    <a:p>
                      <a:r>
                        <a:rPr lang="en-US" dirty="0" smtClean="0"/>
                        <a:t>2</a:t>
                      </a:r>
                      <a:endParaRPr lang="en-US" dirty="0"/>
                    </a:p>
                  </a:txBody>
                  <a:tcPr/>
                </a:tc>
                <a:tc>
                  <a:txBody>
                    <a:bodyPr/>
                    <a:lstStyle/>
                    <a:p>
                      <a:r>
                        <a:rPr lang="en-US" dirty="0" smtClean="0"/>
                        <a:t>Character</a:t>
                      </a:r>
                      <a:endParaRPr lang="en-US" dirty="0"/>
                    </a:p>
                  </a:txBody>
                  <a:tcPr/>
                </a:tc>
                <a:tc>
                  <a:txBody>
                    <a:bodyPr/>
                    <a:lstStyle/>
                    <a:p>
                      <a:r>
                        <a:rPr lang="en-US" dirty="0" smtClean="0"/>
                        <a:t>char</a:t>
                      </a:r>
                      <a:endParaRPr lang="en-US" dirty="0"/>
                    </a:p>
                  </a:txBody>
                  <a:tcPr/>
                </a:tc>
              </a:tr>
              <a:tr h="370840">
                <a:tc>
                  <a:txBody>
                    <a:bodyPr/>
                    <a:lstStyle/>
                    <a:p>
                      <a:r>
                        <a:rPr lang="en-US" dirty="0" smtClean="0"/>
                        <a:t>3</a:t>
                      </a:r>
                      <a:endParaRPr lang="en-US" dirty="0"/>
                    </a:p>
                  </a:txBody>
                  <a:tcPr/>
                </a:tc>
                <a:tc>
                  <a:txBody>
                    <a:bodyPr/>
                    <a:lstStyle/>
                    <a:p>
                      <a:r>
                        <a:rPr lang="en-US" dirty="0" smtClean="0"/>
                        <a:t>Integer</a:t>
                      </a:r>
                      <a:endParaRPr lang="en-US" dirty="0"/>
                    </a:p>
                  </a:txBody>
                  <a:tcPr/>
                </a:tc>
                <a:tc>
                  <a:txBody>
                    <a:bodyPr/>
                    <a:lstStyle/>
                    <a:p>
                      <a:r>
                        <a:rPr lang="en-US" dirty="0" smtClean="0"/>
                        <a:t>int</a:t>
                      </a:r>
                      <a:endParaRPr lang="en-US" dirty="0"/>
                    </a:p>
                  </a:txBody>
                  <a:tcPr/>
                </a:tc>
              </a:tr>
              <a:tr h="370840">
                <a:tc>
                  <a:txBody>
                    <a:bodyPr/>
                    <a:lstStyle/>
                    <a:p>
                      <a:r>
                        <a:rPr lang="en-US" dirty="0" smtClean="0"/>
                        <a:t>4</a:t>
                      </a:r>
                      <a:endParaRPr lang="en-US" dirty="0"/>
                    </a:p>
                  </a:txBody>
                  <a:tcPr/>
                </a:tc>
                <a:tc>
                  <a:txBody>
                    <a:bodyPr/>
                    <a:lstStyle/>
                    <a:p>
                      <a:r>
                        <a:rPr lang="en-US" dirty="0" smtClean="0"/>
                        <a:t>Floating point</a:t>
                      </a:r>
                      <a:endParaRPr lang="en-US" dirty="0"/>
                    </a:p>
                  </a:txBody>
                  <a:tcPr/>
                </a:tc>
                <a:tc>
                  <a:txBody>
                    <a:bodyPr/>
                    <a:lstStyle/>
                    <a:p>
                      <a:r>
                        <a:rPr lang="en-US" dirty="0" smtClean="0"/>
                        <a:t>float</a:t>
                      </a:r>
                      <a:endParaRPr lang="en-US" dirty="0"/>
                    </a:p>
                  </a:txBody>
                  <a:tcPr/>
                </a:tc>
              </a:tr>
              <a:tr h="370840">
                <a:tc>
                  <a:txBody>
                    <a:bodyPr/>
                    <a:lstStyle/>
                    <a:p>
                      <a:r>
                        <a:rPr lang="en-US" dirty="0" smtClean="0"/>
                        <a:t>5</a:t>
                      </a:r>
                      <a:endParaRPr lang="en-US" dirty="0"/>
                    </a:p>
                  </a:txBody>
                  <a:tcPr/>
                </a:tc>
                <a:tc>
                  <a:txBody>
                    <a:bodyPr/>
                    <a:lstStyle/>
                    <a:p>
                      <a:r>
                        <a:rPr lang="en-US" dirty="0" smtClean="0"/>
                        <a:t>Double floating point</a:t>
                      </a:r>
                      <a:endParaRPr lang="en-US" dirty="0"/>
                    </a:p>
                  </a:txBody>
                  <a:tcPr/>
                </a:tc>
                <a:tc>
                  <a:txBody>
                    <a:bodyPr/>
                    <a:lstStyle/>
                    <a:p>
                      <a:r>
                        <a:rPr lang="en-US" dirty="0" smtClean="0"/>
                        <a:t>double</a:t>
                      </a:r>
                      <a:endParaRPr lang="en-US" dirty="0"/>
                    </a:p>
                  </a:txBody>
                  <a:tcPr/>
                </a:tc>
              </a:tr>
              <a:tr h="370840">
                <a:tc>
                  <a:txBody>
                    <a:bodyPr/>
                    <a:lstStyle/>
                    <a:p>
                      <a:r>
                        <a:rPr lang="en-US" dirty="0" smtClean="0"/>
                        <a:t>6</a:t>
                      </a:r>
                      <a:endParaRPr lang="en-US" dirty="0"/>
                    </a:p>
                  </a:txBody>
                  <a:tcPr/>
                </a:tc>
                <a:tc>
                  <a:txBody>
                    <a:bodyPr/>
                    <a:lstStyle/>
                    <a:p>
                      <a:r>
                        <a:rPr lang="en-US" dirty="0" smtClean="0"/>
                        <a:t>Valueless</a:t>
                      </a:r>
                      <a:endParaRPr lang="en-US" dirty="0"/>
                    </a:p>
                  </a:txBody>
                  <a:tcPr/>
                </a:tc>
                <a:tc>
                  <a:txBody>
                    <a:bodyPr/>
                    <a:lstStyle/>
                    <a:p>
                      <a:r>
                        <a:rPr lang="en-US" dirty="0" smtClean="0"/>
                        <a:t>void</a:t>
                      </a:r>
                      <a:endParaRPr lang="en-US" dirty="0"/>
                    </a:p>
                  </a:txBody>
                  <a:tcPr/>
                </a:tc>
              </a:tr>
              <a:tr h="370840">
                <a:tc>
                  <a:txBody>
                    <a:bodyPr/>
                    <a:lstStyle/>
                    <a:p>
                      <a:r>
                        <a:rPr lang="en-US" dirty="0" smtClean="0"/>
                        <a:t>7</a:t>
                      </a:r>
                      <a:endParaRPr lang="en-US" dirty="0"/>
                    </a:p>
                  </a:txBody>
                  <a:tcPr/>
                </a:tc>
                <a:tc>
                  <a:txBody>
                    <a:bodyPr/>
                    <a:lstStyle/>
                    <a:p>
                      <a:r>
                        <a:rPr lang="en-US" dirty="0" smtClean="0"/>
                        <a:t>Wide character</a:t>
                      </a:r>
                      <a:endParaRPr lang="en-US" dirty="0"/>
                    </a:p>
                  </a:txBody>
                  <a:tcPr/>
                </a:tc>
                <a:tc>
                  <a:txBody>
                    <a:bodyPr/>
                    <a:lstStyle/>
                    <a:p>
                      <a:r>
                        <a:rPr lang="en-US" dirty="0" err="1" smtClean="0"/>
                        <a:t>wchar_t</a:t>
                      </a:r>
                      <a:endParaRPr lang="en-US" dirty="0"/>
                    </a:p>
                  </a:txBody>
                  <a:tcPr/>
                </a:tc>
              </a:tr>
            </a:tbl>
          </a:graphicData>
        </a:graphic>
      </p:graphicFrame>
      <p:sp>
        <p:nvSpPr>
          <p:cNvPr id="11" name="TextBox 10"/>
          <p:cNvSpPr txBox="1"/>
          <p:nvPr/>
        </p:nvSpPr>
        <p:spPr>
          <a:xfrm>
            <a:off x="4658833" y="3200400"/>
            <a:ext cx="4256567" cy="2862322"/>
          </a:xfrm>
          <a:prstGeom prst="rect">
            <a:avLst/>
          </a:prstGeom>
          <a:noFill/>
          <a:ln w="12700">
            <a:noFill/>
            <a:prstDash val="sysDash"/>
          </a:ln>
        </p:spPr>
        <p:txBody>
          <a:bodyPr wrap="square" rtlCol="0">
            <a:spAutoFit/>
          </a:bodyPr>
          <a:lstStyle/>
          <a:p>
            <a:pPr algn="just"/>
            <a:r>
              <a:rPr lang="en-US" sz="2000" dirty="0" smtClean="0">
                <a:latin typeface="Cambria" pitchFamily="18" charset="0"/>
              </a:rPr>
              <a:t>Several of the basic types can be modified using one or more of these type modifiers −</a:t>
            </a:r>
          </a:p>
          <a:p>
            <a:pPr algn="just"/>
            <a:endParaRPr lang="en-US" sz="2000" dirty="0" smtClean="0">
              <a:latin typeface="Cambria" pitchFamily="18" charset="0"/>
            </a:endParaRP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signed</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unsigned</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short</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long</a:t>
            </a:r>
          </a:p>
        </p:txBody>
      </p:sp>
      <p:sp>
        <p:nvSpPr>
          <p:cNvPr id="12" name="TextBox 11"/>
          <p:cNvSpPr txBox="1"/>
          <p:nvPr/>
        </p:nvSpPr>
        <p:spPr>
          <a:xfrm>
            <a:off x="4572000" y="2743200"/>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Type Modifiers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52400"/>
            <a:ext cx="8153400" cy="990600"/>
          </a:xfrm>
        </p:spPr>
        <p:txBody>
          <a:bodyPr/>
          <a:lstStyle/>
          <a:p>
            <a:r>
              <a:rPr lang="en-US" b="1" dirty="0" smtClean="0">
                <a:solidFill>
                  <a:schemeClr val="tx1"/>
                </a:solidFill>
                <a:latin typeface="Cambria" pitchFamily="18" charset="0"/>
              </a:rPr>
              <a:t>Course Contents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28600" y="1570272"/>
          <a:ext cx="8686800" cy="4261333"/>
        </p:xfrm>
        <a:graphic>
          <a:graphicData uri="http://schemas.openxmlformats.org/drawingml/2006/table">
            <a:tbl>
              <a:tblPr firstRow="1" bandRow="1">
                <a:tableStyleId>{5C22544A-7EE6-4342-B048-85BDC9FD1C3A}</a:tableStyleId>
              </a:tblPr>
              <a:tblGrid>
                <a:gridCol w="762000"/>
                <a:gridCol w="7315200"/>
                <a:gridCol w="609600"/>
              </a:tblGrid>
              <a:tr h="420853">
                <a:tc>
                  <a:txBody>
                    <a:bodyPr/>
                    <a:lstStyle/>
                    <a:p>
                      <a:r>
                        <a:rPr lang="en-US" sz="2000" dirty="0" err="1" smtClean="0"/>
                        <a:t>Sr</a:t>
                      </a:r>
                      <a:r>
                        <a:rPr lang="en-US" sz="2000" dirty="0" smtClean="0"/>
                        <a:t> #</a:t>
                      </a:r>
                      <a:endParaRPr lang="en-US" sz="2000" dirty="0"/>
                    </a:p>
                  </a:txBody>
                  <a:tcPr/>
                </a:tc>
                <a:tc>
                  <a:txBody>
                    <a:bodyPr/>
                    <a:lstStyle/>
                    <a:p>
                      <a:r>
                        <a:rPr lang="en-US" sz="2000" dirty="0" smtClean="0"/>
                        <a:t>Major and</a:t>
                      </a:r>
                      <a:r>
                        <a:rPr lang="en-US" sz="2000" baseline="0" dirty="0" smtClean="0"/>
                        <a:t> Detailed Coverage Area</a:t>
                      </a:r>
                      <a:endParaRPr lang="en-US" sz="2000" dirty="0"/>
                    </a:p>
                  </a:txBody>
                  <a:tcPr/>
                </a:tc>
                <a:tc>
                  <a:txBody>
                    <a:bodyPr/>
                    <a:lstStyle/>
                    <a:p>
                      <a:r>
                        <a:rPr lang="en-US" sz="2000" dirty="0" smtClean="0"/>
                        <a:t>Hrs</a:t>
                      </a:r>
                      <a:endParaRPr lang="en-US" sz="2000" dirty="0"/>
                    </a:p>
                  </a:txBody>
                  <a:tcPr/>
                </a:tc>
              </a:tr>
              <a:tr h="218675">
                <a:tc rowSpan="2">
                  <a:txBody>
                    <a:bodyPr/>
                    <a:lstStyle/>
                    <a:p>
                      <a:pPr marL="0" algn="l" rtl="0" eaLnBrk="1" latinLnBrk="0" hangingPunct="1"/>
                      <a:r>
                        <a:rPr kumimoji="0" lang="en-US" sz="2000" kern="1200" dirty="0" smtClean="0">
                          <a:solidFill>
                            <a:schemeClr val="dk1"/>
                          </a:solidFill>
                          <a:latin typeface="+mn-lt"/>
                          <a:ea typeface="+mn-ea"/>
                          <a:cs typeface="+mn-cs"/>
                        </a:rPr>
                        <a:t>2</a:t>
                      </a:r>
                    </a:p>
                  </a:txBody>
                  <a:tcPr/>
                </a:tc>
                <a:tc>
                  <a:txBody>
                    <a:bodyPr/>
                    <a:lstStyle/>
                    <a:p>
                      <a:pPr marL="0" algn="l" rtl="0" eaLnBrk="1" latinLnBrk="0" hangingPunct="1"/>
                      <a:r>
                        <a:rPr kumimoji="0" lang="en-US" sz="2000" b="1" kern="1200" dirty="0" smtClean="0">
                          <a:solidFill>
                            <a:schemeClr val="dk1"/>
                          </a:solidFill>
                          <a:latin typeface="+mn-lt"/>
                          <a:ea typeface="+mn-ea"/>
                          <a:cs typeface="+mn-cs"/>
                        </a:rPr>
                        <a:t>C++ Programming basics</a:t>
                      </a:r>
                    </a:p>
                  </a:txBody>
                  <a:tcPr/>
                </a:tc>
                <a:tc rowSpan="2">
                  <a:txBody>
                    <a:bodyPr/>
                    <a:lstStyle/>
                    <a:p>
                      <a:pPr marL="0" algn="l" rtl="0" eaLnBrk="1" latinLnBrk="0" hangingPunct="1"/>
                      <a:r>
                        <a:rPr kumimoji="0" lang="en-US" sz="2000" kern="1200" dirty="0" smtClean="0">
                          <a:solidFill>
                            <a:schemeClr val="dk1"/>
                          </a:solidFill>
                          <a:latin typeface="+mn-lt"/>
                          <a:ea typeface="+mn-ea"/>
                          <a:cs typeface="+mn-cs"/>
                        </a:rPr>
                        <a:t>6</a:t>
                      </a:r>
                    </a:p>
                  </a:txBody>
                  <a:tcPr/>
                </a:tc>
              </a:tr>
              <a:tr h="518860">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indent="169863" algn="just" rtl="0" eaLnBrk="1" latinLnBrk="0" hangingPunct="1">
                        <a:buFont typeface="Arial" pitchFamily="34" charset="0"/>
                        <a:buChar char="•"/>
                      </a:pPr>
                      <a:r>
                        <a:rPr kumimoji="0" lang="en-US" sz="2000" b="1" kern="1200" dirty="0" smtClean="0">
                          <a:solidFill>
                            <a:schemeClr val="dk1"/>
                          </a:solidFill>
                          <a:latin typeface="+mn-lt"/>
                          <a:ea typeface="+mn-ea"/>
                          <a:cs typeface="+mn-cs"/>
                        </a:rPr>
                        <a:t>Review of fundamental constructs of C used in C++ : </a:t>
                      </a:r>
                      <a:r>
                        <a:rPr kumimoji="0" lang="en-US" sz="2000" kern="1200" dirty="0" smtClean="0">
                          <a:solidFill>
                            <a:schemeClr val="dk1"/>
                          </a:solidFill>
                          <a:latin typeface="+mn-lt"/>
                          <a:ea typeface="+mn-ea"/>
                          <a:cs typeface="+mn-cs"/>
                        </a:rPr>
                        <a:t>Character set, Keyword, Constant, Variable, Data types, operator &amp; expression, control structure (branching &amp; </a:t>
                      </a:r>
                      <a:r>
                        <a:rPr kumimoji="0" lang="en-US" sz="2000" kern="1200" baseline="0" dirty="0" smtClean="0">
                          <a:solidFill>
                            <a:schemeClr val="dk1"/>
                          </a:solidFill>
                          <a:latin typeface="+mn-lt"/>
                          <a:ea typeface="+mn-ea"/>
                          <a:cs typeface="+mn-cs"/>
                        </a:rPr>
                        <a:t> </a:t>
                      </a:r>
                      <a:r>
                        <a:rPr kumimoji="0" lang="en-US" sz="2000" kern="1200" dirty="0" smtClean="0">
                          <a:solidFill>
                            <a:schemeClr val="dk1"/>
                          </a:solidFill>
                          <a:latin typeface="+mn-lt"/>
                          <a:ea typeface="+mn-ea"/>
                          <a:cs typeface="+mn-cs"/>
                        </a:rPr>
                        <a:t>looping), typecasting, array &amp; strings</a:t>
                      </a:r>
                    </a:p>
                    <a:p>
                      <a:pPr marL="0" indent="169863" algn="just" rtl="0" eaLnBrk="1" latinLnBrk="0" hangingPunct="1">
                        <a:buFont typeface="Arial" pitchFamily="34" charset="0"/>
                        <a:buChar char="•"/>
                      </a:pPr>
                      <a:r>
                        <a:rPr kumimoji="0" lang="en-US" sz="2000" b="1" kern="1200" dirty="0" smtClean="0">
                          <a:solidFill>
                            <a:schemeClr val="dk1"/>
                          </a:solidFill>
                          <a:latin typeface="+mn-lt"/>
                          <a:ea typeface="+mn-ea"/>
                          <a:cs typeface="+mn-cs"/>
                        </a:rPr>
                        <a:t>C++ Programming basics: </a:t>
                      </a:r>
                      <a:r>
                        <a:rPr kumimoji="0" lang="en-US" sz="2000" kern="1200" dirty="0" smtClean="0">
                          <a:solidFill>
                            <a:schemeClr val="dk1"/>
                          </a:solidFill>
                          <a:latin typeface="+mn-lt"/>
                          <a:ea typeface="+mn-ea"/>
                          <a:cs typeface="+mn-cs"/>
                        </a:rPr>
                        <a:t>Streams based I/O (Input with </a:t>
                      </a:r>
                      <a:r>
                        <a:rPr kumimoji="0" lang="en-US" sz="2000" kern="1200" dirty="0" err="1" smtClean="0">
                          <a:solidFill>
                            <a:schemeClr val="dk1"/>
                          </a:solidFill>
                          <a:latin typeface="+mn-lt"/>
                          <a:ea typeface="+mn-ea"/>
                          <a:cs typeface="+mn-cs"/>
                        </a:rPr>
                        <a:t>cin</a:t>
                      </a:r>
                      <a:r>
                        <a:rPr kumimoji="0" lang="en-US" sz="2000" kern="1200" dirty="0" smtClean="0">
                          <a:solidFill>
                            <a:schemeClr val="dk1"/>
                          </a:solidFill>
                          <a:latin typeface="+mn-lt"/>
                          <a:ea typeface="+mn-ea"/>
                          <a:cs typeface="+mn-cs"/>
                        </a:rPr>
                        <a:t>, Output using </a:t>
                      </a:r>
                      <a:r>
                        <a:rPr kumimoji="0" lang="en-US" sz="2000" kern="1200" dirty="0" err="1" smtClean="0">
                          <a:solidFill>
                            <a:schemeClr val="dk1"/>
                          </a:solidFill>
                          <a:latin typeface="+mn-lt"/>
                          <a:ea typeface="+mn-ea"/>
                          <a:cs typeface="+mn-cs"/>
                        </a:rPr>
                        <a:t>cout</a:t>
                      </a:r>
                      <a:r>
                        <a:rPr kumimoji="0" lang="en-US" sz="2000" kern="1200" dirty="0" smtClean="0">
                          <a:solidFill>
                            <a:schemeClr val="dk1"/>
                          </a:solidFill>
                          <a:latin typeface="+mn-lt"/>
                          <a:ea typeface="+mn-ea"/>
                          <a:cs typeface="+mn-cs"/>
                        </a:rPr>
                        <a:t>), Type </a:t>
                      </a:r>
                      <a:r>
                        <a:rPr kumimoji="0" lang="en-US" sz="2000" kern="1200" dirty="0" err="1" smtClean="0">
                          <a:solidFill>
                            <a:schemeClr val="dk1"/>
                          </a:solidFill>
                          <a:latin typeface="+mn-lt"/>
                          <a:ea typeface="+mn-ea"/>
                          <a:cs typeface="+mn-cs"/>
                        </a:rPr>
                        <a:t>bool</a:t>
                      </a:r>
                      <a:r>
                        <a:rPr kumimoji="0" lang="en-US" sz="2000" kern="1200" dirty="0" smtClean="0">
                          <a:solidFill>
                            <a:schemeClr val="dk1"/>
                          </a:solidFill>
                          <a:latin typeface="+mn-lt"/>
                          <a:ea typeface="+mn-ea"/>
                          <a:cs typeface="+mn-cs"/>
                        </a:rPr>
                        <a:t>, The </a:t>
                      </a:r>
                      <a:r>
                        <a:rPr kumimoji="0" lang="en-US" sz="2000" kern="1200" dirty="0" err="1" smtClean="0">
                          <a:solidFill>
                            <a:schemeClr val="dk1"/>
                          </a:solidFill>
                          <a:latin typeface="+mn-lt"/>
                          <a:ea typeface="+mn-ea"/>
                          <a:cs typeface="+mn-cs"/>
                        </a:rPr>
                        <a:t>setw</a:t>
                      </a:r>
                      <a:r>
                        <a:rPr kumimoji="0" lang="en-US" sz="2000" kern="1200" dirty="0" smtClean="0">
                          <a:solidFill>
                            <a:schemeClr val="dk1"/>
                          </a:solidFill>
                          <a:latin typeface="+mn-lt"/>
                          <a:ea typeface="+mn-ea"/>
                          <a:cs typeface="+mn-cs"/>
                        </a:rPr>
                        <a:t> manipulator, Type conversions, strict type checking, name space, scope resolution operator (::)</a:t>
                      </a:r>
                    </a:p>
                    <a:p>
                      <a:pPr marL="0" indent="169863" algn="just" rtl="0" eaLnBrk="1" latinLnBrk="0" hangingPunct="1">
                        <a:buFont typeface="Arial" pitchFamily="34" charset="0"/>
                        <a:buChar char="•"/>
                      </a:pPr>
                      <a:r>
                        <a:rPr kumimoji="0" lang="en-US" sz="2000" b="1" kern="1200" dirty="0" smtClean="0">
                          <a:solidFill>
                            <a:schemeClr val="dk1"/>
                          </a:solidFill>
                          <a:latin typeface="+mn-lt"/>
                          <a:ea typeface="+mn-ea"/>
                          <a:cs typeface="+mn-cs"/>
                        </a:rPr>
                        <a:t>Variables: </a:t>
                      </a:r>
                      <a:r>
                        <a:rPr kumimoji="0" lang="en-US" sz="2000" kern="1200" dirty="0" smtClean="0">
                          <a:solidFill>
                            <a:schemeClr val="dk1"/>
                          </a:solidFill>
                          <a:latin typeface="+mn-lt"/>
                          <a:ea typeface="+mn-ea"/>
                          <a:cs typeface="+mn-cs"/>
                        </a:rPr>
                        <a:t>Scope &amp; lifetime of variables, variable declaration at the point of use, Ordinary Variable Vs. Pointer Variable Vs. Reference Variable (variable aliases)</a:t>
                      </a:r>
                    </a:p>
                    <a:p>
                      <a:pPr marL="0" indent="169863" algn="just" rtl="0" eaLnBrk="1" latinLnBrk="0" hangingPunct="1">
                        <a:buFont typeface="Arial" pitchFamily="34" charset="0"/>
                        <a:buChar char="•"/>
                      </a:pPr>
                      <a:r>
                        <a:rPr kumimoji="0" lang="en-US" sz="2000" b="1" kern="1200" dirty="0" smtClean="0">
                          <a:solidFill>
                            <a:schemeClr val="dk1"/>
                          </a:solidFill>
                          <a:latin typeface="+mn-lt"/>
                          <a:ea typeface="+mn-ea"/>
                          <a:cs typeface="+mn-cs"/>
                        </a:rPr>
                        <a:t>Function: </a:t>
                      </a:r>
                      <a:r>
                        <a:rPr kumimoji="0" lang="en-US" sz="2000" kern="1200" dirty="0" smtClean="0">
                          <a:solidFill>
                            <a:schemeClr val="dk1"/>
                          </a:solidFill>
                          <a:latin typeface="+mn-lt"/>
                          <a:ea typeface="+mn-ea"/>
                          <a:cs typeface="+mn-cs"/>
                        </a:rPr>
                        <a:t>Parameter passing by value Vs. by address Vs. by reference,  inline function,  function overloading, default arguments. </a:t>
                      </a: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bl>
          </a:graphicData>
        </a:graphic>
      </p:graphicFrame>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 Operator and Expression </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20</a:t>
            </a:fld>
            <a:endParaRPr lang="en-US" dirty="0"/>
          </a:p>
        </p:txBody>
      </p:sp>
      <p:sp>
        <p:nvSpPr>
          <p:cNvPr id="20" name="TextBox 19"/>
          <p:cNvSpPr txBox="1"/>
          <p:nvPr/>
        </p:nvSpPr>
        <p:spPr>
          <a:xfrm>
            <a:off x="21266" y="1479699"/>
            <a:ext cx="8970334" cy="4247317"/>
          </a:xfrm>
          <a:prstGeom prst="rect">
            <a:avLst/>
          </a:prstGeom>
          <a:noFill/>
          <a:ln w="12700">
            <a:noFill/>
            <a:prstDash val="sysDash"/>
          </a:ln>
        </p:spPr>
        <p:txBody>
          <a:bodyPr wrap="square" rtlCol="0">
            <a:spAutoFit/>
          </a:bodyPr>
          <a:lstStyle/>
          <a:p>
            <a:pPr algn="just">
              <a:spcAft>
                <a:spcPts val="1200"/>
              </a:spcAft>
            </a:pPr>
            <a:r>
              <a:rPr lang="en-US" sz="2000" b="1" dirty="0" smtClean="0">
                <a:latin typeface="Cambria" pitchFamily="18" charset="0"/>
              </a:rPr>
              <a:t>C++ Operator - </a:t>
            </a:r>
            <a:r>
              <a:rPr lang="en-US" sz="2000" dirty="0" smtClean="0">
                <a:latin typeface="Cambria" pitchFamily="18" charset="0"/>
              </a:rPr>
              <a:t>An operator is a symbol that tells the compiler to perform specific mathematical or logical manipulations. C++ is rich in built-in operators and provide the following types of operators −</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Arithmetic Operators</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Relational Operators</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Logical Operators</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Bitwise Operators</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Assignment Operators</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Misc Operators</a:t>
            </a:r>
          </a:p>
          <a:p>
            <a:pPr marL="52388" lvl="2" indent="4763" algn="just">
              <a:spcBef>
                <a:spcPts val="1200"/>
              </a:spcBef>
              <a:buClr>
                <a:srgbClr val="C00000"/>
              </a:buClr>
              <a:buSzPct val="90000"/>
            </a:pPr>
            <a:r>
              <a:rPr lang="en-US" sz="2000" b="1" dirty="0" smtClean="0">
                <a:latin typeface="Cambria" pitchFamily="18" charset="0"/>
              </a:rPr>
              <a:t>C++ Expression - </a:t>
            </a:r>
            <a:r>
              <a:rPr lang="en-US" sz="2000" dirty="0" smtClean="0">
                <a:latin typeface="Cambria" pitchFamily="18" charset="0"/>
              </a:rPr>
              <a:t>An expression is a sequence of operators and their operands, that specifies a computation.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Control Structure (branching)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21</a:t>
            </a:fld>
            <a:endParaRPr lang="en-US" dirty="0"/>
          </a:p>
        </p:txBody>
      </p:sp>
      <p:sp>
        <p:nvSpPr>
          <p:cNvPr id="20" name="TextBox 19"/>
          <p:cNvSpPr txBox="1"/>
          <p:nvPr/>
        </p:nvSpPr>
        <p:spPr>
          <a:xfrm>
            <a:off x="21266" y="1479699"/>
            <a:ext cx="8970334" cy="1477328"/>
          </a:xfrm>
          <a:prstGeom prst="rect">
            <a:avLst/>
          </a:prstGeom>
          <a:noFill/>
          <a:ln w="12700">
            <a:noFill/>
            <a:prstDash val="sysDash"/>
          </a:ln>
        </p:spPr>
        <p:txBody>
          <a:bodyPr wrap="square" rtlCol="0">
            <a:spAutoFit/>
          </a:bodyPr>
          <a:lstStyle/>
          <a:p>
            <a:pPr algn="just"/>
            <a:r>
              <a:rPr lang="en-US" dirty="0" smtClean="0">
                <a:latin typeface="Cambria" pitchFamily="18" charset="0"/>
              </a:rPr>
              <a:t>Decision making structures (branching)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  Following is the general form of a typical decision making structure found in most of the programming languages −</a:t>
            </a:r>
          </a:p>
        </p:txBody>
      </p:sp>
      <p:pic>
        <p:nvPicPr>
          <p:cNvPr id="5122" name="Picture 2" descr="C++ decision making"/>
          <p:cNvPicPr>
            <a:picLocks noChangeAspect="1" noChangeArrowheads="1"/>
          </p:cNvPicPr>
          <p:nvPr/>
        </p:nvPicPr>
        <p:blipFill>
          <a:blip r:embed="rId4"/>
          <a:srcRect/>
          <a:stretch>
            <a:fillRect/>
          </a:stretch>
        </p:blipFill>
        <p:spPr bwMode="auto">
          <a:xfrm>
            <a:off x="65567" y="3124200"/>
            <a:ext cx="2524125" cy="3228975"/>
          </a:xfrm>
          <a:prstGeom prst="rect">
            <a:avLst/>
          </a:prstGeom>
          <a:noFill/>
        </p:spPr>
      </p:pic>
      <p:graphicFrame>
        <p:nvGraphicFramePr>
          <p:cNvPr id="8" name="Table 7"/>
          <p:cNvGraphicFramePr>
            <a:graphicFrameLocks noGrp="1"/>
          </p:cNvGraphicFramePr>
          <p:nvPr/>
        </p:nvGraphicFramePr>
        <p:xfrm>
          <a:off x="2698899" y="3076361"/>
          <a:ext cx="6303333" cy="3205480"/>
        </p:xfrm>
        <a:graphic>
          <a:graphicData uri="http://schemas.openxmlformats.org/drawingml/2006/table">
            <a:tbl>
              <a:tblPr firstRow="1" bandRow="1">
                <a:tableStyleId>{5C22544A-7EE6-4342-B048-85BDC9FD1C3A}</a:tableStyleId>
              </a:tblPr>
              <a:tblGrid>
                <a:gridCol w="573030"/>
                <a:gridCol w="1227922"/>
                <a:gridCol w="4502381"/>
              </a:tblGrid>
              <a:tr h="370840">
                <a:tc>
                  <a:txBody>
                    <a:bodyPr/>
                    <a:lstStyle/>
                    <a:p>
                      <a:r>
                        <a:rPr lang="en-US" sz="1300" dirty="0" smtClean="0"/>
                        <a:t>Sr#</a:t>
                      </a:r>
                      <a:endParaRPr lang="en-US" sz="1300" dirty="0"/>
                    </a:p>
                  </a:txBody>
                  <a:tcPr/>
                </a:tc>
                <a:tc>
                  <a:txBody>
                    <a:bodyPr/>
                    <a:lstStyle/>
                    <a:p>
                      <a:r>
                        <a:rPr lang="en-US" sz="1300" dirty="0" smtClean="0"/>
                        <a:t>Statement</a:t>
                      </a:r>
                      <a:endParaRPr lang="en-US" sz="1300" dirty="0"/>
                    </a:p>
                  </a:txBody>
                  <a:tcPr/>
                </a:tc>
                <a:tc>
                  <a:txBody>
                    <a:bodyPr/>
                    <a:lstStyle/>
                    <a:p>
                      <a:r>
                        <a:rPr lang="en-US" sz="1300" dirty="0" smtClean="0"/>
                        <a:t>Description</a:t>
                      </a:r>
                      <a:endParaRPr lang="en-US" sz="1300" dirty="0"/>
                    </a:p>
                  </a:txBody>
                  <a:tcPr/>
                </a:tc>
              </a:tr>
              <a:tr h="370840">
                <a:tc>
                  <a:txBody>
                    <a:bodyPr/>
                    <a:lstStyle/>
                    <a:p>
                      <a:r>
                        <a:rPr lang="en-US" sz="1300" dirty="0" smtClean="0"/>
                        <a:t>1</a:t>
                      </a:r>
                      <a:endParaRPr lang="en-US" sz="1300" dirty="0"/>
                    </a:p>
                  </a:txBody>
                  <a:tcPr/>
                </a:tc>
                <a:tc>
                  <a:txBody>
                    <a:bodyPr/>
                    <a:lstStyle/>
                    <a:p>
                      <a:r>
                        <a:rPr lang="en-US" sz="1300" dirty="0" smtClean="0"/>
                        <a:t>if</a:t>
                      </a:r>
                      <a:endParaRPr lang="en-US" sz="1300" dirty="0"/>
                    </a:p>
                  </a:txBody>
                  <a:tcPr/>
                </a:tc>
                <a:tc>
                  <a:txBody>
                    <a:bodyPr/>
                    <a:lstStyle/>
                    <a:p>
                      <a:pPr algn="just"/>
                      <a:r>
                        <a:rPr lang="en-US" sz="1300" dirty="0" smtClean="0"/>
                        <a:t>An ‘if’ statement consists of a boolean expression followed by one or more statements.</a:t>
                      </a:r>
                      <a:endParaRPr lang="en-US" sz="1300" dirty="0"/>
                    </a:p>
                  </a:txBody>
                  <a:tcPr/>
                </a:tc>
              </a:tr>
              <a:tr h="370840">
                <a:tc>
                  <a:txBody>
                    <a:bodyPr/>
                    <a:lstStyle/>
                    <a:p>
                      <a:r>
                        <a:rPr lang="en-US" sz="1300" dirty="0" smtClean="0"/>
                        <a:t>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If</a:t>
                      </a:r>
                      <a:r>
                        <a:rPr lang="en-US" sz="1300" baseline="0" dirty="0" smtClean="0"/>
                        <a:t> … else</a:t>
                      </a:r>
                      <a:endParaRPr lang="en-US" sz="1300" dirty="0" smtClean="0"/>
                    </a:p>
                  </a:txBody>
                  <a:tcPr/>
                </a:tc>
                <a:tc>
                  <a:txBody>
                    <a:bodyPr/>
                    <a:lstStyle/>
                    <a:p>
                      <a:pPr algn="just"/>
                      <a:r>
                        <a:rPr lang="en-US" sz="1300" dirty="0" smtClean="0"/>
                        <a:t>An ‘if’ statement can be followed by an optional ‘else’ statement, which executes when the boolean expression is false.</a:t>
                      </a:r>
                      <a:endParaRPr lang="en-US" sz="1300" dirty="0"/>
                    </a:p>
                  </a:txBody>
                  <a:tcPr/>
                </a:tc>
              </a:tr>
              <a:tr h="370840">
                <a:tc>
                  <a:txBody>
                    <a:bodyPr/>
                    <a:lstStyle/>
                    <a:p>
                      <a:r>
                        <a:rPr lang="en-US" sz="1300" dirty="0" smtClean="0"/>
                        <a:t>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switch</a:t>
                      </a:r>
                    </a:p>
                  </a:txBody>
                  <a:tcPr/>
                </a:tc>
                <a:tc>
                  <a:txBody>
                    <a:bodyPr/>
                    <a:lstStyle/>
                    <a:p>
                      <a:pPr algn="just"/>
                      <a:r>
                        <a:rPr lang="en-US" sz="1300" dirty="0" smtClean="0"/>
                        <a:t>A ‘switch’ statement allows a variable to be tested for equality against a list of values.</a:t>
                      </a:r>
                      <a:endParaRPr lang="en-US" sz="1300" dirty="0"/>
                    </a:p>
                  </a:txBody>
                  <a:tcPr/>
                </a:tc>
              </a:tr>
              <a:tr h="370840">
                <a:tc>
                  <a:txBody>
                    <a:bodyPr/>
                    <a:lstStyle/>
                    <a:p>
                      <a:r>
                        <a:rPr lang="en-US" sz="1300" dirty="0" smtClean="0"/>
                        <a:t>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nested if</a:t>
                      </a:r>
                    </a:p>
                  </a:txBody>
                  <a:tcPr/>
                </a:tc>
                <a:tc>
                  <a:txBody>
                    <a:bodyPr/>
                    <a:lstStyle/>
                    <a:p>
                      <a:pPr algn="just"/>
                      <a:r>
                        <a:rPr lang="en-US" sz="1300" dirty="0" smtClean="0"/>
                        <a:t>use one ‘if’ or ‘else if’ statement inside another ‘if’ or ‘else if’ statement(s).</a:t>
                      </a:r>
                      <a:endParaRPr lang="en-US" sz="1300" dirty="0"/>
                    </a:p>
                  </a:txBody>
                  <a:tcPr/>
                </a:tc>
              </a:tr>
              <a:tr h="370840">
                <a:tc>
                  <a:txBody>
                    <a:bodyPr/>
                    <a:lstStyle/>
                    <a:p>
                      <a:pPr marL="0" algn="just" rtl="0" eaLnBrk="1" latinLnBrk="0" hangingPunct="1"/>
                      <a:r>
                        <a:rPr kumimoji="0" lang="en-US" sz="1300" kern="1200" dirty="0" smtClean="0">
                          <a:solidFill>
                            <a:schemeClr val="dk1"/>
                          </a:solidFill>
                          <a:latin typeface="+mn-lt"/>
                          <a:ea typeface="+mn-ea"/>
                          <a:cs typeface="+mn-cs"/>
                        </a:rPr>
                        <a:t>5</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300" kern="1200" dirty="0" smtClean="0">
                          <a:solidFill>
                            <a:schemeClr val="dk1"/>
                          </a:solidFill>
                          <a:latin typeface="+mn-lt"/>
                          <a:ea typeface="+mn-ea"/>
                          <a:cs typeface="+mn-cs"/>
                        </a:rPr>
                        <a:t>? : Operator</a:t>
                      </a:r>
                    </a:p>
                  </a:txBody>
                  <a:tcPr/>
                </a:tc>
                <a:tc>
                  <a:txBody>
                    <a:bodyPr/>
                    <a:lstStyle/>
                    <a:p>
                      <a:pPr marL="0" algn="just" rtl="0" eaLnBrk="1" latinLnBrk="0" hangingPunct="1"/>
                      <a:r>
                        <a:rPr kumimoji="0" lang="en-US" sz="1300" kern="1200" dirty="0" smtClean="0">
                          <a:solidFill>
                            <a:schemeClr val="dk1"/>
                          </a:solidFill>
                          <a:latin typeface="+mn-lt"/>
                          <a:ea typeface="+mn-ea"/>
                          <a:cs typeface="+mn-cs"/>
                        </a:rPr>
                        <a:t>Exp1 ? Exp2 : Exp3; Exp1 is evaluated. If it is true, then Exp2 is evaluated and becomes the value of the entire ‘?’ expression. If Exp1 is false, then Exp3 is evaluated and its value becomes the value of the expression.</a:t>
                      </a:r>
                      <a:endParaRPr kumimoji="0" lang="en-US" sz="13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Control Structure (looping)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22</a:t>
            </a:fld>
            <a:endParaRPr lang="en-US" dirty="0"/>
          </a:p>
        </p:txBody>
      </p:sp>
      <p:sp>
        <p:nvSpPr>
          <p:cNvPr id="20" name="TextBox 19"/>
          <p:cNvSpPr txBox="1"/>
          <p:nvPr/>
        </p:nvSpPr>
        <p:spPr>
          <a:xfrm>
            <a:off x="21266" y="1479699"/>
            <a:ext cx="8970334" cy="1754326"/>
          </a:xfrm>
          <a:prstGeom prst="rect">
            <a:avLst/>
          </a:prstGeom>
          <a:noFill/>
          <a:ln w="12700">
            <a:noFill/>
            <a:prstDash val="sysDash"/>
          </a:ln>
        </p:spPr>
        <p:txBody>
          <a:bodyPr wrap="square" rtlCol="0">
            <a:spAutoFit/>
          </a:bodyPr>
          <a:lstStyle/>
          <a:p>
            <a:pPr algn="just"/>
            <a:r>
              <a:rPr lang="en-US" dirty="0" smtClean="0">
                <a:latin typeface="Cambria" pitchFamily="18" charset="0"/>
              </a:rPr>
              <a:t>There may be a situation, when you need to execute a block of code several number of times. In general, statements are executed sequentially: The first statement in a function is executed first, followed by the second, and so on. Programming languages provide various control structures that allow for more complicated execution paths. A loop statement allows us to execute a statement or group of statements multiple times and following is the general from of a loop statement in most of the programming languages −</a:t>
            </a:r>
          </a:p>
        </p:txBody>
      </p:sp>
      <p:pic>
        <p:nvPicPr>
          <p:cNvPr id="3074" name="Picture 2" descr="Loop Architecture"/>
          <p:cNvPicPr>
            <a:picLocks noChangeAspect="1" noChangeArrowheads="1"/>
          </p:cNvPicPr>
          <p:nvPr/>
        </p:nvPicPr>
        <p:blipFill>
          <a:blip r:embed="rId4"/>
          <a:srcRect/>
          <a:stretch>
            <a:fillRect/>
          </a:stretch>
        </p:blipFill>
        <p:spPr bwMode="auto">
          <a:xfrm>
            <a:off x="228600" y="3429000"/>
            <a:ext cx="2209800" cy="2590800"/>
          </a:xfrm>
          <a:prstGeom prst="rect">
            <a:avLst/>
          </a:prstGeom>
          <a:noFill/>
        </p:spPr>
      </p:pic>
      <p:graphicFrame>
        <p:nvGraphicFramePr>
          <p:cNvPr id="8" name="Table 7"/>
          <p:cNvGraphicFramePr>
            <a:graphicFrameLocks noGrp="1"/>
          </p:cNvGraphicFramePr>
          <p:nvPr/>
        </p:nvGraphicFramePr>
        <p:xfrm>
          <a:off x="2590800" y="3317240"/>
          <a:ext cx="6303333" cy="3007360"/>
        </p:xfrm>
        <a:graphic>
          <a:graphicData uri="http://schemas.openxmlformats.org/drawingml/2006/table">
            <a:tbl>
              <a:tblPr firstRow="1" bandRow="1">
                <a:tableStyleId>{5C22544A-7EE6-4342-B048-85BDC9FD1C3A}</a:tableStyleId>
              </a:tblPr>
              <a:tblGrid>
                <a:gridCol w="573030"/>
                <a:gridCol w="1227922"/>
                <a:gridCol w="4502381"/>
              </a:tblGrid>
              <a:tr h="370840">
                <a:tc>
                  <a:txBody>
                    <a:bodyPr/>
                    <a:lstStyle/>
                    <a:p>
                      <a:r>
                        <a:rPr lang="en-US" sz="1300" dirty="0" smtClean="0"/>
                        <a:t>Sr#</a:t>
                      </a:r>
                      <a:endParaRPr lang="en-US" sz="1300" dirty="0"/>
                    </a:p>
                  </a:txBody>
                  <a:tcPr/>
                </a:tc>
                <a:tc>
                  <a:txBody>
                    <a:bodyPr/>
                    <a:lstStyle/>
                    <a:p>
                      <a:r>
                        <a:rPr lang="en-US" sz="1300" dirty="0" smtClean="0"/>
                        <a:t>Loop Type</a:t>
                      </a:r>
                      <a:endParaRPr lang="en-US" sz="1300" dirty="0"/>
                    </a:p>
                  </a:txBody>
                  <a:tcPr/>
                </a:tc>
                <a:tc>
                  <a:txBody>
                    <a:bodyPr/>
                    <a:lstStyle/>
                    <a:p>
                      <a:r>
                        <a:rPr lang="en-US" sz="1300" dirty="0" smtClean="0"/>
                        <a:t>Description</a:t>
                      </a:r>
                      <a:endParaRPr lang="en-US" sz="1300" dirty="0"/>
                    </a:p>
                  </a:txBody>
                  <a:tcPr/>
                </a:tc>
              </a:tr>
              <a:tr h="370840">
                <a:tc>
                  <a:txBody>
                    <a:bodyPr/>
                    <a:lstStyle/>
                    <a:p>
                      <a:r>
                        <a:rPr lang="en-US" sz="1300" dirty="0" smtClean="0"/>
                        <a:t>1</a:t>
                      </a:r>
                      <a:endParaRPr lang="en-US" sz="1300" dirty="0"/>
                    </a:p>
                  </a:txBody>
                  <a:tcPr/>
                </a:tc>
                <a:tc>
                  <a:txBody>
                    <a:bodyPr/>
                    <a:lstStyle/>
                    <a:p>
                      <a:r>
                        <a:rPr lang="en-US" sz="1300" dirty="0" smtClean="0"/>
                        <a:t>while</a:t>
                      </a:r>
                      <a:endParaRPr lang="en-US" sz="1300" dirty="0"/>
                    </a:p>
                  </a:txBody>
                  <a:tcPr/>
                </a:tc>
                <a:tc>
                  <a:txBody>
                    <a:bodyPr/>
                    <a:lstStyle/>
                    <a:p>
                      <a:pPr algn="just"/>
                      <a:r>
                        <a:rPr lang="en-US" sz="1300" dirty="0" smtClean="0"/>
                        <a:t>Repeats a statement or group of statements while a given condition is true. It tests the condition before executing the loop body.</a:t>
                      </a:r>
                      <a:endParaRPr lang="en-US" sz="1300" dirty="0"/>
                    </a:p>
                  </a:txBody>
                  <a:tcPr/>
                </a:tc>
              </a:tr>
              <a:tr h="370840">
                <a:tc>
                  <a:txBody>
                    <a:bodyPr/>
                    <a:lstStyle/>
                    <a:p>
                      <a:r>
                        <a:rPr lang="en-US" sz="1300" dirty="0" smtClean="0"/>
                        <a:t>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for</a:t>
                      </a:r>
                    </a:p>
                  </a:txBody>
                  <a:tcPr/>
                </a:tc>
                <a:tc>
                  <a:txBody>
                    <a:bodyPr/>
                    <a:lstStyle/>
                    <a:p>
                      <a:pPr algn="just"/>
                      <a:r>
                        <a:rPr lang="en-US" sz="1300" dirty="0" smtClean="0"/>
                        <a:t>Execute a sequence of statements multiple times and abbreviates the code that manages the loop variable.</a:t>
                      </a:r>
                      <a:endParaRPr lang="en-US" sz="1300" dirty="0"/>
                    </a:p>
                  </a:txBody>
                  <a:tcPr/>
                </a:tc>
              </a:tr>
              <a:tr h="370840">
                <a:tc>
                  <a:txBody>
                    <a:bodyPr/>
                    <a:lstStyle/>
                    <a:p>
                      <a:r>
                        <a:rPr lang="en-US" sz="1300" dirty="0" smtClean="0"/>
                        <a:t>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switch</a:t>
                      </a:r>
                    </a:p>
                  </a:txBody>
                  <a:tcPr/>
                </a:tc>
                <a:tc>
                  <a:txBody>
                    <a:bodyPr/>
                    <a:lstStyle/>
                    <a:p>
                      <a:pPr algn="just"/>
                      <a:r>
                        <a:rPr lang="en-US" sz="1300" dirty="0" smtClean="0"/>
                        <a:t>A ‘switch’ statement allows a variable to be tested for equality against a list of values.</a:t>
                      </a:r>
                      <a:endParaRPr lang="en-US" sz="1300" dirty="0"/>
                    </a:p>
                  </a:txBody>
                  <a:tcPr/>
                </a:tc>
              </a:tr>
              <a:tr h="370840">
                <a:tc>
                  <a:txBody>
                    <a:bodyPr/>
                    <a:lstStyle/>
                    <a:p>
                      <a:r>
                        <a:rPr lang="en-US" sz="1300" dirty="0" smtClean="0"/>
                        <a:t>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do … while</a:t>
                      </a:r>
                    </a:p>
                  </a:txBody>
                  <a:tcPr/>
                </a:tc>
                <a:tc>
                  <a:txBody>
                    <a:bodyPr/>
                    <a:lstStyle/>
                    <a:p>
                      <a:pPr algn="just"/>
                      <a:r>
                        <a:rPr lang="en-US" sz="1300" dirty="0" smtClean="0"/>
                        <a:t>Like a ‘while’ statement, except that it tests the condition at the end of the loop body.</a:t>
                      </a:r>
                      <a:endParaRPr lang="en-US" sz="1300" dirty="0"/>
                    </a:p>
                  </a:txBody>
                  <a:tcPr/>
                </a:tc>
              </a:tr>
              <a:tr h="370840">
                <a:tc>
                  <a:txBody>
                    <a:bodyPr/>
                    <a:lstStyle/>
                    <a:p>
                      <a:pPr marL="0" algn="just" rtl="0" eaLnBrk="1" latinLnBrk="0" hangingPunct="1"/>
                      <a:r>
                        <a:rPr kumimoji="0" lang="en-US" sz="1300" kern="1200" dirty="0" smtClean="0">
                          <a:solidFill>
                            <a:schemeClr val="dk1"/>
                          </a:solidFill>
                          <a:latin typeface="+mn-lt"/>
                          <a:ea typeface="+mn-ea"/>
                          <a:cs typeface="+mn-cs"/>
                        </a:rPr>
                        <a:t>5</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300" kern="1200" dirty="0" smtClean="0">
                          <a:solidFill>
                            <a:schemeClr val="dk1"/>
                          </a:solidFill>
                          <a:latin typeface="+mn-lt"/>
                          <a:ea typeface="+mn-ea"/>
                          <a:cs typeface="+mn-cs"/>
                        </a:rPr>
                        <a:t>nested</a:t>
                      </a:r>
                    </a:p>
                  </a:txBody>
                  <a:tcPr/>
                </a:tc>
                <a:tc>
                  <a:txBody>
                    <a:bodyPr/>
                    <a:lstStyle/>
                    <a:p>
                      <a:pPr marL="0" algn="just" rtl="0" eaLnBrk="1" latinLnBrk="0" hangingPunct="1"/>
                      <a:r>
                        <a:rPr kumimoji="0" lang="en-US" sz="1300" kern="1200" dirty="0" smtClean="0">
                          <a:solidFill>
                            <a:schemeClr val="dk1"/>
                          </a:solidFill>
                          <a:latin typeface="+mn-lt"/>
                          <a:ea typeface="+mn-ea"/>
                          <a:cs typeface="+mn-cs"/>
                        </a:rPr>
                        <a:t>use one or more loop inside any another ‘while’, ‘for’ or ‘do..while’ loop.</a:t>
                      </a:r>
                      <a:endParaRPr kumimoji="0" lang="en-US" sz="13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Looping Control Statements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23</a:t>
            </a:fld>
            <a:endParaRPr lang="en-US" dirty="0"/>
          </a:p>
        </p:txBody>
      </p:sp>
      <p:sp>
        <p:nvSpPr>
          <p:cNvPr id="20" name="TextBox 19"/>
          <p:cNvSpPr txBox="1"/>
          <p:nvPr/>
        </p:nvSpPr>
        <p:spPr>
          <a:xfrm>
            <a:off x="21266" y="1479699"/>
            <a:ext cx="8970334" cy="1015663"/>
          </a:xfrm>
          <a:prstGeom prst="rect">
            <a:avLst/>
          </a:prstGeom>
          <a:noFill/>
          <a:ln w="12700">
            <a:noFill/>
            <a:prstDash val="sysDash"/>
          </a:ln>
        </p:spPr>
        <p:txBody>
          <a:bodyPr wrap="square" rtlCol="0">
            <a:spAutoFit/>
          </a:bodyPr>
          <a:lstStyle/>
          <a:p>
            <a:pPr algn="just"/>
            <a:r>
              <a:rPr lang="en-US" sz="2000" dirty="0" smtClean="0">
                <a:latin typeface="Cambria" pitchFamily="18" charset="0"/>
              </a:rPr>
              <a:t>Loop control statements change execution from its normal sequence. When execution leaves a scope, all automatic objects that were created in that scope are destroyed. C++ supports the following control statements.</a:t>
            </a:r>
          </a:p>
        </p:txBody>
      </p:sp>
      <p:graphicFrame>
        <p:nvGraphicFramePr>
          <p:cNvPr id="8" name="Table 7"/>
          <p:cNvGraphicFramePr>
            <a:graphicFrameLocks noGrp="1"/>
          </p:cNvGraphicFramePr>
          <p:nvPr/>
        </p:nvGraphicFramePr>
        <p:xfrm>
          <a:off x="533400" y="2667000"/>
          <a:ext cx="8229599" cy="3413760"/>
        </p:xfrm>
        <a:graphic>
          <a:graphicData uri="http://schemas.openxmlformats.org/drawingml/2006/table">
            <a:tbl>
              <a:tblPr firstRow="1" bandRow="1">
                <a:tableStyleId>{5C22544A-7EE6-4342-B048-85BDC9FD1C3A}</a:tableStyleId>
              </a:tblPr>
              <a:tblGrid>
                <a:gridCol w="748145"/>
                <a:gridCol w="2299855"/>
                <a:gridCol w="5181599"/>
              </a:tblGrid>
              <a:tr h="370840">
                <a:tc>
                  <a:txBody>
                    <a:bodyPr/>
                    <a:lstStyle/>
                    <a:p>
                      <a:r>
                        <a:rPr lang="en-US" sz="2000" dirty="0" smtClean="0"/>
                        <a:t>Sr#</a:t>
                      </a:r>
                      <a:endParaRPr lang="en-US" sz="2000" dirty="0"/>
                    </a:p>
                  </a:txBody>
                  <a:tcPr/>
                </a:tc>
                <a:tc>
                  <a:txBody>
                    <a:bodyPr/>
                    <a:lstStyle/>
                    <a:p>
                      <a:r>
                        <a:rPr lang="en-US" sz="2000" dirty="0" smtClean="0"/>
                        <a:t>Control Statement</a:t>
                      </a:r>
                      <a:endParaRPr lang="en-US" sz="2000" dirty="0"/>
                    </a:p>
                  </a:txBody>
                  <a:tcPr/>
                </a:tc>
                <a:tc>
                  <a:txBody>
                    <a:bodyPr/>
                    <a:lstStyle/>
                    <a:p>
                      <a:r>
                        <a:rPr lang="en-US" sz="2000" dirty="0" smtClean="0"/>
                        <a:t>Description</a:t>
                      </a:r>
                      <a:endParaRPr lang="en-US" sz="2000" dirty="0"/>
                    </a:p>
                  </a:txBody>
                  <a:tcPr/>
                </a:tc>
              </a:tr>
              <a:tr h="467360">
                <a:tc>
                  <a:txBody>
                    <a:bodyPr/>
                    <a:lstStyle/>
                    <a:p>
                      <a:r>
                        <a:rPr lang="en-US" sz="2000" dirty="0" smtClean="0"/>
                        <a:t>1</a:t>
                      </a:r>
                      <a:endParaRPr lang="en-US" sz="2000" dirty="0"/>
                    </a:p>
                  </a:txBody>
                  <a:tcPr/>
                </a:tc>
                <a:tc>
                  <a:txBody>
                    <a:bodyPr/>
                    <a:lstStyle/>
                    <a:p>
                      <a:r>
                        <a:rPr lang="en-US" sz="2000" dirty="0" smtClean="0"/>
                        <a:t>break</a:t>
                      </a:r>
                      <a:endParaRPr lang="en-US" sz="2000" dirty="0"/>
                    </a:p>
                  </a:txBody>
                  <a:tcPr/>
                </a:tc>
                <a:tc>
                  <a:txBody>
                    <a:bodyPr/>
                    <a:lstStyle/>
                    <a:p>
                      <a:pPr algn="just"/>
                      <a:r>
                        <a:rPr lang="en-US" sz="2000" dirty="0" smtClean="0"/>
                        <a:t>Terminates the loop or switch statement and transfers execution to the statement immediately following the loop or switch.</a:t>
                      </a:r>
                      <a:endParaRPr lang="en-US" sz="2000" dirty="0"/>
                    </a:p>
                  </a:txBody>
                  <a:tcPr/>
                </a:tc>
              </a:tr>
              <a:tr h="370840">
                <a:tc>
                  <a:txBody>
                    <a:bodyPr/>
                    <a:lstStyle/>
                    <a:p>
                      <a:r>
                        <a:rPr lang="en-US" sz="2000" dirty="0" smtClean="0"/>
                        <a:t>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continue</a:t>
                      </a:r>
                    </a:p>
                  </a:txBody>
                  <a:tcPr/>
                </a:tc>
                <a:tc>
                  <a:txBody>
                    <a:bodyPr/>
                    <a:lstStyle/>
                    <a:p>
                      <a:pPr algn="just"/>
                      <a:r>
                        <a:rPr lang="en-US" sz="2000" dirty="0" smtClean="0"/>
                        <a:t>Causes the loop to skip the remainder of its body and immediately retest its condition prior to reiterating.</a:t>
                      </a:r>
                      <a:endParaRPr lang="en-US" sz="2000" dirty="0"/>
                    </a:p>
                  </a:txBody>
                  <a:tcPr/>
                </a:tc>
              </a:tr>
              <a:tr h="370840">
                <a:tc>
                  <a:txBody>
                    <a:bodyPr/>
                    <a:lstStyle/>
                    <a:p>
                      <a:r>
                        <a:rPr lang="en-US" sz="2000" dirty="0" smtClean="0"/>
                        <a:t>3</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goto</a:t>
                      </a:r>
                    </a:p>
                  </a:txBody>
                  <a:tcPr/>
                </a:tc>
                <a:tc>
                  <a:txBody>
                    <a:bodyPr/>
                    <a:lstStyle/>
                    <a:p>
                      <a:pPr algn="just"/>
                      <a:r>
                        <a:rPr lang="en-US" sz="2000" dirty="0" smtClean="0"/>
                        <a:t>Transfers control to the labeled statement. Though it is not advised to use goto statement in your program.</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Typecasting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24</a:t>
            </a:fld>
            <a:endParaRPr lang="en-US" dirty="0"/>
          </a:p>
        </p:txBody>
      </p:sp>
      <p:sp>
        <p:nvSpPr>
          <p:cNvPr id="20" name="TextBox 19"/>
          <p:cNvSpPr txBox="1"/>
          <p:nvPr/>
        </p:nvSpPr>
        <p:spPr>
          <a:xfrm>
            <a:off x="21266" y="1479699"/>
            <a:ext cx="8970334" cy="707886"/>
          </a:xfrm>
          <a:prstGeom prst="rect">
            <a:avLst/>
          </a:prstGeom>
          <a:noFill/>
          <a:ln w="12700">
            <a:noFill/>
            <a:prstDash val="sysDash"/>
          </a:ln>
        </p:spPr>
        <p:txBody>
          <a:bodyPr wrap="square" rtlCol="0">
            <a:spAutoFit/>
          </a:bodyPr>
          <a:lstStyle/>
          <a:p>
            <a:pPr algn="just"/>
            <a:r>
              <a:rPr lang="en-US" sz="2000" dirty="0" smtClean="0">
                <a:latin typeface="Cambria" pitchFamily="18" charset="0"/>
              </a:rPr>
              <a:t>Converting an expression of a given type into another type is known as type-casting.</a:t>
            </a:r>
          </a:p>
        </p:txBody>
      </p:sp>
      <p:sp>
        <p:nvSpPr>
          <p:cNvPr id="9" name="TextBox 8"/>
          <p:cNvSpPr txBox="1"/>
          <p:nvPr/>
        </p:nvSpPr>
        <p:spPr>
          <a:xfrm>
            <a:off x="74431" y="2145268"/>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Implicit conversion</a:t>
            </a:r>
          </a:p>
        </p:txBody>
      </p:sp>
      <p:sp>
        <p:nvSpPr>
          <p:cNvPr id="10" name="TextBox 9"/>
          <p:cNvSpPr txBox="1"/>
          <p:nvPr/>
        </p:nvSpPr>
        <p:spPr>
          <a:xfrm>
            <a:off x="4572000" y="2145268"/>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Explicit conversion</a:t>
            </a:r>
          </a:p>
        </p:txBody>
      </p:sp>
      <p:sp>
        <p:nvSpPr>
          <p:cNvPr id="11" name="TextBox 10"/>
          <p:cNvSpPr txBox="1"/>
          <p:nvPr/>
        </p:nvSpPr>
        <p:spPr>
          <a:xfrm>
            <a:off x="24804" y="2590800"/>
            <a:ext cx="4470996" cy="2862322"/>
          </a:xfrm>
          <a:prstGeom prst="rect">
            <a:avLst/>
          </a:prstGeom>
          <a:noFill/>
          <a:ln w="12700">
            <a:noFill/>
            <a:prstDash val="sysDash"/>
          </a:ln>
        </p:spPr>
        <p:txBody>
          <a:bodyPr wrap="square" rtlCol="0">
            <a:spAutoFit/>
          </a:bodyPr>
          <a:lstStyle/>
          <a:p>
            <a:pPr algn="just"/>
            <a:r>
              <a:rPr lang="en-US" sz="2000" dirty="0" smtClean="0">
                <a:latin typeface="Cambria" pitchFamily="18" charset="0"/>
              </a:rPr>
              <a:t>Implicit conversions do not require any operator. They are automatically performed when a value is copied to a compatible type. </a:t>
            </a:r>
          </a:p>
          <a:p>
            <a:pPr algn="just">
              <a:spcBef>
                <a:spcPts val="1200"/>
              </a:spcBef>
              <a:spcAft>
                <a:spcPts val="1200"/>
              </a:spcAft>
            </a:pPr>
            <a:r>
              <a:rPr lang="en-US" sz="2000" dirty="0" smtClean="0">
                <a:latin typeface="Cambria" pitchFamily="18" charset="0"/>
              </a:rPr>
              <a:t>For example:</a:t>
            </a:r>
          </a:p>
          <a:p>
            <a:pPr algn="just"/>
            <a:r>
              <a:rPr lang="en-US" sz="2000" dirty="0" smtClean="0">
                <a:latin typeface="Cambria" pitchFamily="18" charset="0"/>
              </a:rPr>
              <a:t>short a=2000;</a:t>
            </a:r>
          </a:p>
          <a:p>
            <a:pPr algn="just"/>
            <a:r>
              <a:rPr lang="en-US" sz="2000" dirty="0" smtClean="0">
                <a:latin typeface="Cambria" pitchFamily="18" charset="0"/>
              </a:rPr>
              <a:t>int b;</a:t>
            </a:r>
          </a:p>
          <a:p>
            <a:pPr algn="just"/>
            <a:r>
              <a:rPr lang="en-US" sz="2000" dirty="0" smtClean="0">
                <a:latin typeface="Cambria" pitchFamily="18" charset="0"/>
              </a:rPr>
              <a:t>b=a;</a:t>
            </a:r>
          </a:p>
        </p:txBody>
      </p:sp>
      <p:sp>
        <p:nvSpPr>
          <p:cNvPr id="12" name="TextBox 11"/>
          <p:cNvSpPr txBox="1"/>
          <p:nvPr/>
        </p:nvSpPr>
        <p:spPr>
          <a:xfrm>
            <a:off x="4529468" y="2627055"/>
            <a:ext cx="4470996" cy="3170099"/>
          </a:xfrm>
          <a:prstGeom prst="rect">
            <a:avLst/>
          </a:prstGeom>
          <a:noFill/>
          <a:ln w="12700">
            <a:noFill/>
            <a:prstDash val="sysDash"/>
          </a:ln>
        </p:spPr>
        <p:txBody>
          <a:bodyPr wrap="square" rtlCol="0">
            <a:spAutoFit/>
          </a:bodyPr>
          <a:lstStyle/>
          <a:p>
            <a:pPr algn="just"/>
            <a:r>
              <a:rPr lang="en-US" sz="2000" dirty="0" smtClean="0">
                <a:latin typeface="Cambria" pitchFamily="18" charset="0"/>
              </a:rPr>
              <a:t>C++ is a strong-typed language. Many conversions, specially those that imply a different interpretation of the value, require an explicit conversion. </a:t>
            </a:r>
          </a:p>
          <a:p>
            <a:pPr algn="just">
              <a:spcBef>
                <a:spcPts val="1200"/>
              </a:spcBef>
              <a:spcAft>
                <a:spcPts val="1200"/>
              </a:spcAft>
            </a:pPr>
            <a:r>
              <a:rPr lang="en-US" sz="2000" dirty="0" smtClean="0">
                <a:latin typeface="Cambria" pitchFamily="18" charset="0"/>
              </a:rPr>
              <a:t>For example:</a:t>
            </a:r>
          </a:p>
          <a:p>
            <a:pPr algn="just"/>
            <a:r>
              <a:rPr lang="en-US" sz="2000" dirty="0" smtClean="0">
                <a:latin typeface="Cambria" pitchFamily="18" charset="0"/>
              </a:rPr>
              <a:t>short a=2000;</a:t>
            </a:r>
          </a:p>
          <a:p>
            <a:pPr algn="just"/>
            <a:r>
              <a:rPr lang="en-US" sz="2000" dirty="0" smtClean="0">
                <a:latin typeface="Cambria" pitchFamily="18" charset="0"/>
              </a:rPr>
              <a:t>int b;</a:t>
            </a:r>
          </a:p>
          <a:p>
            <a:pPr algn="just"/>
            <a:r>
              <a:rPr lang="en-US" sz="2000" dirty="0" smtClean="0">
                <a:latin typeface="Cambria" pitchFamily="18" charset="0"/>
              </a:rPr>
              <a:t>b = (int) a;    // c-like cast notation</a:t>
            </a:r>
          </a:p>
          <a:p>
            <a:pPr algn="just"/>
            <a:r>
              <a:rPr lang="en-US" sz="2000" dirty="0" smtClean="0">
                <a:latin typeface="Cambria" pitchFamily="18" charset="0"/>
              </a:rPr>
              <a:t>b = int (a);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Arrays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25</a:t>
            </a:fld>
            <a:endParaRPr lang="en-US" dirty="0"/>
          </a:p>
        </p:txBody>
      </p:sp>
      <p:sp>
        <p:nvSpPr>
          <p:cNvPr id="20" name="TextBox 19"/>
          <p:cNvSpPr txBox="1"/>
          <p:nvPr/>
        </p:nvSpPr>
        <p:spPr>
          <a:xfrm>
            <a:off x="21266" y="1479699"/>
            <a:ext cx="8970334" cy="3785652"/>
          </a:xfrm>
          <a:prstGeom prst="rect">
            <a:avLst/>
          </a:prstGeom>
          <a:noFill/>
          <a:ln w="12700">
            <a:noFill/>
            <a:prstDash val="sysDash"/>
          </a:ln>
        </p:spPr>
        <p:txBody>
          <a:bodyPr wrap="square" rtlCol="0">
            <a:spAutoFit/>
          </a:bodyPr>
          <a:lstStyle/>
          <a:p>
            <a:pPr algn="just"/>
            <a:r>
              <a:rPr lang="en-US" sz="2000" dirty="0" smtClean="0">
                <a:latin typeface="Cambria" pitchFamily="18" charset="0"/>
              </a:rPr>
              <a:t>C++ provides a data structure, the array, which stores a fixed-size sequential collection of elements of the same type. An array is used to store a collection of data, but it is often more useful to think of an array as a collection of variables of the same type.</a:t>
            </a:r>
          </a:p>
          <a:p>
            <a:pPr algn="just"/>
            <a:endParaRPr lang="en-US" sz="2000" dirty="0" smtClean="0">
              <a:latin typeface="Cambria" pitchFamily="18" charset="0"/>
            </a:endParaRPr>
          </a:p>
          <a:p>
            <a:pPr algn="just"/>
            <a:r>
              <a:rPr lang="en-US" sz="2000" dirty="0" smtClean="0">
                <a:latin typeface="Cambria" pitchFamily="18" charset="0"/>
              </a:rPr>
              <a:t>Instead of declaring individual variables, such as number0, number1, ..., and number99, declare one array variable can be declared such as numbers and use numbers[0], numbers[1], and ..., numbers[99] to represent individual variables. A specific element in an array is accessed by an index.</a:t>
            </a:r>
          </a:p>
          <a:p>
            <a:pPr algn="just"/>
            <a:endParaRPr lang="en-US" sz="2000" dirty="0" smtClean="0">
              <a:latin typeface="Cambria" pitchFamily="18" charset="0"/>
            </a:endParaRPr>
          </a:p>
          <a:p>
            <a:pPr algn="just"/>
            <a:r>
              <a:rPr lang="en-US" sz="2000" dirty="0" smtClean="0">
                <a:latin typeface="Cambria" pitchFamily="18" charset="0"/>
              </a:rPr>
              <a:t>All arrays consist of contiguous memory locations. The lowest address corresponds to the first element and the highest address to the last element.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981200"/>
            <a:ext cx="4419600" cy="2369880"/>
          </a:xfrm>
          <a:prstGeom prst="rect">
            <a:avLst/>
          </a:prstGeom>
          <a:noFill/>
          <a:ln w="12700">
            <a:noFill/>
            <a:prstDash val="sysDash"/>
          </a:ln>
        </p:spPr>
        <p:txBody>
          <a:bodyPr wrap="square" rtlCol="0">
            <a:spAutoFit/>
          </a:bodyPr>
          <a:lstStyle/>
          <a:p>
            <a:pPr algn="just">
              <a:spcBef>
                <a:spcPts val="1200"/>
              </a:spcBef>
            </a:pPr>
            <a:r>
              <a:rPr lang="en-US" sz="1600" dirty="0" smtClean="0">
                <a:latin typeface="Cambria" pitchFamily="18" charset="0"/>
              </a:rPr>
              <a:t>When declaring arrays, specify - </a:t>
            </a:r>
          </a:p>
          <a:p>
            <a:pPr marL="457200" lvl="2" indent="-398463" algn="just">
              <a:spcBef>
                <a:spcPts val="0"/>
              </a:spcBef>
              <a:buClr>
                <a:srgbClr val="C00000"/>
              </a:buClr>
              <a:buSzPct val="90000"/>
              <a:buFont typeface="Wingdings" pitchFamily="2" charset="2"/>
              <a:buChar char="q"/>
            </a:pPr>
            <a:r>
              <a:rPr lang="en-US" sz="1600" dirty="0" smtClean="0">
                <a:latin typeface="Cambria" pitchFamily="18" charset="0"/>
              </a:rPr>
              <a:t>Name</a:t>
            </a:r>
          </a:p>
          <a:p>
            <a:pPr marL="457200" lvl="2" indent="-398463" algn="just">
              <a:spcBef>
                <a:spcPts val="0"/>
              </a:spcBef>
              <a:buClr>
                <a:srgbClr val="C00000"/>
              </a:buClr>
              <a:buSzPct val="90000"/>
              <a:buFont typeface="Wingdings" pitchFamily="2" charset="2"/>
              <a:buChar char="q"/>
            </a:pPr>
            <a:r>
              <a:rPr lang="en-US" sz="1600" dirty="0" smtClean="0">
                <a:latin typeface="Cambria" pitchFamily="18" charset="0"/>
              </a:rPr>
              <a:t>Type of array</a:t>
            </a:r>
          </a:p>
          <a:p>
            <a:pPr marL="457200" lvl="2" indent="-398463" algn="just">
              <a:spcBef>
                <a:spcPts val="0"/>
              </a:spcBef>
              <a:buClr>
                <a:srgbClr val="C00000"/>
              </a:buClr>
              <a:buSzPct val="90000"/>
              <a:buFont typeface="Wingdings" pitchFamily="2" charset="2"/>
              <a:buChar char="q"/>
            </a:pPr>
            <a:r>
              <a:rPr lang="en-US" sz="1600" dirty="0" smtClean="0">
                <a:latin typeface="Cambria" pitchFamily="18" charset="0"/>
              </a:rPr>
              <a:t>Number of elements</a:t>
            </a:r>
          </a:p>
          <a:p>
            <a:pPr marL="457200" lvl="2" indent="-398463" algn="just">
              <a:spcBef>
                <a:spcPts val="1200"/>
              </a:spcBef>
              <a:buClr>
                <a:srgbClr val="C00000"/>
              </a:buClr>
              <a:buSzPct val="90000"/>
            </a:pPr>
            <a:r>
              <a:rPr lang="en-US" sz="1600" dirty="0" smtClean="0">
                <a:latin typeface="Cambria" pitchFamily="18" charset="0"/>
              </a:rPr>
              <a:t>i.e. arrayType arrayName[ numberOfElements ];</a:t>
            </a:r>
          </a:p>
          <a:p>
            <a:pPr marL="457200" lvl="2" indent="-398463" algn="just">
              <a:spcBef>
                <a:spcPts val="0"/>
              </a:spcBef>
              <a:buClr>
                <a:srgbClr val="C00000"/>
              </a:buClr>
              <a:buSzPct val="90000"/>
            </a:pPr>
            <a:r>
              <a:rPr lang="en-US" sz="1600" dirty="0" smtClean="0">
                <a:latin typeface="Cambria" pitchFamily="18" charset="0"/>
              </a:rPr>
              <a:t>Examples - int c[ 10 ] or float </a:t>
            </a:r>
            <a:r>
              <a:rPr lang="en-US" sz="1600" dirty="0" err="1" smtClean="0">
                <a:latin typeface="Cambria" pitchFamily="18" charset="0"/>
              </a:rPr>
              <a:t>myArray</a:t>
            </a:r>
            <a:r>
              <a:rPr lang="en-US" sz="1600" dirty="0" smtClean="0">
                <a:latin typeface="Cambria" pitchFamily="18" charset="0"/>
              </a:rPr>
              <a:t>[ 3284 ];</a:t>
            </a:r>
          </a:p>
          <a:p>
            <a:pPr marL="457200" lvl="2" indent="-398463" algn="just">
              <a:spcBef>
                <a:spcPts val="1200"/>
              </a:spcBef>
              <a:buClr>
                <a:srgbClr val="C00000"/>
              </a:buClr>
              <a:buSzPct val="90000"/>
              <a:buFont typeface="Wingdings" pitchFamily="2" charset="2"/>
              <a:buChar char="q"/>
            </a:pPr>
            <a:r>
              <a:rPr lang="en-US" sz="1600" dirty="0" smtClean="0">
                <a:latin typeface="Cambria" pitchFamily="18" charset="0"/>
              </a:rPr>
              <a:t>Declaring multiple arrays of same type -   int c[10], x [27];  </a:t>
            </a:r>
          </a:p>
        </p:txBody>
      </p:sp>
      <p:sp>
        <p:nvSpPr>
          <p:cNvPr id="19457" name="Title 1"/>
          <p:cNvSpPr>
            <a:spLocks noGrp="1"/>
          </p:cNvSpPr>
          <p:nvPr>
            <p:ph type="title"/>
          </p:nvPr>
        </p:nvSpPr>
        <p:spPr>
          <a:xfrm>
            <a:off x="51489" y="228600"/>
            <a:ext cx="8153400" cy="990600"/>
          </a:xfrm>
        </p:spPr>
        <p:txBody>
          <a:bodyPr/>
          <a:lstStyle/>
          <a:p>
            <a:r>
              <a:rPr lang="en-US" sz="2800" b="1" dirty="0" smtClean="0">
                <a:solidFill>
                  <a:schemeClr val="tx1"/>
                </a:solidFill>
                <a:latin typeface="Cambria" pitchFamily="18" charset="0"/>
              </a:rPr>
              <a:t>1-D Array Declaration, Initialization &amp; Access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26</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0" name="TextBox 9"/>
          <p:cNvSpPr txBox="1"/>
          <p:nvPr/>
        </p:nvSpPr>
        <p:spPr>
          <a:xfrm>
            <a:off x="223323" y="1558711"/>
            <a:ext cx="2362200" cy="369332"/>
          </a:xfrm>
          <a:prstGeom prst="rect">
            <a:avLst/>
          </a:prstGeom>
          <a:solidFill>
            <a:schemeClr val="accent2"/>
          </a:solidFill>
        </p:spPr>
        <p:txBody>
          <a:bodyPr wrap="square" rtlCol="0">
            <a:spAutoFit/>
          </a:bodyPr>
          <a:lstStyle/>
          <a:p>
            <a:r>
              <a:rPr lang="en-US" i="1" dirty="0" smtClean="0">
                <a:solidFill>
                  <a:schemeClr val="bg1"/>
                </a:solidFill>
                <a:latin typeface="+mn-lt"/>
              </a:rPr>
              <a:t>Array Declaration</a:t>
            </a:r>
          </a:p>
        </p:txBody>
      </p:sp>
      <p:sp>
        <p:nvSpPr>
          <p:cNvPr id="11" name="TextBox 10"/>
          <p:cNvSpPr txBox="1"/>
          <p:nvPr/>
        </p:nvSpPr>
        <p:spPr>
          <a:xfrm>
            <a:off x="4572000" y="2788465"/>
            <a:ext cx="4419600" cy="1477328"/>
          </a:xfrm>
          <a:prstGeom prst="rect">
            <a:avLst/>
          </a:prstGeom>
          <a:noFill/>
          <a:ln w="12700">
            <a:noFill/>
            <a:prstDash val="sysDash"/>
          </a:ln>
        </p:spPr>
        <p:txBody>
          <a:bodyPr wrap="square" rtlCol="0">
            <a:spAutoFit/>
          </a:bodyPr>
          <a:lstStyle/>
          <a:p>
            <a:pPr algn="just">
              <a:spcBef>
                <a:spcPts val="1200"/>
              </a:spcBef>
            </a:pPr>
            <a:r>
              <a:rPr lang="en-US" sz="1600" dirty="0" smtClean="0">
                <a:latin typeface="Cambria" pitchFamily="18" charset="0"/>
              </a:rPr>
              <a:t>An element is accessed by indexing the array name. This is done by placing the index of the element within square brackets after the name of the array. For example −</a:t>
            </a:r>
          </a:p>
          <a:p>
            <a:pPr algn="just">
              <a:spcBef>
                <a:spcPts val="1200"/>
              </a:spcBef>
            </a:pPr>
            <a:r>
              <a:rPr lang="en-US" sz="1600" dirty="0" smtClean="0">
                <a:latin typeface="Cambria" pitchFamily="18" charset="0"/>
              </a:rPr>
              <a:t>double salary = balance[3];</a:t>
            </a:r>
          </a:p>
        </p:txBody>
      </p:sp>
      <p:sp>
        <p:nvSpPr>
          <p:cNvPr id="12" name="TextBox 11"/>
          <p:cNvSpPr txBox="1"/>
          <p:nvPr/>
        </p:nvSpPr>
        <p:spPr>
          <a:xfrm>
            <a:off x="4688188" y="1543467"/>
            <a:ext cx="2362200" cy="369332"/>
          </a:xfrm>
          <a:prstGeom prst="rect">
            <a:avLst/>
          </a:prstGeom>
          <a:solidFill>
            <a:schemeClr val="accent2"/>
          </a:solidFill>
        </p:spPr>
        <p:txBody>
          <a:bodyPr wrap="square" rtlCol="0">
            <a:spAutoFit/>
          </a:bodyPr>
          <a:lstStyle/>
          <a:p>
            <a:r>
              <a:rPr lang="en-US" i="1" dirty="0" smtClean="0">
                <a:solidFill>
                  <a:schemeClr val="bg1"/>
                </a:solidFill>
                <a:latin typeface="+mn-lt"/>
              </a:rPr>
              <a:t>Accessing Array Element</a:t>
            </a:r>
          </a:p>
        </p:txBody>
      </p:sp>
      <p:pic>
        <p:nvPicPr>
          <p:cNvPr id="1027" name="Picture 3"/>
          <p:cNvPicPr>
            <a:picLocks noChangeAspect="1" noChangeArrowheads="1"/>
          </p:cNvPicPr>
          <p:nvPr/>
        </p:nvPicPr>
        <p:blipFill>
          <a:blip r:embed="rId4"/>
          <a:srcRect/>
          <a:stretch>
            <a:fillRect/>
          </a:stretch>
        </p:blipFill>
        <p:spPr bwMode="auto">
          <a:xfrm>
            <a:off x="4800600" y="2057400"/>
            <a:ext cx="3886200" cy="638175"/>
          </a:xfrm>
          <a:prstGeom prst="rect">
            <a:avLst/>
          </a:prstGeom>
          <a:noFill/>
          <a:ln w="9525">
            <a:noFill/>
            <a:miter lim="800000"/>
            <a:headEnd/>
            <a:tailEnd/>
          </a:ln>
          <a:effectLst/>
        </p:spPr>
      </p:pic>
      <p:sp>
        <p:nvSpPr>
          <p:cNvPr id="13" name="TextBox 12"/>
          <p:cNvSpPr txBox="1"/>
          <p:nvPr/>
        </p:nvSpPr>
        <p:spPr>
          <a:xfrm>
            <a:off x="135465" y="4712787"/>
            <a:ext cx="3826935" cy="1231106"/>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sz="1600" b="1" dirty="0" smtClean="0">
                <a:latin typeface="Cambria" pitchFamily="18" charset="0"/>
              </a:rPr>
              <a:t>Compile Time:</a:t>
            </a:r>
          </a:p>
          <a:p>
            <a:pPr marL="53975" lvl="2" indent="4763" algn="just">
              <a:spcBef>
                <a:spcPts val="1200"/>
              </a:spcBef>
              <a:buClr>
                <a:srgbClr val="C00000"/>
              </a:buClr>
              <a:buSzPct val="90000"/>
            </a:pPr>
            <a:r>
              <a:rPr lang="en-US" sz="1600" dirty="0" smtClean="0">
                <a:latin typeface="Cambria" pitchFamily="18" charset="0"/>
              </a:rPr>
              <a:t>int num[6] = { 2, 4, 12, 5, 45, 5 } ;</a:t>
            </a:r>
          </a:p>
          <a:p>
            <a:pPr marL="53975" lvl="2" indent="4763" algn="just">
              <a:spcBef>
                <a:spcPts val="0"/>
              </a:spcBef>
              <a:buClr>
                <a:srgbClr val="C00000"/>
              </a:buClr>
              <a:buSzPct val="90000"/>
            </a:pPr>
            <a:r>
              <a:rPr lang="en-US" sz="1600" dirty="0" smtClean="0">
                <a:latin typeface="Cambria" pitchFamily="18" charset="0"/>
              </a:rPr>
              <a:t>int n[ ] = { 2, 4, 12, 5, 45, 5 } ;</a:t>
            </a:r>
          </a:p>
          <a:p>
            <a:pPr marL="53975" lvl="2" indent="4763" algn="just">
              <a:spcBef>
                <a:spcPts val="0"/>
              </a:spcBef>
              <a:buClr>
                <a:srgbClr val="C00000"/>
              </a:buClr>
              <a:buSzPct val="90000"/>
            </a:pPr>
            <a:r>
              <a:rPr lang="en-US" sz="1600" dirty="0" smtClean="0">
                <a:latin typeface="Cambria" pitchFamily="18" charset="0"/>
              </a:rPr>
              <a:t>float press[ ] = { 12.3, 34.2, -23.4, -11.3 } ;</a:t>
            </a:r>
          </a:p>
        </p:txBody>
      </p:sp>
      <p:sp>
        <p:nvSpPr>
          <p:cNvPr id="14" name="TextBox 13"/>
          <p:cNvSpPr txBox="1"/>
          <p:nvPr/>
        </p:nvSpPr>
        <p:spPr>
          <a:xfrm>
            <a:off x="268588" y="4321518"/>
            <a:ext cx="8494412" cy="369332"/>
          </a:xfrm>
          <a:prstGeom prst="rect">
            <a:avLst/>
          </a:prstGeom>
          <a:solidFill>
            <a:schemeClr val="accent2"/>
          </a:solidFill>
        </p:spPr>
        <p:txBody>
          <a:bodyPr wrap="square" rtlCol="0">
            <a:spAutoFit/>
          </a:bodyPr>
          <a:lstStyle/>
          <a:p>
            <a:r>
              <a:rPr lang="en-US" i="1" dirty="0" smtClean="0">
                <a:solidFill>
                  <a:schemeClr val="bg1"/>
                </a:solidFill>
                <a:latin typeface="+mn-lt"/>
              </a:rPr>
              <a:t>Array Initialization</a:t>
            </a:r>
          </a:p>
        </p:txBody>
      </p:sp>
      <p:sp>
        <p:nvSpPr>
          <p:cNvPr id="15" name="TextBox 14"/>
          <p:cNvSpPr txBox="1"/>
          <p:nvPr/>
        </p:nvSpPr>
        <p:spPr>
          <a:xfrm>
            <a:off x="4114801" y="4640554"/>
            <a:ext cx="1981199" cy="1815882"/>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sz="1600" b="1" dirty="0" smtClean="0">
                <a:latin typeface="Cambria" pitchFamily="18" charset="0"/>
              </a:rPr>
              <a:t>Run Time:</a:t>
            </a:r>
          </a:p>
          <a:p>
            <a:pPr marL="53975" lvl="2" indent="4763" algn="just">
              <a:spcBef>
                <a:spcPts val="0"/>
              </a:spcBef>
              <a:buClr>
                <a:srgbClr val="C00000"/>
              </a:buClr>
              <a:buSzPct val="90000"/>
            </a:pPr>
            <a:endParaRPr lang="en-US" sz="1600" dirty="0" smtClean="0">
              <a:latin typeface="Cambria" pitchFamily="18" charset="0"/>
            </a:endParaRPr>
          </a:p>
          <a:p>
            <a:pPr marL="53975" lvl="2" indent="4763" algn="just">
              <a:spcBef>
                <a:spcPts val="0"/>
              </a:spcBef>
              <a:buClr>
                <a:srgbClr val="C00000"/>
              </a:buClr>
              <a:buSzPct val="90000"/>
            </a:pPr>
            <a:r>
              <a:rPr lang="en-US" sz="1600" dirty="0" smtClean="0">
                <a:latin typeface="Cambria" pitchFamily="18" charset="0"/>
              </a:rPr>
              <a:t>float sum[100] ;</a:t>
            </a:r>
          </a:p>
          <a:p>
            <a:pPr marL="53975" lvl="2" indent="4763" algn="just">
              <a:spcBef>
                <a:spcPts val="0"/>
              </a:spcBef>
              <a:buClr>
                <a:srgbClr val="C00000"/>
              </a:buClr>
              <a:buSzPct val="90000"/>
            </a:pPr>
            <a:r>
              <a:rPr lang="en-US" sz="1600" dirty="0" smtClean="0">
                <a:latin typeface="Cambria" pitchFamily="18" charset="0"/>
              </a:rPr>
              <a:t>for (</a:t>
            </a:r>
            <a:r>
              <a:rPr lang="en-US" sz="1600" dirty="0" err="1" smtClean="0">
                <a:latin typeface="Cambria" pitchFamily="18" charset="0"/>
              </a:rPr>
              <a:t>i</a:t>
            </a:r>
            <a:r>
              <a:rPr lang="en-US" sz="1600" dirty="0" smtClean="0">
                <a:latin typeface="Cambria" pitchFamily="18" charset="0"/>
              </a:rPr>
              <a:t>=0; </a:t>
            </a:r>
            <a:r>
              <a:rPr lang="en-US" sz="1600" dirty="0" err="1" smtClean="0">
                <a:latin typeface="Cambria" pitchFamily="18" charset="0"/>
              </a:rPr>
              <a:t>i</a:t>
            </a:r>
            <a:r>
              <a:rPr lang="en-US" sz="1600" dirty="0" smtClean="0">
                <a:latin typeface="Cambria" pitchFamily="18" charset="0"/>
              </a:rPr>
              <a:t>&lt;100;++</a:t>
            </a:r>
            <a:r>
              <a:rPr lang="en-US" sz="1600" dirty="0" err="1" smtClean="0">
                <a:latin typeface="Cambria" pitchFamily="18" charset="0"/>
              </a:rPr>
              <a:t>i</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sum[</a:t>
            </a:r>
            <a:r>
              <a:rPr lang="en-US" sz="1600" dirty="0" err="1" smtClean="0">
                <a:latin typeface="Cambria" pitchFamily="18" charset="0"/>
              </a:rPr>
              <a:t>i</a:t>
            </a:r>
            <a:r>
              <a:rPr lang="en-US" sz="1600" dirty="0" smtClean="0">
                <a:latin typeface="Cambria" pitchFamily="18" charset="0"/>
              </a:rPr>
              <a:t>] = 0.0;</a:t>
            </a:r>
          </a:p>
          <a:p>
            <a:pPr marL="53975" lvl="2" indent="4763" algn="just">
              <a:spcBef>
                <a:spcPts val="0"/>
              </a:spcBef>
              <a:buClr>
                <a:srgbClr val="C00000"/>
              </a:buClr>
              <a:buSzPct val="90000"/>
            </a:pPr>
            <a:r>
              <a:rPr lang="en-US" sz="1600" dirty="0" smtClean="0">
                <a:latin typeface="Cambria" pitchFamily="18" charset="0"/>
              </a:rPr>
              <a:t>}</a:t>
            </a:r>
          </a:p>
        </p:txBody>
      </p:sp>
      <p:sp>
        <p:nvSpPr>
          <p:cNvPr id="16" name="TextBox 15"/>
          <p:cNvSpPr txBox="1"/>
          <p:nvPr/>
        </p:nvSpPr>
        <p:spPr>
          <a:xfrm>
            <a:off x="6248400" y="4858694"/>
            <a:ext cx="2514600" cy="1569660"/>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endParaRPr lang="en-US" sz="1600" dirty="0" smtClean="0">
              <a:latin typeface="Cambria" pitchFamily="18" charset="0"/>
            </a:endParaRPr>
          </a:p>
          <a:p>
            <a:pPr marL="53975" lvl="2" indent="4763" algn="just">
              <a:spcBef>
                <a:spcPts val="0"/>
              </a:spcBef>
              <a:buClr>
                <a:srgbClr val="C00000"/>
              </a:buClr>
              <a:buSzPct val="90000"/>
            </a:pPr>
            <a:r>
              <a:rPr lang="en-US" sz="1600" dirty="0" smtClean="0">
                <a:latin typeface="Cambria" pitchFamily="18" charset="0"/>
              </a:rPr>
              <a:t>float sum[100] ;</a:t>
            </a:r>
          </a:p>
          <a:p>
            <a:pPr marL="53975" lvl="2" indent="4763" algn="just">
              <a:spcBef>
                <a:spcPts val="0"/>
              </a:spcBef>
              <a:buClr>
                <a:srgbClr val="C00000"/>
              </a:buClr>
              <a:buSzPct val="90000"/>
            </a:pPr>
            <a:r>
              <a:rPr lang="en-US" sz="1600" dirty="0" smtClean="0">
                <a:latin typeface="Cambria" pitchFamily="18" charset="0"/>
              </a:rPr>
              <a:t>for (</a:t>
            </a:r>
            <a:r>
              <a:rPr lang="en-US" sz="1600" dirty="0" err="1" smtClean="0">
                <a:latin typeface="Cambria" pitchFamily="18" charset="0"/>
              </a:rPr>
              <a:t>i</a:t>
            </a:r>
            <a:r>
              <a:rPr lang="en-US" sz="1600" dirty="0" smtClean="0">
                <a:latin typeface="Cambria" pitchFamily="18" charset="0"/>
              </a:rPr>
              <a:t>=0; </a:t>
            </a:r>
            <a:r>
              <a:rPr lang="en-US" sz="1600" dirty="0" err="1" smtClean="0">
                <a:latin typeface="Cambria" pitchFamily="18" charset="0"/>
              </a:rPr>
              <a:t>i</a:t>
            </a:r>
            <a:r>
              <a:rPr lang="en-US" sz="1600" dirty="0" smtClean="0">
                <a:latin typeface="Cambria" pitchFamily="18" charset="0"/>
              </a:rPr>
              <a:t>&lt;100;++</a:t>
            </a:r>
            <a:r>
              <a:rPr lang="en-US" sz="1600" dirty="0" err="1" smtClean="0">
                <a:latin typeface="Cambria" pitchFamily="18" charset="0"/>
              </a:rPr>
              <a:t>i</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&lt;&lt;sum[</a:t>
            </a:r>
            <a:r>
              <a:rPr lang="en-US" sz="1600" dirty="0" err="1" smtClean="0">
                <a:latin typeface="Cambria" pitchFamily="18" charset="0"/>
              </a:rPr>
              <a:t>i</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5464" y="1530123"/>
            <a:ext cx="8856135" cy="4924425"/>
          </a:xfrm>
          <a:prstGeom prst="rect">
            <a:avLst/>
          </a:prstGeom>
          <a:noFill/>
          <a:ln w="12700">
            <a:noFill/>
            <a:prstDash val="sysDash"/>
          </a:ln>
        </p:spPr>
        <p:txBody>
          <a:bodyPr wrap="square" rtlCol="0">
            <a:spAutoFit/>
          </a:bodyPr>
          <a:lstStyle/>
          <a:p>
            <a:pPr algn="just">
              <a:spcBef>
                <a:spcPts val="1200"/>
              </a:spcBef>
            </a:pPr>
            <a:r>
              <a:rPr lang="en-US" sz="1600" dirty="0" smtClean="0">
                <a:latin typeface="Cambria" pitchFamily="18" charset="0"/>
              </a:rPr>
              <a:t>Program to find average marks obtained by a class of 30 students in a test.</a:t>
            </a:r>
            <a:endParaRPr lang="en-US" sz="900" dirty="0" smtClean="0">
              <a:latin typeface="Cambria" pitchFamily="18" charset="0"/>
            </a:endParaRPr>
          </a:p>
          <a:p>
            <a:pPr algn="just">
              <a:spcBef>
                <a:spcPts val="1200"/>
              </a:spcBef>
            </a:pPr>
            <a:r>
              <a:rPr lang="en-US" sz="1600" dirty="0" smtClean="0">
                <a:latin typeface="Cambria" pitchFamily="18" charset="0"/>
              </a:rPr>
              <a:t>int main( )</a:t>
            </a:r>
          </a:p>
          <a:p>
            <a:pPr algn="just">
              <a:spcBef>
                <a:spcPts val="0"/>
              </a:spcBef>
            </a:pPr>
            <a:r>
              <a:rPr lang="en-US" sz="1600" dirty="0" smtClean="0">
                <a:latin typeface="Cambria" pitchFamily="18" charset="0"/>
              </a:rPr>
              <a:t>{</a:t>
            </a:r>
          </a:p>
          <a:p>
            <a:pPr algn="just">
              <a:spcBef>
                <a:spcPts val="0"/>
              </a:spcBef>
            </a:pPr>
            <a:r>
              <a:rPr lang="en-US" sz="1600" dirty="0" smtClean="0">
                <a:latin typeface="Cambria" pitchFamily="18" charset="0"/>
              </a:rPr>
              <a:t>   int </a:t>
            </a:r>
            <a:r>
              <a:rPr lang="en-US" sz="1600" dirty="0" err="1" smtClean="0">
                <a:latin typeface="Cambria" pitchFamily="18" charset="0"/>
              </a:rPr>
              <a:t>avg</a:t>
            </a:r>
            <a:r>
              <a:rPr lang="en-US" sz="1600" dirty="0" smtClean="0">
                <a:latin typeface="Cambria" pitchFamily="18" charset="0"/>
              </a:rPr>
              <a:t>, sum = 0 ;</a:t>
            </a:r>
          </a:p>
          <a:p>
            <a:pPr algn="just">
              <a:spcBef>
                <a:spcPts val="0"/>
              </a:spcBef>
            </a:pPr>
            <a:r>
              <a:rPr lang="en-US" sz="1600" dirty="0" smtClean="0">
                <a:latin typeface="Cambria" pitchFamily="18" charset="0"/>
              </a:rPr>
              <a:t>   int </a:t>
            </a:r>
            <a:r>
              <a:rPr lang="en-US" sz="1600" dirty="0" err="1" smtClean="0">
                <a:latin typeface="Cambria" pitchFamily="18" charset="0"/>
              </a:rPr>
              <a:t>i</a:t>
            </a:r>
            <a:r>
              <a:rPr lang="en-US" sz="1600" dirty="0" smtClean="0">
                <a:latin typeface="Cambria" pitchFamily="18" charset="0"/>
              </a:rPr>
              <a:t> ;</a:t>
            </a:r>
          </a:p>
          <a:p>
            <a:pPr algn="just">
              <a:spcBef>
                <a:spcPts val="0"/>
              </a:spcBef>
            </a:pPr>
            <a:r>
              <a:rPr lang="en-US" sz="1600" dirty="0" smtClean="0">
                <a:latin typeface="Cambria" pitchFamily="18" charset="0"/>
              </a:rPr>
              <a:t>   int marks[30] ; /* array declaration */</a:t>
            </a:r>
          </a:p>
          <a:p>
            <a:pPr algn="just">
              <a:spcBef>
                <a:spcPts val="0"/>
              </a:spcBef>
            </a:pPr>
            <a:r>
              <a:rPr lang="en-US" sz="1600" dirty="0" smtClean="0">
                <a:latin typeface="Cambria" pitchFamily="18" charset="0"/>
              </a:rPr>
              <a:t>  for ( </a:t>
            </a:r>
            <a:r>
              <a:rPr lang="en-US" sz="1600" dirty="0" err="1" smtClean="0">
                <a:latin typeface="Cambria" pitchFamily="18" charset="0"/>
              </a:rPr>
              <a:t>i</a:t>
            </a:r>
            <a:r>
              <a:rPr lang="en-US" sz="1600" dirty="0" smtClean="0">
                <a:latin typeface="Cambria" pitchFamily="18" charset="0"/>
              </a:rPr>
              <a:t> = 0 ; </a:t>
            </a:r>
            <a:r>
              <a:rPr lang="en-US" sz="1600" dirty="0" err="1" smtClean="0">
                <a:latin typeface="Cambria" pitchFamily="18" charset="0"/>
              </a:rPr>
              <a:t>i</a:t>
            </a:r>
            <a:r>
              <a:rPr lang="en-US" sz="1600" dirty="0" smtClean="0">
                <a:latin typeface="Cambria" pitchFamily="18" charset="0"/>
              </a:rPr>
              <a:t> &lt;= 29 ; </a:t>
            </a:r>
            <a:r>
              <a:rPr lang="en-US" sz="1600" dirty="0" err="1" smtClean="0">
                <a:latin typeface="Cambria" pitchFamily="18" charset="0"/>
              </a:rPr>
              <a:t>i</a:t>
            </a:r>
            <a:r>
              <a:rPr lang="en-US" sz="1600" dirty="0" smtClean="0">
                <a:latin typeface="Cambria" pitchFamily="18" charset="0"/>
              </a:rPr>
              <a:t>++ )</a:t>
            </a:r>
          </a:p>
          <a:p>
            <a:pPr algn="just">
              <a:spcBef>
                <a:spcPts val="0"/>
              </a:spcBef>
            </a:pPr>
            <a:r>
              <a:rPr lang="en-US" sz="1600" dirty="0" smtClean="0">
                <a:latin typeface="Cambria" pitchFamily="18" charset="0"/>
              </a:rPr>
              <a:t>  {</a:t>
            </a:r>
          </a:p>
          <a:p>
            <a:pPr algn="just">
              <a:spcBef>
                <a:spcPts val="0"/>
              </a:spcBef>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&lt;&lt;“\</a:t>
            </a:r>
            <a:r>
              <a:rPr lang="en-US" sz="1600" dirty="0" err="1" smtClean="0">
                <a:latin typeface="Cambria" pitchFamily="18" charset="0"/>
              </a:rPr>
              <a:t>nEnter</a:t>
            </a:r>
            <a:r>
              <a:rPr lang="en-US" sz="1600" dirty="0" smtClean="0">
                <a:latin typeface="Cambria" pitchFamily="18" charset="0"/>
              </a:rPr>
              <a:t> marks of student  ” &lt;&lt; i+1 &lt;&lt;“:” ) ;</a:t>
            </a:r>
          </a:p>
          <a:p>
            <a:pPr algn="just">
              <a:spcBef>
                <a:spcPts val="0"/>
              </a:spcBef>
            </a:pPr>
            <a:r>
              <a:rPr lang="en-US" sz="1600" dirty="0" smtClean="0">
                <a:latin typeface="Cambria" pitchFamily="18" charset="0"/>
              </a:rPr>
              <a:t>    </a:t>
            </a:r>
            <a:r>
              <a:rPr lang="en-US" sz="1600" dirty="0" err="1" smtClean="0">
                <a:latin typeface="Cambria" pitchFamily="18" charset="0"/>
              </a:rPr>
              <a:t>cin</a:t>
            </a:r>
            <a:r>
              <a:rPr lang="en-US" sz="1600" dirty="0" smtClean="0">
                <a:latin typeface="Cambria" pitchFamily="18" charset="0"/>
              </a:rPr>
              <a:t>&gt;&gt;marks[</a:t>
            </a:r>
            <a:r>
              <a:rPr lang="en-US" sz="1600" dirty="0" err="1" smtClean="0">
                <a:latin typeface="Cambria" pitchFamily="18" charset="0"/>
              </a:rPr>
              <a:t>i</a:t>
            </a:r>
            <a:r>
              <a:rPr lang="en-US" sz="1600" dirty="0" smtClean="0">
                <a:latin typeface="Cambria" pitchFamily="18" charset="0"/>
              </a:rPr>
              <a:t>]; /* store data in array */</a:t>
            </a:r>
          </a:p>
          <a:p>
            <a:pPr algn="just">
              <a:spcBef>
                <a:spcPts val="0"/>
              </a:spcBef>
            </a:pPr>
            <a:r>
              <a:rPr lang="en-US" sz="1600" dirty="0" smtClean="0">
                <a:latin typeface="Cambria" pitchFamily="18" charset="0"/>
              </a:rPr>
              <a:t>  }</a:t>
            </a:r>
          </a:p>
          <a:p>
            <a:pPr algn="just">
              <a:spcBef>
                <a:spcPts val="0"/>
              </a:spcBef>
            </a:pPr>
            <a:r>
              <a:rPr lang="en-US" sz="1600" dirty="0" smtClean="0">
                <a:latin typeface="Cambria" pitchFamily="18" charset="0"/>
              </a:rPr>
              <a:t>  for ( </a:t>
            </a:r>
            <a:r>
              <a:rPr lang="en-US" sz="1600" dirty="0" err="1" smtClean="0">
                <a:latin typeface="Cambria" pitchFamily="18" charset="0"/>
              </a:rPr>
              <a:t>i</a:t>
            </a:r>
            <a:r>
              <a:rPr lang="en-US" sz="1600" dirty="0" smtClean="0">
                <a:latin typeface="Cambria" pitchFamily="18" charset="0"/>
              </a:rPr>
              <a:t> = 0 ; </a:t>
            </a:r>
            <a:r>
              <a:rPr lang="en-US" sz="1600" dirty="0" err="1" smtClean="0">
                <a:latin typeface="Cambria" pitchFamily="18" charset="0"/>
              </a:rPr>
              <a:t>i</a:t>
            </a:r>
            <a:r>
              <a:rPr lang="en-US" sz="1600" dirty="0" smtClean="0">
                <a:latin typeface="Cambria" pitchFamily="18" charset="0"/>
              </a:rPr>
              <a:t> &lt;= 29 ; </a:t>
            </a:r>
            <a:r>
              <a:rPr lang="en-US" sz="1600" dirty="0" err="1" smtClean="0">
                <a:latin typeface="Cambria" pitchFamily="18" charset="0"/>
              </a:rPr>
              <a:t>i</a:t>
            </a:r>
            <a:r>
              <a:rPr lang="en-US" sz="1600" dirty="0" smtClean="0">
                <a:latin typeface="Cambria" pitchFamily="18" charset="0"/>
              </a:rPr>
              <a:t>++ )</a:t>
            </a:r>
          </a:p>
          <a:p>
            <a:pPr algn="just">
              <a:spcBef>
                <a:spcPts val="0"/>
              </a:spcBef>
            </a:pPr>
            <a:r>
              <a:rPr lang="en-US" sz="1600" dirty="0" smtClean="0">
                <a:latin typeface="Cambria" pitchFamily="18" charset="0"/>
              </a:rPr>
              <a:t>  {</a:t>
            </a:r>
          </a:p>
          <a:p>
            <a:pPr algn="just">
              <a:spcBef>
                <a:spcPts val="0"/>
              </a:spcBef>
            </a:pPr>
            <a:r>
              <a:rPr lang="en-US" sz="1600" dirty="0" smtClean="0">
                <a:latin typeface="Cambria" pitchFamily="18" charset="0"/>
              </a:rPr>
              <a:t>   sum = sum + marks[</a:t>
            </a:r>
            <a:r>
              <a:rPr lang="en-US" sz="1600" dirty="0" err="1" smtClean="0">
                <a:latin typeface="Cambria" pitchFamily="18" charset="0"/>
              </a:rPr>
              <a:t>i</a:t>
            </a:r>
            <a:r>
              <a:rPr lang="en-US" sz="1600" dirty="0" smtClean="0">
                <a:latin typeface="Cambria" pitchFamily="18" charset="0"/>
              </a:rPr>
              <a:t>] ; /* read data from an array*/</a:t>
            </a:r>
          </a:p>
          <a:p>
            <a:pPr algn="just">
              <a:spcBef>
                <a:spcPts val="0"/>
              </a:spcBef>
            </a:pPr>
            <a:r>
              <a:rPr lang="en-US" sz="1600" dirty="0" smtClean="0">
                <a:latin typeface="Cambria" pitchFamily="18" charset="0"/>
              </a:rPr>
              <a:t>  }</a:t>
            </a:r>
          </a:p>
          <a:p>
            <a:pPr algn="just">
              <a:spcBef>
                <a:spcPts val="0"/>
              </a:spcBef>
            </a:pPr>
            <a:r>
              <a:rPr lang="en-US" sz="1600" dirty="0" smtClean="0">
                <a:latin typeface="Cambria" pitchFamily="18" charset="0"/>
              </a:rPr>
              <a:t>  </a:t>
            </a:r>
            <a:r>
              <a:rPr lang="en-US" sz="1600" dirty="0" err="1" smtClean="0">
                <a:latin typeface="Cambria" pitchFamily="18" charset="0"/>
              </a:rPr>
              <a:t>avg</a:t>
            </a:r>
            <a:r>
              <a:rPr lang="en-US" sz="1600" dirty="0" smtClean="0">
                <a:latin typeface="Cambria" pitchFamily="18" charset="0"/>
              </a:rPr>
              <a:t> = sum / 30 ;</a:t>
            </a:r>
          </a:p>
          <a:p>
            <a:pPr algn="just">
              <a:spcBef>
                <a:spcPts val="0"/>
              </a:spcBef>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&lt;&lt;"\</a:t>
            </a:r>
            <a:r>
              <a:rPr lang="en-US" sz="1600" dirty="0" err="1" smtClean="0">
                <a:latin typeface="Cambria" pitchFamily="18" charset="0"/>
              </a:rPr>
              <a:t>nAverage</a:t>
            </a:r>
            <a:r>
              <a:rPr lang="en-US" sz="1600" dirty="0" smtClean="0">
                <a:latin typeface="Cambria" pitchFamily="18" charset="0"/>
              </a:rPr>
              <a:t> marks = “&lt;&lt; </a:t>
            </a:r>
            <a:r>
              <a:rPr lang="en-US" sz="1600" dirty="0" err="1" smtClean="0">
                <a:latin typeface="Cambria" pitchFamily="18" charset="0"/>
              </a:rPr>
              <a:t>avg</a:t>
            </a:r>
            <a:r>
              <a:rPr lang="en-US" sz="1600" dirty="0" smtClean="0">
                <a:latin typeface="Cambria" pitchFamily="18" charset="0"/>
              </a:rPr>
              <a:t> ;</a:t>
            </a:r>
          </a:p>
          <a:p>
            <a:pPr algn="just">
              <a:spcBef>
                <a:spcPts val="0"/>
              </a:spcBef>
            </a:pPr>
            <a:r>
              <a:rPr lang="en-US" sz="1600" dirty="0" smtClean="0">
                <a:latin typeface="Cambria" pitchFamily="18" charset="0"/>
              </a:rPr>
              <a:t>  return 0;</a:t>
            </a:r>
          </a:p>
          <a:p>
            <a:pPr algn="just">
              <a:spcBef>
                <a:spcPts val="0"/>
              </a:spcBef>
            </a:pPr>
            <a:r>
              <a:rPr lang="en-US" sz="1600" dirty="0" smtClean="0">
                <a:latin typeface="Cambria" pitchFamily="18" charset="0"/>
              </a:rPr>
              <a:t>}</a:t>
            </a:r>
          </a:p>
        </p:txBody>
      </p:sp>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itchFamily="18" charset="0"/>
              </a:rPr>
              <a:t>Simple Program Using Array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27</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itchFamily="18" charset="0"/>
              </a:rPr>
              <a:t>Two Dimensional Array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28</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116188" y="1536829"/>
            <a:ext cx="8856135" cy="646331"/>
          </a:xfrm>
          <a:prstGeom prst="rect">
            <a:avLst/>
          </a:prstGeom>
          <a:noFill/>
          <a:ln w="12700">
            <a:noFill/>
            <a:prstDash val="sysDash"/>
          </a:ln>
        </p:spPr>
        <p:txBody>
          <a:bodyPr wrap="square" rtlCol="0">
            <a:spAutoFit/>
          </a:bodyPr>
          <a:lstStyle/>
          <a:p>
            <a:pPr marL="53975" lvl="2" indent="4763" algn="just">
              <a:spcBef>
                <a:spcPts val="1200"/>
              </a:spcBef>
              <a:buClr>
                <a:srgbClr val="C00000"/>
              </a:buClr>
              <a:buSzPct val="90000"/>
            </a:pPr>
            <a:r>
              <a:rPr lang="en-US" dirty="0" smtClean="0">
                <a:latin typeface="Cambria" pitchFamily="18" charset="0"/>
              </a:rPr>
              <a:t>So far we have explored arrays with only one dimension. It is also possible for arrays to have two or more dimensions. The two dimensional array is also called a </a:t>
            </a:r>
            <a:r>
              <a:rPr lang="en-US" b="1" dirty="0" smtClean="0">
                <a:latin typeface="Cambria" pitchFamily="18" charset="0"/>
              </a:rPr>
              <a:t>matrix</a:t>
            </a:r>
            <a:r>
              <a:rPr lang="en-US" dirty="0" smtClean="0">
                <a:latin typeface="Cambria" pitchFamily="18" charset="0"/>
              </a:rPr>
              <a:t>. </a:t>
            </a:r>
          </a:p>
        </p:txBody>
      </p:sp>
      <p:sp>
        <p:nvSpPr>
          <p:cNvPr id="7" name="TextBox 6"/>
          <p:cNvSpPr txBox="1"/>
          <p:nvPr/>
        </p:nvSpPr>
        <p:spPr>
          <a:xfrm>
            <a:off x="223323" y="2190533"/>
            <a:ext cx="2362200" cy="369332"/>
          </a:xfrm>
          <a:prstGeom prst="rect">
            <a:avLst/>
          </a:prstGeom>
          <a:solidFill>
            <a:schemeClr val="accent2"/>
          </a:solidFill>
        </p:spPr>
        <p:txBody>
          <a:bodyPr wrap="square" rtlCol="0">
            <a:spAutoFit/>
          </a:bodyPr>
          <a:lstStyle/>
          <a:p>
            <a:r>
              <a:rPr lang="en-US" i="1" dirty="0" smtClean="0">
                <a:solidFill>
                  <a:schemeClr val="bg1"/>
                </a:solidFill>
                <a:latin typeface="+mn-lt"/>
              </a:rPr>
              <a:t>Array Declaration</a:t>
            </a:r>
          </a:p>
        </p:txBody>
      </p:sp>
      <p:sp>
        <p:nvSpPr>
          <p:cNvPr id="10" name="TextBox 9"/>
          <p:cNvSpPr txBox="1"/>
          <p:nvPr/>
        </p:nvSpPr>
        <p:spPr>
          <a:xfrm>
            <a:off x="152400" y="2553674"/>
            <a:ext cx="4191000" cy="1754326"/>
          </a:xfrm>
          <a:prstGeom prst="rect">
            <a:avLst/>
          </a:prstGeom>
          <a:noFill/>
          <a:ln w="12700">
            <a:noFill/>
            <a:prstDash val="sysDash"/>
          </a:ln>
        </p:spPr>
        <p:txBody>
          <a:bodyPr wrap="square" rtlCol="0">
            <a:spAutoFit/>
          </a:bodyPr>
          <a:lstStyle/>
          <a:p>
            <a:pPr algn="just">
              <a:spcBef>
                <a:spcPts val="1200"/>
              </a:spcBef>
            </a:pPr>
            <a:r>
              <a:rPr lang="en-US" dirty="0" smtClean="0">
                <a:latin typeface="Cambria" pitchFamily="18" charset="0"/>
              </a:rPr>
              <a:t>When declaring 2-D arrays, specify - </a:t>
            </a: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Name</a:t>
            </a: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Type of array</a:t>
            </a: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Number of elements</a:t>
            </a:r>
          </a:p>
          <a:p>
            <a:pPr marL="457200" lvl="2" indent="-398463" algn="just">
              <a:spcBef>
                <a:spcPts val="0"/>
              </a:spcBef>
              <a:buClr>
                <a:srgbClr val="C00000"/>
              </a:buClr>
              <a:buSzPct val="90000"/>
            </a:pPr>
            <a:r>
              <a:rPr lang="en-US" b="1" dirty="0" smtClean="0">
                <a:latin typeface="Cambria" pitchFamily="18" charset="0"/>
              </a:rPr>
              <a:t>Examples</a:t>
            </a:r>
            <a:r>
              <a:rPr lang="en-US" dirty="0" smtClean="0">
                <a:latin typeface="Cambria" pitchFamily="18" charset="0"/>
              </a:rPr>
              <a:t> - int c[10][10]; </a:t>
            </a:r>
          </a:p>
          <a:p>
            <a:pPr marL="457200" lvl="2" indent="-398463" algn="just">
              <a:spcBef>
                <a:spcPts val="0"/>
              </a:spcBef>
              <a:buClr>
                <a:srgbClr val="C00000"/>
              </a:buClr>
              <a:buSzPct val="90000"/>
            </a:pPr>
            <a:r>
              <a:rPr lang="en-US" dirty="0" smtClean="0">
                <a:latin typeface="Cambria" pitchFamily="18" charset="0"/>
              </a:rPr>
              <a:t>                       float </a:t>
            </a:r>
            <a:r>
              <a:rPr lang="en-US" dirty="0" err="1" smtClean="0">
                <a:latin typeface="Cambria" pitchFamily="18" charset="0"/>
              </a:rPr>
              <a:t>myArray</a:t>
            </a:r>
            <a:r>
              <a:rPr lang="en-US" dirty="0" smtClean="0">
                <a:latin typeface="Cambria" pitchFamily="18" charset="0"/>
              </a:rPr>
              <a:t>[3284][100];</a:t>
            </a:r>
          </a:p>
        </p:txBody>
      </p:sp>
      <p:sp>
        <p:nvSpPr>
          <p:cNvPr id="12" name="TextBox 11"/>
          <p:cNvSpPr txBox="1"/>
          <p:nvPr/>
        </p:nvSpPr>
        <p:spPr>
          <a:xfrm>
            <a:off x="228600" y="5041293"/>
            <a:ext cx="8763000" cy="1200329"/>
          </a:xfrm>
          <a:prstGeom prst="rect">
            <a:avLst/>
          </a:prstGeom>
          <a:noFill/>
          <a:ln w="12700">
            <a:noFill/>
            <a:prstDash val="sysDash"/>
          </a:ln>
        </p:spPr>
        <p:txBody>
          <a:bodyPr wrap="square" rtlCol="0">
            <a:spAutoFit/>
          </a:bodyPr>
          <a:lstStyle/>
          <a:p>
            <a:pPr algn="just">
              <a:spcBef>
                <a:spcPts val="1200"/>
              </a:spcBef>
            </a:pPr>
            <a:r>
              <a:rPr lang="en-US" dirty="0" smtClean="0">
                <a:latin typeface="Cambria" pitchFamily="18" charset="0"/>
              </a:rPr>
              <a:t>An element is accessed by indexing the array name. This is done by placing two index of the element within square brackets after the name of the array. For example a  2D array declaration is double a[3][3], then the element can be accessed - 						</a:t>
            </a:r>
            <a:r>
              <a:rPr lang="en-US" b="1" dirty="0" smtClean="0">
                <a:latin typeface="Cambria" pitchFamily="18" charset="0"/>
              </a:rPr>
              <a:t>double b = a[1][1];</a:t>
            </a:r>
          </a:p>
        </p:txBody>
      </p:sp>
      <p:sp>
        <p:nvSpPr>
          <p:cNvPr id="13" name="TextBox 12"/>
          <p:cNvSpPr txBox="1"/>
          <p:nvPr/>
        </p:nvSpPr>
        <p:spPr>
          <a:xfrm>
            <a:off x="304800" y="4681410"/>
            <a:ext cx="2362200" cy="369332"/>
          </a:xfrm>
          <a:prstGeom prst="rect">
            <a:avLst/>
          </a:prstGeom>
          <a:solidFill>
            <a:schemeClr val="accent2"/>
          </a:solidFill>
        </p:spPr>
        <p:txBody>
          <a:bodyPr wrap="square" rtlCol="0">
            <a:spAutoFit/>
          </a:bodyPr>
          <a:lstStyle/>
          <a:p>
            <a:r>
              <a:rPr lang="en-US" i="1" dirty="0" smtClean="0">
                <a:solidFill>
                  <a:schemeClr val="bg1"/>
                </a:solidFill>
                <a:latin typeface="+mn-lt"/>
              </a:rPr>
              <a:t>Accessing Array Element</a:t>
            </a:r>
          </a:p>
        </p:txBody>
      </p:sp>
      <p:sp>
        <p:nvSpPr>
          <p:cNvPr id="14" name="TextBox 13"/>
          <p:cNvSpPr txBox="1"/>
          <p:nvPr/>
        </p:nvSpPr>
        <p:spPr>
          <a:xfrm>
            <a:off x="4343400" y="2200747"/>
            <a:ext cx="4343400" cy="369332"/>
          </a:xfrm>
          <a:prstGeom prst="rect">
            <a:avLst/>
          </a:prstGeom>
          <a:solidFill>
            <a:schemeClr val="accent2"/>
          </a:solidFill>
        </p:spPr>
        <p:txBody>
          <a:bodyPr wrap="square" rtlCol="0">
            <a:spAutoFit/>
          </a:bodyPr>
          <a:lstStyle/>
          <a:p>
            <a:r>
              <a:rPr lang="en-US" i="1" dirty="0" smtClean="0">
                <a:solidFill>
                  <a:schemeClr val="bg1"/>
                </a:solidFill>
                <a:latin typeface="+mn-lt"/>
              </a:rPr>
              <a:t>Array Representation &amp; Memory Map</a:t>
            </a:r>
          </a:p>
        </p:txBody>
      </p:sp>
      <p:sp>
        <p:nvSpPr>
          <p:cNvPr id="16" name="TextBox 15"/>
          <p:cNvSpPr txBox="1"/>
          <p:nvPr/>
        </p:nvSpPr>
        <p:spPr>
          <a:xfrm>
            <a:off x="4209106" y="2540258"/>
            <a:ext cx="1371600" cy="369332"/>
          </a:xfrm>
          <a:prstGeom prst="rect">
            <a:avLst/>
          </a:prstGeom>
          <a:noFill/>
          <a:ln w="12700">
            <a:noFill/>
            <a:prstDash val="sysDash"/>
          </a:ln>
        </p:spPr>
        <p:txBody>
          <a:bodyPr wrap="square" rtlCol="0">
            <a:spAutoFit/>
          </a:bodyPr>
          <a:lstStyle/>
          <a:p>
            <a:pPr marL="53975" lvl="2" indent="4763">
              <a:spcBef>
                <a:spcPts val="1200"/>
              </a:spcBef>
              <a:buClr>
                <a:srgbClr val="C00000"/>
              </a:buClr>
              <a:buSzPct val="90000"/>
            </a:pPr>
            <a:r>
              <a:rPr lang="en-US" dirty="0" smtClean="0">
                <a:latin typeface="Cambria" pitchFamily="18" charset="0"/>
              </a:rPr>
              <a:t>int a[4][3]; </a:t>
            </a:r>
          </a:p>
        </p:txBody>
      </p:sp>
      <p:sp>
        <p:nvSpPr>
          <p:cNvPr id="17" name="TextBox 16"/>
          <p:cNvSpPr txBox="1"/>
          <p:nvPr/>
        </p:nvSpPr>
        <p:spPr>
          <a:xfrm>
            <a:off x="152400" y="4230988"/>
            <a:ext cx="4191000" cy="430887"/>
          </a:xfrm>
          <a:prstGeom prst="rect">
            <a:avLst/>
          </a:prstGeom>
          <a:noFill/>
          <a:ln w="12700">
            <a:noFill/>
            <a:prstDash val="sysDash"/>
          </a:ln>
        </p:spPr>
        <p:txBody>
          <a:bodyPr wrap="square" rtlCol="0">
            <a:spAutoFit/>
          </a:bodyPr>
          <a:lstStyle/>
          <a:p>
            <a:pPr marL="53975" lvl="2" indent="4763">
              <a:spcBef>
                <a:spcPts val="1200"/>
              </a:spcBef>
              <a:buClr>
                <a:srgbClr val="C00000"/>
              </a:buClr>
              <a:buSzPct val="90000"/>
            </a:pPr>
            <a:r>
              <a:rPr lang="en-US" sz="1100" b="1" i="1" dirty="0" smtClean="0">
                <a:solidFill>
                  <a:srgbClr val="C00000"/>
                </a:solidFill>
                <a:latin typeface="Cambria" pitchFamily="18" charset="0"/>
              </a:rPr>
              <a:t>NOTE</a:t>
            </a:r>
            <a:r>
              <a:rPr lang="en-US" sz="1100" i="1" dirty="0" smtClean="0">
                <a:solidFill>
                  <a:srgbClr val="C00000"/>
                </a:solidFill>
                <a:latin typeface="Cambria" pitchFamily="18" charset="0"/>
              </a:rPr>
              <a:t> - number of elements are declared twice. First one for </a:t>
            </a:r>
            <a:r>
              <a:rPr lang="en-US" sz="1100" b="1" i="1" dirty="0" smtClean="0">
                <a:solidFill>
                  <a:srgbClr val="C00000"/>
                </a:solidFill>
                <a:latin typeface="Cambria" pitchFamily="18" charset="0"/>
              </a:rPr>
              <a:t>row</a:t>
            </a:r>
            <a:r>
              <a:rPr lang="en-US" sz="1100" i="1" dirty="0" smtClean="0">
                <a:solidFill>
                  <a:srgbClr val="C00000"/>
                </a:solidFill>
                <a:latin typeface="Cambria" pitchFamily="18" charset="0"/>
              </a:rPr>
              <a:t> and other for </a:t>
            </a:r>
            <a:r>
              <a:rPr lang="en-US" sz="1100" b="1" i="1" dirty="0" smtClean="0">
                <a:solidFill>
                  <a:srgbClr val="C00000"/>
                </a:solidFill>
                <a:latin typeface="Cambria" pitchFamily="18" charset="0"/>
              </a:rPr>
              <a:t>column </a:t>
            </a:r>
          </a:p>
        </p:txBody>
      </p:sp>
      <p:graphicFrame>
        <p:nvGraphicFramePr>
          <p:cNvPr id="19" name="Table 18"/>
          <p:cNvGraphicFramePr>
            <a:graphicFrameLocks noGrp="1"/>
          </p:cNvGraphicFramePr>
          <p:nvPr/>
        </p:nvGraphicFramePr>
        <p:xfrm>
          <a:off x="4343400" y="4191000"/>
          <a:ext cx="4648200" cy="368300"/>
        </p:xfrm>
        <a:graphic>
          <a:graphicData uri="http://schemas.openxmlformats.org/drawingml/2006/table">
            <a:tbl>
              <a:tblPr/>
              <a:tblGrid>
                <a:gridCol w="387350"/>
                <a:gridCol w="387350"/>
                <a:gridCol w="387350"/>
                <a:gridCol w="387350"/>
                <a:gridCol w="387350"/>
                <a:gridCol w="387350"/>
                <a:gridCol w="387350"/>
                <a:gridCol w="387350"/>
                <a:gridCol w="387350"/>
                <a:gridCol w="387350"/>
                <a:gridCol w="387350"/>
                <a:gridCol w="387350"/>
              </a:tblGrid>
              <a:tr h="184150">
                <a:tc>
                  <a:txBody>
                    <a:bodyPr/>
                    <a:lstStyle/>
                    <a:p>
                      <a:pPr algn="l" fontAlgn="b"/>
                      <a:r>
                        <a:rPr lang="en-US" sz="1000" b="1" i="0" u="none" strike="noStrike" dirty="0">
                          <a:solidFill>
                            <a:srgbClr val="000000"/>
                          </a:solidFill>
                          <a:latin typeface="Calibri"/>
                        </a:rPr>
                        <a:t>a[0][0]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a[3][2]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150">
                <a:tc>
                  <a:txBody>
                    <a:bodyPr/>
                    <a:lstStyle/>
                    <a:p>
                      <a:pPr algn="ctr" fontAlgn="b"/>
                      <a:r>
                        <a:rPr lang="en-US" sz="1000" b="1" i="0" u="none" strike="noStrike">
                          <a:solidFill>
                            <a:srgbClr val="000000"/>
                          </a:solidFill>
                          <a:latin typeface="Calibri"/>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Calibri"/>
                        </a:rPr>
                        <a:t>1004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Calibri"/>
                        </a:rPr>
                        <a:t>1010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Calibri"/>
                        </a:rPr>
                        <a:t>1022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nvGraphicFramePr>
        <p:xfrm>
          <a:off x="4343400" y="2895600"/>
          <a:ext cx="4648200" cy="1250950"/>
        </p:xfrm>
        <a:graphic>
          <a:graphicData uri="http://schemas.openxmlformats.org/drawingml/2006/table">
            <a:tbl>
              <a:tblPr/>
              <a:tblGrid>
                <a:gridCol w="1162050"/>
                <a:gridCol w="1162050"/>
                <a:gridCol w="1162050"/>
                <a:gridCol w="1162050"/>
              </a:tblGrid>
              <a:tr h="250190">
                <a:tc>
                  <a:txBody>
                    <a:bodyPr/>
                    <a:lstStyle/>
                    <a:p>
                      <a:pPr algn="ctr" fontAlgn="b"/>
                      <a:r>
                        <a:rPr lang="en-US" sz="1400" b="0" i="0" u="none" strike="noStrike" dirty="0">
                          <a:solidFill>
                            <a:srgbClr val="000000"/>
                          </a:solidFill>
                          <a:latin typeface="Calibri"/>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dirty="0">
                          <a:solidFill>
                            <a:srgbClr val="000000"/>
                          </a:solidFill>
                          <a:latin typeface="Calibri"/>
                        </a:rPr>
                        <a:t>Column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dirty="0">
                          <a:solidFill>
                            <a:srgbClr val="000000"/>
                          </a:solidFill>
                          <a:latin typeface="Calibri"/>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dirty="0">
                          <a:solidFill>
                            <a:srgbClr val="000000"/>
                          </a:solidFill>
                          <a:latin typeface="Calibri"/>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r>
              <a:tr h="250190">
                <a:tc>
                  <a:txBody>
                    <a:bodyPr/>
                    <a:lstStyle/>
                    <a:p>
                      <a:pPr algn="ctr" fontAlgn="b"/>
                      <a:r>
                        <a:rPr lang="en-US" sz="1400" b="1" i="0" u="none" strike="noStrike" dirty="0">
                          <a:solidFill>
                            <a:srgbClr val="000000"/>
                          </a:solidFill>
                          <a:latin typeface="Calibri"/>
                        </a:rPr>
                        <a:t>Row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dirty="0">
                          <a:solidFill>
                            <a:srgbClr val="000000"/>
                          </a:solidFill>
                          <a:latin typeface="Calibri"/>
                        </a:rPr>
                        <a:t>a[0][0]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190">
                <a:tc>
                  <a:txBody>
                    <a:bodyPr/>
                    <a:lstStyle/>
                    <a:p>
                      <a:pPr algn="ctr" fontAlgn="b"/>
                      <a:r>
                        <a:rPr lang="en-US" sz="1400" b="1" i="0" u="none" strike="noStrike" dirty="0">
                          <a:solidFill>
                            <a:srgbClr val="000000"/>
                          </a:solidFill>
                          <a:latin typeface="Calibri"/>
                        </a:rPr>
                        <a:t>Row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dirty="0">
                          <a:solidFill>
                            <a:srgbClr val="000000"/>
                          </a:solidFill>
                          <a:latin typeface="Calibri"/>
                        </a:rPr>
                        <a:t>a[1][0]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190">
                <a:tc>
                  <a:txBody>
                    <a:bodyPr/>
                    <a:lstStyle/>
                    <a:p>
                      <a:pPr algn="ctr" fontAlgn="b"/>
                      <a:r>
                        <a:rPr lang="en-US" sz="1400" b="1" i="0" u="none" strike="noStrike" dirty="0">
                          <a:solidFill>
                            <a:srgbClr val="000000"/>
                          </a:solidFill>
                          <a:latin typeface="Calibri"/>
                        </a:rPr>
                        <a:t>Row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dirty="0">
                          <a:solidFill>
                            <a:srgbClr val="000000"/>
                          </a:solidFill>
                          <a:latin typeface="Calibri"/>
                        </a:rPr>
                        <a:t>a[2][0]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190">
                <a:tc>
                  <a:txBody>
                    <a:bodyPr/>
                    <a:lstStyle/>
                    <a:p>
                      <a:pPr algn="ctr" fontAlgn="b"/>
                      <a:r>
                        <a:rPr lang="en-US" sz="1400" b="1" i="0" u="none" strike="noStrike" dirty="0">
                          <a:solidFill>
                            <a:srgbClr val="000000"/>
                          </a:solidFill>
                          <a:latin typeface="Calibri"/>
                        </a:rPr>
                        <a:t>Row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33"/>
                    </a:solidFill>
                  </a:tcPr>
                </a:tc>
                <a:tc>
                  <a:txBody>
                    <a:bodyPr/>
                    <a:lstStyle/>
                    <a:p>
                      <a:pPr algn="ctr" fontAlgn="b"/>
                      <a:r>
                        <a:rPr lang="en-US" sz="1400" b="1" i="0" u="none" strike="noStrike">
                          <a:solidFill>
                            <a:srgbClr val="000000"/>
                          </a:solidFill>
                          <a:latin typeface="Calibri"/>
                        </a:rPr>
                        <a:t>a[3][0]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200" b="1" dirty="0" smtClean="0">
                <a:solidFill>
                  <a:schemeClr val="tx1"/>
                </a:solidFill>
                <a:latin typeface="Cambria" pitchFamily="18" charset="0"/>
              </a:rPr>
              <a:t>Initializing Two Dimensional Array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29</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116188" y="1536829"/>
            <a:ext cx="8856135" cy="4678204"/>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b="1" dirty="0" smtClean="0">
                <a:latin typeface="Cambria" pitchFamily="18" charset="0"/>
              </a:rPr>
              <a:t>Compile Time:</a:t>
            </a:r>
          </a:p>
          <a:p>
            <a:pPr marL="53975" lvl="2" indent="4763" algn="just">
              <a:spcBef>
                <a:spcPts val="0"/>
              </a:spcBef>
              <a:buClr>
                <a:srgbClr val="C00000"/>
              </a:buClr>
              <a:buSzPct val="90000"/>
            </a:pPr>
            <a:r>
              <a:rPr lang="en-US" dirty="0" smtClean="0">
                <a:latin typeface="Cambria" pitchFamily="18" charset="0"/>
              </a:rPr>
              <a:t>int stud[4][2] = {</a:t>
            </a:r>
          </a:p>
          <a:p>
            <a:pPr marL="53975" lvl="2" indent="4763" algn="just">
              <a:spcBef>
                <a:spcPts val="0"/>
              </a:spcBef>
              <a:buClr>
                <a:srgbClr val="C00000"/>
              </a:buClr>
              <a:buSzPct val="90000"/>
            </a:pPr>
            <a:r>
              <a:rPr lang="en-US" dirty="0" smtClean="0">
                <a:latin typeface="Cambria" pitchFamily="18" charset="0"/>
              </a:rPr>
              <a:t>		{ 1234, 56 },</a:t>
            </a:r>
          </a:p>
          <a:p>
            <a:pPr marL="53975" lvl="2" indent="4763" algn="just">
              <a:spcBef>
                <a:spcPts val="0"/>
              </a:spcBef>
              <a:buClr>
                <a:srgbClr val="C00000"/>
              </a:buClr>
              <a:buSzPct val="90000"/>
            </a:pPr>
            <a:r>
              <a:rPr lang="en-US" dirty="0" smtClean="0">
                <a:latin typeface="Cambria" pitchFamily="18" charset="0"/>
              </a:rPr>
              <a:t>		{ 1212, 33 },</a:t>
            </a:r>
          </a:p>
          <a:p>
            <a:pPr marL="53975" lvl="2" indent="4763" algn="just">
              <a:spcBef>
                <a:spcPts val="0"/>
              </a:spcBef>
              <a:buClr>
                <a:srgbClr val="C00000"/>
              </a:buClr>
              <a:buSzPct val="90000"/>
            </a:pPr>
            <a:r>
              <a:rPr lang="en-US" dirty="0" smtClean="0">
                <a:latin typeface="Cambria" pitchFamily="18" charset="0"/>
              </a:rPr>
              <a:t>		{ 1434, 80 },</a:t>
            </a:r>
          </a:p>
          <a:p>
            <a:pPr marL="53975" lvl="2" indent="4763" algn="just">
              <a:spcBef>
                <a:spcPts val="0"/>
              </a:spcBef>
              <a:buClr>
                <a:srgbClr val="C00000"/>
              </a:buClr>
              <a:buSzPct val="90000"/>
            </a:pPr>
            <a:r>
              <a:rPr lang="en-US" dirty="0" smtClean="0">
                <a:latin typeface="Cambria" pitchFamily="18" charset="0"/>
              </a:rPr>
              <a:t>		{ 1312, 78 }</a:t>
            </a:r>
          </a:p>
          <a:p>
            <a:pPr marL="53975" lvl="2" indent="4763" algn="just">
              <a:spcBef>
                <a:spcPts val="0"/>
              </a:spcBef>
              <a:buClr>
                <a:srgbClr val="C00000"/>
              </a:buClr>
              <a:buSzPct val="90000"/>
            </a:pPr>
            <a:r>
              <a:rPr lang="en-US" dirty="0" smtClean="0">
                <a:latin typeface="Cambria" pitchFamily="18" charset="0"/>
              </a:rPr>
              <a:t>	              } ;</a:t>
            </a:r>
          </a:p>
          <a:p>
            <a:pPr marL="53975" lvl="2" indent="4763" algn="just">
              <a:spcBef>
                <a:spcPts val="0"/>
              </a:spcBef>
              <a:buClr>
                <a:srgbClr val="C00000"/>
              </a:buClr>
              <a:buSzPct val="90000"/>
            </a:pPr>
            <a:r>
              <a:rPr lang="en-US" dirty="0" smtClean="0">
                <a:latin typeface="Cambria" pitchFamily="18" charset="0"/>
              </a:rPr>
              <a:t>or even this would work...</a:t>
            </a:r>
          </a:p>
          <a:p>
            <a:pPr marL="53975" lvl="2" indent="4763" algn="just">
              <a:spcBef>
                <a:spcPts val="1200"/>
              </a:spcBef>
              <a:buClr>
                <a:srgbClr val="C00000"/>
              </a:buClr>
              <a:buSzPct val="90000"/>
            </a:pPr>
            <a:r>
              <a:rPr lang="en-US" dirty="0" smtClean="0">
                <a:latin typeface="Cambria" pitchFamily="18" charset="0"/>
              </a:rPr>
              <a:t>int stud[4][2] = { 1234, 56, 1212, 33, 1434, 80, 1312, 78 } ;</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It is important to remember that while initializing a 2-D array it is </a:t>
            </a:r>
            <a:r>
              <a:rPr lang="en-US" b="1" dirty="0" smtClean="0">
                <a:latin typeface="Cambria" pitchFamily="18" charset="0"/>
              </a:rPr>
              <a:t>necessary to mention the second (column) dimension</a:t>
            </a:r>
            <a:r>
              <a:rPr lang="en-US" dirty="0" smtClean="0">
                <a:latin typeface="Cambria" pitchFamily="18" charset="0"/>
              </a:rPr>
              <a:t>, whereas the </a:t>
            </a:r>
            <a:r>
              <a:rPr lang="en-US" b="1" dirty="0" smtClean="0">
                <a:latin typeface="Cambria" pitchFamily="18" charset="0"/>
              </a:rPr>
              <a:t>first dimension (row) is optional</a:t>
            </a:r>
            <a:r>
              <a:rPr lang="en-US" dirty="0" smtClean="0">
                <a:latin typeface="Cambria" pitchFamily="18" charset="0"/>
              </a:rPr>
              <a:t>. Thus the declarations shown on left are perfectly acceptable, but not the right.</a:t>
            </a:r>
          </a:p>
          <a:p>
            <a:pPr marL="53975" lvl="2" indent="4763" algn="just">
              <a:spcBef>
                <a:spcPts val="0"/>
              </a:spcBef>
              <a:buClr>
                <a:srgbClr val="C00000"/>
              </a:buClr>
              <a:buSzPct val="90000"/>
            </a:pPr>
            <a:endParaRPr lang="en-US" dirty="0" smtClean="0">
              <a:latin typeface="Cambria" pitchFamily="18" charset="0"/>
            </a:endParaRP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int </a:t>
            </a:r>
            <a:r>
              <a:rPr lang="en-US" dirty="0" err="1" smtClean="0">
                <a:latin typeface="Cambria" pitchFamily="18" charset="0"/>
              </a:rPr>
              <a:t>arr</a:t>
            </a:r>
            <a:r>
              <a:rPr lang="en-US" dirty="0" smtClean="0">
                <a:latin typeface="Cambria" pitchFamily="18" charset="0"/>
              </a:rPr>
              <a:t>[2][3] = { 12, 34, 23, 45, 56, 45 } ;</a:t>
            </a: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int </a:t>
            </a:r>
            <a:r>
              <a:rPr lang="en-US" dirty="0" err="1" smtClean="0">
                <a:latin typeface="Cambria" pitchFamily="18" charset="0"/>
              </a:rPr>
              <a:t>arr</a:t>
            </a:r>
            <a:r>
              <a:rPr lang="en-US" dirty="0" smtClean="0">
                <a:latin typeface="Cambria" pitchFamily="18" charset="0"/>
              </a:rPr>
              <a:t>[ ][3] = { 12, 34, 23, 45, 56, 45 } ;</a:t>
            </a:r>
          </a:p>
        </p:txBody>
      </p:sp>
      <p:sp>
        <p:nvSpPr>
          <p:cNvPr id="7" name="TextBox 6"/>
          <p:cNvSpPr txBox="1"/>
          <p:nvPr/>
        </p:nvSpPr>
        <p:spPr>
          <a:xfrm>
            <a:off x="4495800" y="5531665"/>
            <a:ext cx="4436535" cy="369332"/>
          </a:xfrm>
          <a:prstGeom prst="rect">
            <a:avLst/>
          </a:prstGeom>
          <a:noFill/>
          <a:ln w="12700">
            <a:noFill/>
            <a:prstDash val="sysDash"/>
          </a:ln>
        </p:spPr>
        <p:txBody>
          <a:bodyPr wrap="square" rtlCol="0">
            <a:spAutoFit/>
          </a:bodyPr>
          <a:lstStyle/>
          <a:p>
            <a:pPr marL="457200" lvl="2" indent="-398463" algn="just">
              <a:spcBef>
                <a:spcPts val="0"/>
              </a:spcBef>
              <a:buClr>
                <a:srgbClr val="C00000"/>
              </a:buClr>
              <a:buSzPct val="90000"/>
              <a:buFont typeface="Wingdings" pitchFamily="2" charset="2"/>
              <a:buChar char="q"/>
            </a:pPr>
            <a:r>
              <a:rPr lang="en-US" i="1" dirty="0" smtClean="0">
                <a:solidFill>
                  <a:srgbClr val="C00000"/>
                </a:solidFill>
                <a:latin typeface="Cambria" pitchFamily="18" charset="0"/>
              </a:rPr>
              <a:t>int </a:t>
            </a:r>
            <a:r>
              <a:rPr lang="en-US" i="1" dirty="0" err="1" smtClean="0">
                <a:solidFill>
                  <a:srgbClr val="C00000"/>
                </a:solidFill>
                <a:latin typeface="Cambria" pitchFamily="18" charset="0"/>
              </a:rPr>
              <a:t>arr</a:t>
            </a:r>
            <a:r>
              <a:rPr lang="en-US" i="1" dirty="0" smtClean="0">
                <a:solidFill>
                  <a:srgbClr val="C00000"/>
                </a:solidFill>
                <a:latin typeface="Cambria" pitchFamily="18" charset="0"/>
              </a:rPr>
              <a:t>[2][ ] = { 12, 34, 23, 45, 56, 45 } ;</a:t>
            </a:r>
          </a:p>
        </p:txBody>
      </p:sp>
      <p:sp>
        <p:nvSpPr>
          <p:cNvPr id="10" name="TextBox 9"/>
          <p:cNvSpPr txBox="1"/>
          <p:nvPr/>
        </p:nvSpPr>
        <p:spPr>
          <a:xfrm>
            <a:off x="4114801" y="1600200"/>
            <a:ext cx="1981199" cy="2092881"/>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b="1" dirty="0" smtClean="0">
                <a:latin typeface="Cambria" pitchFamily="18" charset="0"/>
              </a:rPr>
              <a:t>Run Time:</a:t>
            </a:r>
          </a:p>
          <a:p>
            <a:pPr marL="53975" lvl="2" indent="4763" algn="just">
              <a:spcBef>
                <a:spcPts val="0"/>
              </a:spcBef>
              <a:buClr>
                <a:srgbClr val="C00000"/>
              </a:buClr>
              <a:buSzPct val="90000"/>
            </a:pPr>
            <a:endParaRPr lang="en-US" sz="1600" dirty="0" smtClean="0">
              <a:latin typeface="Cambria" pitchFamily="18" charset="0"/>
            </a:endParaRPr>
          </a:p>
          <a:p>
            <a:pPr marL="53975" lvl="2" indent="4763" algn="just">
              <a:spcBef>
                <a:spcPts val="0"/>
              </a:spcBef>
              <a:buClr>
                <a:srgbClr val="C00000"/>
              </a:buClr>
              <a:buSzPct val="90000"/>
            </a:pPr>
            <a:r>
              <a:rPr lang="en-US" sz="1600" dirty="0" smtClean="0">
                <a:latin typeface="Cambria" pitchFamily="18" charset="0"/>
              </a:rPr>
              <a:t>int stud[4][2];</a:t>
            </a:r>
          </a:p>
          <a:p>
            <a:pPr marL="53975" lvl="2" indent="4763" algn="just">
              <a:spcBef>
                <a:spcPts val="0"/>
              </a:spcBef>
              <a:buClr>
                <a:srgbClr val="C00000"/>
              </a:buClr>
              <a:buSzPct val="90000"/>
            </a:pPr>
            <a:r>
              <a:rPr lang="en-US" sz="1600" dirty="0" smtClean="0">
                <a:latin typeface="Cambria" pitchFamily="18" charset="0"/>
              </a:rPr>
              <a:t>for (</a:t>
            </a:r>
            <a:r>
              <a:rPr lang="en-US" sz="1600" dirty="0" err="1" smtClean="0">
                <a:latin typeface="Cambria" pitchFamily="18" charset="0"/>
              </a:rPr>
              <a:t>i</a:t>
            </a:r>
            <a:r>
              <a:rPr lang="en-US" sz="1600" dirty="0" smtClean="0">
                <a:latin typeface="Cambria" pitchFamily="18" charset="0"/>
              </a:rPr>
              <a:t>=0; </a:t>
            </a:r>
            <a:r>
              <a:rPr lang="en-US" sz="1600" dirty="0" err="1" smtClean="0">
                <a:latin typeface="Cambria" pitchFamily="18" charset="0"/>
              </a:rPr>
              <a:t>i</a:t>
            </a:r>
            <a:r>
              <a:rPr lang="en-US" sz="1600" dirty="0" smtClean="0">
                <a:latin typeface="Cambria" pitchFamily="18" charset="0"/>
              </a:rPr>
              <a:t>&lt;4;++</a:t>
            </a:r>
            <a:r>
              <a:rPr lang="en-US" sz="1600" dirty="0" err="1" smtClean="0">
                <a:latin typeface="Cambria" pitchFamily="18" charset="0"/>
              </a:rPr>
              <a:t>i</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for (j=0; j&lt;2;j++)</a:t>
            </a:r>
          </a:p>
          <a:p>
            <a:pPr marL="53975" lvl="2" indent="4763" algn="just">
              <a:spcBef>
                <a:spcPts val="0"/>
              </a:spcBef>
              <a:buClr>
                <a:srgbClr val="C00000"/>
              </a:buClr>
              <a:buSzPct val="90000"/>
            </a:pPr>
            <a:r>
              <a:rPr lang="en-US" sz="1600" dirty="0" smtClean="0">
                <a:latin typeface="Cambria" pitchFamily="18" charset="0"/>
              </a:rPr>
              <a:t>       stud[</a:t>
            </a:r>
            <a:r>
              <a:rPr lang="en-US" sz="1600" dirty="0" err="1" smtClean="0">
                <a:latin typeface="Cambria" pitchFamily="18" charset="0"/>
              </a:rPr>
              <a:t>i</a:t>
            </a:r>
            <a:r>
              <a:rPr lang="en-US" sz="1600" dirty="0" smtClean="0">
                <a:latin typeface="Cambria" pitchFamily="18" charset="0"/>
              </a:rPr>
              <a:t>][j] = 0;</a:t>
            </a:r>
          </a:p>
          <a:p>
            <a:pPr marL="53975" lvl="2" indent="4763" algn="just">
              <a:spcBef>
                <a:spcPts val="0"/>
              </a:spcBef>
              <a:buClr>
                <a:srgbClr val="C00000"/>
              </a:buClr>
              <a:buSzPct val="90000"/>
            </a:pPr>
            <a:r>
              <a:rPr lang="en-US" sz="1600" dirty="0" smtClean="0">
                <a:latin typeface="Cambria" pitchFamily="18" charset="0"/>
              </a:rPr>
              <a:t>}</a:t>
            </a:r>
          </a:p>
        </p:txBody>
      </p:sp>
      <p:sp>
        <p:nvSpPr>
          <p:cNvPr id="13" name="TextBox 12"/>
          <p:cNvSpPr txBox="1"/>
          <p:nvPr/>
        </p:nvSpPr>
        <p:spPr>
          <a:xfrm>
            <a:off x="6096000" y="2057400"/>
            <a:ext cx="2667000" cy="1569660"/>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sz="1600" dirty="0" smtClean="0">
                <a:latin typeface="Cambria" pitchFamily="18" charset="0"/>
              </a:rPr>
              <a:t>int stud[4][2];</a:t>
            </a:r>
          </a:p>
          <a:p>
            <a:pPr marL="53975" lvl="2" indent="4763" algn="just">
              <a:spcBef>
                <a:spcPts val="0"/>
              </a:spcBef>
              <a:buClr>
                <a:srgbClr val="C00000"/>
              </a:buClr>
              <a:buSzPct val="90000"/>
            </a:pPr>
            <a:r>
              <a:rPr lang="en-US" sz="1600" dirty="0" smtClean="0">
                <a:latin typeface="Cambria" pitchFamily="18" charset="0"/>
              </a:rPr>
              <a:t>for (</a:t>
            </a:r>
            <a:r>
              <a:rPr lang="en-US" sz="1600" dirty="0" err="1" smtClean="0">
                <a:latin typeface="Cambria" pitchFamily="18" charset="0"/>
              </a:rPr>
              <a:t>i</a:t>
            </a:r>
            <a:r>
              <a:rPr lang="en-US" sz="1600" dirty="0" smtClean="0">
                <a:latin typeface="Cambria" pitchFamily="18" charset="0"/>
              </a:rPr>
              <a:t>=0; </a:t>
            </a:r>
            <a:r>
              <a:rPr lang="en-US" sz="1600" dirty="0" err="1" smtClean="0">
                <a:latin typeface="Cambria" pitchFamily="18" charset="0"/>
              </a:rPr>
              <a:t>i</a:t>
            </a:r>
            <a:r>
              <a:rPr lang="en-US" sz="1600" dirty="0" smtClean="0">
                <a:latin typeface="Cambria" pitchFamily="18" charset="0"/>
              </a:rPr>
              <a:t>&lt;4;++</a:t>
            </a:r>
            <a:r>
              <a:rPr lang="en-US" sz="1600" dirty="0" err="1" smtClean="0">
                <a:latin typeface="Cambria" pitchFamily="18" charset="0"/>
              </a:rPr>
              <a:t>i</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for (j=0; j&lt;2;j++)</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cin</a:t>
            </a:r>
            <a:r>
              <a:rPr lang="en-US" sz="1600" dirty="0" smtClean="0">
                <a:latin typeface="Cambria" pitchFamily="18" charset="0"/>
              </a:rPr>
              <a:t>&gt;&gt;stud[</a:t>
            </a:r>
            <a:r>
              <a:rPr lang="en-US" sz="1600" dirty="0" err="1" smtClean="0">
                <a:latin typeface="Cambria" pitchFamily="18" charset="0"/>
              </a:rPr>
              <a:t>i</a:t>
            </a:r>
            <a:r>
              <a:rPr lang="en-US" sz="1600" dirty="0" smtClean="0">
                <a:latin typeface="Cambria" pitchFamily="18" charset="0"/>
              </a:rPr>
              <a:t>][j];</a:t>
            </a:r>
          </a:p>
          <a:p>
            <a:pPr marL="53975" lvl="2" indent="4763" algn="just">
              <a:spcBef>
                <a:spcPts val="0"/>
              </a:spcBef>
              <a:buClr>
                <a:srgbClr val="C00000"/>
              </a:buClr>
              <a:buSzPct val="90000"/>
            </a:pPr>
            <a:r>
              <a:rPr lang="en-US" sz="1600" dirty="0" smtClean="0">
                <a:latin typeface="Cambria"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sz="3200" b="1" dirty="0" smtClean="0">
                <a:solidFill>
                  <a:schemeClr val="tx1"/>
                </a:solidFill>
                <a:latin typeface="Cambria" pitchFamily="18" charset="0"/>
              </a:rPr>
              <a:t>C++ Program Structure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a:t>
            </a:fld>
            <a:endParaRPr lang="en-US" dirty="0"/>
          </a:p>
        </p:txBody>
      </p:sp>
      <p:sp>
        <p:nvSpPr>
          <p:cNvPr id="19" name="Content Placeholder 2"/>
          <p:cNvSpPr txBox="1">
            <a:spLocks/>
          </p:cNvSpPr>
          <p:nvPr/>
        </p:nvSpPr>
        <p:spPr bwMode="auto">
          <a:xfrm>
            <a:off x="99235" y="1559437"/>
            <a:ext cx="8610600" cy="33935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318503" lvl="0" indent="-318503" algn="just">
              <a:lnSpc>
                <a:spcPct val="120000"/>
              </a:lnSpc>
              <a:buClr>
                <a:srgbClr val="C00000"/>
              </a:buClr>
              <a:buSzPct val="80000"/>
              <a:defRPr/>
            </a:pPr>
            <a:r>
              <a:rPr lang="en-US" dirty="0" smtClean="0">
                <a:latin typeface="Cambria" pitchFamily="18" charset="0"/>
              </a:rPr>
              <a:t>Let us look at a simple code that would print the words Hello World.</a:t>
            </a:r>
          </a:p>
          <a:p>
            <a:pPr marL="318503" lvl="0" indent="-318503" algn="just">
              <a:lnSpc>
                <a:spcPct val="120000"/>
              </a:lnSpc>
              <a:buClr>
                <a:srgbClr val="C00000"/>
              </a:buClr>
              <a:buSzPct val="80000"/>
              <a:defRPr/>
            </a:pPr>
            <a:endParaRPr lang="en-US" dirty="0" smtClean="0">
              <a:latin typeface="Cambria" pitchFamily="18" charset="0"/>
            </a:endParaRPr>
          </a:p>
          <a:p>
            <a:pPr marL="318503" lvl="0" indent="-318503" algn="just">
              <a:lnSpc>
                <a:spcPct val="120000"/>
              </a:lnSpc>
              <a:buClr>
                <a:srgbClr val="C00000"/>
              </a:buClr>
              <a:buSzPct val="80000"/>
              <a:defRPr/>
            </a:pPr>
            <a:r>
              <a:rPr lang="en-US" dirty="0" smtClean="0">
                <a:latin typeface="Cambria" pitchFamily="18" charset="0"/>
              </a:rPr>
              <a:t>#include &lt;iostream&gt;</a:t>
            </a:r>
          </a:p>
          <a:p>
            <a:pPr marL="318503" lvl="0" indent="-318503" algn="just">
              <a:lnSpc>
                <a:spcPct val="120000"/>
              </a:lnSpc>
              <a:buClr>
                <a:srgbClr val="C00000"/>
              </a:buClr>
              <a:buSzPct val="80000"/>
              <a:defRPr/>
            </a:pPr>
            <a:r>
              <a:rPr lang="en-US" dirty="0" smtClean="0">
                <a:latin typeface="Cambria" pitchFamily="18" charset="0"/>
              </a:rPr>
              <a:t>using namespace std;</a:t>
            </a:r>
          </a:p>
          <a:p>
            <a:pPr marL="318503" lvl="0" indent="-318503" algn="just">
              <a:lnSpc>
                <a:spcPct val="120000"/>
              </a:lnSpc>
              <a:buClr>
                <a:srgbClr val="C00000"/>
              </a:buClr>
              <a:buSzPct val="80000"/>
              <a:defRPr/>
            </a:pPr>
            <a:endParaRPr lang="en-US" dirty="0" smtClean="0">
              <a:latin typeface="Cambria" pitchFamily="18" charset="0"/>
            </a:endParaRPr>
          </a:p>
          <a:p>
            <a:pPr marL="318503" lvl="0" indent="-318503" algn="just">
              <a:lnSpc>
                <a:spcPct val="120000"/>
              </a:lnSpc>
              <a:buClr>
                <a:srgbClr val="C00000"/>
              </a:buClr>
              <a:buSzPct val="80000"/>
              <a:defRPr/>
            </a:pPr>
            <a:r>
              <a:rPr lang="en-US" dirty="0" smtClean="0">
                <a:latin typeface="Cambria" pitchFamily="18" charset="0"/>
              </a:rPr>
              <a:t>// main() is where program </a:t>
            </a:r>
          </a:p>
          <a:p>
            <a:pPr marL="318503" lvl="0" indent="-318503" algn="just">
              <a:lnSpc>
                <a:spcPct val="120000"/>
              </a:lnSpc>
              <a:buClr>
                <a:srgbClr val="C00000"/>
              </a:buClr>
              <a:buSzPct val="80000"/>
              <a:defRPr/>
            </a:pPr>
            <a:r>
              <a:rPr lang="en-US" dirty="0" smtClean="0">
                <a:latin typeface="Cambria" pitchFamily="18" charset="0"/>
              </a:rPr>
              <a:t>//execution begins.</a:t>
            </a:r>
          </a:p>
          <a:p>
            <a:pPr marL="318503" lvl="0" indent="-318503" algn="just">
              <a:lnSpc>
                <a:spcPct val="120000"/>
              </a:lnSpc>
              <a:buClr>
                <a:srgbClr val="C00000"/>
              </a:buClr>
              <a:buSzPct val="80000"/>
              <a:defRPr/>
            </a:pPr>
            <a:r>
              <a:rPr lang="en-US" dirty="0" smtClean="0">
                <a:latin typeface="Cambria" pitchFamily="18" charset="0"/>
              </a:rPr>
              <a:t>int main() {</a:t>
            </a:r>
          </a:p>
          <a:p>
            <a:pPr marL="318503" lvl="0" indent="-318503" algn="just">
              <a:lnSpc>
                <a:spcPct val="120000"/>
              </a:lnSpc>
              <a:buClr>
                <a:srgbClr val="C00000"/>
              </a:buClr>
              <a:buSzPct val="80000"/>
              <a:defRPr/>
            </a:pPr>
            <a:r>
              <a:rPr lang="en-US" dirty="0" smtClean="0">
                <a:latin typeface="Cambria" pitchFamily="18" charset="0"/>
              </a:rPr>
              <a:t> // prints Hello World</a:t>
            </a:r>
          </a:p>
          <a:p>
            <a:pPr marL="318503" lvl="0" indent="-318503" algn="just">
              <a:lnSpc>
                <a:spcPct val="120000"/>
              </a:lnSpc>
              <a:buClr>
                <a:srgbClr val="C00000"/>
              </a:buClr>
              <a:buSzPct val="80000"/>
              <a:defRPr/>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"Hello World"; </a:t>
            </a:r>
          </a:p>
          <a:p>
            <a:pPr marL="318503" lvl="0" indent="-318503" algn="just">
              <a:lnSpc>
                <a:spcPct val="120000"/>
              </a:lnSpc>
              <a:buClr>
                <a:srgbClr val="C00000"/>
              </a:buClr>
              <a:buSzPct val="80000"/>
              <a:defRPr/>
            </a:pPr>
            <a:r>
              <a:rPr lang="en-US" dirty="0" smtClean="0">
                <a:latin typeface="Cambria" pitchFamily="18" charset="0"/>
              </a:rPr>
              <a:t>   return 0;</a:t>
            </a:r>
          </a:p>
          <a:p>
            <a:pPr marL="318503" lvl="0" indent="-318503" algn="just">
              <a:lnSpc>
                <a:spcPct val="120000"/>
              </a:lnSpc>
              <a:buClr>
                <a:srgbClr val="C00000"/>
              </a:buClr>
              <a:buSzPct val="80000"/>
              <a:defRPr/>
            </a:pPr>
            <a:r>
              <a:rPr lang="en-US" dirty="0" smtClean="0">
                <a:latin typeface="Cambria" pitchFamily="18" charset="0"/>
              </a:rPr>
              <a:t>}</a:t>
            </a:r>
          </a:p>
        </p:txBody>
      </p:sp>
      <p:sp>
        <p:nvSpPr>
          <p:cNvPr id="10" name="Rectangular Callout 9"/>
          <p:cNvSpPr/>
          <p:nvPr/>
        </p:nvSpPr>
        <p:spPr>
          <a:xfrm>
            <a:off x="5715000" y="1981200"/>
            <a:ext cx="3276600" cy="1600200"/>
          </a:xfrm>
          <a:prstGeom prst="wedgeRectCallout">
            <a:avLst>
              <a:gd name="adj1" fmla="val -155372"/>
              <a:gd name="adj2" fmla="val -212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The C++ language defines several headers, which contain information that is either necessary or useful to the program. For this program, the header &lt;iostream&gt; is needed.</a:t>
            </a:r>
            <a:endParaRPr lang="en-US" dirty="0"/>
          </a:p>
        </p:txBody>
      </p:sp>
      <p:sp>
        <p:nvSpPr>
          <p:cNvPr id="11" name="Rectangular Callout 10"/>
          <p:cNvSpPr/>
          <p:nvPr/>
        </p:nvSpPr>
        <p:spPr>
          <a:xfrm>
            <a:off x="5715000" y="3733800"/>
            <a:ext cx="3276600" cy="1219200"/>
          </a:xfrm>
          <a:prstGeom prst="wedgeRectCallout">
            <a:avLst>
              <a:gd name="adj1" fmla="val -153750"/>
              <a:gd name="adj2" fmla="val -12881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The line using namespace std tells the compiler to use the std namespace. Namespaces are a relatively recent addition to C++</a:t>
            </a:r>
            <a:endParaRPr lang="en-US" dirty="0"/>
          </a:p>
        </p:txBody>
      </p:sp>
      <p:sp>
        <p:nvSpPr>
          <p:cNvPr id="12" name="Rectangular Callout 11"/>
          <p:cNvSpPr/>
          <p:nvPr/>
        </p:nvSpPr>
        <p:spPr>
          <a:xfrm>
            <a:off x="5715000" y="5029200"/>
            <a:ext cx="3276600" cy="838200"/>
          </a:xfrm>
          <a:prstGeom prst="wedgeRectCallout">
            <a:avLst>
              <a:gd name="adj1" fmla="val -180684"/>
              <a:gd name="adj2" fmla="val -1677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The line int main() is the main function where program execution begins.</a:t>
            </a:r>
            <a:endParaRPr lang="en-US" dirty="0"/>
          </a:p>
        </p:txBody>
      </p:sp>
      <p:sp>
        <p:nvSpPr>
          <p:cNvPr id="13" name="Rectangular Callout 12"/>
          <p:cNvSpPr/>
          <p:nvPr/>
        </p:nvSpPr>
        <p:spPr>
          <a:xfrm>
            <a:off x="1905000" y="5334000"/>
            <a:ext cx="3352800" cy="1066800"/>
          </a:xfrm>
          <a:prstGeom prst="wedgeRectCallout">
            <a:avLst>
              <a:gd name="adj1" fmla="val -73411"/>
              <a:gd name="adj2" fmla="val -940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err="1" smtClean="0"/>
              <a:t>cout</a:t>
            </a:r>
            <a:r>
              <a:rPr lang="en-US" dirty="0" smtClean="0"/>
              <a:t> &lt;&lt; " Hello World " causes the message " Hello World " to be displayed on the screen.</a:t>
            </a:r>
          </a:p>
        </p:txBody>
      </p:sp>
      <p:sp>
        <p:nvSpPr>
          <p:cNvPr id="14" name="Rectangular Callout 13"/>
          <p:cNvSpPr/>
          <p:nvPr/>
        </p:nvSpPr>
        <p:spPr>
          <a:xfrm>
            <a:off x="152400" y="5638800"/>
            <a:ext cx="1524000" cy="685800"/>
          </a:xfrm>
          <a:prstGeom prst="wedgeRectCallout">
            <a:avLst>
              <a:gd name="adj1" fmla="val -31421"/>
              <a:gd name="adj2" fmla="val -1206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smtClean="0"/>
              <a:t>Terminates the program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itchFamily="18" charset="0"/>
              </a:rPr>
              <a:t>2-D Array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30</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116188" y="1536829"/>
            <a:ext cx="8856135" cy="4678204"/>
          </a:xfrm>
          <a:prstGeom prst="rect">
            <a:avLst/>
          </a:prstGeom>
          <a:noFill/>
          <a:ln w="12700">
            <a:noFill/>
            <a:prstDash val="sysDash"/>
          </a:ln>
        </p:spPr>
        <p:txBody>
          <a:bodyPr wrap="square" rtlCol="0">
            <a:spAutoFit/>
          </a:bodyPr>
          <a:lstStyle/>
          <a:p>
            <a:pPr marL="53975" lvl="2" indent="4763" algn="just">
              <a:spcBef>
                <a:spcPts val="1200"/>
              </a:spcBef>
              <a:buClr>
                <a:srgbClr val="C00000"/>
              </a:buClr>
              <a:buSzPct val="90000"/>
            </a:pPr>
            <a:r>
              <a:rPr lang="en-US" dirty="0" smtClean="0">
                <a:latin typeface="Cambria" pitchFamily="18" charset="0"/>
              </a:rPr>
              <a:t>Below is a sample program that stores roll number and marks obtained by a student.</a:t>
            </a:r>
          </a:p>
          <a:p>
            <a:pPr marL="53975" lvl="2" indent="4763" algn="just">
              <a:spcBef>
                <a:spcPts val="1200"/>
              </a:spcBef>
              <a:buClr>
                <a:srgbClr val="C00000"/>
              </a:buClr>
              <a:buSzPct val="90000"/>
            </a:pPr>
            <a:r>
              <a:rPr lang="en-US" dirty="0" smtClean="0">
                <a:latin typeface="Cambria" pitchFamily="18" charset="0"/>
              </a:rPr>
              <a:t>int main( )</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int stud[4][2] ;</a:t>
            </a:r>
          </a:p>
          <a:p>
            <a:pPr marL="53975" lvl="2" indent="4763" algn="just">
              <a:spcBef>
                <a:spcPts val="0"/>
              </a:spcBef>
              <a:buClr>
                <a:srgbClr val="C00000"/>
              </a:buClr>
              <a:buSzPct val="90000"/>
            </a:pPr>
            <a:r>
              <a:rPr lang="en-US" dirty="0" smtClean="0">
                <a:latin typeface="Cambria" pitchFamily="18" charset="0"/>
              </a:rPr>
              <a:t>  int </a:t>
            </a:r>
            <a:r>
              <a:rPr lang="en-US" dirty="0" err="1" smtClean="0">
                <a:latin typeface="Cambria" pitchFamily="18" charset="0"/>
              </a:rPr>
              <a:t>i</a:t>
            </a:r>
            <a:r>
              <a:rPr lang="en-US" dirty="0" smtClean="0">
                <a:latin typeface="Cambria" pitchFamily="18" charset="0"/>
              </a:rPr>
              <a:t>, j ;</a:t>
            </a:r>
          </a:p>
          <a:p>
            <a:pPr marL="53975" lvl="2" indent="4763" algn="just">
              <a:spcBef>
                <a:spcPts val="0"/>
              </a:spcBef>
              <a:buClr>
                <a:srgbClr val="C00000"/>
              </a:buClr>
              <a:buSzPct val="90000"/>
            </a:pPr>
            <a:r>
              <a:rPr lang="en-US" dirty="0" smtClean="0">
                <a:latin typeface="Cambria" pitchFamily="18" charset="0"/>
              </a:rPr>
              <a:t>  for ( </a:t>
            </a:r>
            <a:r>
              <a:rPr lang="en-US" dirty="0" err="1" smtClean="0">
                <a:latin typeface="Cambria" pitchFamily="18" charset="0"/>
              </a:rPr>
              <a:t>i</a:t>
            </a:r>
            <a:r>
              <a:rPr lang="en-US" dirty="0" smtClean="0">
                <a:latin typeface="Cambria" pitchFamily="18" charset="0"/>
              </a:rPr>
              <a:t> = 0 ; </a:t>
            </a:r>
            <a:r>
              <a:rPr lang="en-US" dirty="0" err="1" smtClean="0">
                <a:latin typeface="Cambria" pitchFamily="18" charset="0"/>
              </a:rPr>
              <a:t>i</a:t>
            </a:r>
            <a:r>
              <a:rPr lang="en-US" dirty="0" smtClean="0">
                <a:latin typeface="Cambria" pitchFamily="18" charset="0"/>
              </a:rPr>
              <a:t> &lt;= 3 ; </a:t>
            </a:r>
            <a:r>
              <a:rPr lang="en-US" dirty="0" err="1" smtClean="0">
                <a:latin typeface="Cambria" pitchFamily="18" charset="0"/>
              </a:rPr>
              <a:t>i</a:t>
            </a: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&lt;&lt;"\n Enter roll no. and marks of student “&lt;&lt; i+1 &lt;&lt; “:” ) ;</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cin</a:t>
            </a:r>
            <a:r>
              <a:rPr lang="en-US" dirty="0" smtClean="0">
                <a:latin typeface="Cambria" pitchFamily="18" charset="0"/>
              </a:rPr>
              <a:t>&gt;&gt;stud[i][0]&gt;&gt;stud [i][1]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for ( </a:t>
            </a:r>
            <a:r>
              <a:rPr lang="en-US" dirty="0" err="1" smtClean="0">
                <a:latin typeface="Cambria" pitchFamily="18" charset="0"/>
              </a:rPr>
              <a:t>i</a:t>
            </a:r>
            <a:r>
              <a:rPr lang="en-US" dirty="0" smtClean="0">
                <a:latin typeface="Cambria" pitchFamily="18" charset="0"/>
              </a:rPr>
              <a:t> = 0 ; </a:t>
            </a:r>
            <a:r>
              <a:rPr lang="en-US" dirty="0" err="1" smtClean="0">
                <a:latin typeface="Cambria" pitchFamily="18" charset="0"/>
              </a:rPr>
              <a:t>i</a:t>
            </a:r>
            <a:r>
              <a:rPr lang="en-US" dirty="0" smtClean="0">
                <a:latin typeface="Cambria" pitchFamily="18" charset="0"/>
              </a:rPr>
              <a:t> &lt;= 3 ; </a:t>
            </a:r>
            <a:r>
              <a:rPr lang="en-US" dirty="0" err="1" smtClean="0">
                <a:latin typeface="Cambria" pitchFamily="18" charset="0"/>
              </a:rPr>
              <a:t>i</a:t>
            </a: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t>
            </a:r>
            <a:r>
              <a:rPr lang="en-US" dirty="0" err="1" smtClean="0">
                <a:latin typeface="Cambria" pitchFamily="18" charset="0"/>
              </a:rPr>
              <a:t>nRoll</a:t>
            </a:r>
            <a:r>
              <a:rPr lang="en-US" dirty="0" smtClean="0">
                <a:latin typeface="Cambria" pitchFamily="18" charset="0"/>
              </a:rPr>
              <a:t> No:”&lt;&lt; stud[</a:t>
            </a:r>
            <a:r>
              <a:rPr lang="en-US" dirty="0" err="1" smtClean="0">
                <a:latin typeface="Cambria" pitchFamily="18" charset="0"/>
              </a:rPr>
              <a:t>i</a:t>
            </a:r>
            <a:r>
              <a:rPr lang="en-US" dirty="0" smtClean="0">
                <a:latin typeface="Cambria" pitchFamily="18" charset="0"/>
              </a:rPr>
              <a:t>][0]&lt;&lt;“, Mark:“ &lt;&lt; stud[</a:t>
            </a:r>
            <a:r>
              <a:rPr lang="en-US" dirty="0" err="1" smtClean="0">
                <a:latin typeface="Cambria" pitchFamily="18" charset="0"/>
              </a:rPr>
              <a:t>i</a:t>
            </a:r>
            <a:r>
              <a:rPr lang="en-US" dirty="0" smtClean="0">
                <a:latin typeface="Cambria" pitchFamily="18" charset="0"/>
              </a:rPr>
              <a:t>][1]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return 0;</a:t>
            </a:r>
          </a:p>
          <a:p>
            <a:pPr marL="53975" lvl="2" indent="4763" algn="just">
              <a:spcBef>
                <a:spcPts val="0"/>
              </a:spcBef>
              <a:buClr>
                <a:srgbClr val="C00000"/>
              </a:buClr>
              <a:buSzPct val="90000"/>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itchFamily="18" charset="0"/>
              </a:rPr>
              <a:t>Three Dimensional Array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31</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116188" y="1536829"/>
            <a:ext cx="8856135" cy="5078313"/>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We aren’t going to show a programming example that uses a three dimensional array. This is because, in practice, one rarely uses this array. However, an example of initializing a three-dimensional array will consolidate your understanding of subscripts:</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int </a:t>
            </a:r>
            <a:r>
              <a:rPr lang="en-US" dirty="0" err="1" smtClean="0">
                <a:latin typeface="Cambria" pitchFamily="18" charset="0"/>
              </a:rPr>
              <a:t>arr</a:t>
            </a:r>
            <a:r>
              <a:rPr lang="en-US" dirty="0" smtClean="0">
                <a:latin typeface="Cambria" pitchFamily="18" charset="0"/>
              </a:rPr>
              <a:t>[2][4][2] =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 2, 4 },</a:t>
            </a:r>
          </a:p>
          <a:p>
            <a:pPr marL="53975" lvl="2" indent="4763" algn="just">
              <a:spcBef>
                <a:spcPts val="0"/>
              </a:spcBef>
              <a:buClr>
                <a:srgbClr val="C00000"/>
              </a:buClr>
              <a:buSzPct val="90000"/>
            </a:pPr>
            <a:r>
              <a:rPr lang="en-US" dirty="0" smtClean="0">
                <a:latin typeface="Cambria" pitchFamily="18" charset="0"/>
              </a:rPr>
              <a:t>				{ 7, 8 },</a:t>
            </a:r>
          </a:p>
          <a:p>
            <a:pPr marL="53975" lvl="2" indent="4763" algn="just">
              <a:spcBef>
                <a:spcPts val="0"/>
              </a:spcBef>
              <a:buClr>
                <a:srgbClr val="C00000"/>
              </a:buClr>
              <a:buSzPct val="90000"/>
            </a:pPr>
            <a:r>
              <a:rPr lang="en-US" dirty="0" smtClean="0">
                <a:latin typeface="Cambria" pitchFamily="18" charset="0"/>
              </a:rPr>
              <a:t>				{ 3, 4 },</a:t>
            </a:r>
          </a:p>
          <a:p>
            <a:pPr marL="53975" lvl="2" indent="4763" algn="just">
              <a:spcBef>
                <a:spcPts val="0"/>
              </a:spcBef>
              <a:buClr>
                <a:srgbClr val="C00000"/>
              </a:buClr>
              <a:buSzPct val="90000"/>
            </a:pPr>
            <a:r>
              <a:rPr lang="en-US" dirty="0" smtClean="0">
                <a:latin typeface="Cambria" pitchFamily="18" charset="0"/>
              </a:rPr>
              <a:t>				{ 5, 6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 7, 6 },</a:t>
            </a:r>
          </a:p>
          <a:p>
            <a:pPr marL="53975" lvl="2" indent="4763" algn="just">
              <a:spcBef>
                <a:spcPts val="0"/>
              </a:spcBef>
              <a:buClr>
                <a:srgbClr val="C00000"/>
              </a:buClr>
              <a:buSzPct val="90000"/>
            </a:pPr>
            <a:r>
              <a:rPr lang="en-US" dirty="0" smtClean="0">
                <a:latin typeface="Cambria" pitchFamily="18" charset="0"/>
              </a:rPr>
              <a:t>				{ 3, 4 },</a:t>
            </a:r>
          </a:p>
          <a:p>
            <a:pPr marL="53975" lvl="2" indent="4763" algn="just">
              <a:spcBef>
                <a:spcPts val="0"/>
              </a:spcBef>
              <a:buClr>
                <a:srgbClr val="C00000"/>
              </a:buClr>
              <a:buSzPct val="90000"/>
            </a:pPr>
            <a:r>
              <a:rPr lang="en-US" dirty="0" smtClean="0">
                <a:latin typeface="Cambria" pitchFamily="18" charset="0"/>
              </a:rPr>
              <a:t>				{ 5, 3 },</a:t>
            </a:r>
          </a:p>
          <a:p>
            <a:pPr marL="53975" lvl="2" indent="4763" algn="just">
              <a:spcBef>
                <a:spcPts val="0"/>
              </a:spcBef>
              <a:buClr>
                <a:srgbClr val="C00000"/>
              </a:buClr>
              <a:buSzPct val="90000"/>
            </a:pPr>
            <a:r>
              <a:rPr lang="en-US" dirty="0" smtClean="0">
                <a:latin typeface="Cambria" pitchFamily="18" charset="0"/>
              </a:rPr>
              <a:t>				{ 2, 3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 ;</a:t>
            </a:r>
          </a:p>
        </p:txBody>
      </p:sp>
      <p:sp>
        <p:nvSpPr>
          <p:cNvPr id="10" name="TextBox 9"/>
          <p:cNvSpPr txBox="1"/>
          <p:nvPr/>
        </p:nvSpPr>
        <p:spPr>
          <a:xfrm>
            <a:off x="4773441" y="2737149"/>
            <a:ext cx="4055535" cy="3539430"/>
          </a:xfrm>
          <a:prstGeom prst="rect">
            <a:avLst/>
          </a:prstGeom>
          <a:noFill/>
          <a:ln w="12700">
            <a:solidFill>
              <a:schemeClr val="accent1"/>
            </a:solidFill>
            <a:prstDash val="sysDash"/>
          </a:ln>
        </p:spPr>
        <p:txBody>
          <a:bodyPr wrap="square" rtlCol="0">
            <a:spAutoFit/>
          </a:bodyPr>
          <a:lstStyle/>
          <a:p>
            <a:pPr marL="53975" lvl="2" indent="4763" algn="just">
              <a:spcBef>
                <a:spcPts val="0"/>
              </a:spcBef>
              <a:buClr>
                <a:srgbClr val="C00000"/>
              </a:buClr>
              <a:buSzPct val="90000"/>
            </a:pPr>
            <a:r>
              <a:rPr lang="en-US" sz="1600" i="1" dirty="0" smtClean="0">
                <a:latin typeface="Cambria" pitchFamily="18" charset="0"/>
              </a:rPr>
              <a:t>A three-dimensional array can be thought of as an </a:t>
            </a:r>
            <a:r>
              <a:rPr lang="en-US" sz="1600" b="1" i="1" dirty="0" smtClean="0">
                <a:latin typeface="Cambria" pitchFamily="18" charset="0"/>
              </a:rPr>
              <a:t>array of arrays of arrays</a:t>
            </a:r>
            <a:r>
              <a:rPr lang="en-US" sz="1600" i="1" dirty="0" smtClean="0">
                <a:latin typeface="Cambria" pitchFamily="18" charset="0"/>
              </a:rPr>
              <a:t>. The outer array has two elements, each of which is a two-dimensional array of four one-dimensional arrays, each of which contains two integers. In other words, a one-dimensional array of two elements is constructed first. Then four such one dimensional arrays are placed one below the other to give a two dimensional array containing four rows. Then, two such two dimensional arrays are placed one behind the other to yield a three dimensional array containing three 2-dimensional arrays.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16188" y="1536829"/>
            <a:ext cx="8856135" cy="646331"/>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int </a:t>
            </a:r>
            <a:r>
              <a:rPr lang="en-US" dirty="0" err="1" smtClean="0">
                <a:latin typeface="Cambria" pitchFamily="18" charset="0"/>
              </a:rPr>
              <a:t>arr</a:t>
            </a:r>
            <a:r>
              <a:rPr lang="en-US" dirty="0" smtClean="0">
                <a:latin typeface="Cambria" pitchFamily="18" charset="0"/>
              </a:rPr>
              <a:t>[3][3][3] = {11, 12, 13, 14, 15, 16, 17, 18, 19, 21, 22, 23, 24, 25, 26, 27, 28, 29, 31, 32, 33, 34, 35, 36, 37, 38, 39};</a:t>
            </a:r>
          </a:p>
        </p:txBody>
      </p:sp>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3-D Array Visual Representation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32</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026" name="Picture 2"/>
          <p:cNvPicPr>
            <a:picLocks noChangeAspect="1" noChangeArrowheads="1"/>
          </p:cNvPicPr>
          <p:nvPr/>
        </p:nvPicPr>
        <p:blipFill>
          <a:blip r:embed="rId4"/>
          <a:srcRect/>
          <a:stretch>
            <a:fillRect/>
          </a:stretch>
        </p:blipFill>
        <p:spPr bwMode="auto">
          <a:xfrm>
            <a:off x="2438400" y="2924175"/>
            <a:ext cx="4724400" cy="1647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09600" y="5250248"/>
            <a:ext cx="8001000" cy="990600"/>
          </a:xfrm>
          <a:prstGeom prst="rect">
            <a:avLst/>
          </a:prstGeom>
          <a:noFill/>
          <a:ln w="9525">
            <a:noFill/>
            <a:miter lim="800000"/>
            <a:headEnd/>
            <a:tailEnd/>
          </a:ln>
          <a:effectLst/>
        </p:spPr>
      </p:pic>
      <p:sp>
        <p:nvSpPr>
          <p:cNvPr id="13" name="TextBox 12"/>
          <p:cNvSpPr txBox="1"/>
          <p:nvPr/>
        </p:nvSpPr>
        <p:spPr>
          <a:xfrm>
            <a:off x="228600" y="2464058"/>
            <a:ext cx="1668405" cy="369332"/>
          </a:xfrm>
          <a:prstGeom prst="rect">
            <a:avLst/>
          </a:prstGeom>
          <a:solidFill>
            <a:schemeClr val="accent2"/>
          </a:solidFill>
        </p:spPr>
        <p:txBody>
          <a:bodyPr wrap="none" rtlCol="0">
            <a:spAutoFit/>
          </a:bodyPr>
          <a:lstStyle/>
          <a:p>
            <a:r>
              <a:rPr lang="en-US" i="1" dirty="0" smtClean="0">
                <a:solidFill>
                  <a:schemeClr val="bg1"/>
                </a:solidFill>
                <a:latin typeface="+mn-lt"/>
              </a:rPr>
              <a:t>Conceptual View</a:t>
            </a:r>
          </a:p>
        </p:txBody>
      </p:sp>
      <p:sp>
        <p:nvSpPr>
          <p:cNvPr id="14" name="TextBox 13"/>
          <p:cNvSpPr txBox="1"/>
          <p:nvPr/>
        </p:nvSpPr>
        <p:spPr>
          <a:xfrm>
            <a:off x="304800" y="4812268"/>
            <a:ext cx="1388329" cy="369332"/>
          </a:xfrm>
          <a:prstGeom prst="rect">
            <a:avLst/>
          </a:prstGeom>
          <a:solidFill>
            <a:schemeClr val="accent2"/>
          </a:solidFill>
        </p:spPr>
        <p:txBody>
          <a:bodyPr wrap="none" rtlCol="0">
            <a:spAutoFit/>
          </a:bodyPr>
          <a:lstStyle/>
          <a:p>
            <a:r>
              <a:rPr lang="en-US" i="1" dirty="0" smtClean="0">
                <a:solidFill>
                  <a:schemeClr val="bg1"/>
                </a:solidFill>
                <a:latin typeface="+mn-lt"/>
              </a:rPr>
              <a:t>Memory Map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16188" y="1536829"/>
            <a:ext cx="8856135" cy="1000274"/>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C++ provides following two types of string representations –</a:t>
            </a:r>
          </a:p>
          <a:p>
            <a:pPr marL="457200" lvl="2" indent="-398463" algn="just">
              <a:spcBef>
                <a:spcPts val="600"/>
              </a:spcBef>
              <a:buClr>
                <a:srgbClr val="C00000"/>
              </a:buClr>
              <a:buSzPct val="90000"/>
              <a:buFont typeface="Wingdings" pitchFamily="2" charset="2"/>
              <a:buChar char="q"/>
            </a:pPr>
            <a:r>
              <a:rPr lang="en-US" dirty="0" smtClean="0">
                <a:latin typeface="Cambria" pitchFamily="18" charset="0"/>
              </a:rPr>
              <a:t>The C-style character string.</a:t>
            </a: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The string class type introduced with Standard C++</a:t>
            </a:r>
          </a:p>
        </p:txBody>
      </p:sp>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String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33</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74431" y="2596514"/>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C-style character string</a:t>
            </a:r>
          </a:p>
        </p:txBody>
      </p:sp>
      <p:sp>
        <p:nvSpPr>
          <p:cNvPr id="15" name="TextBox 14"/>
          <p:cNvSpPr txBox="1"/>
          <p:nvPr/>
        </p:nvSpPr>
        <p:spPr>
          <a:xfrm>
            <a:off x="4572000" y="2596514"/>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String class type</a:t>
            </a:r>
          </a:p>
        </p:txBody>
      </p:sp>
      <p:sp>
        <p:nvSpPr>
          <p:cNvPr id="16" name="TextBox 15"/>
          <p:cNvSpPr txBox="1"/>
          <p:nvPr/>
        </p:nvSpPr>
        <p:spPr>
          <a:xfrm>
            <a:off x="24804" y="3042046"/>
            <a:ext cx="4470996" cy="3477875"/>
          </a:xfrm>
          <a:prstGeom prst="rect">
            <a:avLst/>
          </a:prstGeom>
          <a:noFill/>
          <a:ln w="12700">
            <a:noFill/>
            <a:prstDash val="sysDash"/>
          </a:ln>
        </p:spPr>
        <p:txBody>
          <a:bodyPr wrap="square" rtlCol="0">
            <a:spAutoFit/>
          </a:bodyPr>
          <a:lstStyle/>
          <a:p>
            <a:pPr algn="just"/>
            <a:r>
              <a:rPr lang="en-US" sz="2000" dirty="0" smtClean="0">
                <a:latin typeface="Cambria" pitchFamily="18" charset="0"/>
              </a:rPr>
              <a:t>The C-style character string originated within the C language and continues to be supported within C++. This string is actually a one-dimensional array of characters which is terminated by a null character '\0'. Thus a null-terminated string contains the characters that comprise the string followed by a null.</a:t>
            </a:r>
          </a:p>
          <a:p>
            <a:pPr algn="just"/>
            <a:r>
              <a:rPr lang="en-US" sz="2000" b="1" dirty="0" smtClean="0">
                <a:latin typeface="Cambria" pitchFamily="18" charset="0"/>
              </a:rPr>
              <a:t>Example</a:t>
            </a:r>
            <a:r>
              <a:rPr lang="en-US" sz="2000" dirty="0" smtClean="0">
                <a:latin typeface="Cambria" pitchFamily="18" charset="0"/>
              </a:rPr>
              <a:t> – </a:t>
            </a:r>
          </a:p>
          <a:p>
            <a:pPr algn="just"/>
            <a:r>
              <a:rPr lang="en-US" sz="2000" dirty="0" smtClean="0">
                <a:latin typeface="Cambria" pitchFamily="18" charset="0"/>
              </a:rPr>
              <a:t>char greeting[] = "Hello";</a:t>
            </a:r>
          </a:p>
        </p:txBody>
      </p:sp>
      <p:sp>
        <p:nvSpPr>
          <p:cNvPr id="17" name="TextBox 16"/>
          <p:cNvSpPr txBox="1"/>
          <p:nvPr/>
        </p:nvSpPr>
        <p:spPr>
          <a:xfrm>
            <a:off x="4529468" y="3078301"/>
            <a:ext cx="4470996" cy="2862322"/>
          </a:xfrm>
          <a:prstGeom prst="rect">
            <a:avLst/>
          </a:prstGeom>
          <a:noFill/>
          <a:ln w="12700">
            <a:noFill/>
            <a:prstDash val="sysDash"/>
          </a:ln>
        </p:spPr>
        <p:txBody>
          <a:bodyPr wrap="square" rtlCol="0">
            <a:spAutoFit/>
          </a:bodyPr>
          <a:lstStyle/>
          <a:p>
            <a:pPr algn="just"/>
            <a:r>
              <a:rPr lang="en-US" sz="2000" dirty="0" smtClean="0">
                <a:latin typeface="Cambria" pitchFamily="18" charset="0"/>
              </a:rPr>
              <a:t>The standard C++ library provides a string class type that supports all the operations, additionally much more functionality. </a:t>
            </a:r>
            <a:r>
              <a:rPr lang="en-US" sz="2000" b="1" dirty="0" smtClean="0">
                <a:latin typeface="Cambria" pitchFamily="18" charset="0"/>
              </a:rPr>
              <a:t>#include &lt;string&gt; </a:t>
            </a:r>
            <a:r>
              <a:rPr lang="en-US" sz="2000" dirty="0" smtClean="0">
                <a:latin typeface="Cambria" pitchFamily="18" charset="0"/>
              </a:rPr>
              <a:t>is the header to include in the program.</a:t>
            </a:r>
          </a:p>
          <a:p>
            <a:pPr algn="just"/>
            <a:r>
              <a:rPr lang="en-US" sz="2000" b="1" dirty="0" smtClean="0">
                <a:latin typeface="Cambria" pitchFamily="18" charset="0"/>
              </a:rPr>
              <a:t>Example</a:t>
            </a:r>
            <a:r>
              <a:rPr lang="en-US" sz="2000" dirty="0" smtClean="0">
                <a:latin typeface="Cambria" pitchFamily="18" charset="0"/>
              </a:rPr>
              <a:t> – </a:t>
            </a:r>
          </a:p>
          <a:p>
            <a:pPr algn="just"/>
            <a:r>
              <a:rPr lang="en-US" sz="2000" dirty="0" smtClean="0">
                <a:latin typeface="Cambria" pitchFamily="18" charset="0"/>
              </a:rPr>
              <a:t>string str1 = "Hello";</a:t>
            </a:r>
          </a:p>
          <a:p>
            <a:pPr algn="just"/>
            <a:r>
              <a:rPr lang="en-US" sz="2000" dirty="0" smtClean="0">
                <a:latin typeface="Cambria" pitchFamily="18" charset="0"/>
              </a:rPr>
              <a:t>string str2 = "World";</a:t>
            </a:r>
          </a:p>
          <a:p>
            <a:pPr algn="just"/>
            <a:r>
              <a:rPr lang="en-US" sz="2000" dirty="0" smtClean="0">
                <a:latin typeface="Cambria" pitchFamily="18" charset="0"/>
              </a:rPr>
              <a:t>string str3 = str1 + str2;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3200" b="1" dirty="0" smtClean="0">
                <a:solidFill>
                  <a:schemeClr val="tx1"/>
                </a:solidFill>
                <a:latin typeface="Cambria" pitchFamily="18" charset="0"/>
              </a:rPr>
              <a:t>String - Commonly Used Function – C Style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34</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13" name="Table 12"/>
          <p:cNvGraphicFramePr>
            <a:graphicFrameLocks noGrp="1"/>
          </p:cNvGraphicFramePr>
          <p:nvPr/>
        </p:nvGraphicFramePr>
        <p:xfrm>
          <a:off x="152400" y="1752600"/>
          <a:ext cx="8763000" cy="3759200"/>
        </p:xfrm>
        <a:graphic>
          <a:graphicData uri="http://schemas.openxmlformats.org/drawingml/2006/table">
            <a:tbl>
              <a:tblPr firstRow="1" bandRow="1">
                <a:tableStyleId>{5C22544A-7EE6-4342-B048-85BDC9FD1C3A}</a:tableStyleId>
              </a:tblPr>
              <a:tblGrid>
                <a:gridCol w="796636"/>
                <a:gridCol w="1565564"/>
                <a:gridCol w="6400800"/>
              </a:tblGrid>
              <a:tr h="370840">
                <a:tc>
                  <a:txBody>
                    <a:bodyPr/>
                    <a:lstStyle/>
                    <a:p>
                      <a:r>
                        <a:rPr lang="en-US" sz="2000" dirty="0" smtClean="0"/>
                        <a:t>Sr#</a:t>
                      </a:r>
                      <a:endParaRPr lang="en-US" sz="2000" dirty="0"/>
                    </a:p>
                  </a:txBody>
                  <a:tcPr/>
                </a:tc>
                <a:tc>
                  <a:txBody>
                    <a:bodyPr/>
                    <a:lstStyle/>
                    <a:p>
                      <a:r>
                        <a:rPr lang="en-US" sz="2000" dirty="0" smtClean="0"/>
                        <a:t>Function</a:t>
                      </a:r>
                      <a:endParaRPr lang="en-US" sz="2000" dirty="0"/>
                    </a:p>
                  </a:txBody>
                  <a:tcPr/>
                </a:tc>
                <a:tc>
                  <a:txBody>
                    <a:bodyPr/>
                    <a:lstStyle/>
                    <a:p>
                      <a:r>
                        <a:rPr lang="en-US" sz="2000" dirty="0" smtClean="0"/>
                        <a:t>Purpose</a:t>
                      </a:r>
                      <a:endParaRPr lang="en-US" sz="2000" dirty="0"/>
                    </a:p>
                  </a:txBody>
                  <a:tcPr/>
                </a:tc>
              </a:tr>
              <a:tr h="467360">
                <a:tc>
                  <a:txBody>
                    <a:bodyPr/>
                    <a:lstStyle/>
                    <a:p>
                      <a:r>
                        <a:rPr lang="en-US" sz="2000" dirty="0" smtClean="0"/>
                        <a:t>1</a:t>
                      </a:r>
                      <a:endParaRPr lang="en-US" sz="2000" dirty="0"/>
                    </a:p>
                  </a:txBody>
                  <a:tcPr/>
                </a:tc>
                <a:tc>
                  <a:txBody>
                    <a:bodyPr/>
                    <a:lstStyle/>
                    <a:p>
                      <a:r>
                        <a:rPr lang="en-US" sz="2000" dirty="0" err="1" smtClean="0"/>
                        <a:t>strcpy</a:t>
                      </a:r>
                      <a:r>
                        <a:rPr lang="en-US" sz="2000" dirty="0" smtClean="0"/>
                        <a:t>(s1, s2)</a:t>
                      </a:r>
                      <a:endParaRPr lang="en-US" sz="2000" dirty="0"/>
                    </a:p>
                  </a:txBody>
                  <a:tcPr/>
                </a:tc>
                <a:tc>
                  <a:txBody>
                    <a:bodyPr/>
                    <a:lstStyle/>
                    <a:p>
                      <a:pPr algn="just"/>
                      <a:r>
                        <a:rPr lang="en-US" sz="2000" dirty="0" smtClean="0"/>
                        <a:t>Copies string s2 into string s1.</a:t>
                      </a:r>
                      <a:endParaRPr lang="en-US" sz="2000" dirty="0"/>
                    </a:p>
                  </a:txBody>
                  <a:tcPr/>
                </a:tc>
              </a:tr>
              <a:tr h="370840">
                <a:tc>
                  <a:txBody>
                    <a:bodyPr/>
                    <a:lstStyle/>
                    <a:p>
                      <a:r>
                        <a:rPr lang="en-US" sz="2000" dirty="0" smtClean="0"/>
                        <a:t>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strcat</a:t>
                      </a:r>
                      <a:r>
                        <a:rPr lang="en-US" sz="2000" dirty="0" smtClean="0"/>
                        <a:t>(s1, s2)</a:t>
                      </a:r>
                    </a:p>
                  </a:txBody>
                  <a:tcPr/>
                </a:tc>
                <a:tc>
                  <a:txBody>
                    <a:bodyPr/>
                    <a:lstStyle/>
                    <a:p>
                      <a:pPr algn="just"/>
                      <a:r>
                        <a:rPr lang="en-US" sz="2000" dirty="0" smtClean="0"/>
                        <a:t>Concatenates string s2 onto the end of string s1.</a:t>
                      </a:r>
                      <a:endParaRPr lang="en-US" sz="2000" dirty="0"/>
                    </a:p>
                  </a:txBody>
                  <a:tcPr/>
                </a:tc>
              </a:tr>
              <a:tr h="370840">
                <a:tc>
                  <a:txBody>
                    <a:bodyPr/>
                    <a:lstStyle/>
                    <a:p>
                      <a:r>
                        <a:rPr lang="en-US" sz="2000" dirty="0" smtClean="0"/>
                        <a:t>3</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strlen</a:t>
                      </a:r>
                      <a:r>
                        <a:rPr lang="en-US" sz="2000" dirty="0" smtClean="0"/>
                        <a:t>(s1)</a:t>
                      </a:r>
                    </a:p>
                  </a:txBody>
                  <a:tcPr/>
                </a:tc>
                <a:tc>
                  <a:txBody>
                    <a:bodyPr/>
                    <a:lstStyle/>
                    <a:p>
                      <a:pPr algn="just"/>
                      <a:r>
                        <a:rPr lang="en-US" sz="2000" dirty="0" smtClean="0"/>
                        <a:t>Returns the length of string s1.</a:t>
                      </a:r>
                      <a:endParaRPr lang="en-US" sz="2000" dirty="0"/>
                    </a:p>
                  </a:txBody>
                  <a:tcPr/>
                </a:tc>
              </a:tr>
              <a:tr h="370840">
                <a:tc>
                  <a:txBody>
                    <a:bodyPr/>
                    <a:lstStyle/>
                    <a:p>
                      <a:r>
                        <a:rPr lang="en-US" sz="2000" dirty="0" smtClean="0"/>
                        <a:t>4</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strcmp</a:t>
                      </a:r>
                      <a:r>
                        <a:rPr lang="en-US" sz="2000" dirty="0" smtClean="0"/>
                        <a:t>(s1, s2)</a:t>
                      </a:r>
                    </a:p>
                  </a:txBody>
                  <a:tcPr/>
                </a:tc>
                <a:tc>
                  <a:txBody>
                    <a:bodyPr/>
                    <a:lstStyle/>
                    <a:p>
                      <a:pPr algn="just"/>
                      <a:r>
                        <a:rPr lang="en-US" sz="2000" dirty="0" smtClean="0"/>
                        <a:t>Returns 0 if s1 and s2 are the same; less than 0 if s1&lt;s2; greater than 0 if s1&gt;s2.</a:t>
                      </a:r>
                      <a:endParaRPr lang="en-US" sz="2000" dirty="0"/>
                    </a:p>
                  </a:txBody>
                  <a:tcPr/>
                </a:tc>
              </a:tr>
              <a:tr h="370840">
                <a:tc>
                  <a:txBody>
                    <a:bodyPr/>
                    <a:lstStyle/>
                    <a:p>
                      <a:r>
                        <a:rPr lang="en-US" sz="2000" dirty="0" smtClean="0"/>
                        <a:t>5</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strchr</a:t>
                      </a:r>
                      <a:r>
                        <a:rPr lang="en-US" sz="2000" dirty="0" smtClean="0"/>
                        <a:t>(s1, </a:t>
                      </a:r>
                      <a:r>
                        <a:rPr lang="en-US" sz="2000" dirty="0" err="1" smtClean="0"/>
                        <a:t>ch</a:t>
                      </a:r>
                      <a:r>
                        <a:rPr lang="en-US" sz="2000" dirty="0" smtClean="0"/>
                        <a:t>)</a:t>
                      </a:r>
                    </a:p>
                  </a:txBody>
                  <a:tcPr/>
                </a:tc>
                <a:tc>
                  <a:txBody>
                    <a:bodyPr/>
                    <a:lstStyle/>
                    <a:p>
                      <a:pPr algn="just"/>
                      <a:r>
                        <a:rPr lang="en-US" sz="2000" dirty="0" smtClean="0"/>
                        <a:t>Returns a pointer to the first occurrence of character </a:t>
                      </a:r>
                      <a:r>
                        <a:rPr lang="en-US" sz="2000" dirty="0" err="1" smtClean="0"/>
                        <a:t>ch</a:t>
                      </a:r>
                      <a:r>
                        <a:rPr lang="en-US" sz="2000" dirty="0" smtClean="0"/>
                        <a:t> in string s1.</a:t>
                      </a:r>
                      <a:endParaRPr lang="en-US" sz="2000" dirty="0"/>
                    </a:p>
                  </a:txBody>
                  <a:tcPr/>
                </a:tc>
              </a:tr>
              <a:tr h="370840">
                <a:tc>
                  <a:txBody>
                    <a:bodyPr/>
                    <a:lstStyle/>
                    <a:p>
                      <a:r>
                        <a:rPr lang="en-US" sz="2000" dirty="0" smtClean="0"/>
                        <a:t>6</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strstr</a:t>
                      </a:r>
                      <a:r>
                        <a:rPr lang="en-US" sz="2000" dirty="0" smtClean="0"/>
                        <a:t>(s1, s2)</a:t>
                      </a:r>
                    </a:p>
                  </a:txBody>
                  <a:tcPr/>
                </a:tc>
                <a:tc>
                  <a:txBody>
                    <a:bodyPr/>
                    <a:lstStyle/>
                    <a:p>
                      <a:pPr algn="just"/>
                      <a:r>
                        <a:rPr lang="en-US" sz="2000" dirty="0" smtClean="0"/>
                        <a:t>Returns a pointer to the first occurrence of string s2 in string s1.</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400" b="1" dirty="0" smtClean="0">
                <a:solidFill>
                  <a:schemeClr val="tx1"/>
                </a:solidFill>
                <a:latin typeface="Cambria" pitchFamily="18" charset="0"/>
              </a:rPr>
              <a:t>String - Commonly Used Function – string  class type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35</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13" name="Table 12"/>
          <p:cNvGraphicFramePr>
            <a:graphicFrameLocks noGrp="1"/>
          </p:cNvGraphicFramePr>
          <p:nvPr/>
        </p:nvGraphicFramePr>
        <p:xfrm>
          <a:off x="194932" y="1603738"/>
          <a:ext cx="8763000" cy="4790440"/>
        </p:xfrm>
        <a:graphic>
          <a:graphicData uri="http://schemas.openxmlformats.org/drawingml/2006/table">
            <a:tbl>
              <a:tblPr firstRow="1" bandRow="1">
                <a:tableStyleId>{5C22544A-7EE6-4342-B048-85BDC9FD1C3A}</a:tableStyleId>
              </a:tblPr>
              <a:tblGrid>
                <a:gridCol w="796636"/>
                <a:gridCol w="1294432"/>
                <a:gridCol w="6671932"/>
              </a:tblGrid>
              <a:tr h="370840">
                <a:tc>
                  <a:txBody>
                    <a:bodyPr/>
                    <a:lstStyle/>
                    <a:p>
                      <a:r>
                        <a:rPr lang="en-US" sz="1800" dirty="0" smtClean="0"/>
                        <a:t>Sr#</a:t>
                      </a:r>
                      <a:endParaRPr lang="en-US" sz="1800" dirty="0"/>
                    </a:p>
                  </a:txBody>
                  <a:tcPr/>
                </a:tc>
                <a:tc>
                  <a:txBody>
                    <a:bodyPr/>
                    <a:lstStyle/>
                    <a:p>
                      <a:r>
                        <a:rPr lang="en-US" sz="1800" dirty="0" smtClean="0"/>
                        <a:t>Function</a:t>
                      </a:r>
                      <a:endParaRPr lang="en-US" sz="1800" dirty="0"/>
                    </a:p>
                  </a:txBody>
                  <a:tcPr/>
                </a:tc>
                <a:tc>
                  <a:txBody>
                    <a:bodyPr/>
                    <a:lstStyle/>
                    <a:p>
                      <a:r>
                        <a:rPr lang="en-US" sz="1800" dirty="0" smtClean="0"/>
                        <a:t>Purpose</a:t>
                      </a:r>
                      <a:endParaRPr lang="en-US" sz="1800" dirty="0"/>
                    </a:p>
                  </a:txBody>
                  <a:tcPr/>
                </a:tc>
              </a:tr>
              <a:tr h="467360">
                <a:tc>
                  <a:txBody>
                    <a:bodyPr/>
                    <a:lstStyle/>
                    <a:p>
                      <a:r>
                        <a:rPr lang="en-US" sz="1800" dirty="0" smtClean="0"/>
                        <a:t>1</a:t>
                      </a:r>
                      <a:endParaRPr lang="en-US" sz="1800" dirty="0"/>
                    </a:p>
                  </a:txBody>
                  <a:tcPr/>
                </a:tc>
                <a:tc>
                  <a:txBody>
                    <a:bodyPr/>
                    <a:lstStyle/>
                    <a:p>
                      <a:r>
                        <a:rPr lang="en-US" sz="1800" dirty="0" smtClean="0"/>
                        <a:t>length()</a:t>
                      </a:r>
                      <a:endParaRPr lang="en-US" sz="1800" dirty="0"/>
                    </a:p>
                  </a:txBody>
                  <a:tcPr/>
                </a:tc>
                <a:tc>
                  <a:txBody>
                    <a:bodyPr/>
                    <a:lstStyle/>
                    <a:p>
                      <a:pPr algn="just"/>
                      <a:r>
                        <a:rPr lang="en-US" sz="1800" dirty="0" smtClean="0"/>
                        <a:t>Find the length of a string</a:t>
                      </a:r>
                      <a:endParaRPr lang="en-US" sz="1800" dirty="0"/>
                    </a:p>
                  </a:txBody>
                  <a:tcPr/>
                </a:tc>
              </a:tr>
              <a:tr h="370840">
                <a:tc>
                  <a:txBody>
                    <a:bodyPr/>
                    <a:lstStyle/>
                    <a:p>
                      <a:r>
                        <a:rPr lang="en-US" sz="1800" dirty="0" smtClean="0"/>
                        <a:t>2</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empty()</a:t>
                      </a:r>
                    </a:p>
                  </a:txBody>
                  <a:tcPr/>
                </a:tc>
                <a:tc>
                  <a:txBody>
                    <a:bodyPr/>
                    <a:lstStyle/>
                    <a:p>
                      <a:pPr algn="just"/>
                      <a:r>
                        <a:rPr lang="en-US" sz="1800" dirty="0" smtClean="0"/>
                        <a:t>Returns whether a string is empty or not. It returns 1 if the string length is 0 and 0 if not. </a:t>
                      </a:r>
                      <a:endParaRPr lang="en-US" sz="1800" dirty="0"/>
                    </a:p>
                  </a:txBody>
                  <a:tcPr/>
                </a:tc>
              </a:tr>
              <a:tr h="370840">
                <a:tc>
                  <a:txBody>
                    <a:bodyPr/>
                    <a:lstStyle/>
                    <a:p>
                      <a:r>
                        <a:rPr lang="en-US" sz="1800" dirty="0" smtClean="0"/>
                        <a:t>3</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resize()</a:t>
                      </a:r>
                    </a:p>
                  </a:txBody>
                  <a:tcPr/>
                </a:tc>
                <a:tc>
                  <a:txBody>
                    <a:bodyPr/>
                    <a:lstStyle/>
                    <a:p>
                      <a:pPr algn="just"/>
                      <a:r>
                        <a:rPr lang="en-US" sz="1800" dirty="0" smtClean="0"/>
                        <a:t>Resizes our string to a specified length.</a:t>
                      </a:r>
                      <a:endParaRPr lang="en-US" sz="1800" dirty="0"/>
                    </a:p>
                  </a:txBody>
                  <a:tcPr/>
                </a:tc>
              </a:tr>
              <a:tr h="370840">
                <a:tc>
                  <a:txBody>
                    <a:bodyPr/>
                    <a:lstStyle/>
                    <a:p>
                      <a:r>
                        <a:rPr lang="en-US" sz="1800" dirty="0" smtClean="0"/>
                        <a:t>4</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clear()</a:t>
                      </a:r>
                    </a:p>
                  </a:txBody>
                  <a:tcPr/>
                </a:tc>
                <a:tc>
                  <a:txBody>
                    <a:bodyPr/>
                    <a:lstStyle/>
                    <a:p>
                      <a:pPr algn="just"/>
                      <a:r>
                        <a:rPr lang="en-US" sz="1800" dirty="0" smtClean="0"/>
                        <a:t>Clears the content of strings.</a:t>
                      </a:r>
                      <a:endParaRPr lang="en-US" sz="1800" dirty="0"/>
                    </a:p>
                  </a:txBody>
                  <a:tcPr/>
                </a:tc>
              </a:tr>
              <a:tr h="370840">
                <a:tc>
                  <a:txBody>
                    <a:bodyPr/>
                    <a:lstStyle/>
                    <a:p>
                      <a:r>
                        <a:rPr lang="en-US" sz="1800" dirty="0" smtClean="0"/>
                        <a:t>5</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a:t>
                      </a:r>
                    </a:p>
                  </a:txBody>
                  <a:tcPr/>
                </a:tc>
                <a:tc>
                  <a:txBody>
                    <a:bodyPr/>
                    <a:lstStyle/>
                    <a:p>
                      <a:pPr algn="just"/>
                      <a:r>
                        <a:rPr lang="en-US" sz="1800" dirty="0" smtClean="0"/>
                        <a:t>Returns the character at some specified position in a string</a:t>
                      </a:r>
                      <a:endParaRPr lang="en-US" sz="1800" dirty="0"/>
                    </a:p>
                  </a:txBody>
                  <a:tcPr/>
                </a:tc>
              </a:tr>
              <a:tr h="370840">
                <a:tc>
                  <a:txBody>
                    <a:bodyPr/>
                    <a:lstStyle/>
                    <a:p>
                      <a:r>
                        <a:rPr lang="en-US" sz="1800" dirty="0" smtClean="0"/>
                        <a:t>6</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compare()</a:t>
                      </a:r>
                    </a:p>
                  </a:txBody>
                  <a:tcPr/>
                </a:tc>
                <a:tc>
                  <a:txBody>
                    <a:bodyPr/>
                    <a:lstStyle/>
                    <a:p>
                      <a:pPr algn="just"/>
                      <a:r>
                        <a:rPr lang="en-US" sz="1800" dirty="0" smtClean="0"/>
                        <a:t>Compares the value of a string str1 with another string str2.</a:t>
                      </a:r>
                    </a:p>
                    <a:p>
                      <a:pPr algn="just"/>
                      <a:r>
                        <a:rPr lang="en-US" sz="1800" dirty="0" smtClean="0"/>
                        <a:t>It returns 0 if both the strings are equal.</a:t>
                      </a:r>
                    </a:p>
                    <a:p>
                      <a:pPr algn="just"/>
                      <a:r>
                        <a:rPr lang="en-US" sz="1800" dirty="0" smtClean="0"/>
                        <a:t>It returns a positive value if either str1 &gt; str2 </a:t>
                      </a:r>
                    </a:p>
                    <a:p>
                      <a:pPr algn="just"/>
                      <a:r>
                        <a:rPr lang="en-US" sz="1800" dirty="0" smtClean="0"/>
                        <a:t>It returns a negative value if either str1 &lt; str2</a:t>
                      </a:r>
                      <a:endParaRPr lang="en-US" sz="1800" dirty="0"/>
                    </a:p>
                  </a:txBody>
                  <a:tcPr/>
                </a:tc>
              </a:tr>
              <a:tr h="370840">
                <a:tc>
                  <a:txBody>
                    <a:bodyPr/>
                    <a:lstStyle/>
                    <a:p>
                      <a:r>
                        <a:rPr lang="en-US" sz="1800" dirty="0" smtClean="0"/>
                        <a:t>7</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find()</a:t>
                      </a:r>
                    </a:p>
                  </a:txBody>
                  <a:tcPr/>
                </a:tc>
                <a:tc>
                  <a:txBody>
                    <a:bodyPr/>
                    <a:lstStyle/>
                    <a:p>
                      <a:pPr algn="just"/>
                      <a:r>
                        <a:rPr lang="en-US" sz="1800" dirty="0" smtClean="0"/>
                        <a:t>finds the position of the first occurrence of a character or string in a string.</a:t>
                      </a:r>
                      <a:endParaRPr lang="en-US" sz="1800" dirty="0"/>
                    </a:p>
                  </a:txBody>
                  <a:tcPr/>
                </a:tc>
              </a:tr>
              <a:tr h="370840">
                <a:tc>
                  <a:txBody>
                    <a:bodyPr/>
                    <a:lstStyle/>
                    <a:p>
                      <a:r>
                        <a:rPr lang="en-US" sz="1800" dirty="0" smtClean="0"/>
                        <a:t>8</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substr</a:t>
                      </a:r>
                      <a:r>
                        <a:rPr lang="en-US" sz="1800" dirty="0" smtClean="0"/>
                        <a:t>()</a:t>
                      </a:r>
                    </a:p>
                  </a:txBody>
                  <a:tcPr/>
                </a:tc>
                <a:tc>
                  <a:txBody>
                    <a:bodyPr/>
                    <a:lstStyle/>
                    <a:p>
                      <a:pPr algn="just"/>
                      <a:r>
                        <a:rPr lang="en-US" sz="1800" dirty="0" smtClean="0"/>
                        <a:t>returns a substring from a string by specifying its position.</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String Examples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36</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7" name="TextBox 6"/>
          <p:cNvSpPr txBox="1"/>
          <p:nvPr/>
        </p:nvSpPr>
        <p:spPr>
          <a:xfrm>
            <a:off x="42532" y="1905000"/>
            <a:ext cx="4300868" cy="4524315"/>
          </a:xfrm>
          <a:prstGeom prst="rect">
            <a:avLst/>
          </a:prstGeom>
          <a:noFill/>
          <a:ln w="12700">
            <a:noFill/>
            <a:prstDash val="sysDash"/>
          </a:ln>
        </p:spPr>
        <p:txBody>
          <a:bodyPr wrap="square" rtlCol="0">
            <a:spAutoFit/>
          </a:bodyPr>
          <a:lstStyle/>
          <a:p>
            <a:pPr algn="just"/>
            <a:r>
              <a:rPr lang="en-US" sz="1600" dirty="0" smtClean="0">
                <a:latin typeface="Cambria" pitchFamily="18" charset="0"/>
              </a:rPr>
              <a:t>#include &lt;iostream&gt;</a:t>
            </a:r>
          </a:p>
          <a:p>
            <a:pPr algn="just"/>
            <a:r>
              <a:rPr lang="en-US" sz="1600" dirty="0" smtClean="0">
                <a:latin typeface="Cambria" pitchFamily="18" charset="0"/>
              </a:rPr>
              <a:t>#include &lt;string&gt;</a:t>
            </a:r>
          </a:p>
          <a:p>
            <a:pPr algn="just"/>
            <a:r>
              <a:rPr lang="en-US" sz="1600" dirty="0" smtClean="0">
                <a:latin typeface="Cambria" pitchFamily="18" charset="0"/>
              </a:rPr>
              <a:t>using namespace std;</a:t>
            </a:r>
          </a:p>
          <a:p>
            <a:pPr algn="just"/>
            <a:endParaRPr lang="en-US" sz="1600" dirty="0" smtClean="0">
              <a:latin typeface="Cambria" pitchFamily="18" charset="0"/>
            </a:endParaRPr>
          </a:p>
          <a:p>
            <a:pPr algn="just"/>
            <a:r>
              <a:rPr lang="en-US" sz="1600" dirty="0" smtClean="0">
                <a:latin typeface="Cambria" pitchFamily="18" charset="0"/>
              </a:rPr>
              <a:t>int main()</a:t>
            </a:r>
          </a:p>
          <a:p>
            <a:pPr algn="just"/>
            <a:r>
              <a:rPr lang="en-US" sz="1600" dirty="0" smtClean="0">
                <a:latin typeface="Cambria" pitchFamily="18" charset="0"/>
              </a:rPr>
              <a:t>{</a:t>
            </a:r>
          </a:p>
          <a:p>
            <a:pPr algn="just"/>
            <a:r>
              <a:rPr lang="en-US" sz="1600" dirty="0" smtClean="0">
                <a:latin typeface="Cambria" pitchFamily="18" charset="0"/>
              </a:rPr>
              <a:t>    string </a:t>
            </a:r>
            <a:r>
              <a:rPr lang="en-US" sz="1600" dirty="0" err="1" smtClean="0">
                <a:latin typeface="Cambria" pitchFamily="18" charset="0"/>
              </a:rPr>
              <a:t>str</a:t>
            </a:r>
            <a:r>
              <a:rPr lang="en-US" sz="1600" dirty="0" smtClean="0">
                <a:latin typeface="Cambria" pitchFamily="18" charset="0"/>
              </a:rPr>
              <a:t>;</a:t>
            </a:r>
          </a:p>
          <a:p>
            <a:pPr algn="just"/>
            <a:endParaRPr lang="en-US" sz="1600" dirty="0" smtClean="0">
              <a:latin typeface="Cambria" pitchFamily="18" charset="0"/>
            </a:endParaRP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"Enter a string: “;</a:t>
            </a:r>
          </a:p>
          <a:p>
            <a:pPr algn="just"/>
            <a:r>
              <a:rPr lang="en-US" sz="1600" dirty="0" smtClean="0">
                <a:latin typeface="Cambria" pitchFamily="18" charset="0"/>
              </a:rPr>
              <a:t>    </a:t>
            </a:r>
            <a:r>
              <a:rPr lang="en-US" sz="1600" dirty="0" err="1" smtClean="0">
                <a:latin typeface="Cambria" pitchFamily="18" charset="0"/>
              </a:rPr>
              <a:t>cin</a:t>
            </a:r>
            <a:r>
              <a:rPr lang="en-US" sz="1600" dirty="0" smtClean="0">
                <a:latin typeface="Cambria" pitchFamily="18" charset="0"/>
              </a:rPr>
              <a:t> &gt;&gt; </a:t>
            </a:r>
            <a:r>
              <a:rPr lang="en-US" sz="1600" dirty="0" err="1" smtClean="0">
                <a:latin typeface="Cambria" pitchFamily="18" charset="0"/>
              </a:rPr>
              <a:t>str</a:t>
            </a:r>
            <a:r>
              <a:rPr lang="en-US" sz="1600" dirty="0" smtClean="0">
                <a:latin typeface="Cambria" pitchFamily="18" charset="0"/>
              </a:rPr>
              <a:t>;</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"You entered: " &lt;&lt; </a:t>
            </a:r>
            <a:r>
              <a:rPr lang="en-US" sz="1600" dirty="0" err="1" smtClean="0">
                <a:latin typeface="Cambria" pitchFamily="18" charset="0"/>
              </a:rPr>
              <a:t>str</a:t>
            </a:r>
            <a:r>
              <a:rPr lang="en-US" sz="1600" dirty="0" smtClean="0">
                <a:latin typeface="Cambria" pitchFamily="18" charset="0"/>
              </a:rPr>
              <a:t> &lt;&lt; </a:t>
            </a:r>
            <a:r>
              <a:rPr lang="en-US" sz="1600" dirty="0" err="1" smtClean="0">
                <a:latin typeface="Cambria" pitchFamily="18" charset="0"/>
              </a:rPr>
              <a:t>endl</a:t>
            </a:r>
            <a:r>
              <a:rPr lang="en-US" sz="1600" dirty="0" smtClean="0">
                <a:latin typeface="Cambria" pitchFamily="18" charset="0"/>
              </a:rPr>
              <a:t>;</a:t>
            </a:r>
          </a:p>
          <a:p>
            <a:pPr algn="just"/>
            <a:endParaRPr lang="en-US" sz="1600" dirty="0" smtClean="0">
              <a:latin typeface="Cambria" pitchFamily="18" charset="0"/>
            </a:endParaRP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"\n Enter another string: " &lt;&lt;flush;</a:t>
            </a:r>
          </a:p>
          <a:p>
            <a:pPr algn="just"/>
            <a:r>
              <a:rPr lang="en-US" sz="1600" dirty="0" smtClean="0">
                <a:latin typeface="Cambria" pitchFamily="18" charset="0"/>
              </a:rPr>
              <a:t>    </a:t>
            </a:r>
            <a:r>
              <a:rPr lang="en-US" sz="1600" dirty="0" err="1" smtClean="0">
                <a:latin typeface="Cambria" pitchFamily="18" charset="0"/>
              </a:rPr>
              <a:t>cin</a:t>
            </a:r>
            <a:r>
              <a:rPr lang="en-US" sz="1600" dirty="0" smtClean="0">
                <a:latin typeface="Cambria" pitchFamily="18" charset="0"/>
              </a:rPr>
              <a:t> &gt;&gt; </a:t>
            </a:r>
            <a:r>
              <a:rPr lang="en-US" sz="1600" dirty="0" err="1" smtClean="0">
                <a:latin typeface="Cambria" pitchFamily="18" charset="0"/>
              </a:rPr>
              <a:t>str</a:t>
            </a:r>
            <a:r>
              <a:rPr lang="en-US" sz="1600" dirty="0" smtClean="0">
                <a:latin typeface="Cambria" pitchFamily="18" charset="0"/>
              </a:rPr>
              <a:t>;</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"You entered: "&lt;&lt;</a:t>
            </a:r>
            <a:r>
              <a:rPr lang="en-US" sz="1600" dirty="0" err="1" smtClean="0">
                <a:latin typeface="Cambria" pitchFamily="18" charset="0"/>
              </a:rPr>
              <a:t>str</a:t>
            </a:r>
            <a:r>
              <a:rPr lang="en-US" sz="1600" dirty="0" smtClean="0">
                <a:latin typeface="Cambria" pitchFamily="18" charset="0"/>
              </a:rPr>
              <a:t>&lt;&lt;</a:t>
            </a:r>
            <a:r>
              <a:rPr lang="en-US" sz="1600" dirty="0" err="1" smtClean="0">
                <a:latin typeface="Cambria" pitchFamily="18" charset="0"/>
              </a:rPr>
              <a:t>endl</a:t>
            </a:r>
            <a:r>
              <a:rPr lang="en-US" sz="1600" dirty="0" smtClean="0">
                <a:latin typeface="Cambria" pitchFamily="18" charset="0"/>
              </a:rPr>
              <a:t>;</a:t>
            </a:r>
          </a:p>
          <a:p>
            <a:pPr algn="just"/>
            <a:endParaRPr lang="en-US" sz="1600" dirty="0" smtClean="0">
              <a:latin typeface="Cambria" pitchFamily="18" charset="0"/>
            </a:endParaRPr>
          </a:p>
          <a:p>
            <a:pPr algn="just"/>
            <a:r>
              <a:rPr lang="en-US" sz="1600" dirty="0" smtClean="0">
                <a:latin typeface="Cambria" pitchFamily="18" charset="0"/>
              </a:rPr>
              <a:t>    return 0;</a:t>
            </a:r>
          </a:p>
          <a:p>
            <a:pPr algn="just"/>
            <a:r>
              <a:rPr lang="en-US" sz="1600" dirty="0" smtClean="0">
                <a:latin typeface="Cambria" pitchFamily="18" charset="0"/>
              </a:rPr>
              <a:t>}</a:t>
            </a:r>
          </a:p>
        </p:txBody>
      </p:sp>
      <p:sp>
        <p:nvSpPr>
          <p:cNvPr id="13" name="TextBox 12"/>
          <p:cNvSpPr txBox="1"/>
          <p:nvPr/>
        </p:nvSpPr>
        <p:spPr>
          <a:xfrm>
            <a:off x="65566" y="1545266"/>
            <a:ext cx="4277834" cy="369332"/>
          </a:xfrm>
          <a:prstGeom prst="rect">
            <a:avLst/>
          </a:prstGeom>
          <a:solidFill>
            <a:schemeClr val="accent2"/>
          </a:solidFill>
        </p:spPr>
        <p:txBody>
          <a:bodyPr wrap="square" rtlCol="0">
            <a:spAutoFit/>
          </a:bodyPr>
          <a:lstStyle/>
          <a:p>
            <a:r>
              <a:rPr lang="en-US" i="1" dirty="0" smtClean="0">
                <a:solidFill>
                  <a:schemeClr val="bg1"/>
                </a:solidFill>
                <a:latin typeface="+mn-lt"/>
              </a:rPr>
              <a:t>Reading/Writing string</a:t>
            </a:r>
          </a:p>
        </p:txBody>
      </p:sp>
      <p:sp>
        <p:nvSpPr>
          <p:cNvPr id="15" name="TextBox 14"/>
          <p:cNvSpPr txBox="1"/>
          <p:nvPr/>
        </p:nvSpPr>
        <p:spPr>
          <a:xfrm>
            <a:off x="4582632" y="1545266"/>
            <a:ext cx="4364666" cy="369332"/>
          </a:xfrm>
          <a:prstGeom prst="rect">
            <a:avLst/>
          </a:prstGeom>
          <a:solidFill>
            <a:schemeClr val="accent2"/>
          </a:solidFill>
        </p:spPr>
        <p:txBody>
          <a:bodyPr wrap="square" rtlCol="0">
            <a:spAutoFit/>
          </a:bodyPr>
          <a:lstStyle/>
          <a:p>
            <a:r>
              <a:rPr lang="en-US" i="1" dirty="0" smtClean="0">
                <a:solidFill>
                  <a:schemeClr val="bg1"/>
                </a:solidFill>
                <a:latin typeface="+mn-lt"/>
              </a:rPr>
              <a:t>length(), empty(), resize(),clear () illustration</a:t>
            </a:r>
          </a:p>
        </p:txBody>
      </p:sp>
      <p:sp>
        <p:nvSpPr>
          <p:cNvPr id="16" name="TextBox 15"/>
          <p:cNvSpPr txBox="1"/>
          <p:nvPr/>
        </p:nvSpPr>
        <p:spPr>
          <a:xfrm>
            <a:off x="4550733" y="1894367"/>
            <a:ext cx="4396566" cy="4524315"/>
          </a:xfrm>
          <a:prstGeom prst="rect">
            <a:avLst/>
          </a:prstGeom>
          <a:noFill/>
          <a:ln w="12700">
            <a:noFill/>
            <a:prstDash val="sysDash"/>
          </a:ln>
        </p:spPr>
        <p:txBody>
          <a:bodyPr wrap="square" rtlCol="0">
            <a:spAutoFit/>
          </a:bodyPr>
          <a:lstStyle/>
          <a:p>
            <a:pPr algn="just"/>
            <a:r>
              <a:rPr lang="en-US" sz="1600" dirty="0" smtClean="0">
                <a:latin typeface="Cambria" pitchFamily="18" charset="0"/>
              </a:rPr>
              <a:t>#include &lt;iostream&gt;</a:t>
            </a:r>
          </a:p>
          <a:p>
            <a:pPr algn="just"/>
            <a:r>
              <a:rPr lang="en-US" sz="1600" dirty="0" smtClean="0">
                <a:latin typeface="Cambria" pitchFamily="18" charset="0"/>
              </a:rPr>
              <a:t>#include &lt;string&gt;</a:t>
            </a:r>
          </a:p>
          <a:p>
            <a:pPr algn="just"/>
            <a:r>
              <a:rPr lang="en-US" sz="1600" dirty="0" smtClean="0">
                <a:latin typeface="Cambria" pitchFamily="18" charset="0"/>
              </a:rPr>
              <a:t>using namespace std;</a:t>
            </a:r>
          </a:p>
          <a:p>
            <a:pPr algn="just"/>
            <a:endParaRPr lang="en-US" sz="1600" dirty="0" smtClean="0">
              <a:latin typeface="Cambria" pitchFamily="18" charset="0"/>
            </a:endParaRPr>
          </a:p>
          <a:p>
            <a:pPr algn="just"/>
            <a:r>
              <a:rPr lang="en-US" sz="1600" dirty="0" smtClean="0">
                <a:latin typeface="Cambria" pitchFamily="18" charset="0"/>
              </a:rPr>
              <a:t>int main()</a:t>
            </a:r>
          </a:p>
          <a:p>
            <a:pPr algn="just"/>
            <a:r>
              <a:rPr lang="en-US" sz="1600" dirty="0" smtClean="0">
                <a:latin typeface="Cambria" pitchFamily="18" charset="0"/>
              </a:rPr>
              <a:t>{</a:t>
            </a:r>
          </a:p>
          <a:p>
            <a:pPr algn="just"/>
            <a:r>
              <a:rPr lang="en-US" sz="1600" dirty="0" smtClean="0">
                <a:latin typeface="Cambria" pitchFamily="18" charset="0"/>
              </a:rPr>
              <a:t>    string </a:t>
            </a:r>
            <a:r>
              <a:rPr lang="en-US" sz="1600" dirty="0" err="1" smtClean="0">
                <a:latin typeface="Cambria" pitchFamily="18" charset="0"/>
              </a:rPr>
              <a:t>str</a:t>
            </a:r>
            <a:r>
              <a:rPr lang="en-US" sz="1600" dirty="0" smtClean="0">
                <a:latin typeface="Cambria" pitchFamily="18" charset="0"/>
              </a:rPr>
              <a:t> = “I have baggage of candies”;</a:t>
            </a:r>
          </a:p>
          <a:p>
            <a:pPr algn="just"/>
            <a:endParaRPr lang="en-US" sz="1600" dirty="0" smtClean="0">
              <a:latin typeface="Cambria" pitchFamily="18" charset="0"/>
            </a:endParaRP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a:t>
            </a:r>
            <a:r>
              <a:rPr lang="en-US" sz="1600" dirty="0" err="1" smtClean="0">
                <a:latin typeface="Cambria" pitchFamily="18" charset="0"/>
              </a:rPr>
              <a:t>str.length</a:t>
            </a:r>
            <a:r>
              <a:rPr lang="en-US" sz="1600" dirty="0" smtClean="0">
                <a:latin typeface="Cambria" pitchFamily="18" charset="0"/>
              </a:rPr>
              <a:t>()&lt;</a:t>
            </a:r>
            <a:r>
              <a:rPr lang="en-US" sz="1600" dirty="0" err="1" smtClean="0">
                <a:latin typeface="Cambria" pitchFamily="18" charset="0"/>
              </a:rPr>
              <a:t>endl</a:t>
            </a:r>
            <a:r>
              <a:rPr lang="en-US" sz="1600" dirty="0" smtClean="0">
                <a:latin typeface="Cambria" pitchFamily="18" charset="0"/>
              </a:rPr>
              <a:t>;</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a:t>
            </a:r>
            <a:r>
              <a:rPr lang="en-US" sz="1600" dirty="0" err="1" smtClean="0">
                <a:latin typeface="Cambria" pitchFamily="18" charset="0"/>
              </a:rPr>
              <a:t>str.empty</a:t>
            </a:r>
            <a:r>
              <a:rPr lang="en-US" sz="1600" dirty="0" smtClean="0">
                <a:latin typeface="Cambria" pitchFamily="18" charset="0"/>
              </a:rPr>
              <a:t>()&lt;</a:t>
            </a:r>
            <a:r>
              <a:rPr lang="en-US" sz="1600" dirty="0" err="1" smtClean="0">
                <a:latin typeface="Cambria" pitchFamily="18" charset="0"/>
              </a:rPr>
              <a:t>endl</a:t>
            </a:r>
            <a:r>
              <a:rPr lang="en-US" sz="1600" dirty="0" smtClean="0">
                <a:latin typeface="Cambria" pitchFamily="18" charset="0"/>
              </a:rPr>
              <a:t>;</a:t>
            </a:r>
          </a:p>
          <a:p>
            <a:pPr algn="just"/>
            <a:r>
              <a:rPr lang="en-US" sz="1600" dirty="0" smtClean="0">
                <a:latin typeface="Cambria" pitchFamily="18" charset="0"/>
              </a:rPr>
              <a:t>    </a:t>
            </a:r>
            <a:r>
              <a:rPr lang="en-US" sz="1600" dirty="0" err="1" smtClean="0">
                <a:latin typeface="Cambria" pitchFamily="18" charset="0"/>
              </a:rPr>
              <a:t>str.resize</a:t>
            </a:r>
            <a:r>
              <a:rPr lang="en-US" sz="1600" dirty="0" smtClean="0">
                <a:latin typeface="Cambria" pitchFamily="18" charset="0"/>
              </a:rPr>
              <a:t>(</a:t>
            </a:r>
            <a:r>
              <a:rPr lang="en-US" sz="1600" dirty="0" err="1" smtClean="0">
                <a:latin typeface="Cambria" pitchFamily="18" charset="0"/>
              </a:rPr>
              <a:t>str.length</a:t>
            </a:r>
            <a:r>
              <a:rPr lang="en-US" sz="1600" dirty="0" smtClean="0">
                <a:latin typeface="Cambria" pitchFamily="18" charset="0"/>
              </a:rPr>
              <a:t>() +2, ‘+’);</a:t>
            </a:r>
          </a:p>
          <a:p>
            <a:pPr algn="just"/>
            <a:endParaRPr lang="en-US" sz="1600" dirty="0" smtClean="0">
              <a:latin typeface="Cambria" pitchFamily="18" charset="0"/>
            </a:endParaRPr>
          </a:p>
          <a:p>
            <a:pPr algn="just"/>
            <a:r>
              <a:rPr lang="en-US" sz="1600" dirty="0" smtClean="0">
                <a:latin typeface="Cambria" pitchFamily="18" charset="0"/>
              </a:rPr>
              <a:t>    </a:t>
            </a:r>
            <a:r>
              <a:rPr lang="en-US" sz="1600" dirty="0" err="1" smtClean="0">
                <a:latin typeface="Cambria" pitchFamily="18" charset="0"/>
              </a:rPr>
              <a:t>str</a:t>
            </a:r>
            <a:r>
              <a:rPr lang="en-US" sz="1600" dirty="0" smtClean="0">
                <a:latin typeface="Cambria" pitchFamily="18" charset="0"/>
              </a:rPr>
              <a:t> = “I love C++”;</a:t>
            </a:r>
          </a:p>
          <a:p>
            <a:pPr algn="just"/>
            <a:r>
              <a:rPr lang="en-US" sz="1600" dirty="0" smtClean="0">
                <a:latin typeface="Cambria" pitchFamily="18" charset="0"/>
              </a:rPr>
              <a:t>    </a:t>
            </a:r>
            <a:r>
              <a:rPr lang="en-US" sz="1600" dirty="0" err="1" smtClean="0">
                <a:latin typeface="Cambria" pitchFamily="18" charset="0"/>
              </a:rPr>
              <a:t>str.clear</a:t>
            </a:r>
            <a:r>
              <a:rPr lang="en-US" sz="1600" dirty="0" smtClean="0">
                <a:latin typeface="Cambria" pitchFamily="18" charset="0"/>
              </a:rPr>
              <a:t>();</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a:t>
            </a:r>
            <a:r>
              <a:rPr lang="en-US" sz="1600" dirty="0" err="1" smtClean="0">
                <a:latin typeface="Cambria" pitchFamily="18" charset="0"/>
              </a:rPr>
              <a:t>str</a:t>
            </a:r>
            <a:r>
              <a:rPr lang="en-US" sz="1600" dirty="0" smtClean="0">
                <a:latin typeface="Cambria" pitchFamily="18" charset="0"/>
              </a:rPr>
              <a:t>&lt;&lt;</a:t>
            </a:r>
            <a:r>
              <a:rPr lang="en-US" sz="1600" dirty="0" err="1" smtClean="0">
                <a:latin typeface="Cambria" pitchFamily="18" charset="0"/>
              </a:rPr>
              <a:t>endl</a:t>
            </a:r>
            <a:r>
              <a:rPr lang="en-US" sz="1600" dirty="0" smtClean="0">
                <a:latin typeface="Cambria" pitchFamily="18" charset="0"/>
              </a:rPr>
              <a:t>;</a:t>
            </a:r>
          </a:p>
          <a:p>
            <a:pPr algn="just"/>
            <a:endParaRPr lang="en-US" sz="1600" dirty="0" smtClean="0">
              <a:latin typeface="Cambria" pitchFamily="18" charset="0"/>
            </a:endParaRPr>
          </a:p>
          <a:p>
            <a:pPr algn="just"/>
            <a:r>
              <a:rPr lang="en-US" sz="1600" dirty="0" smtClean="0">
                <a:latin typeface="Cambria" pitchFamily="18" charset="0"/>
              </a:rPr>
              <a:t>    return 0;</a:t>
            </a:r>
          </a:p>
          <a:p>
            <a:pPr algn="just"/>
            <a:r>
              <a:rPr lang="en-US" sz="1600" dirty="0" smtClean="0">
                <a:latin typeface="Cambria" pitchFamily="18" charset="0"/>
              </a:rPr>
              <a:t>}</a:t>
            </a:r>
          </a:p>
        </p:txBody>
      </p:sp>
      <p:cxnSp>
        <p:nvCxnSpPr>
          <p:cNvPr id="18" name="Straight Connector 17"/>
          <p:cNvCxnSpPr/>
          <p:nvPr/>
        </p:nvCxnSpPr>
        <p:spPr>
          <a:xfrm rot="5400000">
            <a:off x="2051199" y="4000500"/>
            <a:ext cx="4800600" cy="1588"/>
          </a:xfrm>
          <a:prstGeom prst="line">
            <a:avLst/>
          </a:prstGeom>
          <a:ln w="31750" cap="sq" cmpd="dbl"/>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string Examples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37</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7" name="TextBox 6"/>
          <p:cNvSpPr txBox="1"/>
          <p:nvPr/>
        </p:nvSpPr>
        <p:spPr>
          <a:xfrm>
            <a:off x="26573" y="1871332"/>
            <a:ext cx="3733800" cy="4616648"/>
          </a:xfrm>
          <a:prstGeom prst="rect">
            <a:avLst/>
          </a:prstGeom>
          <a:noFill/>
          <a:ln w="12700">
            <a:noFill/>
            <a:prstDash val="sysDash"/>
          </a:ln>
        </p:spPr>
        <p:txBody>
          <a:bodyPr wrap="square" rtlCol="0">
            <a:spAutoFit/>
          </a:bodyPr>
          <a:lstStyle/>
          <a:p>
            <a:pPr algn="just"/>
            <a:r>
              <a:rPr lang="en-US" sz="1400" dirty="0" smtClean="0">
                <a:latin typeface="Cambria" pitchFamily="18" charset="0"/>
              </a:rPr>
              <a:t>#include &lt;iostream&gt;</a:t>
            </a:r>
          </a:p>
          <a:p>
            <a:pPr algn="just"/>
            <a:r>
              <a:rPr lang="en-US" sz="1400" dirty="0" smtClean="0">
                <a:latin typeface="Cambria" pitchFamily="18" charset="0"/>
              </a:rPr>
              <a:t>#include &lt;string&gt;</a:t>
            </a:r>
          </a:p>
          <a:p>
            <a:pPr algn="just"/>
            <a:r>
              <a:rPr lang="en-US" sz="1400" dirty="0" smtClean="0">
                <a:latin typeface="Cambria" pitchFamily="18" charset="0"/>
              </a:rPr>
              <a:t>using namespace std;</a:t>
            </a:r>
          </a:p>
          <a:p>
            <a:pPr algn="just"/>
            <a:endParaRPr lang="en-US" sz="1400" dirty="0" smtClean="0">
              <a:latin typeface="Cambria" pitchFamily="18" charset="0"/>
            </a:endParaRPr>
          </a:p>
          <a:p>
            <a:pPr algn="just"/>
            <a:r>
              <a:rPr lang="en-US" sz="1400" dirty="0" smtClean="0">
                <a:latin typeface="Cambria" pitchFamily="18" charset="0"/>
              </a:rPr>
              <a:t>int main()</a:t>
            </a:r>
          </a:p>
          <a:p>
            <a:pPr algn="just"/>
            <a:r>
              <a:rPr lang="en-US" sz="1400" dirty="0" smtClean="0">
                <a:latin typeface="Cambria" pitchFamily="18" charset="0"/>
              </a:rPr>
              <a:t>{</a:t>
            </a:r>
          </a:p>
          <a:p>
            <a:pPr algn="just"/>
            <a:r>
              <a:rPr lang="en-US" sz="1400" dirty="0" smtClean="0">
                <a:latin typeface="Cambria" pitchFamily="18" charset="0"/>
              </a:rPr>
              <a:t>   string str1 = "Hello";</a:t>
            </a:r>
          </a:p>
          <a:p>
            <a:pPr algn="just"/>
            <a:r>
              <a:rPr lang="en-US" sz="1400" dirty="0" smtClean="0">
                <a:latin typeface="Cambria" pitchFamily="18" charset="0"/>
              </a:rPr>
              <a:t>   string str2 = "World";</a:t>
            </a:r>
          </a:p>
          <a:p>
            <a:pPr algn="just"/>
            <a:r>
              <a:rPr lang="en-US" sz="1400" dirty="0" smtClean="0">
                <a:latin typeface="Cambria" pitchFamily="18" charset="0"/>
              </a:rPr>
              <a:t>   string str3;</a:t>
            </a:r>
          </a:p>
          <a:p>
            <a:pPr algn="just"/>
            <a:r>
              <a:rPr lang="en-US" sz="1400" dirty="0" smtClean="0">
                <a:latin typeface="Cambria" pitchFamily="18" charset="0"/>
              </a:rPr>
              <a:t>   int  </a:t>
            </a:r>
            <a:r>
              <a:rPr lang="en-US" sz="1400" dirty="0" err="1" smtClean="0">
                <a:latin typeface="Cambria" pitchFamily="18" charset="0"/>
              </a:rPr>
              <a:t>len</a:t>
            </a:r>
            <a:r>
              <a:rPr lang="en-US" sz="1400" dirty="0" smtClean="0">
                <a:latin typeface="Cambria" pitchFamily="18" charset="0"/>
              </a:rPr>
              <a:t> ;</a:t>
            </a:r>
          </a:p>
          <a:p>
            <a:pPr algn="just"/>
            <a:endParaRPr lang="en-US" sz="1400" dirty="0" smtClean="0">
              <a:latin typeface="Cambria" pitchFamily="18" charset="0"/>
            </a:endParaRPr>
          </a:p>
          <a:p>
            <a:pPr algn="just"/>
            <a:r>
              <a:rPr lang="en-US" sz="1400" dirty="0" smtClean="0">
                <a:latin typeface="Cambria" pitchFamily="18" charset="0"/>
              </a:rPr>
              <a:t>   // copy str1 into str3</a:t>
            </a:r>
          </a:p>
          <a:p>
            <a:pPr algn="just"/>
            <a:r>
              <a:rPr lang="en-US" sz="1400" dirty="0" smtClean="0">
                <a:latin typeface="Cambria" pitchFamily="18" charset="0"/>
              </a:rPr>
              <a:t>   str3 = str1;</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"str3 : " &lt;&lt; str3 &lt;&lt; </a:t>
            </a:r>
            <a:r>
              <a:rPr lang="en-US" sz="1400" dirty="0" err="1" smtClean="0">
                <a:latin typeface="Cambria" pitchFamily="18" charset="0"/>
              </a:rPr>
              <a:t>endl</a:t>
            </a:r>
            <a:r>
              <a:rPr lang="en-US" sz="1400" dirty="0" smtClean="0">
                <a:latin typeface="Cambria" pitchFamily="18" charset="0"/>
              </a:rPr>
              <a:t>;</a:t>
            </a:r>
          </a:p>
          <a:p>
            <a:pPr algn="just"/>
            <a:endParaRPr lang="en-US" sz="1400" dirty="0" smtClean="0">
              <a:latin typeface="Cambria" pitchFamily="18" charset="0"/>
            </a:endParaRPr>
          </a:p>
          <a:p>
            <a:pPr algn="just"/>
            <a:r>
              <a:rPr lang="en-US" sz="1400" dirty="0" smtClean="0">
                <a:latin typeface="Cambria" pitchFamily="18" charset="0"/>
              </a:rPr>
              <a:t>   // concatenates str1 and str2</a:t>
            </a:r>
          </a:p>
          <a:p>
            <a:pPr algn="just"/>
            <a:r>
              <a:rPr lang="en-US" sz="1400" dirty="0" smtClean="0">
                <a:latin typeface="Cambria" pitchFamily="18" charset="0"/>
              </a:rPr>
              <a:t>   str3 = str1 + str2;</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"str1 + str2 : " &lt;&lt; str3 &lt;&lt;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str3.at(5)&lt;&lt;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return 0;</a:t>
            </a:r>
          </a:p>
          <a:p>
            <a:pPr algn="just"/>
            <a:r>
              <a:rPr lang="en-US" sz="1400" dirty="0" smtClean="0">
                <a:latin typeface="Cambria" pitchFamily="18" charset="0"/>
              </a:rPr>
              <a:t>}</a:t>
            </a:r>
          </a:p>
        </p:txBody>
      </p:sp>
      <p:sp>
        <p:nvSpPr>
          <p:cNvPr id="16" name="TextBox 15"/>
          <p:cNvSpPr txBox="1"/>
          <p:nvPr/>
        </p:nvSpPr>
        <p:spPr>
          <a:xfrm>
            <a:off x="65566" y="1545266"/>
            <a:ext cx="4277834" cy="369332"/>
          </a:xfrm>
          <a:prstGeom prst="rect">
            <a:avLst/>
          </a:prstGeom>
          <a:solidFill>
            <a:schemeClr val="accent2"/>
          </a:solidFill>
        </p:spPr>
        <p:txBody>
          <a:bodyPr wrap="square" rtlCol="0">
            <a:spAutoFit/>
          </a:bodyPr>
          <a:lstStyle/>
          <a:p>
            <a:r>
              <a:rPr lang="en-US" i="1" dirty="0" smtClean="0">
                <a:solidFill>
                  <a:schemeClr val="bg1"/>
                </a:solidFill>
                <a:latin typeface="+mn-lt"/>
              </a:rPr>
              <a:t>string copy, concatenation and at() </a:t>
            </a:r>
          </a:p>
        </p:txBody>
      </p:sp>
      <p:sp>
        <p:nvSpPr>
          <p:cNvPr id="17" name="TextBox 16"/>
          <p:cNvSpPr txBox="1"/>
          <p:nvPr/>
        </p:nvSpPr>
        <p:spPr>
          <a:xfrm>
            <a:off x="4648200" y="1955294"/>
            <a:ext cx="3733800" cy="4401205"/>
          </a:xfrm>
          <a:prstGeom prst="rect">
            <a:avLst/>
          </a:prstGeom>
          <a:noFill/>
          <a:ln w="12700">
            <a:noFill/>
            <a:prstDash val="sysDash"/>
          </a:ln>
        </p:spPr>
        <p:txBody>
          <a:bodyPr wrap="square" rtlCol="0">
            <a:spAutoFit/>
          </a:bodyPr>
          <a:lstStyle/>
          <a:p>
            <a:pPr algn="just"/>
            <a:r>
              <a:rPr lang="en-US" sz="1400" dirty="0" smtClean="0">
                <a:latin typeface="Cambria" pitchFamily="18" charset="0"/>
              </a:rPr>
              <a:t>#include &lt;iostream&gt;</a:t>
            </a:r>
          </a:p>
          <a:p>
            <a:pPr algn="just"/>
            <a:r>
              <a:rPr lang="en-US" sz="1400" dirty="0" smtClean="0">
                <a:latin typeface="Cambria" pitchFamily="18" charset="0"/>
              </a:rPr>
              <a:t>#include &lt;string&gt;</a:t>
            </a:r>
          </a:p>
          <a:p>
            <a:pPr algn="just"/>
            <a:r>
              <a:rPr lang="en-US" sz="1400" dirty="0" smtClean="0">
                <a:latin typeface="Cambria" pitchFamily="18" charset="0"/>
              </a:rPr>
              <a:t>using namespace std;</a:t>
            </a:r>
          </a:p>
          <a:p>
            <a:pPr algn="just"/>
            <a:endParaRPr lang="en-US" sz="1400" dirty="0" smtClean="0">
              <a:latin typeface="Cambria" pitchFamily="18" charset="0"/>
            </a:endParaRPr>
          </a:p>
          <a:p>
            <a:pPr algn="just"/>
            <a:r>
              <a:rPr lang="en-US" sz="1400" dirty="0" smtClean="0">
                <a:latin typeface="Cambria" pitchFamily="18" charset="0"/>
              </a:rPr>
              <a:t>int main()</a:t>
            </a:r>
          </a:p>
          <a:p>
            <a:pPr algn="just"/>
            <a:r>
              <a:rPr lang="en-US" sz="1400" dirty="0" smtClean="0">
                <a:latin typeface="Cambria" pitchFamily="18" charset="0"/>
              </a:rPr>
              <a:t>{</a:t>
            </a:r>
          </a:p>
          <a:p>
            <a:pPr algn="just"/>
            <a:r>
              <a:rPr lang="en-US" sz="1400" dirty="0" smtClean="0">
                <a:latin typeface="Cambria" pitchFamily="18" charset="0"/>
              </a:rPr>
              <a:t>   string str1 = “have apple";</a:t>
            </a:r>
          </a:p>
          <a:p>
            <a:pPr algn="just"/>
            <a:r>
              <a:rPr lang="en-US" sz="1400" dirty="0" smtClean="0">
                <a:latin typeface="Cambria" pitchFamily="18" charset="0"/>
              </a:rPr>
              <a:t>   string str2 = “have orange";</a:t>
            </a:r>
          </a:p>
          <a:p>
            <a:pPr algn="just"/>
            <a:endParaRPr lang="en-US" sz="1400" dirty="0" smtClean="0">
              <a:latin typeface="Cambria" pitchFamily="18" charset="0"/>
            </a:endParaRP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str1.compare(str2)&lt;&lt;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str1.find(‘a’)&lt;&lt;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str2.find(“have”)&lt;&lt;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str1.substr(3)&lt;&lt;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a:t>
            </a:r>
            <a:r>
              <a:rPr lang="en-US" sz="1400" dirty="0" err="1" smtClean="0">
                <a:latin typeface="Cambria" pitchFamily="18" charset="0"/>
              </a:rPr>
              <a:t>cout</a:t>
            </a:r>
            <a:r>
              <a:rPr lang="en-US" sz="1400" dirty="0" smtClean="0">
                <a:latin typeface="Cambria" pitchFamily="18" charset="0"/>
              </a:rPr>
              <a:t> &lt;&lt; str2.substr(3, 5)&lt;&lt; </a:t>
            </a:r>
            <a:r>
              <a:rPr lang="en-US" sz="1400" dirty="0" err="1" smtClean="0">
                <a:latin typeface="Cambria" pitchFamily="18" charset="0"/>
              </a:rPr>
              <a:t>endl</a:t>
            </a:r>
            <a:r>
              <a:rPr lang="en-US" sz="1400" dirty="0" smtClean="0">
                <a:latin typeface="Cambria" pitchFamily="18" charset="0"/>
              </a:rPr>
              <a:t>;</a:t>
            </a:r>
          </a:p>
          <a:p>
            <a:pPr algn="just"/>
            <a:endParaRPr lang="en-US" sz="1400" dirty="0" smtClean="0">
              <a:latin typeface="Cambria" pitchFamily="18" charset="0"/>
            </a:endParaRPr>
          </a:p>
          <a:p>
            <a:pPr indent="117475" algn="just"/>
            <a:r>
              <a:rPr lang="en-US" sz="1400" dirty="0" smtClean="0">
                <a:latin typeface="Cambria" pitchFamily="18" charset="0"/>
              </a:rPr>
              <a:t>string name;</a:t>
            </a:r>
          </a:p>
          <a:p>
            <a:pPr indent="117475" algn="just"/>
            <a:r>
              <a:rPr lang="en-US" sz="1400" dirty="0" err="1" smtClean="0">
                <a:latin typeface="Cambria" pitchFamily="18" charset="0"/>
              </a:rPr>
              <a:t>getline</a:t>
            </a:r>
            <a:r>
              <a:rPr lang="en-US" sz="1400" dirty="0" smtClean="0">
                <a:latin typeface="Cambria" pitchFamily="18" charset="0"/>
              </a:rPr>
              <a:t>(</a:t>
            </a:r>
            <a:r>
              <a:rPr lang="en-US" sz="1400" dirty="0" err="1" smtClean="0">
                <a:latin typeface="Cambria" pitchFamily="18" charset="0"/>
              </a:rPr>
              <a:t>cin</a:t>
            </a:r>
            <a:r>
              <a:rPr lang="en-US" sz="1400" dirty="0" smtClean="0">
                <a:latin typeface="Cambria" pitchFamily="18" charset="0"/>
              </a:rPr>
              <a:t>, name);</a:t>
            </a:r>
          </a:p>
          <a:p>
            <a:pPr indent="117475" algn="just"/>
            <a:r>
              <a:rPr lang="en-US" sz="1400" dirty="0" err="1" smtClean="0">
                <a:latin typeface="Cambria" pitchFamily="18" charset="0"/>
              </a:rPr>
              <a:t>cout</a:t>
            </a:r>
            <a:r>
              <a:rPr lang="en-US" sz="1400" dirty="0" smtClean="0">
                <a:latin typeface="Cambria" pitchFamily="18" charset="0"/>
              </a:rPr>
              <a:t> &lt;&lt; name &lt;&lt; </a:t>
            </a:r>
            <a:r>
              <a:rPr lang="en-US" sz="1400" dirty="0" err="1" smtClean="0">
                <a:latin typeface="Cambria" pitchFamily="18" charset="0"/>
              </a:rPr>
              <a:t>endl</a:t>
            </a:r>
            <a:r>
              <a:rPr lang="en-US" sz="1400" dirty="0" smtClean="0">
                <a:latin typeface="Cambria" pitchFamily="18" charset="0"/>
              </a:rPr>
              <a:t>;</a:t>
            </a:r>
          </a:p>
          <a:p>
            <a:pPr algn="just"/>
            <a:r>
              <a:rPr lang="en-US" sz="1400" dirty="0" smtClean="0">
                <a:latin typeface="Cambria" pitchFamily="18" charset="0"/>
              </a:rPr>
              <a:t>   return 0;</a:t>
            </a:r>
          </a:p>
          <a:p>
            <a:pPr algn="just"/>
            <a:r>
              <a:rPr lang="en-US" sz="1400" dirty="0" smtClean="0">
                <a:latin typeface="Cambria" pitchFamily="18" charset="0"/>
              </a:rPr>
              <a:t>}</a:t>
            </a:r>
          </a:p>
        </p:txBody>
      </p:sp>
      <p:sp>
        <p:nvSpPr>
          <p:cNvPr id="18" name="TextBox 17"/>
          <p:cNvSpPr txBox="1"/>
          <p:nvPr/>
        </p:nvSpPr>
        <p:spPr>
          <a:xfrm>
            <a:off x="4648200" y="1545266"/>
            <a:ext cx="4366435" cy="369332"/>
          </a:xfrm>
          <a:prstGeom prst="rect">
            <a:avLst/>
          </a:prstGeom>
          <a:solidFill>
            <a:schemeClr val="accent2"/>
          </a:solidFill>
        </p:spPr>
        <p:txBody>
          <a:bodyPr wrap="square" rtlCol="0">
            <a:spAutoFit/>
          </a:bodyPr>
          <a:lstStyle/>
          <a:p>
            <a:r>
              <a:rPr lang="en-US" i="1" dirty="0" smtClean="0">
                <a:solidFill>
                  <a:schemeClr val="bg1"/>
                </a:solidFill>
                <a:latin typeface="+mn-lt"/>
              </a:rPr>
              <a:t>compare(), find(), </a:t>
            </a:r>
            <a:r>
              <a:rPr lang="en-US" i="1" dirty="0" err="1" smtClean="0">
                <a:solidFill>
                  <a:schemeClr val="bg1"/>
                </a:solidFill>
                <a:latin typeface="+mn-lt"/>
              </a:rPr>
              <a:t>substr</a:t>
            </a:r>
            <a:r>
              <a:rPr lang="en-US" i="1" dirty="0" smtClean="0">
                <a:solidFill>
                  <a:schemeClr val="bg1"/>
                </a:solidFill>
                <a:latin typeface="+mn-lt"/>
              </a:rPr>
              <a:t>() and multiword input </a:t>
            </a:r>
          </a:p>
        </p:txBody>
      </p:sp>
      <p:cxnSp>
        <p:nvCxnSpPr>
          <p:cNvPr id="19" name="Straight Connector 18"/>
          <p:cNvCxnSpPr/>
          <p:nvPr/>
        </p:nvCxnSpPr>
        <p:spPr>
          <a:xfrm rot="5400000">
            <a:off x="2093731" y="4021766"/>
            <a:ext cx="4800600" cy="1588"/>
          </a:xfrm>
          <a:prstGeom prst="line">
            <a:avLst/>
          </a:prstGeom>
          <a:ln w="31750" cap="sq" cmpd="dbl"/>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b="1" dirty="0" smtClean="0">
                <a:solidFill>
                  <a:schemeClr val="tx1"/>
                </a:solidFill>
                <a:latin typeface="Cambria" pitchFamily="18" charset="0"/>
              </a:rPr>
              <a:t>Class Work</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38</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Content Placeholder 2"/>
          <p:cNvSpPr txBox="1">
            <a:spLocks/>
          </p:cNvSpPr>
          <p:nvPr/>
        </p:nvSpPr>
        <p:spPr bwMode="auto">
          <a:xfrm>
            <a:off x="46070" y="1504503"/>
            <a:ext cx="8763000" cy="1600200"/>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marL="457200" lvl="0" indent="-457200" algn="just">
              <a:lnSpc>
                <a:spcPct val="120000"/>
              </a:lnSpc>
              <a:buClr>
                <a:srgbClr val="C00000"/>
              </a:buClr>
              <a:buSzPct val="80000"/>
              <a:buFont typeface="+mj-lt"/>
              <a:buAutoNum type="arabicPeriod"/>
              <a:defRPr/>
            </a:pPr>
            <a:r>
              <a:rPr lang="en-US" sz="2000" dirty="0" smtClean="0">
                <a:latin typeface="Cambria" pitchFamily="18" charset="0"/>
              </a:rPr>
              <a:t>WAP to find the frequency of a char in the string.</a:t>
            </a:r>
          </a:p>
          <a:p>
            <a:pPr marL="457200" lvl="0" indent="-457200" algn="just">
              <a:lnSpc>
                <a:spcPct val="120000"/>
              </a:lnSpc>
              <a:buClr>
                <a:srgbClr val="C00000"/>
              </a:buClr>
              <a:buSzPct val="80000"/>
              <a:buFont typeface="+mj-lt"/>
              <a:buAutoNum type="arabicPeriod"/>
              <a:defRPr/>
            </a:pPr>
            <a:r>
              <a:rPr lang="en-US" sz="2000" dirty="0" smtClean="0">
                <a:latin typeface="Cambria" pitchFamily="18" charset="0"/>
              </a:rPr>
              <a:t>WAP to remove all characters in a string except alphabets.</a:t>
            </a:r>
          </a:p>
          <a:p>
            <a:pPr marL="457200" lvl="0" indent="-457200" algn="just">
              <a:lnSpc>
                <a:spcPct val="120000"/>
              </a:lnSpc>
              <a:buClr>
                <a:srgbClr val="C00000"/>
              </a:buClr>
              <a:buSzPct val="80000"/>
              <a:buFont typeface="+mj-lt"/>
              <a:buAutoNum type="arabicPeriod"/>
              <a:defRPr/>
            </a:pPr>
            <a:r>
              <a:rPr lang="en-US" sz="2000" dirty="0" smtClean="0">
                <a:latin typeface="Cambria" pitchFamily="18" charset="0"/>
              </a:rPr>
              <a:t>WAP to swap two string.</a:t>
            </a:r>
          </a:p>
          <a:p>
            <a:pPr marL="457200" lvl="0" indent="-457200" algn="just">
              <a:lnSpc>
                <a:spcPct val="120000"/>
              </a:lnSpc>
              <a:buClr>
                <a:srgbClr val="C00000"/>
              </a:buClr>
              <a:buSzPct val="80000"/>
              <a:buFont typeface="+mj-lt"/>
              <a:buAutoNum type="arabicPeriod"/>
              <a:defRPr/>
            </a:pPr>
            <a:r>
              <a:rPr lang="en-US" sz="2000" dirty="0" smtClean="0">
                <a:latin typeface="Cambria" pitchFamily="18" charset="0"/>
              </a:rPr>
              <a:t>Sort the collection of string </a:t>
            </a:r>
            <a:r>
              <a:rPr lang="en-US" sz="2000" smtClean="0">
                <a:latin typeface="Cambria" pitchFamily="18" charset="0"/>
              </a:rPr>
              <a:t>in an alphabetical </a:t>
            </a:r>
            <a:r>
              <a:rPr lang="en-US" sz="2000" dirty="0" smtClean="0">
                <a:latin typeface="Cambria" pitchFamily="18" charset="0"/>
              </a:rPr>
              <a:t>order.</a:t>
            </a:r>
          </a:p>
        </p:txBody>
      </p:sp>
      <p:pic>
        <p:nvPicPr>
          <p:cNvPr id="15" name="Picture 2"/>
          <p:cNvPicPr>
            <a:picLocks noChangeAspect="1" noChangeArrowheads="1"/>
          </p:cNvPicPr>
          <p:nvPr/>
        </p:nvPicPr>
        <p:blipFill>
          <a:blip r:embed="rId4" cstate="print"/>
          <a:srcRect/>
          <a:stretch>
            <a:fillRect/>
          </a:stretch>
        </p:blipFill>
        <p:spPr bwMode="auto">
          <a:xfrm>
            <a:off x="2906233" y="359734"/>
            <a:ext cx="990600" cy="762000"/>
          </a:xfrm>
          <a:prstGeom prst="rect">
            <a:avLst/>
          </a:prstGeom>
          <a:noFill/>
          <a:ln w="9525">
            <a:noFill/>
            <a:miter lim="800000"/>
            <a:headEnd/>
            <a:tailEnd/>
          </a:ln>
          <a:effectLst/>
        </p:spPr>
      </p:pic>
      <p:sp>
        <p:nvSpPr>
          <p:cNvPr id="16" name="TextBox 15"/>
          <p:cNvSpPr txBox="1"/>
          <p:nvPr/>
        </p:nvSpPr>
        <p:spPr>
          <a:xfrm>
            <a:off x="99235" y="3439633"/>
            <a:ext cx="4495800" cy="2554545"/>
          </a:xfrm>
          <a:prstGeom prst="rect">
            <a:avLst/>
          </a:prstGeom>
          <a:noFill/>
          <a:ln w="12700">
            <a:noFill/>
            <a:prstDash val="sysDash"/>
          </a:ln>
        </p:spPr>
        <p:txBody>
          <a:bodyPr wrap="square" rtlCol="0">
            <a:spAutoFit/>
          </a:bodyPr>
          <a:lstStyle/>
          <a:p>
            <a:pPr algn="just"/>
            <a:r>
              <a:rPr lang="en-US" sz="1600" dirty="0" smtClean="0">
                <a:latin typeface="Cambria" pitchFamily="18" charset="0"/>
              </a:rPr>
              <a:t>#include &lt;iostream&gt;</a:t>
            </a:r>
          </a:p>
          <a:p>
            <a:pPr algn="just"/>
            <a:r>
              <a:rPr lang="en-US" sz="1600" dirty="0" smtClean="0">
                <a:latin typeface="Cambria" pitchFamily="18" charset="0"/>
              </a:rPr>
              <a:t>#include &lt;string&gt;</a:t>
            </a:r>
          </a:p>
          <a:p>
            <a:pPr algn="just"/>
            <a:r>
              <a:rPr lang="en-US" sz="1600" dirty="0" smtClean="0">
                <a:latin typeface="Cambria" pitchFamily="18" charset="0"/>
              </a:rPr>
              <a:t>using namespace std;</a:t>
            </a:r>
          </a:p>
          <a:p>
            <a:pPr algn="just"/>
            <a:endParaRPr lang="en-US" sz="1600" dirty="0" smtClean="0">
              <a:latin typeface="Cambria" pitchFamily="18" charset="0"/>
            </a:endParaRPr>
          </a:p>
          <a:p>
            <a:pPr algn="just"/>
            <a:r>
              <a:rPr lang="en-US" sz="1600" dirty="0" smtClean="0">
                <a:latin typeface="Cambria" pitchFamily="18" charset="0"/>
              </a:rPr>
              <a:t>int main()</a:t>
            </a:r>
          </a:p>
          <a:p>
            <a:pPr algn="just"/>
            <a:r>
              <a:rPr lang="en-US" sz="1600" dirty="0" smtClean="0">
                <a:latin typeface="Cambria" pitchFamily="18" charset="0"/>
              </a:rPr>
              <a:t>{</a:t>
            </a:r>
          </a:p>
          <a:p>
            <a:pPr algn="just"/>
            <a:r>
              <a:rPr lang="en-US" sz="1600" dirty="0" smtClean="0">
                <a:latin typeface="Cambria" pitchFamily="18" charset="0"/>
              </a:rPr>
              <a:t>  string text = "This is a test";</a:t>
            </a:r>
          </a:p>
          <a:p>
            <a:pPr algn="just"/>
            <a:r>
              <a:rPr lang="en-US" sz="1600" dirty="0" smtClean="0">
                <a:latin typeface="Cambria" pitchFamily="18" charset="0"/>
              </a:rPr>
              <a:t>  </a:t>
            </a:r>
            <a:r>
              <a:rPr lang="en-US" sz="1600" dirty="0" err="1" smtClean="0">
                <a:latin typeface="Cambria" pitchFamily="18" charset="0"/>
              </a:rPr>
              <a:t>text.erase</a:t>
            </a:r>
            <a:r>
              <a:rPr lang="en-US" sz="1600" dirty="0" smtClean="0">
                <a:latin typeface="Cambria" pitchFamily="18" charset="0"/>
              </a:rPr>
              <a:t> (5,5); // the string contains "This test" </a:t>
            </a:r>
          </a:p>
          <a:p>
            <a:pPr algn="just"/>
            <a:r>
              <a:rPr lang="en-US" sz="1600" dirty="0" smtClean="0">
                <a:latin typeface="Cambria" pitchFamily="18" charset="0"/>
              </a:rPr>
              <a:t>  return 0;</a:t>
            </a:r>
          </a:p>
          <a:p>
            <a:pPr algn="just"/>
            <a:r>
              <a:rPr lang="en-US" sz="1600" dirty="0" smtClean="0">
                <a:latin typeface="Cambria" pitchFamily="18" charset="0"/>
              </a:rPr>
              <a:t>}</a:t>
            </a:r>
          </a:p>
        </p:txBody>
      </p:sp>
      <p:sp>
        <p:nvSpPr>
          <p:cNvPr id="17" name="TextBox 16"/>
          <p:cNvSpPr txBox="1"/>
          <p:nvPr/>
        </p:nvSpPr>
        <p:spPr>
          <a:xfrm>
            <a:off x="180760" y="3102934"/>
            <a:ext cx="4277834" cy="369332"/>
          </a:xfrm>
          <a:prstGeom prst="rect">
            <a:avLst/>
          </a:prstGeom>
          <a:solidFill>
            <a:schemeClr val="accent2"/>
          </a:solidFill>
        </p:spPr>
        <p:txBody>
          <a:bodyPr wrap="square" rtlCol="0">
            <a:spAutoFit/>
          </a:bodyPr>
          <a:lstStyle/>
          <a:p>
            <a:r>
              <a:rPr lang="en-US" i="1" dirty="0" smtClean="0">
                <a:solidFill>
                  <a:schemeClr val="bg1"/>
                </a:solidFill>
                <a:latin typeface="+mn-lt"/>
              </a:rPr>
              <a:t>string  erasing</a:t>
            </a:r>
          </a:p>
        </p:txBody>
      </p:sp>
      <p:sp>
        <p:nvSpPr>
          <p:cNvPr id="18" name="TextBox 17"/>
          <p:cNvSpPr txBox="1"/>
          <p:nvPr/>
        </p:nvSpPr>
        <p:spPr>
          <a:xfrm>
            <a:off x="4612763" y="3448497"/>
            <a:ext cx="4495800" cy="2831544"/>
          </a:xfrm>
          <a:prstGeom prst="rect">
            <a:avLst/>
          </a:prstGeom>
          <a:noFill/>
          <a:ln w="12700">
            <a:noFill/>
            <a:prstDash val="sysDash"/>
          </a:ln>
        </p:spPr>
        <p:txBody>
          <a:bodyPr wrap="square" rtlCol="0">
            <a:spAutoFit/>
          </a:bodyPr>
          <a:lstStyle/>
          <a:p>
            <a:pPr algn="just"/>
            <a:r>
              <a:rPr lang="en-US" sz="1600" dirty="0" smtClean="0">
                <a:latin typeface="Cambria" pitchFamily="18" charset="0"/>
              </a:rPr>
              <a:t>#include &lt;iostream&gt;</a:t>
            </a:r>
          </a:p>
          <a:p>
            <a:pPr algn="just"/>
            <a:r>
              <a:rPr lang="en-US" sz="1600" dirty="0" smtClean="0">
                <a:latin typeface="Cambria" pitchFamily="18" charset="0"/>
              </a:rPr>
              <a:t>#include &lt;string&gt;</a:t>
            </a:r>
          </a:p>
          <a:p>
            <a:pPr algn="just"/>
            <a:r>
              <a:rPr lang="en-US" sz="1600" dirty="0" smtClean="0">
                <a:latin typeface="Cambria" pitchFamily="18" charset="0"/>
              </a:rPr>
              <a:t>using namespace std;</a:t>
            </a:r>
          </a:p>
          <a:p>
            <a:pPr algn="just"/>
            <a:endParaRPr lang="en-US" sz="1600" dirty="0" smtClean="0">
              <a:latin typeface="Cambria" pitchFamily="18" charset="0"/>
            </a:endParaRPr>
          </a:p>
          <a:p>
            <a:pPr algn="just"/>
            <a:r>
              <a:rPr lang="en-US" sz="1600" dirty="0" smtClean="0">
                <a:latin typeface="Cambria" pitchFamily="18" charset="0"/>
              </a:rPr>
              <a:t>int main()</a:t>
            </a:r>
          </a:p>
          <a:p>
            <a:pPr algn="just"/>
            <a:r>
              <a:rPr lang="en-US" sz="1600" dirty="0" smtClean="0">
                <a:latin typeface="Cambria" pitchFamily="18" charset="0"/>
              </a:rPr>
              <a:t>{</a:t>
            </a:r>
          </a:p>
          <a:p>
            <a:pPr algn="just"/>
            <a:r>
              <a:rPr lang="en-US" sz="1600" dirty="0" smtClean="0">
                <a:latin typeface="Cambria" pitchFamily="18" charset="0"/>
              </a:rPr>
              <a:t>  string text = "This is a test";</a:t>
            </a:r>
          </a:p>
          <a:p>
            <a:pPr algn="just"/>
            <a:r>
              <a:rPr lang="en-US" sz="1600" dirty="0" smtClean="0">
                <a:latin typeface="Cambria" pitchFamily="18" charset="0"/>
              </a:rPr>
              <a:t>  </a:t>
            </a:r>
            <a:r>
              <a:rPr lang="en-US" sz="1600" dirty="0" err="1" smtClean="0">
                <a:latin typeface="Cambria" pitchFamily="18" charset="0"/>
              </a:rPr>
              <a:t>text.replace</a:t>
            </a:r>
            <a:r>
              <a:rPr lang="en-US" sz="1600" dirty="0" smtClean="0">
                <a:latin typeface="Cambria" pitchFamily="18" charset="0"/>
              </a:rPr>
              <a:t> (5,2,"was"); </a:t>
            </a:r>
          </a:p>
          <a:p>
            <a:pPr algn="just"/>
            <a:r>
              <a:rPr lang="en-US" sz="1600" dirty="0" smtClean="0">
                <a:latin typeface="Cambria" pitchFamily="18" charset="0"/>
              </a:rPr>
              <a:t>  // the string contains "This was a test" </a:t>
            </a:r>
          </a:p>
          <a:p>
            <a:pPr algn="just"/>
            <a:r>
              <a:rPr lang="en-US" sz="1600" dirty="0" smtClean="0">
                <a:latin typeface="Cambria" pitchFamily="18" charset="0"/>
              </a:rPr>
              <a:t>  return 0;</a:t>
            </a:r>
          </a:p>
          <a:p>
            <a:pPr algn="just"/>
            <a:r>
              <a:rPr lang="en-US" sz="1600" dirty="0" smtClean="0">
                <a:latin typeface="Cambria" pitchFamily="18" charset="0"/>
              </a:rPr>
              <a:t>}</a:t>
            </a:r>
          </a:p>
        </p:txBody>
      </p:sp>
      <p:sp>
        <p:nvSpPr>
          <p:cNvPr id="19" name="TextBox 18"/>
          <p:cNvSpPr txBox="1"/>
          <p:nvPr/>
        </p:nvSpPr>
        <p:spPr>
          <a:xfrm>
            <a:off x="4641123" y="3101165"/>
            <a:ext cx="4277834" cy="369332"/>
          </a:xfrm>
          <a:prstGeom prst="rect">
            <a:avLst/>
          </a:prstGeom>
          <a:solidFill>
            <a:schemeClr val="accent2"/>
          </a:solidFill>
        </p:spPr>
        <p:txBody>
          <a:bodyPr wrap="square" rtlCol="0">
            <a:spAutoFit/>
          </a:bodyPr>
          <a:lstStyle/>
          <a:p>
            <a:r>
              <a:rPr lang="en-US" i="1" dirty="0" smtClean="0">
                <a:solidFill>
                  <a:schemeClr val="bg1"/>
                </a:solidFill>
                <a:latin typeface="+mn-lt"/>
              </a:rPr>
              <a:t>string  replacing</a:t>
            </a:r>
          </a:p>
        </p:txBody>
      </p:sp>
      <p:cxnSp>
        <p:nvCxnSpPr>
          <p:cNvPr id="20" name="Straight Connector 19"/>
          <p:cNvCxnSpPr/>
          <p:nvPr/>
        </p:nvCxnSpPr>
        <p:spPr>
          <a:xfrm rot="5400000">
            <a:off x="2887721" y="4772249"/>
            <a:ext cx="3298660" cy="2563"/>
          </a:xfrm>
          <a:prstGeom prst="line">
            <a:avLst/>
          </a:prstGeom>
          <a:ln w="31750" cap="sq" cmpd="dbl"/>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Streams based I/O</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39</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7" name="TextBox 6"/>
          <p:cNvSpPr txBox="1"/>
          <p:nvPr/>
        </p:nvSpPr>
        <p:spPr>
          <a:xfrm>
            <a:off x="0" y="1447800"/>
            <a:ext cx="8915400" cy="1569660"/>
          </a:xfrm>
          <a:prstGeom prst="rect">
            <a:avLst/>
          </a:prstGeom>
          <a:noFill/>
          <a:ln w="12700">
            <a:noFill/>
            <a:prstDash val="sysDash"/>
          </a:ln>
        </p:spPr>
        <p:txBody>
          <a:bodyPr wrap="square" rtlCol="0">
            <a:spAutoFit/>
          </a:bodyPr>
          <a:lstStyle/>
          <a:p>
            <a:pPr algn="just"/>
            <a:r>
              <a:rPr lang="en-US" sz="1600" dirty="0" smtClean="0">
                <a:latin typeface="Cambria" pitchFamily="18" charset="0"/>
              </a:rPr>
              <a:t>In every program, there is some data which is taken as input and generate the processed data as output following the </a:t>
            </a:r>
            <a:r>
              <a:rPr lang="en-US" sz="1600" b="1" dirty="0" smtClean="0">
                <a:solidFill>
                  <a:srgbClr val="C00000"/>
                </a:solidFill>
                <a:latin typeface="Cambria" pitchFamily="18" charset="0"/>
              </a:rPr>
              <a:t>input &gt; process &gt; output </a:t>
            </a:r>
            <a:r>
              <a:rPr lang="en-US" sz="1600" dirty="0" smtClean="0">
                <a:latin typeface="Cambria" pitchFamily="18" charset="0"/>
              </a:rPr>
              <a:t>cycle. In C++, I/O is performed by using streams. A stream is a “stream of data” in which character sequences are “flow into” or “flow out off.”  The header file iostream must be included to make use of the input/output (</a:t>
            </a:r>
            <a:r>
              <a:rPr lang="en-US" sz="1600" dirty="0" err="1" smtClean="0">
                <a:latin typeface="Cambria" pitchFamily="18" charset="0"/>
              </a:rPr>
              <a:t>cin</a:t>
            </a:r>
            <a:r>
              <a:rPr lang="en-US" sz="1600" dirty="0" smtClean="0">
                <a:latin typeface="Cambria" pitchFamily="18" charset="0"/>
              </a:rPr>
              <a:t>/</a:t>
            </a:r>
            <a:r>
              <a:rPr lang="en-US" sz="1600" dirty="0" err="1" smtClean="0">
                <a:latin typeface="Cambria" pitchFamily="18" charset="0"/>
              </a:rPr>
              <a:t>cout</a:t>
            </a:r>
            <a:r>
              <a:rPr lang="en-US" sz="1600" dirty="0" smtClean="0">
                <a:latin typeface="Cambria" pitchFamily="18" charset="0"/>
              </a:rPr>
              <a:t>) operators. The source stream which provides data to the program is called the </a:t>
            </a:r>
            <a:r>
              <a:rPr lang="en-US" sz="1600" b="1" dirty="0" smtClean="0">
                <a:latin typeface="Cambria" pitchFamily="18" charset="0"/>
              </a:rPr>
              <a:t>input stream </a:t>
            </a:r>
            <a:r>
              <a:rPr lang="en-US" sz="1600" dirty="0" smtClean="0">
                <a:latin typeface="Cambria" pitchFamily="18" charset="0"/>
              </a:rPr>
              <a:t>and the destination stream which receives output from the program is called the </a:t>
            </a:r>
            <a:r>
              <a:rPr lang="en-US" sz="1600" b="1" dirty="0" smtClean="0">
                <a:latin typeface="Cambria" pitchFamily="18" charset="0"/>
              </a:rPr>
              <a:t>output stream</a:t>
            </a:r>
            <a:r>
              <a:rPr lang="en-US" sz="1600" dirty="0" smtClean="0">
                <a:latin typeface="Cambria" pitchFamily="18" charset="0"/>
              </a:rPr>
              <a:t>.</a:t>
            </a:r>
          </a:p>
        </p:txBody>
      </p:sp>
      <p:sp>
        <p:nvSpPr>
          <p:cNvPr id="13" name="TextBox 12"/>
          <p:cNvSpPr txBox="1"/>
          <p:nvPr/>
        </p:nvSpPr>
        <p:spPr>
          <a:xfrm>
            <a:off x="4572000" y="2958468"/>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Standard input (</a:t>
            </a:r>
            <a:r>
              <a:rPr lang="en-US" i="1" dirty="0" err="1" smtClean="0">
                <a:solidFill>
                  <a:schemeClr val="bg1"/>
                </a:solidFill>
                <a:latin typeface="+mn-lt"/>
              </a:rPr>
              <a:t>cin</a:t>
            </a:r>
            <a:r>
              <a:rPr lang="en-US" i="1" dirty="0" smtClean="0">
                <a:solidFill>
                  <a:schemeClr val="bg1"/>
                </a:solidFill>
                <a:latin typeface="+mn-lt"/>
              </a:rPr>
              <a:t>) </a:t>
            </a:r>
          </a:p>
        </p:txBody>
      </p:sp>
      <p:sp>
        <p:nvSpPr>
          <p:cNvPr id="15" name="TextBox 14"/>
          <p:cNvSpPr txBox="1"/>
          <p:nvPr/>
        </p:nvSpPr>
        <p:spPr>
          <a:xfrm>
            <a:off x="24804" y="3287037"/>
            <a:ext cx="4470996" cy="3200876"/>
          </a:xfrm>
          <a:prstGeom prst="rect">
            <a:avLst/>
          </a:prstGeom>
          <a:noFill/>
          <a:ln w="12700">
            <a:noFill/>
            <a:prstDash val="sysDash"/>
          </a:ln>
        </p:spPr>
        <p:txBody>
          <a:bodyPr wrap="square" rtlCol="0">
            <a:spAutoFit/>
          </a:bodyPr>
          <a:lstStyle/>
          <a:p>
            <a:pPr algn="just"/>
            <a:r>
              <a:rPr lang="en-US" sz="1600" dirty="0" smtClean="0">
                <a:latin typeface="Cambria" pitchFamily="18" charset="0"/>
              </a:rPr>
              <a:t>By default, the standard output of a program points at the screen. So with the </a:t>
            </a:r>
            <a:r>
              <a:rPr lang="en-US" sz="1600" dirty="0" err="1" smtClean="0">
                <a:latin typeface="Cambria" pitchFamily="18" charset="0"/>
              </a:rPr>
              <a:t>cout</a:t>
            </a:r>
            <a:r>
              <a:rPr lang="en-US" sz="1600" dirty="0" smtClean="0">
                <a:latin typeface="Cambria" pitchFamily="18" charset="0"/>
              </a:rPr>
              <a:t> operator and the “insertion” operator (&lt;&lt;) you can print a message onto the screen. The &lt;&lt; operator can be used multiple times in a single statement.</a:t>
            </a:r>
          </a:p>
          <a:p>
            <a:pPr algn="just">
              <a:spcBef>
                <a:spcPts val="600"/>
              </a:spcBef>
              <a:spcAft>
                <a:spcPts val="600"/>
              </a:spcAft>
            </a:pPr>
            <a:r>
              <a:rPr lang="en-US" sz="1600" b="1" dirty="0" smtClean="0">
                <a:latin typeface="Cambria" pitchFamily="18" charset="0"/>
              </a:rPr>
              <a:t>Example</a:t>
            </a:r>
            <a:r>
              <a:rPr lang="en-US" sz="1600" dirty="0" smtClean="0">
                <a:latin typeface="Cambria" pitchFamily="18" charset="0"/>
              </a:rPr>
              <a:t> – </a:t>
            </a:r>
          </a:p>
          <a:p>
            <a:pPr algn="just"/>
            <a:r>
              <a:rPr lang="en-US" sz="1600" dirty="0" err="1" smtClean="0">
                <a:latin typeface="Cambria" pitchFamily="18" charset="0"/>
              </a:rPr>
              <a:t>cout</a:t>
            </a:r>
            <a:r>
              <a:rPr lang="en-US" sz="1600" dirty="0" smtClean="0">
                <a:latin typeface="Cambria" pitchFamily="18" charset="0"/>
              </a:rPr>
              <a:t> &lt;&lt; "Hello World!“ &lt;&lt;</a:t>
            </a:r>
            <a:r>
              <a:rPr lang="en-US" sz="1600" dirty="0" err="1" smtClean="0">
                <a:latin typeface="Cambria" pitchFamily="18" charset="0"/>
              </a:rPr>
              <a:t>endl</a:t>
            </a:r>
            <a:r>
              <a:rPr lang="en-US" sz="1600" dirty="0" smtClean="0">
                <a:latin typeface="Cambria" pitchFamily="18" charset="0"/>
              </a:rPr>
              <a:t>; </a:t>
            </a:r>
          </a:p>
          <a:p>
            <a:pPr algn="just"/>
            <a:r>
              <a:rPr lang="en-US" sz="1600" dirty="0" smtClean="0">
                <a:latin typeface="Cambria" pitchFamily="18" charset="0"/>
              </a:rPr>
              <a:t>char Yes = ‘y';</a:t>
            </a:r>
          </a:p>
          <a:p>
            <a:pPr algn="just"/>
            <a:r>
              <a:rPr lang="en-US" sz="1600" dirty="0" err="1" smtClean="0">
                <a:latin typeface="Cambria" pitchFamily="18" charset="0"/>
              </a:rPr>
              <a:t>cout</a:t>
            </a:r>
            <a:r>
              <a:rPr lang="en-US" sz="1600" dirty="0" smtClean="0">
                <a:latin typeface="Cambria" pitchFamily="18" charset="0"/>
              </a:rPr>
              <a:t> &lt;&lt; Yes;</a:t>
            </a:r>
          </a:p>
          <a:p>
            <a:pPr algn="just">
              <a:spcBef>
                <a:spcPts val="0"/>
              </a:spcBef>
            </a:pPr>
            <a:r>
              <a:rPr lang="en-US" sz="1600" dirty="0" err="1" smtClean="0">
                <a:latin typeface="Cambria" pitchFamily="18" charset="0"/>
              </a:rPr>
              <a:t>cout</a:t>
            </a:r>
            <a:r>
              <a:rPr lang="en-US" sz="1600" dirty="0" smtClean="0">
                <a:latin typeface="Cambria" pitchFamily="18" charset="0"/>
              </a:rPr>
              <a:t> &lt;&lt; "Hello, " &lt;&lt; "this is a test " &lt;&lt; "string.";</a:t>
            </a:r>
          </a:p>
          <a:p>
            <a:pPr algn="just">
              <a:spcBef>
                <a:spcPts val="0"/>
              </a:spcBef>
            </a:pPr>
            <a:r>
              <a:rPr lang="en-US" sz="1600" b="1" dirty="0" smtClean="0">
                <a:latin typeface="Cambria" pitchFamily="18" charset="0"/>
              </a:rPr>
              <a:t>Note</a:t>
            </a:r>
            <a:r>
              <a:rPr lang="en-US" sz="1600" dirty="0" smtClean="0">
                <a:latin typeface="Cambria" pitchFamily="18" charset="0"/>
              </a:rPr>
              <a:t> - use the </a:t>
            </a:r>
            <a:r>
              <a:rPr lang="en-US" sz="1600" dirty="0" err="1" smtClean="0">
                <a:latin typeface="Cambria" pitchFamily="18" charset="0"/>
              </a:rPr>
              <a:t>endl</a:t>
            </a:r>
            <a:r>
              <a:rPr lang="en-US" sz="1600" dirty="0" smtClean="0">
                <a:latin typeface="Cambria" pitchFamily="18" charset="0"/>
              </a:rPr>
              <a:t> manipulator instead of the new-line character i.e. “\n”</a:t>
            </a:r>
          </a:p>
        </p:txBody>
      </p:sp>
      <p:sp>
        <p:nvSpPr>
          <p:cNvPr id="16" name="TextBox 15"/>
          <p:cNvSpPr txBox="1"/>
          <p:nvPr/>
        </p:nvSpPr>
        <p:spPr>
          <a:xfrm>
            <a:off x="4529468" y="3323292"/>
            <a:ext cx="4470996" cy="3200876"/>
          </a:xfrm>
          <a:prstGeom prst="rect">
            <a:avLst/>
          </a:prstGeom>
          <a:noFill/>
          <a:ln w="12700">
            <a:noFill/>
            <a:prstDash val="sysDash"/>
          </a:ln>
        </p:spPr>
        <p:txBody>
          <a:bodyPr wrap="square" rtlCol="0">
            <a:spAutoFit/>
          </a:bodyPr>
          <a:lstStyle/>
          <a:p>
            <a:pPr algn="just"/>
            <a:r>
              <a:rPr lang="en-US" sz="1400" dirty="0" smtClean="0">
                <a:latin typeface="Cambria" pitchFamily="18" charset="0"/>
              </a:rPr>
              <a:t>With the </a:t>
            </a:r>
            <a:r>
              <a:rPr lang="en-US" sz="1400" dirty="0" err="1" smtClean="0">
                <a:latin typeface="Cambria" pitchFamily="18" charset="0"/>
              </a:rPr>
              <a:t>cin</a:t>
            </a:r>
            <a:r>
              <a:rPr lang="en-US" sz="1400" dirty="0" smtClean="0">
                <a:latin typeface="Cambria" pitchFamily="18" charset="0"/>
              </a:rPr>
              <a:t> and &gt;&gt; operators it is possible to read input from the keyboard.</a:t>
            </a:r>
          </a:p>
          <a:p>
            <a:pPr algn="just">
              <a:spcBef>
                <a:spcPts val="1200"/>
              </a:spcBef>
              <a:spcAft>
                <a:spcPts val="1200"/>
              </a:spcAft>
            </a:pPr>
            <a:r>
              <a:rPr lang="en-US" sz="1400" b="1" dirty="0" smtClean="0">
                <a:latin typeface="Cambria" pitchFamily="18" charset="0"/>
              </a:rPr>
              <a:t>Example – </a:t>
            </a:r>
          </a:p>
          <a:p>
            <a:pPr algn="just"/>
            <a:r>
              <a:rPr lang="en-US" sz="1400" dirty="0" smtClean="0">
                <a:latin typeface="Cambria" pitchFamily="18" charset="0"/>
              </a:rPr>
              <a:t>char MY_CHAR;</a:t>
            </a:r>
          </a:p>
          <a:p>
            <a:pPr algn="just"/>
            <a:r>
              <a:rPr lang="en-US" sz="1400" dirty="0" err="1" smtClean="0">
                <a:latin typeface="Cambria" pitchFamily="18" charset="0"/>
              </a:rPr>
              <a:t>cout</a:t>
            </a:r>
            <a:r>
              <a:rPr lang="en-US" sz="1400" dirty="0" smtClean="0">
                <a:latin typeface="Cambria" pitchFamily="18" charset="0"/>
              </a:rPr>
              <a:t> &lt;&lt; "Press a character and press return: ";</a:t>
            </a:r>
          </a:p>
          <a:p>
            <a:pPr algn="just"/>
            <a:r>
              <a:rPr lang="en-US" sz="1400" dirty="0" err="1" smtClean="0">
                <a:latin typeface="Cambria" pitchFamily="18" charset="0"/>
              </a:rPr>
              <a:t>cin</a:t>
            </a:r>
            <a:r>
              <a:rPr lang="en-US" sz="1400" dirty="0" smtClean="0">
                <a:latin typeface="Cambria" pitchFamily="18" charset="0"/>
              </a:rPr>
              <a:t> &gt;&gt; MY_CHAR;</a:t>
            </a:r>
          </a:p>
          <a:p>
            <a:pPr algn="just"/>
            <a:r>
              <a:rPr lang="en-US" sz="1400" dirty="0" err="1" smtClean="0">
                <a:latin typeface="Cambria" pitchFamily="18" charset="0"/>
              </a:rPr>
              <a:t>cout</a:t>
            </a:r>
            <a:r>
              <a:rPr lang="en-US" sz="1400" dirty="0" smtClean="0">
                <a:latin typeface="Cambria" pitchFamily="18" charset="0"/>
              </a:rPr>
              <a:t> &lt;&lt; MY_CHAR;</a:t>
            </a:r>
          </a:p>
          <a:p>
            <a:pPr algn="just"/>
            <a:endParaRPr lang="en-US" sz="1400" dirty="0" smtClean="0">
              <a:latin typeface="Cambria" pitchFamily="18" charset="0"/>
            </a:endParaRPr>
          </a:p>
          <a:p>
            <a:pPr algn="just"/>
            <a:r>
              <a:rPr lang="en-US" sz="1400" dirty="0" smtClean="0">
                <a:latin typeface="Cambria" pitchFamily="18" charset="0"/>
              </a:rPr>
              <a:t>The </a:t>
            </a:r>
            <a:r>
              <a:rPr lang="en-US" sz="1400" dirty="0" err="1" smtClean="0">
                <a:latin typeface="Cambria" pitchFamily="18" charset="0"/>
              </a:rPr>
              <a:t>cin</a:t>
            </a:r>
            <a:r>
              <a:rPr lang="en-US" sz="1400" dirty="0" smtClean="0">
                <a:latin typeface="Cambria" pitchFamily="18" charset="0"/>
              </a:rPr>
              <a:t> operator is also chainable. For example: </a:t>
            </a:r>
          </a:p>
          <a:p>
            <a:pPr algn="just"/>
            <a:r>
              <a:rPr lang="en-US" sz="1400" dirty="0" err="1" smtClean="0">
                <a:latin typeface="Cambria" pitchFamily="18" charset="0"/>
              </a:rPr>
              <a:t>cin</a:t>
            </a:r>
            <a:r>
              <a:rPr lang="en-US" sz="1400" dirty="0" smtClean="0">
                <a:latin typeface="Cambria" pitchFamily="18" charset="0"/>
              </a:rPr>
              <a:t> &gt;&gt; a &gt;&gt; b;</a:t>
            </a:r>
          </a:p>
          <a:p>
            <a:pPr algn="just"/>
            <a:r>
              <a:rPr lang="en-US" sz="1400" dirty="0" smtClean="0">
                <a:latin typeface="Cambria" pitchFamily="18" charset="0"/>
              </a:rPr>
              <a:t>In this case the user must give two input values, that are separated by any valid blank separator (tab, space or new-line).</a:t>
            </a:r>
          </a:p>
        </p:txBody>
      </p:sp>
      <p:sp>
        <p:nvSpPr>
          <p:cNvPr id="17" name="TextBox 16"/>
          <p:cNvSpPr txBox="1"/>
          <p:nvPr/>
        </p:nvSpPr>
        <p:spPr>
          <a:xfrm>
            <a:off x="85064" y="2957327"/>
            <a:ext cx="4421369" cy="369332"/>
          </a:xfrm>
          <a:prstGeom prst="rect">
            <a:avLst/>
          </a:prstGeom>
          <a:solidFill>
            <a:schemeClr val="accent2"/>
          </a:solidFill>
        </p:spPr>
        <p:txBody>
          <a:bodyPr wrap="square" rtlCol="0">
            <a:spAutoFit/>
          </a:bodyPr>
          <a:lstStyle/>
          <a:p>
            <a:r>
              <a:rPr lang="en-US" i="1" dirty="0" smtClean="0">
                <a:solidFill>
                  <a:schemeClr val="bg1"/>
                </a:solidFill>
                <a:latin typeface="+mn-lt"/>
              </a:rPr>
              <a:t>Standard Output (</a:t>
            </a:r>
            <a:r>
              <a:rPr lang="en-US" i="1" dirty="0" err="1" smtClean="0">
                <a:solidFill>
                  <a:schemeClr val="bg1"/>
                </a:solidFill>
                <a:latin typeface="+mn-lt"/>
              </a:rPr>
              <a:t>cout</a:t>
            </a:r>
            <a:r>
              <a:rPr lang="en-US" i="1" dirty="0" smtClean="0">
                <a:solidFill>
                  <a:schemeClr val="bg1"/>
                </a:solidFill>
                <a:latin typeface="+mn-lt"/>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76200" y="152400"/>
            <a:ext cx="8839200" cy="990600"/>
          </a:xfrm>
        </p:spPr>
        <p:txBody>
          <a:bodyPr/>
          <a:lstStyle/>
          <a:p>
            <a:r>
              <a:rPr lang="en-US" b="1" dirty="0" smtClean="0">
                <a:solidFill>
                  <a:schemeClr val="tx1"/>
                </a:solidFill>
                <a:latin typeface="Cambria" pitchFamily="18" charset="0"/>
              </a:rPr>
              <a:t>Structure of the C++ Program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a:t>
            </a:fld>
            <a:endParaRPr lang="en-US" dirty="0"/>
          </a:p>
        </p:txBody>
      </p:sp>
      <p:grpSp>
        <p:nvGrpSpPr>
          <p:cNvPr id="14" name="Group 13"/>
          <p:cNvGrpSpPr/>
          <p:nvPr/>
        </p:nvGrpSpPr>
        <p:grpSpPr>
          <a:xfrm>
            <a:off x="1295400" y="1947532"/>
            <a:ext cx="6629400" cy="4038600"/>
            <a:chOff x="2360431" y="1981200"/>
            <a:chExt cx="3432538" cy="2436631"/>
          </a:xfrm>
        </p:grpSpPr>
        <p:sp>
          <p:nvSpPr>
            <p:cNvPr id="8" name="Rectangle 7"/>
            <p:cNvSpPr/>
            <p:nvPr/>
          </p:nvSpPr>
          <p:spPr>
            <a:xfrm>
              <a:off x="2362200" y="19812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Preprocessor directive section</a:t>
              </a:r>
              <a:endParaRPr lang="en-US" sz="2800" dirty="0"/>
            </a:p>
          </p:txBody>
        </p:sp>
        <p:sp>
          <p:nvSpPr>
            <p:cNvPr id="9" name="Rectangle 8"/>
            <p:cNvSpPr/>
            <p:nvPr/>
          </p:nvSpPr>
          <p:spPr>
            <a:xfrm>
              <a:off x="2363969" y="2440169"/>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Global Declaration section</a:t>
              </a:r>
              <a:endParaRPr lang="en-US" sz="2800" dirty="0"/>
            </a:p>
          </p:txBody>
        </p:sp>
        <p:sp>
          <p:nvSpPr>
            <p:cNvPr id="10" name="Rectangle 9"/>
            <p:cNvSpPr/>
            <p:nvPr/>
          </p:nvSpPr>
          <p:spPr>
            <a:xfrm>
              <a:off x="2360431" y="2886754"/>
              <a:ext cx="3429000" cy="618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Class definition and method definition section</a:t>
              </a:r>
              <a:endParaRPr lang="en-US" sz="2800" dirty="0"/>
            </a:p>
          </p:txBody>
        </p:sp>
        <p:sp>
          <p:nvSpPr>
            <p:cNvPr id="11" name="Rectangle 10"/>
            <p:cNvSpPr/>
            <p:nvPr/>
          </p:nvSpPr>
          <p:spPr>
            <a:xfrm>
              <a:off x="2362200" y="35052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main method</a:t>
              </a:r>
              <a:endParaRPr lang="en-US" sz="2800" dirty="0"/>
            </a:p>
          </p:txBody>
        </p:sp>
        <p:sp>
          <p:nvSpPr>
            <p:cNvPr id="13" name="Rectangle 12"/>
            <p:cNvSpPr/>
            <p:nvPr/>
          </p:nvSpPr>
          <p:spPr>
            <a:xfrm>
              <a:off x="2362200" y="3960631"/>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Method definition section</a:t>
              </a:r>
              <a:endParaRPr lang="en-US" sz="2800"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The </a:t>
            </a:r>
            <a:r>
              <a:rPr lang="en-US" sz="4000" b="1" dirty="0" err="1" smtClean="0">
                <a:solidFill>
                  <a:schemeClr val="tx1"/>
                </a:solidFill>
                <a:latin typeface="Cambria" pitchFamily="18" charset="0"/>
              </a:rPr>
              <a:t>setw</a:t>
            </a:r>
            <a:r>
              <a:rPr lang="en-US" sz="4000" b="1" dirty="0" smtClean="0">
                <a:solidFill>
                  <a:schemeClr val="tx1"/>
                </a:solidFill>
                <a:latin typeface="Cambria" pitchFamily="18" charset="0"/>
              </a:rPr>
              <a:t> manipulator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40</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7" name="TextBox 6"/>
          <p:cNvSpPr txBox="1"/>
          <p:nvPr/>
        </p:nvSpPr>
        <p:spPr>
          <a:xfrm>
            <a:off x="152400" y="1447800"/>
            <a:ext cx="8839200" cy="4785926"/>
          </a:xfrm>
          <a:prstGeom prst="rect">
            <a:avLst/>
          </a:prstGeom>
          <a:noFill/>
          <a:ln w="12700">
            <a:noFill/>
            <a:prstDash val="sysDash"/>
          </a:ln>
        </p:spPr>
        <p:txBody>
          <a:bodyPr wrap="square" rtlCol="0">
            <a:spAutoFit/>
          </a:bodyPr>
          <a:lstStyle/>
          <a:p>
            <a:pPr algn="just"/>
            <a:r>
              <a:rPr lang="en-US" dirty="0" smtClean="0">
                <a:latin typeface="Cambria" pitchFamily="18" charset="0"/>
              </a:rPr>
              <a:t>The </a:t>
            </a:r>
            <a:r>
              <a:rPr lang="en-US" dirty="0" err="1" smtClean="0">
                <a:latin typeface="Cambria" pitchFamily="18" charset="0"/>
              </a:rPr>
              <a:t>setw</a:t>
            </a:r>
            <a:r>
              <a:rPr lang="en-US" dirty="0" smtClean="0">
                <a:latin typeface="Cambria" pitchFamily="18" charset="0"/>
              </a:rPr>
              <a:t>(int) function is used to </a:t>
            </a:r>
            <a:r>
              <a:rPr lang="en-US" b="1" dirty="0" smtClean="0">
                <a:latin typeface="Cambria" pitchFamily="18" charset="0"/>
              </a:rPr>
              <a:t>set the field width </a:t>
            </a:r>
            <a:r>
              <a:rPr lang="en-US" dirty="0" smtClean="0">
                <a:latin typeface="Cambria" pitchFamily="18" charset="0"/>
              </a:rPr>
              <a:t>of the output data. For using </a:t>
            </a:r>
            <a:r>
              <a:rPr lang="en-US" dirty="0" err="1" smtClean="0">
                <a:latin typeface="Cambria" pitchFamily="18" charset="0"/>
              </a:rPr>
              <a:t>setw</a:t>
            </a:r>
            <a:r>
              <a:rPr lang="en-US" dirty="0" smtClean="0">
                <a:latin typeface="Cambria" pitchFamily="18" charset="0"/>
              </a:rPr>
              <a:t>() we have to use </a:t>
            </a:r>
            <a:r>
              <a:rPr lang="en-US" dirty="0" err="1" smtClean="0">
                <a:latin typeface="Cambria" pitchFamily="18" charset="0"/>
              </a:rPr>
              <a:t>iomanip</a:t>
            </a:r>
            <a:r>
              <a:rPr lang="en-US" dirty="0" smtClean="0">
                <a:latin typeface="Cambria" pitchFamily="18" charset="0"/>
              </a:rPr>
              <a:t> header file.  </a:t>
            </a:r>
          </a:p>
          <a:p>
            <a:pPr algn="just"/>
            <a:r>
              <a:rPr lang="en-US" dirty="0" smtClean="0">
                <a:latin typeface="Cambria" pitchFamily="18" charset="0"/>
              </a:rPr>
              <a:t>Parameter - </a:t>
            </a:r>
            <a:r>
              <a:rPr lang="en-US" b="1" dirty="0" smtClean="0">
                <a:latin typeface="Cambria" pitchFamily="18" charset="0"/>
              </a:rPr>
              <a:t>int</a:t>
            </a:r>
            <a:r>
              <a:rPr lang="en-US" dirty="0" smtClean="0">
                <a:latin typeface="Cambria" pitchFamily="18" charset="0"/>
              </a:rPr>
              <a:t> - Number of characters to be used as field width.</a:t>
            </a:r>
          </a:p>
          <a:p>
            <a:pPr algn="just">
              <a:spcBef>
                <a:spcPts val="600"/>
              </a:spcBef>
              <a:spcAft>
                <a:spcPts val="600"/>
              </a:spcAft>
            </a:pPr>
            <a:r>
              <a:rPr lang="en-US" b="1" dirty="0" smtClean="0">
                <a:latin typeface="Cambria" pitchFamily="18" charset="0"/>
              </a:rPr>
              <a:t>Example</a:t>
            </a:r>
            <a:r>
              <a:rPr lang="en-US" dirty="0" smtClean="0">
                <a:latin typeface="Cambria" pitchFamily="18" charset="0"/>
              </a:rPr>
              <a:t> – </a:t>
            </a:r>
          </a:p>
          <a:p>
            <a:pPr algn="just"/>
            <a:r>
              <a:rPr lang="en-US" dirty="0" smtClean="0">
                <a:latin typeface="Cambria" pitchFamily="18" charset="0"/>
              </a:rPr>
              <a:t>#include &lt;iostream&gt;     // std::</a:t>
            </a:r>
            <a:r>
              <a:rPr lang="en-US" dirty="0" err="1" smtClean="0">
                <a:latin typeface="Cambria" pitchFamily="18" charset="0"/>
              </a:rPr>
              <a:t>cout</a:t>
            </a:r>
            <a:r>
              <a:rPr lang="en-US" dirty="0" smtClean="0">
                <a:latin typeface="Cambria" pitchFamily="18" charset="0"/>
              </a:rPr>
              <a:t>, std::</a:t>
            </a:r>
            <a:r>
              <a:rPr lang="en-US" dirty="0" err="1" smtClean="0">
                <a:latin typeface="Cambria" pitchFamily="18" charset="0"/>
              </a:rPr>
              <a:t>endl</a:t>
            </a:r>
            <a:endParaRPr lang="en-US" dirty="0" smtClean="0">
              <a:latin typeface="Cambria" pitchFamily="18" charset="0"/>
            </a:endParaRPr>
          </a:p>
          <a:p>
            <a:pPr algn="just"/>
            <a:r>
              <a:rPr lang="en-US" dirty="0" smtClean="0">
                <a:latin typeface="Cambria" pitchFamily="18" charset="0"/>
              </a:rPr>
              <a:t>#include &lt;</a:t>
            </a:r>
            <a:r>
              <a:rPr lang="en-US" dirty="0" err="1" smtClean="0">
                <a:latin typeface="Cambria" pitchFamily="18" charset="0"/>
              </a:rPr>
              <a:t>iomanip</a:t>
            </a:r>
            <a:r>
              <a:rPr lang="en-US" dirty="0" smtClean="0">
                <a:latin typeface="Cambria" pitchFamily="18" charset="0"/>
              </a:rPr>
              <a:t>&gt;      // std::</a:t>
            </a:r>
            <a:r>
              <a:rPr lang="en-US" dirty="0" err="1" smtClean="0">
                <a:latin typeface="Cambria" pitchFamily="18" charset="0"/>
              </a:rPr>
              <a:t>setw</a:t>
            </a:r>
            <a:endParaRPr lang="en-US" dirty="0" smtClean="0">
              <a:latin typeface="Cambria" pitchFamily="18" charset="0"/>
            </a:endParaRPr>
          </a:p>
          <a:p>
            <a:pPr algn="just"/>
            <a:endParaRPr lang="en-US" dirty="0" smtClean="0">
              <a:latin typeface="Cambria" pitchFamily="18" charset="0"/>
            </a:endParaRPr>
          </a:p>
          <a:p>
            <a:pPr algn="just"/>
            <a:r>
              <a:rPr lang="en-US" dirty="0" smtClean="0">
                <a:latin typeface="Cambria" pitchFamily="18" charset="0"/>
              </a:rPr>
              <a:t>int main () {</a:t>
            </a:r>
          </a:p>
          <a:p>
            <a:pPr algn="just"/>
            <a:r>
              <a:rPr lang="en-US" dirty="0" smtClean="0">
                <a:latin typeface="Cambria" pitchFamily="18" charset="0"/>
              </a:rPr>
              <a:t>  std::</a:t>
            </a:r>
            <a:r>
              <a:rPr lang="en-US" dirty="0" err="1" smtClean="0">
                <a:latin typeface="Cambria" pitchFamily="18" charset="0"/>
              </a:rPr>
              <a:t>cout</a:t>
            </a:r>
            <a:r>
              <a:rPr lang="en-US" dirty="0" smtClean="0">
                <a:latin typeface="Cambria" pitchFamily="18" charset="0"/>
              </a:rPr>
              <a:t> &lt;&lt; std::</a:t>
            </a:r>
            <a:r>
              <a:rPr lang="en-US" dirty="0" err="1" smtClean="0">
                <a:latin typeface="Cambria" pitchFamily="18" charset="0"/>
              </a:rPr>
              <a:t>setw</a:t>
            </a:r>
            <a:r>
              <a:rPr lang="en-US" dirty="0" smtClean="0">
                <a:latin typeface="Cambria" pitchFamily="18" charset="0"/>
              </a:rPr>
              <a:t>(10);</a:t>
            </a:r>
          </a:p>
          <a:p>
            <a:pPr algn="just"/>
            <a:r>
              <a:rPr lang="en-US" dirty="0" smtClean="0">
                <a:latin typeface="Cambria" pitchFamily="18" charset="0"/>
              </a:rPr>
              <a:t>  std::</a:t>
            </a:r>
            <a:r>
              <a:rPr lang="en-US" dirty="0" err="1" smtClean="0">
                <a:latin typeface="Cambria" pitchFamily="18" charset="0"/>
              </a:rPr>
              <a:t>cout</a:t>
            </a:r>
            <a:r>
              <a:rPr lang="en-US" dirty="0" smtClean="0">
                <a:latin typeface="Cambria" pitchFamily="18" charset="0"/>
              </a:rPr>
              <a:t> &lt;&lt; 77 &lt;&lt; std::</a:t>
            </a:r>
            <a:r>
              <a:rPr lang="en-US" dirty="0" err="1" smtClean="0">
                <a:latin typeface="Cambria" pitchFamily="18" charset="0"/>
              </a:rPr>
              <a:t>endl</a:t>
            </a:r>
            <a:r>
              <a:rPr lang="en-US" dirty="0" smtClean="0">
                <a:latin typeface="Cambria" pitchFamily="18" charset="0"/>
              </a:rPr>
              <a:t>;</a:t>
            </a:r>
          </a:p>
          <a:p>
            <a:pPr algn="just"/>
            <a:r>
              <a:rPr lang="en-US" dirty="0" smtClean="0">
                <a:latin typeface="Cambria" pitchFamily="18" charset="0"/>
              </a:rPr>
              <a:t> std:: </a:t>
            </a:r>
            <a:r>
              <a:rPr lang="en-US" dirty="0" err="1" smtClean="0">
                <a:latin typeface="Cambria" pitchFamily="18" charset="0"/>
              </a:rPr>
              <a:t>cout</a:t>
            </a:r>
            <a:r>
              <a:rPr lang="en-US" dirty="0" smtClean="0">
                <a:latin typeface="Cambria" pitchFamily="18" charset="0"/>
              </a:rPr>
              <a:t> &lt;&lt; "Hello" &lt;&lt; </a:t>
            </a:r>
            <a:r>
              <a:rPr lang="en-US" dirty="0" err="1" smtClean="0">
                <a:latin typeface="Cambria" pitchFamily="18" charset="0"/>
              </a:rPr>
              <a:t>setw</a:t>
            </a:r>
            <a:r>
              <a:rPr lang="en-US" dirty="0" smtClean="0">
                <a:latin typeface="Cambria" pitchFamily="18" charset="0"/>
              </a:rPr>
              <a:t>(7) &lt;&lt; "World" ;</a:t>
            </a:r>
          </a:p>
          <a:p>
            <a:pPr algn="just"/>
            <a:r>
              <a:rPr lang="en-US" dirty="0" smtClean="0">
                <a:latin typeface="Cambria" pitchFamily="18" charset="0"/>
              </a:rPr>
              <a:t>  return 0;</a:t>
            </a:r>
          </a:p>
          <a:p>
            <a:pPr algn="just"/>
            <a:r>
              <a:rPr lang="en-US" dirty="0" smtClean="0">
                <a:latin typeface="Cambria" pitchFamily="18" charset="0"/>
              </a:rPr>
              <a:t>}</a:t>
            </a:r>
          </a:p>
          <a:p>
            <a:pPr algn="just">
              <a:spcBef>
                <a:spcPts val="1200"/>
              </a:spcBef>
              <a:spcAft>
                <a:spcPts val="1800"/>
              </a:spcAft>
            </a:pPr>
            <a:r>
              <a:rPr lang="en-US" dirty="0" smtClean="0">
                <a:latin typeface="Cambria" pitchFamily="18" charset="0"/>
              </a:rPr>
              <a:t>Output:</a:t>
            </a:r>
          </a:p>
          <a:p>
            <a:pPr algn="just"/>
            <a:r>
              <a:rPr lang="en-US" dirty="0" smtClean="0">
                <a:latin typeface="Cambria" pitchFamily="18" charset="0"/>
              </a:rPr>
              <a:t>Hello&lt;space&gt;&lt;space&gt;World</a:t>
            </a:r>
          </a:p>
        </p:txBody>
      </p:sp>
      <p:pic>
        <p:nvPicPr>
          <p:cNvPr id="52226" name="Picture 2"/>
          <p:cNvPicPr>
            <a:picLocks noChangeAspect="1" noChangeArrowheads="1"/>
          </p:cNvPicPr>
          <p:nvPr/>
        </p:nvPicPr>
        <p:blipFill>
          <a:blip r:embed="rId4"/>
          <a:srcRect/>
          <a:stretch>
            <a:fillRect/>
          </a:stretch>
        </p:blipFill>
        <p:spPr bwMode="auto">
          <a:xfrm>
            <a:off x="271132" y="5629275"/>
            <a:ext cx="1085850"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Type Conversion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41</a:t>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dirty="0" smtClean="0">
                <a:latin typeface="Cambria" pitchFamily="18" charset="0"/>
              </a:rPr>
              <a:t>Type Conversion is that which converts from one data type into another. For example converting a int into float or converting a float into double. The Type Conversion is that which automatically converts one data type into another. We can store a large data type into the other. For example we can't store a float into int because a float is greater than int.</a:t>
            </a:r>
          </a:p>
          <a:p>
            <a:pPr algn="just">
              <a:spcBef>
                <a:spcPts val="1200"/>
              </a:spcBef>
            </a:pPr>
            <a:r>
              <a:rPr lang="en-US" dirty="0" smtClean="0">
                <a:latin typeface="Cambria" pitchFamily="18" charset="0"/>
              </a:rPr>
              <a:t>Different situations of data conversion between incompatible types:- </a:t>
            </a:r>
          </a:p>
          <a:p>
            <a:pPr marL="457200" lvl="2" indent="-398463" algn="just">
              <a:buClr>
                <a:srgbClr val="C00000"/>
              </a:buClr>
              <a:buSzPct val="90000"/>
              <a:buFont typeface="Wingdings" pitchFamily="2" charset="2"/>
              <a:buChar char="q"/>
            </a:pPr>
            <a:r>
              <a:rPr lang="en-US" dirty="0" smtClean="0">
                <a:latin typeface="Cambria" pitchFamily="18" charset="0"/>
              </a:rPr>
              <a:t>Conversion from basic type to class type.</a:t>
            </a:r>
          </a:p>
          <a:p>
            <a:pPr marL="457200" lvl="2" indent="-398463" algn="just">
              <a:buClr>
                <a:srgbClr val="C00000"/>
              </a:buClr>
              <a:buSzPct val="90000"/>
              <a:buFont typeface="Wingdings" pitchFamily="2" charset="2"/>
              <a:buChar char="q"/>
            </a:pPr>
            <a:r>
              <a:rPr lang="en-US" dirty="0" smtClean="0">
                <a:latin typeface="Cambria" pitchFamily="18" charset="0"/>
              </a:rPr>
              <a:t>Conversion from class type to basic type.</a:t>
            </a:r>
          </a:p>
          <a:p>
            <a:pPr marL="457200" lvl="2" indent="-398463" algn="just">
              <a:buClr>
                <a:srgbClr val="C00000"/>
              </a:buClr>
              <a:buSzPct val="90000"/>
              <a:buFont typeface="Wingdings" pitchFamily="2" charset="2"/>
              <a:buChar char="q"/>
            </a:pPr>
            <a:r>
              <a:rPr lang="en-US" dirty="0" smtClean="0">
                <a:latin typeface="Cambria" pitchFamily="18" charset="0"/>
              </a:rPr>
              <a:t>Conversion from one class type to another class type</a:t>
            </a:r>
          </a:p>
          <a:p>
            <a:pPr algn="just">
              <a:spcBef>
                <a:spcPts val="1200"/>
              </a:spcBef>
              <a:spcAft>
                <a:spcPts val="1200"/>
              </a:spcAft>
            </a:pPr>
            <a:r>
              <a:rPr lang="en-US" b="1" dirty="0" smtClean="0">
                <a:latin typeface="Cambria" pitchFamily="18" charset="0"/>
              </a:rPr>
              <a:t>Difference between Type Conversion and Type Casting:</a:t>
            </a:r>
          </a:p>
          <a:p>
            <a:pPr algn="just"/>
            <a:r>
              <a:rPr lang="en-US" dirty="0" smtClean="0">
                <a:latin typeface="Cambria" pitchFamily="18" charset="0"/>
              </a:rPr>
              <a:t>When a user can convert the one data type into then it is called as the type </a:t>
            </a:r>
            <a:r>
              <a:rPr lang="en-US" dirty="0" smtClean="0">
                <a:latin typeface="Cambria" pitchFamily="18" charset="0"/>
              </a:rPr>
              <a:t>casting. </a:t>
            </a:r>
            <a:r>
              <a:rPr lang="en-US" dirty="0" smtClean="0">
                <a:latin typeface="Cambria" pitchFamily="18" charset="0"/>
              </a:rPr>
              <a:t>Remember the type </a:t>
            </a:r>
            <a:r>
              <a:rPr lang="en-US" dirty="0" smtClean="0">
                <a:latin typeface="Cambria" pitchFamily="18" charset="0"/>
              </a:rPr>
              <a:t>conversion </a:t>
            </a:r>
            <a:r>
              <a:rPr lang="en-US" dirty="0" smtClean="0">
                <a:latin typeface="Cambria" pitchFamily="18" charset="0"/>
              </a:rPr>
              <a:t>is performed by the compiler but a casting is done by the user.</a:t>
            </a:r>
          </a:p>
          <a:p>
            <a:pPr algn="just"/>
            <a:r>
              <a:rPr lang="en-US" dirty="0" smtClean="0">
                <a:latin typeface="Cambria" pitchFamily="18" charset="0"/>
              </a:rPr>
              <a:t>When we use the Type Conversion then it is called the </a:t>
            </a:r>
            <a:r>
              <a:rPr lang="en-US" b="1" dirty="0" smtClean="0">
                <a:latin typeface="Cambria" pitchFamily="18" charset="0"/>
              </a:rPr>
              <a:t>promotion</a:t>
            </a:r>
            <a:r>
              <a:rPr lang="en-US" dirty="0" smtClean="0">
                <a:latin typeface="Cambria" pitchFamily="18" charset="0"/>
              </a:rPr>
              <a:t>. When we use the type casting, it means converting a large data type into another and is called as the </a:t>
            </a:r>
            <a:r>
              <a:rPr lang="en-US" b="1" dirty="0" smtClean="0">
                <a:latin typeface="Cambria" pitchFamily="18" charset="0"/>
              </a:rPr>
              <a:t>demotion</a:t>
            </a:r>
            <a:r>
              <a:rPr lang="en-US" dirty="0" smtClean="0">
                <a:latin typeface="Cambria" pitchFamily="18" charset="0"/>
              </a:rPr>
              <a:t>. When we use the type casting, we can loss some data.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Strict type checking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42</a:t>
            </a:fld>
            <a:endParaRPr lang="en-US" dirty="0"/>
          </a:p>
        </p:txBody>
      </p:sp>
      <p:sp>
        <p:nvSpPr>
          <p:cNvPr id="20" name="TextBox 19"/>
          <p:cNvSpPr txBox="1"/>
          <p:nvPr/>
        </p:nvSpPr>
        <p:spPr>
          <a:xfrm>
            <a:off x="21266" y="1479699"/>
            <a:ext cx="8970334" cy="4401205"/>
          </a:xfrm>
          <a:prstGeom prst="rect">
            <a:avLst/>
          </a:prstGeom>
          <a:noFill/>
          <a:ln w="12700">
            <a:noFill/>
            <a:prstDash val="sysDash"/>
          </a:ln>
        </p:spPr>
        <p:txBody>
          <a:bodyPr wrap="square" rtlCol="0">
            <a:spAutoFit/>
          </a:bodyPr>
          <a:lstStyle/>
          <a:p>
            <a:pPr algn="just"/>
            <a:r>
              <a:rPr lang="en-US" sz="2000" dirty="0" smtClean="0">
                <a:latin typeface="Cambria" pitchFamily="18" charset="0"/>
              </a:rPr>
              <a:t>C++ uses very strict type checking. A prototype must be known for each function which is called, and the call must match the prototype. The program</a:t>
            </a:r>
          </a:p>
          <a:p>
            <a:pPr algn="just"/>
            <a:endParaRPr lang="en-US" sz="2000" dirty="0" smtClean="0">
              <a:latin typeface="Cambria" pitchFamily="18" charset="0"/>
            </a:endParaRPr>
          </a:p>
          <a:p>
            <a:pPr algn="just"/>
            <a:r>
              <a:rPr lang="en-US" sz="2000" dirty="0" smtClean="0">
                <a:latin typeface="Cambria" pitchFamily="18" charset="0"/>
              </a:rPr>
              <a:t>    int main()</a:t>
            </a:r>
          </a:p>
          <a:p>
            <a:pPr algn="just"/>
            <a:r>
              <a:rPr lang="en-US" sz="2000" dirty="0" smtClean="0">
                <a:latin typeface="Cambria" pitchFamily="18" charset="0"/>
              </a:rPr>
              <a:t>    {</a:t>
            </a:r>
          </a:p>
          <a:p>
            <a:pPr algn="just"/>
            <a:r>
              <a:rPr lang="en-US" sz="2000" dirty="0" smtClean="0">
                <a:latin typeface="Cambria" pitchFamily="18" charset="0"/>
              </a:rPr>
              <a:t>        </a:t>
            </a:r>
            <a:r>
              <a:rPr lang="en-US" sz="2000" dirty="0" err="1" smtClean="0">
                <a:latin typeface="Cambria" pitchFamily="18" charset="0"/>
              </a:rPr>
              <a:t>printf</a:t>
            </a:r>
            <a:r>
              <a:rPr lang="en-US" sz="2000" dirty="0" smtClean="0">
                <a:latin typeface="Cambria" pitchFamily="18" charset="0"/>
              </a:rPr>
              <a:t>("Hello World\n");</a:t>
            </a:r>
          </a:p>
          <a:p>
            <a:pPr algn="just"/>
            <a:r>
              <a:rPr lang="en-US" sz="2000" dirty="0" smtClean="0">
                <a:latin typeface="Cambria" pitchFamily="18" charset="0"/>
              </a:rPr>
              <a:t>        return (0);</a:t>
            </a:r>
          </a:p>
          <a:p>
            <a:pPr algn="just"/>
            <a:r>
              <a:rPr lang="en-US" sz="2000" dirty="0" smtClean="0">
                <a:latin typeface="Cambria" pitchFamily="18" charset="0"/>
              </a:rPr>
              <a:t>    }</a:t>
            </a:r>
          </a:p>
          <a:p>
            <a:pPr algn="just"/>
            <a:endParaRPr lang="en-US" sz="2000" dirty="0" smtClean="0">
              <a:latin typeface="Cambria" pitchFamily="18" charset="0"/>
            </a:endParaRPr>
          </a:p>
          <a:p>
            <a:pPr algn="just"/>
            <a:r>
              <a:rPr lang="en-US" sz="2000" dirty="0" smtClean="0">
                <a:latin typeface="Cambria" pitchFamily="18" charset="0"/>
              </a:rPr>
              <a:t>does often compile under C, though with a warning that </a:t>
            </a:r>
            <a:r>
              <a:rPr lang="en-US" sz="2000" dirty="0" err="1" smtClean="0">
                <a:latin typeface="Cambria" pitchFamily="18" charset="0"/>
              </a:rPr>
              <a:t>printf</a:t>
            </a:r>
            <a:r>
              <a:rPr lang="en-US" sz="2000" dirty="0" smtClean="0">
                <a:latin typeface="Cambria" pitchFamily="18" charset="0"/>
              </a:rPr>
              <a:t>() is not a known function.</a:t>
            </a:r>
          </a:p>
          <a:p>
            <a:pPr algn="just"/>
            <a:endParaRPr lang="en-US" sz="2000" dirty="0" smtClean="0">
              <a:latin typeface="Cambria" pitchFamily="18" charset="0"/>
            </a:endParaRPr>
          </a:p>
          <a:p>
            <a:pPr algn="just"/>
            <a:r>
              <a:rPr lang="en-US" sz="2000" dirty="0" smtClean="0">
                <a:latin typeface="Cambria" pitchFamily="18" charset="0"/>
              </a:rPr>
              <a:t>Many C++ compilers will fail to produce code in such a situation. The error is of course the missing #include&lt;</a:t>
            </a:r>
            <a:r>
              <a:rPr lang="en-US" sz="2000" dirty="0" err="1" smtClean="0">
                <a:latin typeface="Cambria" pitchFamily="18" charset="0"/>
              </a:rPr>
              <a:t>stdio.h</a:t>
            </a:r>
            <a:r>
              <a:rPr lang="en-US" sz="2000" dirty="0" smtClean="0">
                <a:latin typeface="Cambria" pitchFamily="18" charset="0"/>
              </a:rPr>
              <a:t>&gt; directive.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Namespace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43</a:t>
            </a:fld>
            <a:endParaRPr lang="en-US" dirty="0"/>
          </a:p>
        </p:txBody>
      </p:sp>
      <p:sp>
        <p:nvSpPr>
          <p:cNvPr id="20" name="TextBox 19"/>
          <p:cNvSpPr txBox="1"/>
          <p:nvPr/>
        </p:nvSpPr>
        <p:spPr>
          <a:xfrm>
            <a:off x="21266" y="1479699"/>
            <a:ext cx="8970334" cy="4770537"/>
          </a:xfrm>
          <a:prstGeom prst="rect">
            <a:avLst/>
          </a:prstGeom>
          <a:noFill/>
          <a:ln w="12700">
            <a:noFill/>
            <a:prstDash val="sysDash"/>
          </a:ln>
        </p:spPr>
        <p:txBody>
          <a:bodyPr wrap="square" rtlCol="0">
            <a:spAutoFit/>
          </a:bodyPr>
          <a:lstStyle/>
          <a:p>
            <a:pPr algn="just"/>
            <a:r>
              <a:rPr lang="en-US" sz="2100" dirty="0" smtClean="0">
                <a:latin typeface="Cambria" pitchFamily="18" charset="0"/>
              </a:rPr>
              <a:t>Consider a situation, when we have two persons with the same name, Zara, in the same group. Whenever we need to differentiate them definitely we would have to use some additional information along with their name, like either the area, if they live in different area or their mother’s or father’s name, etc.</a:t>
            </a:r>
          </a:p>
          <a:p>
            <a:pPr algn="just">
              <a:spcBef>
                <a:spcPts val="600"/>
              </a:spcBef>
            </a:pPr>
            <a:r>
              <a:rPr lang="en-US" sz="2100" dirty="0" smtClean="0">
                <a:latin typeface="Cambria" pitchFamily="18" charset="0"/>
              </a:rPr>
              <a:t>Same situation can arise in C++ applications. For example, you might be writing some code that has a function called xyz() and there is another library available which is also having same function xyz(). Now the compiler has no way of knowing which version of xyz() function you are referring to within your code.</a:t>
            </a:r>
          </a:p>
          <a:p>
            <a:pPr algn="just">
              <a:spcBef>
                <a:spcPts val="600"/>
              </a:spcBef>
            </a:pPr>
            <a:r>
              <a:rPr lang="en-US" sz="2100" dirty="0" smtClean="0">
                <a:latin typeface="Cambria" pitchFamily="18" charset="0"/>
              </a:rPr>
              <a:t>A namespace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Namespace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44</a:t>
            </a:fld>
            <a:endParaRPr lang="en-US" dirty="0"/>
          </a:p>
        </p:txBody>
      </p:sp>
      <p:sp>
        <p:nvSpPr>
          <p:cNvPr id="20" name="TextBox 19"/>
          <p:cNvSpPr txBox="1"/>
          <p:nvPr/>
        </p:nvSpPr>
        <p:spPr>
          <a:xfrm>
            <a:off x="21266" y="1479699"/>
            <a:ext cx="8970334" cy="4093428"/>
          </a:xfrm>
          <a:prstGeom prst="rect">
            <a:avLst/>
          </a:prstGeom>
          <a:noFill/>
          <a:ln w="12700">
            <a:noFill/>
            <a:prstDash val="sysDash"/>
          </a:ln>
        </p:spPr>
        <p:txBody>
          <a:bodyPr wrap="square" rtlCol="0">
            <a:spAutoFit/>
          </a:bodyPr>
          <a:lstStyle/>
          <a:p>
            <a:pPr algn="just"/>
            <a:r>
              <a:rPr lang="en-US" sz="2000" b="1" dirty="0" smtClean="0">
                <a:latin typeface="Cambria" pitchFamily="18" charset="0"/>
              </a:rPr>
              <a:t>Defining a Namespace</a:t>
            </a:r>
          </a:p>
          <a:p>
            <a:pPr algn="just"/>
            <a:endParaRPr lang="en-US" sz="2000" dirty="0" smtClean="0">
              <a:latin typeface="Cambria" pitchFamily="18" charset="0"/>
            </a:endParaRPr>
          </a:p>
          <a:p>
            <a:pPr algn="just"/>
            <a:r>
              <a:rPr lang="en-US" sz="2000" dirty="0" smtClean="0">
                <a:latin typeface="Cambria" pitchFamily="18" charset="0"/>
              </a:rPr>
              <a:t>A namespace definition begins with the keyword namespace followed by the namespace name as follows −</a:t>
            </a:r>
          </a:p>
          <a:p>
            <a:pPr algn="just"/>
            <a:endParaRPr lang="en-US" sz="2000" dirty="0" smtClean="0">
              <a:latin typeface="Cambria" pitchFamily="18" charset="0"/>
            </a:endParaRPr>
          </a:p>
          <a:p>
            <a:pPr algn="just"/>
            <a:r>
              <a:rPr lang="en-US" sz="2000" dirty="0" smtClean="0">
                <a:latin typeface="Cambria" pitchFamily="18" charset="0"/>
              </a:rPr>
              <a:t>namespace namespace_name {</a:t>
            </a:r>
          </a:p>
          <a:p>
            <a:pPr algn="just"/>
            <a:r>
              <a:rPr lang="en-US" sz="2000" dirty="0" smtClean="0">
                <a:latin typeface="Cambria" pitchFamily="18" charset="0"/>
              </a:rPr>
              <a:t>   // code declarations</a:t>
            </a:r>
          </a:p>
          <a:p>
            <a:pPr algn="just"/>
            <a:r>
              <a:rPr lang="en-US" sz="2000" dirty="0" smtClean="0">
                <a:latin typeface="Cambria" pitchFamily="18" charset="0"/>
              </a:rPr>
              <a:t>}</a:t>
            </a:r>
          </a:p>
          <a:p>
            <a:pPr algn="just"/>
            <a:endParaRPr lang="en-US" sz="2000" dirty="0" smtClean="0">
              <a:latin typeface="Cambria" pitchFamily="18" charset="0"/>
            </a:endParaRPr>
          </a:p>
          <a:p>
            <a:pPr algn="just"/>
            <a:r>
              <a:rPr lang="en-US" sz="2000" dirty="0" smtClean="0">
                <a:latin typeface="Cambria" pitchFamily="18" charset="0"/>
              </a:rPr>
              <a:t>To call the namespace-enabled version of either function or variable, </a:t>
            </a:r>
            <a:r>
              <a:rPr lang="en-US" sz="2000" dirty="0" err="1" smtClean="0">
                <a:latin typeface="Cambria" pitchFamily="18" charset="0"/>
              </a:rPr>
              <a:t>prepend</a:t>
            </a:r>
            <a:r>
              <a:rPr lang="en-US" sz="2000" dirty="0" smtClean="0">
                <a:latin typeface="Cambria" pitchFamily="18" charset="0"/>
              </a:rPr>
              <a:t> (::) the namespace name as follows −</a:t>
            </a:r>
          </a:p>
          <a:p>
            <a:pPr algn="just"/>
            <a:endParaRPr lang="en-US" sz="2000" dirty="0" smtClean="0">
              <a:latin typeface="Cambria" pitchFamily="18" charset="0"/>
            </a:endParaRPr>
          </a:p>
          <a:p>
            <a:pPr algn="just"/>
            <a:r>
              <a:rPr lang="en-US" sz="2000" dirty="0" smtClean="0">
                <a:latin typeface="Cambria" pitchFamily="18" charset="0"/>
              </a:rPr>
              <a:t>name::code;  // code could be variable or function.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Namespace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45</a:t>
            </a:fld>
            <a:endParaRPr lang="en-US" dirty="0"/>
          </a:p>
        </p:txBody>
      </p:sp>
      <p:sp>
        <p:nvSpPr>
          <p:cNvPr id="20" name="TextBox 19"/>
          <p:cNvSpPr txBox="1"/>
          <p:nvPr/>
        </p:nvSpPr>
        <p:spPr>
          <a:xfrm>
            <a:off x="74431" y="1554130"/>
            <a:ext cx="4345169" cy="4154984"/>
          </a:xfrm>
          <a:prstGeom prst="rect">
            <a:avLst/>
          </a:prstGeom>
          <a:noFill/>
          <a:ln w="12700">
            <a:noFill/>
            <a:prstDash val="sysDash"/>
          </a:ln>
        </p:spPr>
        <p:txBody>
          <a:bodyPr wrap="square" rtlCol="0">
            <a:spAutoFit/>
          </a:bodyPr>
          <a:lstStyle/>
          <a:p>
            <a:pPr algn="just"/>
            <a:r>
              <a:rPr lang="en-US" sz="1600" dirty="0" smtClean="0">
                <a:latin typeface="Cambria" pitchFamily="18" charset="0"/>
              </a:rPr>
              <a:t>#include &lt;iostream&gt;</a:t>
            </a:r>
          </a:p>
          <a:p>
            <a:pPr algn="just"/>
            <a:r>
              <a:rPr lang="en-US" sz="1600" dirty="0" smtClean="0">
                <a:latin typeface="Cambria" pitchFamily="18" charset="0"/>
              </a:rPr>
              <a:t>using namespace std;</a:t>
            </a:r>
          </a:p>
          <a:p>
            <a:pPr algn="just"/>
            <a:endParaRPr lang="en-US" sz="1600" dirty="0" smtClean="0">
              <a:latin typeface="Cambria" pitchFamily="18" charset="0"/>
            </a:endParaRPr>
          </a:p>
          <a:p>
            <a:pPr algn="just"/>
            <a:r>
              <a:rPr lang="en-US" sz="1600" dirty="0" smtClean="0">
                <a:latin typeface="Cambria" pitchFamily="18" charset="0"/>
              </a:rPr>
              <a:t>// first name space</a:t>
            </a:r>
          </a:p>
          <a:p>
            <a:pPr algn="just"/>
            <a:r>
              <a:rPr lang="en-US" sz="1600" dirty="0" smtClean="0">
                <a:latin typeface="Cambria" pitchFamily="18" charset="0"/>
              </a:rPr>
              <a:t>namespace </a:t>
            </a:r>
            <a:r>
              <a:rPr lang="en-US" sz="1600" dirty="0" err="1" smtClean="0">
                <a:latin typeface="Cambria" pitchFamily="18" charset="0"/>
              </a:rPr>
              <a:t>first_space</a:t>
            </a:r>
            <a:r>
              <a:rPr lang="en-US" sz="1600" dirty="0" smtClean="0">
                <a:latin typeface="Cambria" pitchFamily="18" charset="0"/>
              </a:rPr>
              <a:t> {</a:t>
            </a:r>
          </a:p>
          <a:p>
            <a:pPr algn="just"/>
            <a:r>
              <a:rPr lang="en-US" sz="1600" dirty="0" smtClean="0">
                <a:latin typeface="Cambria" pitchFamily="18" charset="0"/>
              </a:rPr>
              <a:t>   void </a:t>
            </a:r>
            <a:r>
              <a:rPr lang="en-US" sz="1600" dirty="0" err="1" smtClean="0">
                <a:latin typeface="Cambria" pitchFamily="18" charset="0"/>
              </a:rPr>
              <a:t>func</a:t>
            </a:r>
            <a:r>
              <a:rPr lang="en-US" sz="1600" dirty="0" smtClean="0">
                <a:latin typeface="Cambria" pitchFamily="18" charset="0"/>
              </a:rPr>
              <a:t>() {</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"Inside </a:t>
            </a:r>
            <a:r>
              <a:rPr lang="en-US" sz="1600" dirty="0" err="1" smtClean="0">
                <a:latin typeface="Cambria" pitchFamily="18" charset="0"/>
              </a:rPr>
              <a:t>first_space</a:t>
            </a:r>
            <a:r>
              <a:rPr lang="en-US" sz="1600" dirty="0" smtClean="0">
                <a:latin typeface="Cambria" pitchFamily="18" charset="0"/>
              </a:rPr>
              <a:t>" &lt;&lt; </a:t>
            </a:r>
            <a:r>
              <a:rPr lang="en-US" sz="1600" dirty="0" err="1" smtClean="0">
                <a:latin typeface="Cambria" pitchFamily="18" charset="0"/>
              </a:rPr>
              <a:t>endl</a:t>
            </a:r>
            <a:r>
              <a:rPr lang="en-US" sz="1600" dirty="0" smtClean="0">
                <a:latin typeface="Cambria" pitchFamily="18" charset="0"/>
              </a:rPr>
              <a:t>;</a:t>
            </a:r>
          </a:p>
          <a:p>
            <a:pPr algn="just"/>
            <a:r>
              <a:rPr lang="en-US" sz="1600" dirty="0" smtClean="0">
                <a:latin typeface="Cambria" pitchFamily="18" charset="0"/>
              </a:rPr>
              <a:t>   }</a:t>
            </a:r>
          </a:p>
          <a:p>
            <a:pPr algn="just"/>
            <a:r>
              <a:rPr lang="en-US" sz="1600" dirty="0" smtClean="0">
                <a:latin typeface="Cambria" pitchFamily="18" charset="0"/>
              </a:rPr>
              <a:t>}</a:t>
            </a:r>
          </a:p>
          <a:p>
            <a:pPr algn="just"/>
            <a:endParaRPr lang="en-US" sz="1600" dirty="0" smtClean="0">
              <a:latin typeface="Cambria" pitchFamily="18" charset="0"/>
            </a:endParaRPr>
          </a:p>
          <a:p>
            <a:pPr algn="just"/>
            <a:r>
              <a:rPr lang="en-US" sz="1600" dirty="0" smtClean="0">
                <a:latin typeface="Cambria" pitchFamily="18" charset="0"/>
              </a:rPr>
              <a:t>// second name space</a:t>
            </a:r>
          </a:p>
          <a:p>
            <a:pPr algn="just"/>
            <a:r>
              <a:rPr lang="en-US" sz="1600" dirty="0" smtClean="0">
                <a:latin typeface="Cambria" pitchFamily="18" charset="0"/>
              </a:rPr>
              <a:t>namespace </a:t>
            </a:r>
            <a:r>
              <a:rPr lang="en-US" sz="1600" dirty="0" err="1" smtClean="0">
                <a:latin typeface="Cambria" pitchFamily="18" charset="0"/>
              </a:rPr>
              <a:t>second_space</a:t>
            </a:r>
            <a:r>
              <a:rPr lang="en-US" sz="1600" dirty="0" smtClean="0">
                <a:latin typeface="Cambria" pitchFamily="18" charset="0"/>
              </a:rPr>
              <a:t> {</a:t>
            </a:r>
          </a:p>
          <a:p>
            <a:pPr algn="just"/>
            <a:r>
              <a:rPr lang="en-US" sz="1600" dirty="0" smtClean="0">
                <a:latin typeface="Cambria" pitchFamily="18" charset="0"/>
              </a:rPr>
              <a:t>   void </a:t>
            </a:r>
            <a:r>
              <a:rPr lang="en-US" sz="1600" dirty="0" err="1" smtClean="0">
                <a:latin typeface="Cambria" pitchFamily="18" charset="0"/>
              </a:rPr>
              <a:t>func</a:t>
            </a:r>
            <a:r>
              <a:rPr lang="en-US" sz="1600" dirty="0" smtClean="0">
                <a:latin typeface="Cambria" pitchFamily="18" charset="0"/>
              </a:rPr>
              <a:t>() {</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"Inside </a:t>
            </a:r>
            <a:r>
              <a:rPr lang="en-US" sz="1600" dirty="0" err="1" smtClean="0">
                <a:latin typeface="Cambria" pitchFamily="18" charset="0"/>
              </a:rPr>
              <a:t>second_space</a:t>
            </a:r>
            <a:r>
              <a:rPr lang="en-US" sz="1600" dirty="0" smtClean="0">
                <a:latin typeface="Cambria" pitchFamily="18" charset="0"/>
              </a:rPr>
              <a:t>" &lt;&lt; </a:t>
            </a:r>
            <a:r>
              <a:rPr lang="en-US" sz="1600" dirty="0" err="1" smtClean="0">
                <a:latin typeface="Cambria" pitchFamily="18" charset="0"/>
              </a:rPr>
              <a:t>endl</a:t>
            </a:r>
            <a:r>
              <a:rPr lang="en-US" sz="1600" dirty="0" smtClean="0">
                <a:latin typeface="Cambria" pitchFamily="18" charset="0"/>
              </a:rPr>
              <a:t>;</a:t>
            </a:r>
          </a:p>
          <a:p>
            <a:pPr algn="just"/>
            <a:r>
              <a:rPr lang="en-US" sz="1600" dirty="0" smtClean="0">
                <a:latin typeface="Cambria" pitchFamily="18" charset="0"/>
              </a:rPr>
              <a:t>   }</a:t>
            </a:r>
          </a:p>
          <a:p>
            <a:pPr algn="just"/>
            <a:r>
              <a:rPr lang="en-US" sz="1600" dirty="0" smtClean="0">
                <a:latin typeface="Cambria" pitchFamily="18" charset="0"/>
              </a:rPr>
              <a:t>}</a:t>
            </a:r>
          </a:p>
        </p:txBody>
      </p:sp>
      <p:sp>
        <p:nvSpPr>
          <p:cNvPr id="7" name="TextBox 6"/>
          <p:cNvSpPr txBox="1"/>
          <p:nvPr/>
        </p:nvSpPr>
        <p:spPr>
          <a:xfrm>
            <a:off x="4417831" y="1782663"/>
            <a:ext cx="4649969" cy="4601260"/>
          </a:xfrm>
          <a:prstGeom prst="rect">
            <a:avLst/>
          </a:prstGeom>
          <a:noFill/>
          <a:ln w="12700">
            <a:noFill/>
            <a:prstDash val="sysDash"/>
          </a:ln>
        </p:spPr>
        <p:txBody>
          <a:bodyPr wrap="square" rtlCol="0">
            <a:spAutoFit/>
          </a:bodyPr>
          <a:lstStyle/>
          <a:p>
            <a:pPr algn="just"/>
            <a:r>
              <a:rPr lang="en-US" sz="1600" dirty="0" smtClean="0">
                <a:latin typeface="Cambria" pitchFamily="18" charset="0"/>
              </a:rPr>
              <a:t>int main () {</a:t>
            </a:r>
          </a:p>
          <a:p>
            <a:pPr algn="just"/>
            <a:r>
              <a:rPr lang="en-US" sz="1600" dirty="0" smtClean="0">
                <a:latin typeface="Cambria" pitchFamily="18" charset="0"/>
              </a:rPr>
              <a:t>   // Calls function from first name space.</a:t>
            </a:r>
          </a:p>
          <a:p>
            <a:pPr algn="just"/>
            <a:r>
              <a:rPr lang="en-US" sz="1600" dirty="0" smtClean="0">
                <a:latin typeface="Cambria" pitchFamily="18" charset="0"/>
              </a:rPr>
              <a:t>   </a:t>
            </a:r>
            <a:r>
              <a:rPr lang="en-US" sz="1600" dirty="0" err="1" smtClean="0">
                <a:latin typeface="Cambria" pitchFamily="18" charset="0"/>
              </a:rPr>
              <a:t>first_space</a:t>
            </a:r>
            <a:r>
              <a:rPr lang="en-US" sz="1600" dirty="0" smtClean="0">
                <a:latin typeface="Cambria" pitchFamily="18" charset="0"/>
              </a:rPr>
              <a:t>::</a:t>
            </a:r>
            <a:r>
              <a:rPr lang="en-US" sz="1600" dirty="0" err="1" smtClean="0">
                <a:latin typeface="Cambria" pitchFamily="18" charset="0"/>
              </a:rPr>
              <a:t>func</a:t>
            </a:r>
            <a:r>
              <a:rPr lang="en-US" sz="1600" dirty="0" smtClean="0">
                <a:latin typeface="Cambria" pitchFamily="18" charset="0"/>
              </a:rPr>
              <a:t>();</a:t>
            </a:r>
          </a:p>
          <a:p>
            <a:pPr algn="just"/>
            <a:r>
              <a:rPr lang="en-US" sz="1600" dirty="0" smtClean="0">
                <a:latin typeface="Cambria" pitchFamily="18" charset="0"/>
              </a:rPr>
              <a:t>   </a:t>
            </a:r>
          </a:p>
          <a:p>
            <a:pPr algn="just"/>
            <a:r>
              <a:rPr lang="en-US" sz="1600" dirty="0" smtClean="0">
                <a:latin typeface="Cambria" pitchFamily="18" charset="0"/>
              </a:rPr>
              <a:t>   // Calls function from second name space.</a:t>
            </a:r>
          </a:p>
          <a:p>
            <a:pPr algn="just"/>
            <a:r>
              <a:rPr lang="en-US" sz="1600" dirty="0" smtClean="0">
                <a:latin typeface="Cambria" pitchFamily="18" charset="0"/>
              </a:rPr>
              <a:t>   </a:t>
            </a:r>
            <a:r>
              <a:rPr lang="en-US" sz="1600" dirty="0" err="1" smtClean="0">
                <a:latin typeface="Cambria" pitchFamily="18" charset="0"/>
              </a:rPr>
              <a:t>second_space</a:t>
            </a:r>
            <a:r>
              <a:rPr lang="en-US" sz="1600" dirty="0" smtClean="0">
                <a:latin typeface="Cambria" pitchFamily="18" charset="0"/>
              </a:rPr>
              <a:t>::</a:t>
            </a:r>
            <a:r>
              <a:rPr lang="en-US" sz="1600" dirty="0" err="1" smtClean="0">
                <a:latin typeface="Cambria" pitchFamily="18" charset="0"/>
              </a:rPr>
              <a:t>func</a:t>
            </a:r>
            <a:r>
              <a:rPr lang="en-US" sz="1600" dirty="0" smtClean="0">
                <a:latin typeface="Cambria" pitchFamily="18" charset="0"/>
              </a:rPr>
              <a:t>(); </a:t>
            </a:r>
          </a:p>
          <a:p>
            <a:pPr algn="just"/>
            <a:endParaRPr lang="en-US" sz="1600" dirty="0" smtClean="0">
              <a:latin typeface="Cambria" pitchFamily="18" charset="0"/>
            </a:endParaRPr>
          </a:p>
          <a:p>
            <a:pPr algn="just"/>
            <a:r>
              <a:rPr lang="en-US" sz="1600" dirty="0" smtClean="0">
                <a:latin typeface="Cambria" pitchFamily="18" charset="0"/>
              </a:rPr>
              <a:t>   return 0;</a:t>
            </a:r>
          </a:p>
          <a:p>
            <a:pPr algn="just"/>
            <a:r>
              <a:rPr lang="en-US" sz="1600" dirty="0" smtClean="0">
                <a:latin typeface="Cambria" pitchFamily="18" charset="0"/>
              </a:rPr>
              <a:t>}</a:t>
            </a:r>
          </a:p>
          <a:p>
            <a:pPr algn="just">
              <a:spcAft>
                <a:spcPts val="600"/>
              </a:spcAft>
            </a:pPr>
            <a:r>
              <a:rPr lang="en-US" sz="1600" dirty="0" smtClean="0">
                <a:latin typeface="Cambria" pitchFamily="18" charset="0"/>
              </a:rPr>
              <a:t>One can also avoid </a:t>
            </a:r>
            <a:r>
              <a:rPr lang="en-US" sz="1600" dirty="0" err="1" smtClean="0">
                <a:latin typeface="Cambria" pitchFamily="18" charset="0"/>
              </a:rPr>
              <a:t>prepending</a:t>
            </a:r>
            <a:r>
              <a:rPr lang="en-US" sz="1600" dirty="0" smtClean="0">
                <a:latin typeface="Cambria" pitchFamily="18" charset="0"/>
              </a:rPr>
              <a:t> of namespaces with the using namespace directive. This directive tells the compiler that the subsequent code is making use of names in the specified namespace.</a:t>
            </a:r>
          </a:p>
          <a:p>
            <a:pPr algn="just"/>
            <a:r>
              <a:rPr lang="en-US" sz="1600" dirty="0" smtClean="0">
                <a:latin typeface="Cambria" pitchFamily="18" charset="0"/>
              </a:rPr>
              <a:t>using namespace </a:t>
            </a:r>
            <a:r>
              <a:rPr lang="en-US" sz="1600" dirty="0" err="1" smtClean="0">
                <a:latin typeface="Cambria" pitchFamily="18" charset="0"/>
              </a:rPr>
              <a:t>first_space</a:t>
            </a:r>
            <a:r>
              <a:rPr lang="en-US" sz="1600" dirty="0" smtClean="0">
                <a:latin typeface="Cambria" pitchFamily="18" charset="0"/>
              </a:rPr>
              <a:t>;</a:t>
            </a:r>
          </a:p>
          <a:p>
            <a:pPr algn="just"/>
            <a:r>
              <a:rPr lang="en-US" sz="1600" dirty="0" smtClean="0">
                <a:latin typeface="Cambria" pitchFamily="18" charset="0"/>
              </a:rPr>
              <a:t>int main </a:t>
            </a:r>
            <a:r>
              <a:rPr lang="en-US" sz="1600" smtClean="0">
                <a:latin typeface="Cambria" pitchFamily="18" charset="0"/>
              </a:rPr>
              <a:t>() </a:t>
            </a:r>
            <a:r>
              <a:rPr lang="en-US" sz="1600" smtClean="0">
                <a:latin typeface="Cambria" pitchFamily="18" charset="0"/>
              </a:rPr>
              <a:t>{</a:t>
            </a:r>
            <a:endParaRPr lang="en-US" sz="1600" dirty="0" smtClean="0">
              <a:latin typeface="Cambria" pitchFamily="18" charset="0"/>
            </a:endParaRPr>
          </a:p>
          <a:p>
            <a:pPr algn="just"/>
            <a:r>
              <a:rPr lang="en-US" sz="1600" dirty="0" smtClean="0">
                <a:latin typeface="Cambria" pitchFamily="18" charset="0"/>
              </a:rPr>
              <a:t>   </a:t>
            </a:r>
            <a:r>
              <a:rPr lang="en-US" sz="1600" dirty="0" err="1" smtClean="0">
                <a:latin typeface="Cambria" pitchFamily="18" charset="0"/>
              </a:rPr>
              <a:t>func</a:t>
            </a:r>
            <a:r>
              <a:rPr lang="en-US" sz="1600" dirty="0" smtClean="0">
                <a:latin typeface="Cambria" pitchFamily="18" charset="0"/>
              </a:rPr>
              <a:t>(); // calls function from first name space</a:t>
            </a:r>
          </a:p>
          <a:p>
            <a:pPr algn="just"/>
            <a:r>
              <a:rPr lang="en-US" sz="1600" dirty="0" smtClean="0">
                <a:latin typeface="Cambria" pitchFamily="18" charset="0"/>
              </a:rPr>
              <a:t>   return 0;</a:t>
            </a:r>
          </a:p>
          <a:p>
            <a:pPr algn="just"/>
            <a:r>
              <a:rPr lang="en-US" sz="1600" dirty="0" smtClean="0">
                <a:latin typeface="Cambria" pitchFamily="18" charset="0"/>
              </a:rPr>
              <a:t>}</a:t>
            </a:r>
          </a:p>
        </p:txBody>
      </p:sp>
      <p:cxnSp>
        <p:nvCxnSpPr>
          <p:cNvPr id="9" name="Shape 8"/>
          <p:cNvCxnSpPr>
            <a:stCxn id="20" idx="2"/>
            <a:endCxn id="7" idx="0"/>
          </p:cNvCxnSpPr>
          <p:nvPr/>
        </p:nvCxnSpPr>
        <p:spPr>
          <a:xfrm rot="5400000" flipH="1" flipV="1">
            <a:off x="2531690" y="1497989"/>
            <a:ext cx="3926451" cy="4495800"/>
          </a:xfrm>
          <a:prstGeom prst="bentConnector5">
            <a:avLst>
              <a:gd name="adj1" fmla="val -5822"/>
              <a:gd name="adj2" fmla="val 39022"/>
              <a:gd name="adj3" fmla="val 10582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Nested Namespace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46</a:t>
            </a:fld>
            <a:endParaRPr lang="en-US" dirty="0"/>
          </a:p>
        </p:txBody>
      </p:sp>
      <p:sp>
        <p:nvSpPr>
          <p:cNvPr id="20" name="TextBox 19"/>
          <p:cNvSpPr txBox="1"/>
          <p:nvPr/>
        </p:nvSpPr>
        <p:spPr>
          <a:xfrm>
            <a:off x="74431" y="1534633"/>
            <a:ext cx="8840969" cy="4524315"/>
          </a:xfrm>
          <a:prstGeom prst="rect">
            <a:avLst/>
          </a:prstGeom>
          <a:noFill/>
          <a:ln w="12700">
            <a:noFill/>
            <a:prstDash val="sysDash"/>
          </a:ln>
        </p:spPr>
        <p:txBody>
          <a:bodyPr wrap="square" rtlCol="0">
            <a:spAutoFit/>
          </a:bodyPr>
          <a:lstStyle/>
          <a:p>
            <a:pPr algn="just"/>
            <a:r>
              <a:rPr lang="en-US" dirty="0" smtClean="0">
                <a:latin typeface="Cambria" pitchFamily="18" charset="0"/>
              </a:rPr>
              <a:t>Namespaces can be nested where you can define one namespace inside another name space as follows −</a:t>
            </a:r>
          </a:p>
          <a:p>
            <a:pPr algn="just"/>
            <a:endParaRPr lang="en-US" dirty="0" smtClean="0">
              <a:latin typeface="Cambria" pitchFamily="18" charset="0"/>
            </a:endParaRPr>
          </a:p>
          <a:p>
            <a:pPr algn="just"/>
            <a:r>
              <a:rPr lang="en-US" dirty="0" smtClean="0">
                <a:latin typeface="Cambria" pitchFamily="18" charset="0"/>
              </a:rPr>
              <a:t>namespace namespace_name1 {</a:t>
            </a:r>
          </a:p>
          <a:p>
            <a:pPr algn="just"/>
            <a:r>
              <a:rPr lang="en-US" dirty="0" smtClean="0">
                <a:latin typeface="Cambria" pitchFamily="18" charset="0"/>
              </a:rPr>
              <a:t>   // code declarations</a:t>
            </a:r>
          </a:p>
          <a:p>
            <a:pPr algn="just"/>
            <a:r>
              <a:rPr lang="en-US" dirty="0" smtClean="0">
                <a:latin typeface="Cambria" pitchFamily="18" charset="0"/>
              </a:rPr>
              <a:t>   namespace namespace_name2 {</a:t>
            </a:r>
          </a:p>
          <a:p>
            <a:pPr algn="just"/>
            <a:r>
              <a:rPr lang="en-US" dirty="0" smtClean="0">
                <a:latin typeface="Cambria" pitchFamily="18" charset="0"/>
              </a:rPr>
              <a:t>      // code declarations</a:t>
            </a:r>
          </a:p>
          <a:p>
            <a:pPr algn="just"/>
            <a:r>
              <a:rPr lang="en-US" dirty="0" smtClean="0">
                <a:latin typeface="Cambria" pitchFamily="18" charset="0"/>
              </a:rPr>
              <a:t>   }</a:t>
            </a:r>
          </a:p>
          <a:p>
            <a:pPr algn="just"/>
            <a:r>
              <a:rPr lang="en-US" dirty="0" smtClean="0">
                <a:latin typeface="Cambria" pitchFamily="18" charset="0"/>
              </a:rPr>
              <a:t>}</a:t>
            </a:r>
          </a:p>
          <a:p>
            <a:pPr algn="just"/>
            <a:r>
              <a:rPr lang="en-US" dirty="0" smtClean="0">
                <a:latin typeface="Cambria" pitchFamily="18" charset="0"/>
              </a:rPr>
              <a:t>Members of nested namespace can be accessed by using resolution operators as follows</a:t>
            </a:r>
          </a:p>
          <a:p>
            <a:pPr algn="just"/>
            <a:endParaRPr lang="en-US" dirty="0" smtClean="0">
              <a:latin typeface="Cambria" pitchFamily="18" charset="0"/>
            </a:endParaRPr>
          </a:p>
          <a:p>
            <a:pPr algn="just"/>
            <a:r>
              <a:rPr lang="en-US" dirty="0" smtClean="0">
                <a:latin typeface="Cambria" pitchFamily="18" charset="0"/>
              </a:rPr>
              <a:t>// to access members of namespace_name2</a:t>
            </a:r>
          </a:p>
          <a:p>
            <a:pPr algn="just"/>
            <a:r>
              <a:rPr lang="en-US" dirty="0" smtClean="0">
                <a:latin typeface="Cambria" pitchFamily="18" charset="0"/>
              </a:rPr>
              <a:t>using namespace namespace_name1::namespace_name2;</a:t>
            </a:r>
          </a:p>
          <a:p>
            <a:pPr algn="just"/>
            <a:endParaRPr lang="en-US" dirty="0" smtClean="0">
              <a:latin typeface="Cambria" pitchFamily="18" charset="0"/>
            </a:endParaRPr>
          </a:p>
          <a:p>
            <a:pPr algn="just"/>
            <a:r>
              <a:rPr lang="en-US" dirty="0" smtClean="0">
                <a:latin typeface="Cambria" pitchFamily="18" charset="0"/>
              </a:rPr>
              <a:t>// to access members of namespace:name1</a:t>
            </a:r>
          </a:p>
          <a:p>
            <a:pPr algn="just"/>
            <a:r>
              <a:rPr lang="en-US" dirty="0" smtClean="0">
                <a:latin typeface="Cambria" pitchFamily="18" charset="0"/>
              </a:rPr>
              <a:t>using namespace namespace_name1;</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Nested Namespace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47</a:t>
            </a:fld>
            <a:endParaRPr lang="en-US" dirty="0"/>
          </a:p>
        </p:txBody>
      </p:sp>
      <p:sp>
        <p:nvSpPr>
          <p:cNvPr id="20" name="TextBox 19"/>
          <p:cNvSpPr txBox="1"/>
          <p:nvPr/>
        </p:nvSpPr>
        <p:spPr>
          <a:xfrm>
            <a:off x="74431" y="1598431"/>
            <a:ext cx="4497569" cy="4524315"/>
          </a:xfrm>
          <a:prstGeom prst="rect">
            <a:avLst/>
          </a:prstGeom>
          <a:noFill/>
          <a:ln w="12700">
            <a:noFill/>
            <a:prstDash val="sysDash"/>
          </a:ln>
        </p:spPr>
        <p:txBody>
          <a:bodyPr wrap="square" rtlCol="0">
            <a:spAutoFit/>
          </a:bodyPr>
          <a:lstStyle/>
          <a:p>
            <a:pPr algn="just"/>
            <a:r>
              <a:rPr lang="en-US" dirty="0" smtClean="0">
                <a:latin typeface="Cambria" pitchFamily="18" charset="0"/>
              </a:rPr>
              <a:t>#include &lt;iostream&gt;</a:t>
            </a:r>
          </a:p>
          <a:p>
            <a:pPr algn="just"/>
            <a:r>
              <a:rPr lang="en-US" dirty="0" smtClean="0">
                <a:latin typeface="Cambria" pitchFamily="18" charset="0"/>
              </a:rPr>
              <a:t>using namespace std;</a:t>
            </a:r>
          </a:p>
          <a:p>
            <a:pPr algn="just"/>
            <a:endParaRPr lang="en-US" dirty="0" smtClean="0">
              <a:latin typeface="Cambria" pitchFamily="18" charset="0"/>
            </a:endParaRPr>
          </a:p>
          <a:p>
            <a:pPr algn="just"/>
            <a:r>
              <a:rPr lang="en-US" dirty="0" smtClean="0">
                <a:latin typeface="Cambria" pitchFamily="18" charset="0"/>
              </a:rPr>
              <a:t>// first name space</a:t>
            </a:r>
          </a:p>
          <a:p>
            <a:pPr algn="just"/>
            <a:r>
              <a:rPr lang="en-US" dirty="0" smtClean="0">
                <a:latin typeface="Cambria" pitchFamily="18" charset="0"/>
              </a:rPr>
              <a:t>namespace </a:t>
            </a:r>
            <a:r>
              <a:rPr lang="en-US" dirty="0" err="1" smtClean="0">
                <a:latin typeface="Cambria" pitchFamily="18" charset="0"/>
              </a:rPr>
              <a:t>first_space</a:t>
            </a:r>
            <a:r>
              <a:rPr lang="en-US" dirty="0" smtClean="0">
                <a:latin typeface="Cambria" pitchFamily="18" charset="0"/>
              </a:rPr>
              <a:t> {</a:t>
            </a:r>
          </a:p>
          <a:p>
            <a:pPr algn="just"/>
            <a:r>
              <a:rPr lang="en-US" dirty="0" smtClean="0">
                <a:latin typeface="Cambria" pitchFamily="18" charset="0"/>
              </a:rPr>
              <a:t>   void </a:t>
            </a:r>
            <a:r>
              <a:rPr lang="en-US" dirty="0" err="1" smtClean="0">
                <a:latin typeface="Cambria" pitchFamily="18" charset="0"/>
              </a:rPr>
              <a:t>func</a:t>
            </a:r>
            <a:r>
              <a:rPr lang="en-US" dirty="0" smtClean="0">
                <a:latin typeface="Cambria" pitchFamily="18" charset="0"/>
              </a:rPr>
              <a:t>() {</a:t>
            </a:r>
          </a:p>
          <a:p>
            <a:pPr algn="just"/>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"Inside </a:t>
            </a:r>
            <a:r>
              <a:rPr lang="en-US" dirty="0" err="1" smtClean="0">
                <a:latin typeface="Cambria" pitchFamily="18" charset="0"/>
              </a:rPr>
              <a:t>first_space</a:t>
            </a:r>
            <a:r>
              <a:rPr lang="en-US" dirty="0" smtClean="0">
                <a:latin typeface="Cambria" pitchFamily="18" charset="0"/>
              </a:rPr>
              <a:t>" &lt;&lt; </a:t>
            </a:r>
            <a:r>
              <a:rPr lang="en-US" dirty="0" err="1" smtClean="0">
                <a:latin typeface="Cambria" pitchFamily="18" charset="0"/>
              </a:rPr>
              <a:t>endl</a:t>
            </a:r>
            <a:r>
              <a:rPr lang="en-US" dirty="0" smtClean="0">
                <a:latin typeface="Cambria" pitchFamily="18" charset="0"/>
              </a:rPr>
              <a:t>;</a:t>
            </a:r>
          </a:p>
          <a:p>
            <a:pPr algn="just"/>
            <a:r>
              <a:rPr lang="en-US" dirty="0" smtClean="0">
                <a:latin typeface="Cambria" pitchFamily="18" charset="0"/>
              </a:rPr>
              <a:t>   }</a:t>
            </a:r>
          </a:p>
          <a:p>
            <a:pPr algn="just"/>
            <a:r>
              <a:rPr lang="en-US" dirty="0" smtClean="0">
                <a:latin typeface="Cambria" pitchFamily="18" charset="0"/>
              </a:rPr>
              <a:t>   </a:t>
            </a:r>
          </a:p>
          <a:p>
            <a:pPr algn="just"/>
            <a:r>
              <a:rPr lang="en-US" dirty="0" smtClean="0">
                <a:latin typeface="Cambria" pitchFamily="18" charset="0"/>
              </a:rPr>
              <a:t>   // second name space</a:t>
            </a:r>
          </a:p>
          <a:p>
            <a:pPr algn="just"/>
            <a:r>
              <a:rPr lang="en-US" dirty="0" smtClean="0">
                <a:latin typeface="Cambria" pitchFamily="18" charset="0"/>
              </a:rPr>
              <a:t>   namespace </a:t>
            </a:r>
            <a:r>
              <a:rPr lang="en-US" dirty="0" err="1" smtClean="0">
                <a:latin typeface="Cambria" pitchFamily="18" charset="0"/>
              </a:rPr>
              <a:t>second_space</a:t>
            </a:r>
            <a:r>
              <a:rPr lang="en-US" dirty="0" smtClean="0">
                <a:latin typeface="Cambria" pitchFamily="18" charset="0"/>
              </a:rPr>
              <a:t> {</a:t>
            </a:r>
          </a:p>
          <a:p>
            <a:pPr algn="just"/>
            <a:r>
              <a:rPr lang="en-US" dirty="0" smtClean="0">
                <a:latin typeface="Cambria" pitchFamily="18" charset="0"/>
              </a:rPr>
              <a:t>      void </a:t>
            </a:r>
            <a:r>
              <a:rPr lang="en-US" dirty="0" err="1" smtClean="0">
                <a:latin typeface="Cambria" pitchFamily="18" charset="0"/>
              </a:rPr>
              <a:t>func</a:t>
            </a:r>
            <a:r>
              <a:rPr lang="en-US" dirty="0" smtClean="0">
                <a:latin typeface="Cambria" pitchFamily="18" charset="0"/>
              </a:rPr>
              <a:t>() {</a:t>
            </a:r>
          </a:p>
          <a:p>
            <a:pPr algn="just"/>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"Inside </a:t>
            </a:r>
            <a:r>
              <a:rPr lang="en-US" dirty="0" err="1" smtClean="0">
                <a:latin typeface="Cambria" pitchFamily="18" charset="0"/>
              </a:rPr>
              <a:t>second_space</a:t>
            </a:r>
            <a:r>
              <a:rPr lang="en-US" dirty="0" smtClean="0">
                <a:latin typeface="Cambria" pitchFamily="18" charset="0"/>
              </a:rPr>
              <a:t>" &lt;&lt; </a:t>
            </a:r>
            <a:r>
              <a:rPr lang="en-US" dirty="0" err="1" smtClean="0">
                <a:latin typeface="Cambria" pitchFamily="18" charset="0"/>
              </a:rPr>
              <a:t>endl</a:t>
            </a:r>
            <a:r>
              <a:rPr lang="en-US" dirty="0" smtClean="0">
                <a:latin typeface="Cambria" pitchFamily="18" charset="0"/>
              </a:rPr>
              <a:t>;</a:t>
            </a:r>
          </a:p>
          <a:p>
            <a:pPr algn="just"/>
            <a:r>
              <a:rPr lang="en-US" dirty="0" smtClean="0">
                <a:latin typeface="Cambria" pitchFamily="18" charset="0"/>
              </a:rPr>
              <a:t>      }</a:t>
            </a:r>
          </a:p>
          <a:p>
            <a:pPr algn="just"/>
            <a:r>
              <a:rPr lang="en-US" dirty="0" smtClean="0">
                <a:latin typeface="Cambria" pitchFamily="18" charset="0"/>
              </a:rPr>
              <a:t>   }</a:t>
            </a:r>
          </a:p>
          <a:p>
            <a:pPr algn="just"/>
            <a:r>
              <a:rPr lang="en-US" dirty="0" smtClean="0">
                <a:latin typeface="Cambria" pitchFamily="18" charset="0"/>
              </a:rPr>
              <a:t>}</a:t>
            </a:r>
          </a:p>
        </p:txBody>
      </p:sp>
      <p:sp>
        <p:nvSpPr>
          <p:cNvPr id="7" name="TextBox 6"/>
          <p:cNvSpPr txBox="1"/>
          <p:nvPr/>
        </p:nvSpPr>
        <p:spPr>
          <a:xfrm>
            <a:off x="4495800" y="1809452"/>
            <a:ext cx="4495800" cy="2000548"/>
          </a:xfrm>
          <a:prstGeom prst="rect">
            <a:avLst/>
          </a:prstGeom>
          <a:noFill/>
          <a:ln w="12700">
            <a:noFill/>
            <a:prstDash val="sysDash"/>
          </a:ln>
        </p:spPr>
        <p:txBody>
          <a:bodyPr wrap="square" rtlCol="0">
            <a:spAutoFit/>
          </a:bodyPr>
          <a:lstStyle/>
          <a:p>
            <a:pPr algn="just"/>
            <a:r>
              <a:rPr lang="en-US" dirty="0" smtClean="0">
                <a:latin typeface="Cambria" pitchFamily="18" charset="0"/>
              </a:rPr>
              <a:t>using namespace </a:t>
            </a:r>
            <a:r>
              <a:rPr lang="en-US" dirty="0" err="1" smtClean="0">
                <a:latin typeface="Cambria" pitchFamily="18" charset="0"/>
              </a:rPr>
              <a:t>first_space</a:t>
            </a:r>
            <a:r>
              <a:rPr lang="en-US" dirty="0" smtClean="0">
                <a:latin typeface="Cambria" pitchFamily="18" charset="0"/>
              </a:rPr>
              <a:t>::</a:t>
            </a:r>
            <a:r>
              <a:rPr lang="en-US" dirty="0" err="1" smtClean="0">
                <a:latin typeface="Cambria" pitchFamily="18" charset="0"/>
              </a:rPr>
              <a:t>second_space</a:t>
            </a:r>
            <a:r>
              <a:rPr lang="en-US" dirty="0" smtClean="0">
                <a:latin typeface="Cambria" pitchFamily="18" charset="0"/>
              </a:rPr>
              <a:t>;</a:t>
            </a:r>
          </a:p>
          <a:p>
            <a:pPr algn="just"/>
            <a:r>
              <a:rPr lang="en-US" dirty="0" smtClean="0">
                <a:latin typeface="Cambria" pitchFamily="18" charset="0"/>
              </a:rPr>
              <a:t>int main () {</a:t>
            </a:r>
          </a:p>
          <a:p>
            <a:pPr algn="just"/>
            <a:r>
              <a:rPr lang="en-US" sz="1600" dirty="0" smtClean="0">
                <a:latin typeface="Cambria" pitchFamily="18" charset="0"/>
              </a:rPr>
              <a:t> // This calls function from second name space.</a:t>
            </a:r>
          </a:p>
          <a:p>
            <a:pPr algn="just"/>
            <a:r>
              <a:rPr lang="en-US" dirty="0" smtClean="0">
                <a:latin typeface="Cambria" pitchFamily="18" charset="0"/>
              </a:rPr>
              <a:t>    </a:t>
            </a:r>
            <a:r>
              <a:rPr lang="en-US" dirty="0" err="1" smtClean="0">
                <a:latin typeface="Cambria" pitchFamily="18" charset="0"/>
              </a:rPr>
              <a:t>func</a:t>
            </a:r>
            <a:r>
              <a:rPr lang="en-US" dirty="0" smtClean="0">
                <a:latin typeface="Cambria" pitchFamily="18" charset="0"/>
              </a:rPr>
              <a:t>();</a:t>
            </a:r>
          </a:p>
          <a:p>
            <a:pPr algn="just"/>
            <a:r>
              <a:rPr lang="en-US" dirty="0" smtClean="0">
                <a:latin typeface="Cambria" pitchFamily="18" charset="0"/>
              </a:rPr>
              <a:t>   </a:t>
            </a:r>
          </a:p>
          <a:p>
            <a:pPr algn="just"/>
            <a:r>
              <a:rPr lang="en-US" dirty="0" smtClean="0">
                <a:latin typeface="Cambria" pitchFamily="18" charset="0"/>
              </a:rPr>
              <a:t>   return 0;</a:t>
            </a:r>
          </a:p>
          <a:p>
            <a:pPr algn="just"/>
            <a:r>
              <a:rPr lang="en-US" dirty="0" smtClean="0">
                <a:latin typeface="Cambria" pitchFamily="18" charset="0"/>
              </a:rPr>
              <a:t>}</a:t>
            </a:r>
          </a:p>
        </p:txBody>
      </p:sp>
      <p:cxnSp>
        <p:nvCxnSpPr>
          <p:cNvPr id="9" name="Shape 8"/>
          <p:cNvCxnSpPr>
            <a:stCxn id="20" idx="2"/>
            <a:endCxn id="7" idx="0"/>
          </p:cNvCxnSpPr>
          <p:nvPr/>
        </p:nvCxnSpPr>
        <p:spPr>
          <a:xfrm rot="5400000" flipH="1" flipV="1">
            <a:off x="2376811" y="1755857"/>
            <a:ext cx="4313294" cy="4420484"/>
          </a:xfrm>
          <a:prstGeom prst="bentConnector5">
            <a:avLst>
              <a:gd name="adj1" fmla="val -5300"/>
              <a:gd name="adj2" fmla="val 48266"/>
              <a:gd name="adj3" fmla="val 1053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Scope Resolution operator (</a:t>
            </a:r>
            <a:r>
              <a:rPr lang="en-US" b="1" dirty="0" smtClean="0">
                <a:solidFill>
                  <a:srgbClr val="C00000"/>
                </a:solidFill>
                <a:latin typeface="Cambria" pitchFamily="18" charset="0"/>
              </a:rPr>
              <a:t>::</a:t>
            </a:r>
            <a:r>
              <a:rPr lang="en-US" b="1" dirty="0" smtClean="0">
                <a:solidFill>
                  <a:schemeClr val="tx1"/>
                </a:solidFill>
                <a:latin typeface="Cambria" pitchFamily="18" charset="0"/>
              </a:rPr>
              <a: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48</a:t>
            </a:fld>
            <a:endParaRPr lang="en-US" dirty="0"/>
          </a:p>
        </p:txBody>
      </p:sp>
      <p:sp>
        <p:nvSpPr>
          <p:cNvPr id="20" name="TextBox 19"/>
          <p:cNvSpPr txBox="1"/>
          <p:nvPr/>
        </p:nvSpPr>
        <p:spPr>
          <a:xfrm>
            <a:off x="21266" y="1479699"/>
            <a:ext cx="8970334" cy="400110"/>
          </a:xfrm>
          <a:prstGeom prst="rect">
            <a:avLst/>
          </a:prstGeom>
          <a:noFill/>
          <a:ln w="12700">
            <a:noFill/>
            <a:prstDash val="sysDash"/>
          </a:ln>
        </p:spPr>
        <p:txBody>
          <a:bodyPr wrap="square" rtlCol="0">
            <a:spAutoFit/>
          </a:bodyPr>
          <a:lstStyle/>
          <a:p>
            <a:pPr algn="just"/>
            <a:r>
              <a:rPr lang="en-US" sz="2000" dirty="0" smtClean="0">
                <a:latin typeface="Cambria" pitchFamily="18" charset="0"/>
              </a:rPr>
              <a:t>In C++, scope resolution operator is </a:t>
            </a:r>
            <a:r>
              <a:rPr lang="en-US" sz="2000" b="1" dirty="0" smtClean="0">
                <a:solidFill>
                  <a:srgbClr val="C00000"/>
                </a:solidFill>
                <a:latin typeface="Cambria" pitchFamily="18" charset="0"/>
              </a:rPr>
              <a:t>:: </a:t>
            </a:r>
            <a:r>
              <a:rPr lang="en-US" sz="2000" dirty="0" smtClean="0">
                <a:latin typeface="Cambria" pitchFamily="18" charset="0"/>
              </a:rPr>
              <a:t>and it is used for following purposes.</a:t>
            </a:r>
          </a:p>
        </p:txBody>
      </p:sp>
      <p:sp>
        <p:nvSpPr>
          <p:cNvPr id="7" name="TextBox 6"/>
          <p:cNvSpPr txBox="1"/>
          <p:nvPr/>
        </p:nvSpPr>
        <p:spPr>
          <a:xfrm>
            <a:off x="85064" y="1827031"/>
            <a:ext cx="8830336" cy="400110"/>
          </a:xfrm>
          <a:prstGeom prst="rect">
            <a:avLst/>
          </a:prstGeom>
          <a:solidFill>
            <a:schemeClr val="accent2"/>
          </a:solidFill>
        </p:spPr>
        <p:txBody>
          <a:bodyPr wrap="square" rtlCol="0">
            <a:spAutoFit/>
          </a:bodyPr>
          <a:lstStyle/>
          <a:p>
            <a:r>
              <a:rPr lang="en-US" sz="2000" i="1" dirty="0" smtClean="0">
                <a:solidFill>
                  <a:schemeClr val="bg1"/>
                </a:solidFill>
                <a:latin typeface="+mn-lt"/>
              </a:rPr>
              <a:t>1. To access a global variable when there is a local variable with same name</a:t>
            </a:r>
          </a:p>
        </p:txBody>
      </p:sp>
      <p:sp>
        <p:nvSpPr>
          <p:cNvPr id="8" name="TextBox 7"/>
          <p:cNvSpPr txBox="1"/>
          <p:nvPr/>
        </p:nvSpPr>
        <p:spPr>
          <a:xfrm>
            <a:off x="31899" y="2256257"/>
            <a:ext cx="8970334" cy="3785652"/>
          </a:xfrm>
          <a:prstGeom prst="rect">
            <a:avLst/>
          </a:prstGeom>
          <a:noFill/>
          <a:ln w="12700">
            <a:noFill/>
            <a:prstDash val="sysDash"/>
          </a:ln>
        </p:spPr>
        <p:txBody>
          <a:bodyPr wrap="square" rtlCol="0">
            <a:spAutoFit/>
          </a:bodyPr>
          <a:lstStyle/>
          <a:p>
            <a:pPr algn="just"/>
            <a:r>
              <a:rPr lang="en-US" sz="2000" dirty="0" smtClean="0">
                <a:latin typeface="Cambria" pitchFamily="18" charset="0"/>
              </a:rPr>
              <a:t>#include&lt;iostream&gt; </a:t>
            </a:r>
          </a:p>
          <a:p>
            <a:pPr algn="just"/>
            <a:r>
              <a:rPr lang="en-US" sz="2000" dirty="0" smtClean="0">
                <a:latin typeface="Cambria" pitchFamily="18" charset="0"/>
              </a:rPr>
              <a:t>using namespace std;</a:t>
            </a:r>
          </a:p>
          <a:p>
            <a:pPr algn="just"/>
            <a:r>
              <a:rPr lang="en-US" sz="2000" dirty="0" smtClean="0">
                <a:latin typeface="Cambria" pitchFamily="18" charset="0"/>
              </a:rPr>
              <a:t>  </a:t>
            </a:r>
          </a:p>
          <a:p>
            <a:pPr algn="just"/>
            <a:r>
              <a:rPr lang="en-US" sz="2000" dirty="0" smtClean="0">
                <a:latin typeface="Cambria" pitchFamily="18" charset="0"/>
              </a:rPr>
              <a:t>int x;  // Global x</a:t>
            </a:r>
          </a:p>
          <a:p>
            <a:pPr algn="just"/>
            <a:r>
              <a:rPr lang="en-US" sz="2000" dirty="0" smtClean="0">
                <a:latin typeface="Cambria" pitchFamily="18" charset="0"/>
              </a:rPr>
              <a:t>  </a:t>
            </a:r>
          </a:p>
          <a:p>
            <a:pPr algn="just"/>
            <a:r>
              <a:rPr lang="en-US" sz="2000" dirty="0" smtClean="0">
                <a:latin typeface="Cambria" pitchFamily="18" charset="0"/>
              </a:rPr>
              <a:t>int main()</a:t>
            </a:r>
          </a:p>
          <a:p>
            <a:pPr algn="just"/>
            <a:r>
              <a:rPr lang="en-US" sz="2000" dirty="0" smtClean="0">
                <a:latin typeface="Cambria" pitchFamily="18" charset="0"/>
              </a:rPr>
              <a:t>{</a:t>
            </a:r>
          </a:p>
          <a:p>
            <a:pPr algn="just"/>
            <a:r>
              <a:rPr lang="en-US" sz="2000" dirty="0" smtClean="0">
                <a:latin typeface="Cambria" pitchFamily="18" charset="0"/>
              </a:rPr>
              <a:t>  int x = 10; // Local x</a:t>
            </a:r>
          </a:p>
          <a:p>
            <a:pPr algn="just"/>
            <a:r>
              <a:rPr lang="en-US" sz="2000" dirty="0" smtClean="0">
                <a:latin typeface="Cambria" pitchFamily="18" charset="0"/>
              </a:rPr>
              <a:t>  </a:t>
            </a:r>
            <a:r>
              <a:rPr lang="en-US" sz="2000" dirty="0" err="1" smtClean="0">
                <a:latin typeface="Cambria" pitchFamily="18" charset="0"/>
              </a:rPr>
              <a:t>cout</a:t>
            </a:r>
            <a:r>
              <a:rPr lang="en-US" sz="2000" dirty="0" smtClean="0">
                <a:latin typeface="Cambria" pitchFamily="18" charset="0"/>
              </a:rPr>
              <a:t> &lt;&lt; "Value of global x is " &lt;&lt; ::x;</a:t>
            </a:r>
          </a:p>
          <a:p>
            <a:pPr algn="just"/>
            <a:r>
              <a:rPr lang="en-US" sz="2000" dirty="0" smtClean="0">
                <a:latin typeface="Cambria" pitchFamily="18" charset="0"/>
              </a:rPr>
              <a:t>  </a:t>
            </a:r>
            <a:r>
              <a:rPr lang="en-US" sz="2000" dirty="0" err="1" smtClean="0">
                <a:latin typeface="Cambria" pitchFamily="18" charset="0"/>
              </a:rPr>
              <a:t>cout</a:t>
            </a:r>
            <a:r>
              <a:rPr lang="en-US" sz="2000" dirty="0" smtClean="0">
                <a:latin typeface="Cambria" pitchFamily="18" charset="0"/>
              </a:rPr>
              <a:t> &lt;&lt; "\</a:t>
            </a:r>
            <a:r>
              <a:rPr lang="en-US" sz="2000" dirty="0" err="1" smtClean="0">
                <a:latin typeface="Cambria" pitchFamily="18" charset="0"/>
              </a:rPr>
              <a:t>nValue</a:t>
            </a:r>
            <a:r>
              <a:rPr lang="en-US" sz="2000" dirty="0" smtClean="0">
                <a:latin typeface="Cambria" pitchFamily="18" charset="0"/>
              </a:rPr>
              <a:t> of local x is " &lt;&lt; x;  </a:t>
            </a:r>
          </a:p>
          <a:p>
            <a:pPr algn="just"/>
            <a:r>
              <a:rPr lang="en-US" sz="2000" dirty="0" smtClean="0">
                <a:latin typeface="Cambria" pitchFamily="18" charset="0"/>
              </a:rPr>
              <a:t>  return 0;</a:t>
            </a:r>
          </a:p>
          <a:p>
            <a:pPr algn="just"/>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4000" b="1" dirty="0" smtClean="0">
                <a:solidFill>
                  <a:schemeClr val="tx1"/>
                </a:solidFill>
                <a:latin typeface="Cambria" pitchFamily="18" charset="0"/>
              </a:rPr>
              <a:t>Scope Resolution operator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49</a:t>
            </a:fld>
            <a:endParaRPr lang="en-US" dirty="0"/>
          </a:p>
        </p:txBody>
      </p:sp>
      <p:sp>
        <p:nvSpPr>
          <p:cNvPr id="7" name="TextBox 6"/>
          <p:cNvSpPr txBox="1"/>
          <p:nvPr/>
        </p:nvSpPr>
        <p:spPr>
          <a:xfrm>
            <a:off x="85064" y="1555899"/>
            <a:ext cx="8830336" cy="400110"/>
          </a:xfrm>
          <a:prstGeom prst="rect">
            <a:avLst/>
          </a:prstGeom>
          <a:solidFill>
            <a:schemeClr val="accent2"/>
          </a:solidFill>
        </p:spPr>
        <p:txBody>
          <a:bodyPr wrap="square" rtlCol="0">
            <a:spAutoFit/>
          </a:bodyPr>
          <a:lstStyle/>
          <a:p>
            <a:r>
              <a:rPr lang="en-US" sz="2000" i="1" dirty="0" smtClean="0">
                <a:solidFill>
                  <a:schemeClr val="bg1"/>
                </a:solidFill>
                <a:latin typeface="+mn-lt"/>
              </a:rPr>
              <a:t>2. To define a function outside a class.</a:t>
            </a:r>
          </a:p>
        </p:txBody>
      </p:sp>
      <p:sp>
        <p:nvSpPr>
          <p:cNvPr id="8" name="TextBox 7"/>
          <p:cNvSpPr txBox="1"/>
          <p:nvPr/>
        </p:nvSpPr>
        <p:spPr>
          <a:xfrm>
            <a:off x="31899" y="1985125"/>
            <a:ext cx="8970334" cy="3170099"/>
          </a:xfrm>
          <a:prstGeom prst="rect">
            <a:avLst/>
          </a:prstGeom>
          <a:noFill/>
          <a:ln w="12700">
            <a:noFill/>
            <a:prstDash val="sysDash"/>
          </a:ln>
        </p:spPr>
        <p:txBody>
          <a:bodyPr wrap="square" rtlCol="0">
            <a:spAutoFit/>
          </a:bodyPr>
          <a:lstStyle/>
          <a:p>
            <a:pPr algn="just"/>
            <a:r>
              <a:rPr lang="en-US" sz="2000" dirty="0" smtClean="0">
                <a:latin typeface="Cambria" pitchFamily="18" charset="0"/>
              </a:rPr>
              <a:t>#include&lt;iostream&gt; </a:t>
            </a:r>
          </a:p>
          <a:p>
            <a:pPr algn="just"/>
            <a:r>
              <a:rPr lang="en-US" sz="2000" dirty="0" smtClean="0">
                <a:latin typeface="Cambria" pitchFamily="18" charset="0"/>
              </a:rPr>
              <a:t>using namespace std;</a:t>
            </a:r>
          </a:p>
          <a:p>
            <a:pPr algn="just"/>
            <a:r>
              <a:rPr lang="en-US" sz="2000" dirty="0" smtClean="0">
                <a:latin typeface="Cambria" pitchFamily="18" charset="0"/>
              </a:rPr>
              <a:t> </a:t>
            </a:r>
          </a:p>
          <a:p>
            <a:pPr algn="just"/>
            <a:r>
              <a:rPr lang="en-US" sz="2000" dirty="0" smtClean="0">
                <a:latin typeface="Cambria" pitchFamily="18" charset="0"/>
              </a:rPr>
              <a:t>class A </a:t>
            </a:r>
          </a:p>
          <a:p>
            <a:pPr algn="just"/>
            <a:r>
              <a:rPr lang="en-US" sz="2000" dirty="0" smtClean="0">
                <a:latin typeface="Cambria" pitchFamily="18" charset="0"/>
              </a:rPr>
              <a:t>{</a:t>
            </a:r>
          </a:p>
          <a:p>
            <a:pPr algn="just"/>
            <a:r>
              <a:rPr lang="en-US" sz="2000" dirty="0" smtClean="0">
                <a:latin typeface="Cambria" pitchFamily="18" charset="0"/>
              </a:rPr>
              <a:t>public: </a:t>
            </a:r>
          </a:p>
          <a:p>
            <a:pPr algn="just"/>
            <a:r>
              <a:rPr lang="en-US" sz="2000" dirty="0" smtClean="0">
                <a:latin typeface="Cambria" pitchFamily="18" charset="0"/>
              </a:rPr>
              <a:t> </a:t>
            </a:r>
          </a:p>
          <a:p>
            <a:pPr algn="just"/>
            <a:r>
              <a:rPr lang="en-US" sz="2000" dirty="0" smtClean="0">
                <a:latin typeface="Cambria" pitchFamily="18" charset="0"/>
              </a:rPr>
              <a:t>   // Only declaration</a:t>
            </a:r>
          </a:p>
          <a:p>
            <a:pPr algn="just"/>
            <a:r>
              <a:rPr lang="en-US" sz="2000" dirty="0" smtClean="0">
                <a:latin typeface="Cambria" pitchFamily="18" charset="0"/>
              </a:rPr>
              <a:t>   void fun();</a:t>
            </a:r>
          </a:p>
          <a:p>
            <a:pPr algn="just"/>
            <a:r>
              <a:rPr lang="en-US" sz="2000" dirty="0" smtClean="0">
                <a:latin typeface="Cambria" pitchFamily="18" charset="0"/>
              </a:rPr>
              <a:t>};</a:t>
            </a:r>
          </a:p>
        </p:txBody>
      </p:sp>
      <p:sp>
        <p:nvSpPr>
          <p:cNvPr id="9" name="TextBox 8"/>
          <p:cNvSpPr txBox="1"/>
          <p:nvPr/>
        </p:nvSpPr>
        <p:spPr>
          <a:xfrm>
            <a:off x="3810000" y="2362200"/>
            <a:ext cx="4953000" cy="3785652"/>
          </a:xfrm>
          <a:prstGeom prst="rect">
            <a:avLst/>
          </a:prstGeom>
          <a:noFill/>
          <a:ln w="12700">
            <a:noFill/>
            <a:prstDash val="sysDash"/>
          </a:ln>
        </p:spPr>
        <p:txBody>
          <a:bodyPr wrap="square" rtlCol="0">
            <a:spAutoFit/>
          </a:bodyPr>
          <a:lstStyle/>
          <a:p>
            <a:pPr algn="just"/>
            <a:r>
              <a:rPr lang="en-US" sz="2000" dirty="0" smtClean="0">
                <a:latin typeface="Cambria" pitchFamily="18" charset="0"/>
              </a:rPr>
              <a:t>// Definition outside class using ::</a:t>
            </a:r>
          </a:p>
          <a:p>
            <a:pPr algn="just"/>
            <a:r>
              <a:rPr lang="en-US" sz="2000" dirty="0" smtClean="0">
                <a:latin typeface="Cambria" pitchFamily="18" charset="0"/>
              </a:rPr>
              <a:t>void A::fun()</a:t>
            </a:r>
          </a:p>
          <a:p>
            <a:pPr algn="just"/>
            <a:r>
              <a:rPr lang="en-US" sz="2000" dirty="0" smtClean="0">
                <a:latin typeface="Cambria" pitchFamily="18" charset="0"/>
              </a:rPr>
              <a:t>{</a:t>
            </a:r>
          </a:p>
          <a:p>
            <a:pPr algn="just"/>
            <a:r>
              <a:rPr lang="en-US" sz="2000" dirty="0" smtClean="0">
                <a:latin typeface="Cambria" pitchFamily="18" charset="0"/>
              </a:rPr>
              <a:t>   </a:t>
            </a:r>
            <a:r>
              <a:rPr lang="en-US" sz="2000" dirty="0" err="1" smtClean="0">
                <a:latin typeface="Cambria" pitchFamily="18" charset="0"/>
              </a:rPr>
              <a:t>cout</a:t>
            </a:r>
            <a:r>
              <a:rPr lang="en-US" sz="2000" dirty="0" smtClean="0">
                <a:latin typeface="Cambria" pitchFamily="18" charset="0"/>
              </a:rPr>
              <a:t> &lt;&lt; "fun() called";</a:t>
            </a:r>
          </a:p>
          <a:p>
            <a:pPr algn="just"/>
            <a:r>
              <a:rPr lang="en-US" sz="2000" dirty="0" smtClean="0">
                <a:latin typeface="Cambria" pitchFamily="18" charset="0"/>
              </a:rPr>
              <a:t>}</a:t>
            </a:r>
          </a:p>
          <a:p>
            <a:pPr algn="just"/>
            <a:r>
              <a:rPr lang="en-US" sz="2000" dirty="0" smtClean="0">
                <a:latin typeface="Cambria" pitchFamily="18" charset="0"/>
              </a:rPr>
              <a:t> </a:t>
            </a:r>
          </a:p>
          <a:p>
            <a:pPr algn="just"/>
            <a:r>
              <a:rPr lang="en-US" sz="2000" dirty="0" smtClean="0">
                <a:latin typeface="Cambria" pitchFamily="18" charset="0"/>
              </a:rPr>
              <a:t>int main()</a:t>
            </a:r>
          </a:p>
          <a:p>
            <a:pPr algn="just"/>
            <a:r>
              <a:rPr lang="en-US" sz="2000" dirty="0" smtClean="0">
                <a:latin typeface="Cambria" pitchFamily="18" charset="0"/>
              </a:rPr>
              <a:t>{</a:t>
            </a:r>
          </a:p>
          <a:p>
            <a:pPr algn="just"/>
            <a:r>
              <a:rPr lang="en-US" sz="2000" dirty="0" smtClean="0">
                <a:latin typeface="Cambria" pitchFamily="18" charset="0"/>
              </a:rPr>
              <a:t>   A </a:t>
            </a:r>
            <a:r>
              <a:rPr lang="en-US" sz="2000" dirty="0" err="1" smtClean="0">
                <a:latin typeface="Cambria" pitchFamily="18" charset="0"/>
              </a:rPr>
              <a:t>a</a:t>
            </a:r>
            <a:r>
              <a:rPr lang="en-US" sz="2000" dirty="0" smtClean="0">
                <a:latin typeface="Cambria" pitchFamily="18" charset="0"/>
              </a:rPr>
              <a:t>;</a:t>
            </a:r>
          </a:p>
          <a:p>
            <a:pPr algn="just"/>
            <a:r>
              <a:rPr lang="en-US" sz="2000" dirty="0" smtClean="0">
                <a:latin typeface="Cambria" pitchFamily="18" charset="0"/>
              </a:rPr>
              <a:t>   a.fun();</a:t>
            </a:r>
          </a:p>
          <a:p>
            <a:pPr algn="just"/>
            <a:r>
              <a:rPr lang="en-US" sz="2000" dirty="0" smtClean="0">
                <a:latin typeface="Cambria" pitchFamily="18" charset="0"/>
              </a:rPr>
              <a:t>   return 0;</a:t>
            </a:r>
          </a:p>
          <a:p>
            <a:pPr algn="just"/>
            <a:r>
              <a:rPr lang="en-US" sz="2000" dirty="0" smtClean="0">
                <a:latin typeface="Cambria" pitchFamily="18" charset="0"/>
              </a:rPr>
              <a:t>}</a:t>
            </a:r>
          </a:p>
        </p:txBody>
      </p:sp>
      <p:cxnSp>
        <p:nvCxnSpPr>
          <p:cNvPr id="11" name="Shape 10"/>
          <p:cNvCxnSpPr>
            <a:endCxn id="9" idx="0"/>
          </p:cNvCxnSpPr>
          <p:nvPr/>
        </p:nvCxnSpPr>
        <p:spPr>
          <a:xfrm flipV="1">
            <a:off x="304800" y="2362200"/>
            <a:ext cx="5981700" cy="2590800"/>
          </a:xfrm>
          <a:prstGeom prst="bentConnector4">
            <a:avLst>
              <a:gd name="adj1" fmla="val 47785"/>
              <a:gd name="adj2" fmla="val 108824"/>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itchFamily="18" charset="0"/>
              </a:rPr>
              <a:t>C++ Program Compilation and Execution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a:t>
            </a:fld>
            <a:endParaRPr lang="en-US" dirty="0"/>
          </a:p>
        </p:txBody>
      </p:sp>
      <p:sp>
        <p:nvSpPr>
          <p:cNvPr id="10" name="TextBox 9"/>
          <p:cNvSpPr txBox="1"/>
          <p:nvPr/>
        </p:nvSpPr>
        <p:spPr>
          <a:xfrm>
            <a:off x="104561" y="1578934"/>
            <a:ext cx="2971800" cy="369332"/>
          </a:xfrm>
          <a:prstGeom prst="rect">
            <a:avLst/>
          </a:prstGeom>
          <a:solidFill>
            <a:schemeClr val="accent2"/>
          </a:solidFill>
        </p:spPr>
        <p:txBody>
          <a:bodyPr wrap="square" rtlCol="0">
            <a:spAutoFit/>
          </a:bodyPr>
          <a:lstStyle/>
          <a:p>
            <a:r>
              <a:rPr lang="en-US" i="1" dirty="0" smtClean="0">
                <a:solidFill>
                  <a:schemeClr val="bg1"/>
                </a:solidFill>
                <a:latin typeface="+mn-lt"/>
              </a:rPr>
              <a:t>Compilation</a:t>
            </a:r>
          </a:p>
        </p:txBody>
      </p:sp>
      <p:sp>
        <p:nvSpPr>
          <p:cNvPr id="15" name="TextBox 14"/>
          <p:cNvSpPr txBox="1"/>
          <p:nvPr/>
        </p:nvSpPr>
        <p:spPr>
          <a:xfrm>
            <a:off x="76200" y="1874870"/>
            <a:ext cx="2836335" cy="707886"/>
          </a:xfrm>
          <a:prstGeom prst="rect">
            <a:avLst/>
          </a:prstGeom>
          <a:noFill/>
          <a:ln w="12700">
            <a:noFill/>
            <a:prstDash val="sysDash"/>
          </a:ln>
        </p:spPr>
        <p:txBody>
          <a:bodyPr wrap="square" rtlCol="0">
            <a:spAutoFit/>
          </a:bodyPr>
          <a:lstStyle/>
          <a:p>
            <a:pPr algn="just"/>
            <a:r>
              <a:rPr lang="en-US" sz="2000" dirty="0" smtClean="0">
                <a:latin typeface="Cambria" pitchFamily="18" charset="0"/>
              </a:rPr>
              <a:t>g++ filename.cpp</a:t>
            </a:r>
          </a:p>
          <a:p>
            <a:pPr algn="just"/>
            <a:r>
              <a:rPr lang="en-US" sz="2000" dirty="0" smtClean="0">
                <a:latin typeface="Cambria" pitchFamily="18" charset="0"/>
              </a:rPr>
              <a:t>E.g. g++ hello.cpp</a:t>
            </a:r>
          </a:p>
        </p:txBody>
      </p:sp>
      <p:sp>
        <p:nvSpPr>
          <p:cNvPr id="17" name="TextBox 16"/>
          <p:cNvSpPr txBox="1"/>
          <p:nvPr/>
        </p:nvSpPr>
        <p:spPr>
          <a:xfrm>
            <a:off x="3140140" y="1578934"/>
            <a:ext cx="2971800" cy="369332"/>
          </a:xfrm>
          <a:prstGeom prst="rect">
            <a:avLst/>
          </a:prstGeom>
          <a:solidFill>
            <a:schemeClr val="accent2"/>
          </a:solidFill>
        </p:spPr>
        <p:txBody>
          <a:bodyPr wrap="square" rtlCol="0">
            <a:spAutoFit/>
          </a:bodyPr>
          <a:lstStyle/>
          <a:p>
            <a:r>
              <a:rPr lang="en-US" i="1" dirty="0" smtClean="0">
                <a:solidFill>
                  <a:schemeClr val="bg1"/>
                </a:solidFill>
                <a:latin typeface="+mn-lt"/>
              </a:rPr>
              <a:t>Run</a:t>
            </a:r>
          </a:p>
        </p:txBody>
      </p:sp>
      <p:sp>
        <p:nvSpPr>
          <p:cNvPr id="18" name="TextBox 17"/>
          <p:cNvSpPr txBox="1"/>
          <p:nvPr/>
        </p:nvSpPr>
        <p:spPr>
          <a:xfrm>
            <a:off x="3107265" y="1962090"/>
            <a:ext cx="2836335" cy="400110"/>
          </a:xfrm>
          <a:prstGeom prst="rect">
            <a:avLst/>
          </a:prstGeom>
          <a:noFill/>
          <a:ln w="12700">
            <a:noFill/>
            <a:prstDash val="sysDash"/>
          </a:ln>
        </p:spPr>
        <p:txBody>
          <a:bodyPr wrap="square" rtlCol="0">
            <a:spAutoFit/>
          </a:bodyPr>
          <a:lstStyle/>
          <a:p>
            <a:pPr algn="just"/>
            <a:r>
              <a:rPr lang="en-US" sz="2000" dirty="0" smtClean="0">
                <a:latin typeface="Cambria" pitchFamily="18" charset="0"/>
              </a:rPr>
              <a:t>./</a:t>
            </a:r>
            <a:r>
              <a:rPr lang="en-US" sz="2000" dirty="0" err="1" smtClean="0">
                <a:latin typeface="Cambria" pitchFamily="18" charset="0"/>
              </a:rPr>
              <a:t>a.out</a:t>
            </a:r>
            <a:endParaRPr lang="en-US" sz="2000" dirty="0" smtClean="0">
              <a:latin typeface="Cambria" pitchFamily="18" charset="0"/>
            </a:endParaRPr>
          </a:p>
        </p:txBody>
      </p:sp>
      <p:sp>
        <p:nvSpPr>
          <p:cNvPr id="19" name="TextBox 18"/>
          <p:cNvSpPr txBox="1"/>
          <p:nvPr/>
        </p:nvSpPr>
        <p:spPr>
          <a:xfrm>
            <a:off x="141767" y="2633332"/>
            <a:ext cx="8839200" cy="369332"/>
          </a:xfrm>
          <a:prstGeom prst="rect">
            <a:avLst/>
          </a:prstGeom>
          <a:solidFill>
            <a:schemeClr val="accent2"/>
          </a:solidFill>
        </p:spPr>
        <p:txBody>
          <a:bodyPr wrap="square" rtlCol="0">
            <a:spAutoFit/>
          </a:bodyPr>
          <a:lstStyle/>
          <a:p>
            <a:r>
              <a:rPr lang="en-US" i="1" dirty="0" smtClean="0">
                <a:solidFill>
                  <a:schemeClr val="bg1"/>
                </a:solidFill>
                <a:latin typeface="+mn-lt"/>
              </a:rPr>
              <a:t>Compilation and Execution Process</a:t>
            </a:r>
          </a:p>
        </p:txBody>
      </p:sp>
      <p:sp>
        <p:nvSpPr>
          <p:cNvPr id="12" name="Rounded Rectangle 11"/>
          <p:cNvSpPr/>
          <p:nvPr/>
        </p:nvSpPr>
        <p:spPr>
          <a:xfrm>
            <a:off x="574163" y="34608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p>
          <a:p>
            <a:pPr algn="ctr"/>
            <a:r>
              <a:rPr lang="en-US" dirty="0" smtClean="0"/>
              <a:t>Files</a:t>
            </a:r>
            <a:endParaRPr lang="en-US" dirty="0"/>
          </a:p>
        </p:txBody>
      </p:sp>
      <p:sp>
        <p:nvSpPr>
          <p:cNvPr id="13" name="Oval 12"/>
          <p:cNvSpPr/>
          <p:nvPr/>
        </p:nvSpPr>
        <p:spPr>
          <a:xfrm>
            <a:off x="2892062" y="3384699"/>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21" name="Straight Arrow Connector 20"/>
          <p:cNvCxnSpPr>
            <a:stCxn id="12" idx="3"/>
            <a:endCxn id="13" idx="2"/>
          </p:cNvCxnSpPr>
          <p:nvPr/>
        </p:nvCxnSpPr>
        <p:spPr>
          <a:xfrm>
            <a:off x="2098163" y="3879999"/>
            <a:ext cx="7938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080596" y="34608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a:t>
            </a:r>
          </a:p>
          <a:p>
            <a:pPr algn="ctr"/>
            <a:r>
              <a:rPr lang="en-US" dirty="0" smtClean="0"/>
              <a:t>Files</a:t>
            </a:r>
            <a:endParaRPr lang="en-US" dirty="0"/>
          </a:p>
        </p:txBody>
      </p:sp>
      <p:cxnSp>
        <p:nvCxnSpPr>
          <p:cNvPr id="23" name="Straight Arrow Connector 22"/>
          <p:cNvCxnSpPr>
            <a:stCxn id="13" idx="6"/>
            <a:endCxn id="22" idx="1"/>
          </p:cNvCxnSpPr>
          <p:nvPr/>
        </p:nvCxnSpPr>
        <p:spPr>
          <a:xfrm>
            <a:off x="4339862" y="3879999"/>
            <a:ext cx="74073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146163" y="4908699"/>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Linker</a:t>
            </a:r>
            <a:endParaRPr lang="en-US" dirty="0"/>
          </a:p>
        </p:txBody>
      </p:sp>
      <p:sp>
        <p:nvSpPr>
          <p:cNvPr id="28" name="Rounded Rectangle 27"/>
          <p:cNvSpPr/>
          <p:nvPr/>
        </p:nvSpPr>
        <p:spPr>
          <a:xfrm>
            <a:off x="7279763" y="43752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Library</a:t>
            </a:r>
          </a:p>
          <a:p>
            <a:pPr algn="ctr"/>
            <a:r>
              <a:rPr lang="en-US" dirty="0" smtClean="0"/>
              <a:t>Files</a:t>
            </a:r>
            <a:endParaRPr lang="en-US" dirty="0"/>
          </a:p>
        </p:txBody>
      </p:sp>
      <p:cxnSp>
        <p:nvCxnSpPr>
          <p:cNvPr id="29" name="Straight Arrow Connector 28"/>
          <p:cNvCxnSpPr>
            <a:stCxn id="22" idx="2"/>
          </p:cNvCxnSpPr>
          <p:nvPr/>
        </p:nvCxnSpPr>
        <p:spPr>
          <a:xfrm rot="16200000" flipH="1">
            <a:off x="5540896" y="4600799"/>
            <a:ext cx="609600" cy="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28" idx="2"/>
            <a:endCxn id="27" idx="6"/>
          </p:cNvCxnSpPr>
          <p:nvPr/>
        </p:nvCxnSpPr>
        <p:spPr>
          <a:xfrm rot="5400000">
            <a:off x="7222613" y="4584849"/>
            <a:ext cx="190500" cy="144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783963" y="4984899"/>
            <a:ext cx="1524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a:t>
            </a:r>
          </a:p>
          <a:p>
            <a:pPr algn="ctr"/>
            <a:r>
              <a:rPr lang="en-US" dirty="0" smtClean="0"/>
              <a:t>Files</a:t>
            </a:r>
            <a:endParaRPr lang="en-US" dirty="0"/>
          </a:p>
        </p:txBody>
      </p:sp>
      <p:cxnSp>
        <p:nvCxnSpPr>
          <p:cNvPr id="36" name="Straight Arrow Connector 35"/>
          <p:cNvCxnSpPr>
            <a:stCxn id="27" idx="2"/>
            <a:endCxn id="35" idx="3"/>
          </p:cNvCxnSpPr>
          <p:nvPr/>
        </p:nvCxnSpPr>
        <p:spPr>
          <a:xfrm rot="10800000">
            <a:off x="4307963" y="5403999"/>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ular Callout 23"/>
          <p:cNvSpPr/>
          <p:nvPr/>
        </p:nvSpPr>
        <p:spPr>
          <a:xfrm>
            <a:off x="7239000" y="3352800"/>
            <a:ext cx="1676400" cy="685800"/>
          </a:xfrm>
          <a:prstGeom prst="wedgeRectCallout">
            <a:avLst>
              <a:gd name="adj1" fmla="val -87168"/>
              <a:gd name="adj2" fmla="val 353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Intermediate file of the machine code output of the compiler.</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4000" b="1" dirty="0" smtClean="0">
                <a:solidFill>
                  <a:schemeClr val="tx1"/>
                </a:solidFill>
                <a:latin typeface="Cambria" pitchFamily="18" charset="0"/>
              </a:rPr>
              <a:t>Scope Resolution operator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50</a:t>
            </a:fld>
            <a:endParaRPr lang="en-US" dirty="0"/>
          </a:p>
        </p:txBody>
      </p:sp>
      <p:sp>
        <p:nvSpPr>
          <p:cNvPr id="7" name="TextBox 6"/>
          <p:cNvSpPr txBox="1"/>
          <p:nvPr/>
        </p:nvSpPr>
        <p:spPr>
          <a:xfrm>
            <a:off x="85064" y="1555899"/>
            <a:ext cx="8830336" cy="400110"/>
          </a:xfrm>
          <a:prstGeom prst="rect">
            <a:avLst/>
          </a:prstGeom>
          <a:solidFill>
            <a:schemeClr val="accent2"/>
          </a:solidFill>
        </p:spPr>
        <p:txBody>
          <a:bodyPr wrap="square" rtlCol="0">
            <a:spAutoFit/>
          </a:bodyPr>
          <a:lstStyle/>
          <a:p>
            <a:r>
              <a:rPr lang="en-US" sz="2000" i="1" dirty="0" smtClean="0">
                <a:solidFill>
                  <a:schemeClr val="bg1"/>
                </a:solidFill>
                <a:latin typeface="+mn-lt"/>
              </a:rPr>
              <a:t>3. To access a class’s static variables</a:t>
            </a:r>
          </a:p>
        </p:txBody>
      </p:sp>
      <p:sp>
        <p:nvSpPr>
          <p:cNvPr id="8" name="TextBox 7"/>
          <p:cNvSpPr txBox="1"/>
          <p:nvPr/>
        </p:nvSpPr>
        <p:spPr>
          <a:xfrm>
            <a:off x="31899" y="1985125"/>
            <a:ext cx="8970334" cy="4031873"/>
          </a:xfrm>
          <a:prstGeom prst="rect">
            <a:avLst/>
          </a:prstGeom>
          <a:noFill/>
          <a:ln w="12700">
            <a:noFill/>
            <a:prstDash val="sysDash"/>
          </a:ln>
        </p:spPr>
        <p:txBody>
          <a:bodyPr wrap="square" rtlCol="0">
            <a:spAutoFit/>
          </a:bodyPr>
          <a:lstStyle/>
          <a:p>
            <a:pPr algn="just"/>
            <a:r>
              <a:rPr lang="en-US" sz="1600" dirty="0" smtClean="0">
                <a:latin typeface="Cambria" pitchFamily="18" charset="0"/>
              </a:rPr>
              <a:t>class Test</a:t>
            </a:r>
          </a:p>
          <a:p>
            <a:pPr algn="just"/>
            <a:r>
              <a:rPr lang="en-US" sz="1600" dirty="0" smtClean="0">
                <a:latin typeface="Cambria" pitchFamily="18" charset="0"/>
              </a:rPr>
              <a:t>{</a:t>
            </a:r>
          </a:p>
          <a:p>
            <a:pPr algn="just"/>
            <a:r>
              <a:rPr lang="en-US" sz="1600" dirty="0" smtClean="0">
                <a:latin typeface="Cambria" pitchFamily="18" charset="0"/>
              </a:rPr>
              <a:t>    static int x;  </a:t>
            </a:r>
          </a:p>
          <a:p>
            <a:pPr algn="just"/>
            <a:r>
              <a:rPr lang="en-US" sz="1600" dirty="0" smtClean="0">
                <a:latin typeface="Cambria" pitchFamily="18" charset="0"/>
              </a:rPr>
              <a:t>public:</a:t>
            </a:r>
          </a:p>
          <a:p>
            <a:pPr algn="just"/>
            <a:r>
              <a:rPr lang="en-US" sz="1600" dirty="0" smtClean="0">
                <a:latin typeface="Cambria" pitchFamily="18" charset="0"/>
              </a:rPr>
              <a:t>    static int y;   </a:t>
            </a:r>
          </a:p>
          <a:p>
            <a:pPr algn="just"/>
            <a:r>
              <a:rPr lang="en-US" sz="1600" dirty="0" smtClean="0">
                <a:latin typeface="Cambria" pitchFamily="18" charset="0"/>
              </a:rPr>
              <a:t> </a:t>
            </a:r>
          </a:p>
          <a:p>
            <a:pPr algn="just"/>
            <a:r>
              <a:rPr lang="en-US" sz="1600" dirty="0" smtClean="0">
                <a:latin typeface="Cambria" pitchFamily="18" charset="0"/>
              </a:rPr>
              <a:t>    // Local parameter 'a' hides class member</a:t>
            </a:r>
          </a:p>
          <a:p>
            <a:pPr algn="just"/>
            <a:r>
              <a:rPr lang="en-US" sz="1600" dirty="0" smtClean="0">
                <a:latin typeface="Cambria" pitchFamily="18" charset="0"/>
              </a:rPr>
              <a:t>    // 'a', but we can access it using ::</a:t>
            </a:r>
          </a:p>
          <a:p>
            <a:pPr algn="just"/>
            <a:r>
              <a:rPr lang="en-US" sz="1600" dirty="0" smtClean="0">
                <a:latin typeface="Cambria" pitchFamily="18" charset="0"/>
              </a:rPr>
              <a:t>    void </a:t>
            </a:r>
            <a:r>
              <a:rPr lang="en-US" sz="1600" dirty="0" err="1" smtClean="0">
                <a:latin typeface="Cambria" pitchFamily="18" charset="0"/>
              </a:rPr>
              <a:t>func</a:t>
            </a:r>
            <a:r>
              <a:rPr lang="en-US" sz="1600" dirty="0" smtClean="0">
                <a:latin typeface="Cambria" pitchFamily="18" charset="0"/>
              </a:rPr>
              <a:t>(int x)  </a:t>
            </a:r>
          </a:p>
          <a:p>
            <a:pPr algn="just"/>
            <a:r>
              <a:rPr lang="en-US" sz="1600" dirty="0" smtClean="0">
                <a:latin typeface="Cambria" pitchFamily="18" charset="0"/>
              </a:rPr>
              <a:t>    { </a:t>
            </a:r>
          </a:p>
          <a:p>
            <a:pPr algn="just"/>
            <a:r>
              <a:rPr lang="en-US" sz="1600" dirty="0" smtClean="0">
                <a:latin typeface="Cambria" pitchFamily="18" charset="0"/>
              </a:rPr>
              <a:t>       // We can access class's static variable</a:t>
            </a:r>
          </a:p>
          <a:p>
            <a:pPr algn="just"/>
            <a:r>
              <a:rPr lang="en-US" sz="1600" dirty="0" smtClean="0">
                <a:latin typeface="Cambria" pitchFamily="18" charset="0"/>
              </a:rPr>
              <a:t>       // even if there is a local variable</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"Value of static x is " &lt;&lt; </a:t>
            </a:r>
            <a:r>
              <a:rPr lang="en-US" sz="1600" b="1" dirty="0" smtClean="0">
                <a:solidFill>
                  <a:srgbClr val="C00000"/>
                </a:solidFill>
                <a:latin typeface="Cambria" pitchFamily="18" charset="0"/>
              </a:rPr>
              <a:t>Test::x</a:t>
            </a:r>
            <a:r>
              <a:rPr lang="en-US" sz="1600" dirty="0" smtClean="0">
                <a:latin typeface="Cambria" pitchFamily="18" charset="0"/>
              </a:rPr>
              <a:t>;</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a:t>
            </a:r>
            <a:r>
              <a:rPr lang="en-US" sz="1600" dirty="0" err="1" smtClean="0">
                <a:latin typeface="Cambria" pitchFamily="18" charset="0"/>
              </a:rPr>
              <a:t>nValue</a:t>
            </a:r>
            <a:r>
              <a:rPr lang="en-US" sz="1600" dirty="0" smtClean="0">
                <a:latin typeface="Cambria" pitchFamily="18" charset="0"/>
              </a:rPr>
              <a:t> of local x is " &lt;&lt; x;  </a:t>
            </a:r>
          </a:p>
          <a:p>
            <a:pPr algn="just"/>
            <a:r>
              <a:rPr lang="en-US" sz="1600" dirty="0" smtClean="0">
                <a:latin typeface="Cambria" pitchFamily="18" charset="0"/>
              </a:rPr>
              <a:t>    }</a:t>
            </a:r>
          </a:p>
          <a:p>
            <a:pPr algn="just"/>
            <a:r>
              <a:rPr lang="en-US" sz="1600" dirty="0" smtClean="0">
                <a:latin typeface="Cambria" pitchFamily="18" charset="0"/>
              </a:rPr>
              <a:t>};</a:t>
            </a:r>
          </a:p>
        </p:txBody>
      </p:sp>
      <p:sp>
        <p:nvSpPr>
          <p:cNvPr id="9" name="TextBox 8"/>
          <p:cNvSpPr txBox="1"/>
          <p:nvPr/>
        </p:nvSpPr>
        <p:spPr>
          <a:xfrm>
            <a:off x="4038600" y="2362200"/>
            <a:ext cx="4800600" cy="3785652"/>
          </a:xfrm>
          <a:prstGeom prst="rect">
            <a:avLst/>
          </a:prstGeom>
          <a:noFill/>
          <a:ln w="12700">
            <a:noFill/>
            <a:prstDash val="sysDash"/>
          </a:ln>
        </p:spPr>
        <p:txBody>
          <a:bodyPr wrap="square" rtlCol="0">
            <a:spAutoFit/>
          </a:bodyPr>
          <a:lstStyle/>
          <a:p>
            <a:pPr algn="just"/>
            <a:r>
              <a:rPr lang="en-US" sz="1600" dirty="0" smtClean="0">
                <a:latin typeface="Cambria" pitchFamily="18" charset="0"/>
              </a:rPr>
              <a:t>// In C++, static members must be explicitly defined </a:t>
            </a:r>
          </a:p>
          <a:p>
            <a:pPr algn="just"/>
            <a:r>
              <a:rPr lang="en-US" sz="1600" dirty="0" smtClean="0">
                <a:latin typeface="Cambria" pitchFamily="18" charset="0"/>
              </a:rPr>
              <a:t>// like below</a:t>
            </a:r>
          </a:p>
          <a:p>
            <a:pPr algn="just"/>
            <a:r>
              <a:rPr lang="en-US" sz="1600" dirty="0" smtClean="0">
                <a:latin typeface="Cambria" pitchFamily="18" charset="0"/>
              </a:rPr>
              <a:t>int </a:t>
            </a:r>
            <a:r>
              <a:rPr lang="en-US" sz="1600" b="1" dirty="0" smtClean="0">
                <a:solidFill>
                  <a:srgbClr val="C00000"/>
                </a:solidFill>
                <a:latin typeface="Cambria" pitchFamily="18" charset="0"/>
              </a:rPr>
              <a:t>Test::x </a:t>
            </a:r>
            <a:r>
              <a:rPr lang="en-US" sz="1600" dirty="0" smtClean="0">
                <a:latin typeface="Cambria" pitchFamily="18" charset="0"/>
              </a:rPr>
              <a:t>= 1;</a:t>
            </a:r>
          </a:p>
          <a:p>
            <a:pPr algn="just"/>
            <a:r>
              <a:rPr lang="en-US" sz="1600" dirty="0" smtClean="0">
                <a:latin typeface="Cambria" pitchFamily="18" charset="0"/>
              </a:rPr>
              <a:t>int </a:t>
            </a:r>
            <a:r>
              <a:rPr lang="en-US" sz="1600" b="1" dirty="0" smtClean="0">
                <a:solidFill>
                  <a:srgbClr val="C00000"/>
                </a:solidFill>
                <a:latin typeface="Cambria" pitchFamily="18" charset="0"/>
              </a:rPr>
              <a:t>Test::y </a:t>
            </a:r>
            <a:r>
              <a:rPr lang="en-US" sz="1600" dirty="0" smtClean="0">
                <a:latin typeface="Cambria" pitchFamily="18" charset="0"/>
              </a:rPr>
              <a:t>= 2;</a:t>
            </a:r>
          </a:p>
          <a:p>
            <a:pPr algn="just"/>
            <a:r>
              <a:rPr lang="en-US" sz="1600" dirty="0" smtClean="0">
                <a:latin typeface="Cambria" pitchFamily="18" charset="0"/>
              </a:rPr>
              <a:t>  </a:t>
            </a:r>
          </a:p>
          <a:p>
            <a:pPr algn="just"/>
            <a:r>
              <a:rPr lang="en-US" sz="1600" dirty="0" smtClean="0">
                <a:latin typeface="Cambria" pitchFamily="18" charset="0"/>
              </a:rPr>
              <a:t>int main()</a:t>
            </a:r>
          </a:p>
          <a:p>
            <a:pPr algn="just"/>
            <a:r>
              <a:rPr lang="en-US" sz="1600" dirty="0" smtClean="0">
                <a:latin typeface="Cambria" pitchFamily="18" charset="0"/>
              </a:rPr>
              <a:t>{</a:t>
            </a:r>
          </a:p>
          <a:p>
            <a:pPr algn="just"/>
            <a:r>
              <a:rPr lang="en-US" sz="1600" dirty="0" smtClean="0">
                <a:latin typeface="Cambria" pitchFamily="18" charset="0"/>
              </a:rPr>
              <a:t>    Test </a:t>
            </a:r>
            <a:r>
              <a:rPr lang="en-US" sz="1600" dirty="0" err="1" smtClean="0">
                <a:latin typeface="Cambria" pitchFamily="18" charset="0"/>
              </a:rPr>
              <a:t>obj</a:t>
            </a:r>
            <a:r>
              <a:rPr lang="en-US" sz="1600" dirty="0" smtClean="0">
                <a:latin typeface="Cambria" pitchFamily="18" charset="0"/>
              </a:rPr>
              <a:t>;</a:t>
            </a:r>
          </a:p>
          <a:p>
            <a:pPr algn="just"/>
            <a:r>
              <a:rPr lang="en-US" sz="1600" dirty="0" smtClean="0">
                <a:latin typeface="Cambria" pitchFamily="18" charset="0"/>
              </a:rPr>
              <a:t>    int x = 3 ;</a:t>
            </a:r>
          </a:p>
          <a:p>
            <a:pPr algn="just"/>
            <a:r>
              <a:rPr lang="en-US" sz="1600" dirty="0" smtClean="0">
                <a:latin typeface="Cambria" pitchFamily="18" charset="0"/>
              </a:rPr>
              <a:t>    </a:t>
            </a:r>
            <a:r>
              <a:rPr lang="en-US" sz="1600" dirty="0" err="1" smtClean="0">
                <a:latin typeface="Cambria" pitchFamily="18" charset="0"/>
              </a:rPr>
              <a:t>obj.func</a:t>
            </a:r>
            <a:r>
              <a:rPr lang="en-US" sz="1600" dirty="0" smtClean="0">
                <a:latin typeface="Cambria" pitchFamily="18" charset="0"/>
              </a:rPr>
              <a:t>(x);</a:t>
            </a:r>
          </a:p>
          <a:p>
            <a:pPr algn="just"/>
            <a:r>
              <a:rPr lang="en-US" sz="1600" dirty="0" smtClean="0">
                <a:latin typeface="Cambria" pitchFamily="18" charset="0"/>
              </a:rPr>
              <a:t>  </a:t>
            </a:r>
          </a:p>
          <a:p>
            <a:pPr algn="just"/>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a:t>
            </a:r>
            <a:r>
              <a:rPr lang="en-US" sz="1600" dirty="0" err="1" smtClean="0">
                <a:latin typeface="Cambria" pitchFamily="18" charset="0"/>
              </a:rPr>
              <a:t>n</a:t>
            </a:r>
            <a:r>
              <a:rPr lang="en-US" sz="1600" b="1" dirty="0" err="1" smtClean="0">
                <a:solidFill>
                  <a:srgbClr val="C00000"/>
                </a:solidFill>
                <a:latin typeface="Cambria" pitchFamily="18" charset="0"/>
              </a:rPr>
              <a:t>Test</a:t>
            </a:r>
            <a:r>
              <a:rPr lang="en-US" sz="1600" b="1" dirty="0" smtClean="0">
                <a:solidFill>
                  <a:srgbClr val="C00000"/>
                </a:solidFill>
                <a:latin typeface="Cambria" pitchFamily="18" charset="0"/>
              </a:rPr>
              <a:t>::y </a:t>
            </a:r>
            <a:r>
              <a:rPr lang="en-US" sz="1600" dirty="0" smtClean="0">
                <a:latin typeface="Cambria" pitchFamily="18" charset="0"/>
              </a:rPr>
              <a:t>= " &lt;&lt; Test::y;</a:t>
            </a:r>
          </a:p>
          <a:p>
            <a:pPr algn="just"/>
            <a:r>
              <a:rPr lang="en-US" sz="1600" dirty="0" smtClean="0">
                <a:latin typeface="Cambria" pitchFamily="18" charset="0"/>
              </a:rPr>
              <a:t> </a:t>
            </a:r>
          </a:p>
          <a:p>
            <a:pPr algn="just"/>
            <a:r>
              <a:rPr lang="en-US" sz="1600" dirty="0" smtClean="0">
                <a:latin typeface="Cambria" pitchFamily="18" charset="0"/>
              </a:rPr>
              <a:t>    return 0;</a:t>
            </a:r>
          </a:p>
          <a:p>
            <a:pPr algn="just"/>
            <a:r>
              <a:rPr lang="en-US" sz="1600" dirty="0" smtClean="0">
                <a:latin typeface="Cambria" pitchFamily="18" charset="0"/>
              </a:rPr>
              <a:t>}</a:t>
            </a:r>
          </a:p>
        </p:txBody>
      </p:sp>
      <p:cxnSp>
        <p:nvCxnSpPr>
          <p:cNvPr id="11" name="Shape 10"/>
          <p:cNvCxnSpPr>
            <a:endCxn id="9" idx="0"/>
          </p:cNvCxnSpPr>
          <p:nvPr/>
        </p:nvCxnSpPr>
        <p:spPr>
          <a:xfrm flipV="1">
            <a:off x="381000" y="2362200"/>
            <a:ext cx="6057900" cy="3733800"/>
          </a:xfrm>
          <a:prstGeom prst="bentConnector4">
            <a:avLst>
              <a:gd name="adj1" fmla="val 59149"/>
              <a:gd name="adj2" fmla="val 10612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b="1" dirty="0" smtClean="0">
                <a:solidFill>
                  <a:schemeClr val="tx1"/>
                </a:solidFill>
                <a:latin typeface="Cambria" pitchFamily="18" charset="0"/>
              </a:rPr>
              <a:t>Scope &amp; Lifetime of variables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51</a:t>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b="1" dirty="0" smtClean="0">
                <a:latin typeface="Cambria" pitchFamily="18" charset="0"/>
              </a:rPr>
              <a:t>Life Time </a:t>
            </a:r>
            <a:r>
              <a:rPr lang="en-US" sz="2000" dirty="0" smtClean="0">
                <a:latin typeface="Cambria" pitchFamily="18" charset="0"/>
              </a:rPr>
              <a:t>– Life time of any variable is the time for which the particular variable outlives in memory during running of the program.</a:t>
            </a:r>
          </a:p>
          <a:p>
            <a:pPr algn="just">
              <a:spcBef>
                <a:spcPts val="1200"/>
              </a:spcBef>
              <a:spcAft>
                <a:spcPts val="1200"/>
              </a:spcAft>
            </a:pPr>
            <a:r>
              <a:rPr lang="en-US" sz="2000" b="1" dirty="0" smtClean="0">
                <a:latin typeface="Cambria" pitchFamily="18" charset="0"/>
              </a:rPr>
              <a:t>Scope </a:t>
            </a:r>
            <a:r>
              <a:rPr lang="en-US" sz="2000" dirty="0" smtClean="0">
                <a:latin typeface="Cambria" pitchFamily="18" charset="0"/>
              </a:rPr>
              <a:t>– The scope of any variable is actually a subset of life time. A variable may be in the memory but may not be accessible though. So, the area of our program where we can actually access our entity (variable in this case) is the scope of that variable. The scope of any variable can be broadly categorized into three categories :</a:t>
            </a:r>
          </a:p>
          <a:p>
            <a:pPr marL="515937" lvl="2" indent="-457200" algn="just">
              <a:buClr>
                <a:srgbClr val="C00000"/>
              </a:buClr>
              <a:buSzPct val="90000"/>
              <a:buFont typeface="+mj-lt"/>
              <a:buAutoNum type="arabicPeriod"/>
            </a:pPr>
            <a:r>
              <a:rPr lang="en-US" sz="2000" b="1" dirty="0" smtClean="0">
                <a:latin typeface="Cambria" pitchFamily="18" charset="0"/>
              </a:rPr>
              <a:t>Global scope </a:t>
            </a:r>
            <a:r>
              <a:rPr lang="en-US" sz="2000" dirty="0" smtClean="0">
                <a:latin typeface="Cambria" pitchFamily="18" charset="0"/>
              </a:rPr>
              <a:t>: When variable is defined outside all functions. It is then available to all the functions of the program and all the blocks program contains.</a:t>
            </a:r>
          </a:p>
          <a:p>
            <a:pPr marL="515937" lvl="2" indent="-457200" algn="just">
              <a:buClr>
                <a:srgbClr val="C00000"/>
              </a:buClr>
              <a:buSzPct val="90000"/>
              <a:buFont typeface="+mj-lt"/>
              <a:buAutoNum type="arabicPeriod"/>
            </a:pPr>
            <a:r>
              <a:rPr lang="en-US" sz="2000" b="1" dirty="0" smtClean="0">
                <a:latin typeface="Cambria" pitchFamily="18" charset="0"/>
              </a:rPr>
              <a:t>Local scope </a:t>
            </a:r>
            <a:r>
              <a:rPr lang="en-US" sz="2000" dirty="0" smtClean="0">
                <a:latin typeface="Cambria" pitchFamily="18" charset="0"/>
              </a:rPr>
              <a:t>: When variable is defined inside a function or a block, then it is locally accessible within the block and hence it is a local variable.</a:t>
            </a:r>
          </a:p>
          <a:p>
            <a:pPr marL="515937" lvl="2" indent="-457200" algn="just">
              <a:buClr>
                <a:srgbClr val="C00000"/>
              </a:buClr>
              <a:buSzPct val="90000"/>
              <a:buFont typeface="+mj-lt"/>
              <a:buAutoNum type="arabicPeriod"/>
            </a:pPr>
            <a:r>
              <a:rPr lang="en-US" sz="2000" b="1" dirty="0" smtClean="0">
                <a:latin typeface="Cambria" pitchFamily="18" charset="0"/>
              </a:rPr>
              <a:t>Function scope </a:t>
            </a:r>
            <a:r>
              <a:rPr lang="en-US" sz="2000" dirty="0" smtClean="0">
                <a:latin typeface="Cambria" pitchFamily="18" charset="0"/>
              </a:rPr>
              <a:t>: When variable is passed as formal arguments, it is said to have function scope.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itchFamily="18" charset="0"/>
              </a:rPr>
              <a:t>Variable declaration at the point of use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52</a:t>
            </a:fld>
            <a:endParaRPr lang="en-US" dirty="0"/>
          </a:p>
        </p:txBody>
      </p:sp>
      <p:sp>
        <p:nvSpPr>
          <p:cNvPr id="7" name="Rectangle 6"/>
          <p:cNvSpPr/>
          <p:nvPr/>
        </p:nvSpPr>
        <p:spPr>
          <a:xfrm>
            <a:off x="609600" y="1979474"/>
            <a:ext cx="7467600" cy="1754326"/>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Don't declare local variables before use</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7"/>
          <p:cNvSpPr txBox="1"/>
          <p:nvPr/>
        </p:nvSpPr>
        <p:spPr>
          <a:xfrm>
            <a:off x="554446" y="4680099"/>
            <a:ext cx="7956919" cy="1107996"/>
          </a:xfrm>
          <a:prstGeom prst="rect">
            <a:avLst/>
          </a:prstGeom>
          <a:noFill/>
        </p:spPr>
        <p:txBody>
          <a:bodyPr wrap="square" rtlCol="0">
            <a:spAutoFit/>
          </a:bodyPr>
          <a:lstStyle/>
          <a:p>
            <a:pPr algn="just"/>
            <a:r>
              <a:rPr lang="en-US" sz="2200" dirty="0" smtClean="0">
                <a:latin typeface="Cambria" pitchFamily="18" charset="0"/>
              </a:rPr>
              <a:t>Declaring local variables without using them immediately may unnecessarily increase their scope. This decreases legibility, and increases the likelihood of error. </a:t>
            </a:r>
          </a:p>
        </p:txBody>
      </p:sp>
      <p:sp>
        <p:nvSpPr>
          <p:cNvPr id="9" name="Down Arrow Callout 8"/>
          <p:cNvSpPr/>
          <p:nvPr/>
        </p:nvSpPr>
        <p:spPr>
          <a:xfrm>
            <a:off x="3078130" y="3962400"/>
            <a:ext cx="2895600" cy="6858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sz="3200" b="1" dirty="0" smtClean="0">
                <a:solidFill>
                  <a:schemeClr val="tx1"/>
                </a:solidFill>
                <a:latin typeface="Cambria" pitchFamily="18" charset="0"/>
              </a:rPr>
              <a:t>Ordinary, Pointer and Reference Variable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53</a:t>
            </a:fld>
            <a:endParaRPr lang="en-US" dirty="0"/>
          </a:p>
        </p:txBody>
      </p:sp>
      <p:sp>
        <p:nvSpPr>
          <p:cNvPr id="13" name="Content Placeholder 2"/>
          <p:cNvSpPr txBox="1">
            <a:spLocks/>
          </p:cNvSpPr>
          <p:nvPr/>
        </p:nvSpPr>
        <p:spPr bwMode="auto">
          <a:xfrm>
            <a:off x="152400" y="1600200"/>
            <a:ext cx="8763000" cy="48768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Ordinary variable is a variable which can hold a value as like </a:t>
            </a:r>
            <a:r>
              <a:rPr lang="en-US" sz="2000" dirty="0" err="1" smtClean="0">
                <a:latin typeface="Cambria" pitchFamily="18" charset="0"/>
              </a:rPr>
              <a:t>eg</a:t>
            </a:r>
            <a:r>
              <a:rPr lang="en-US" sz="2000" dirty="0" smtClean="0">
                <a:latin typeface="Cambria" pitchFamily="18" charset="0"/>
              </a:rPr>
              <a:t>. int, float or char. It may be signed or unsigned and take different memory space as per as their data type.</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The pointer variable is a variable which hold the address of a another variable and it is obviously unsigned.</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When a variable is declared as reference, it becomes an alternative name for an existing variable. A variable can be declared as reference by putting ‘&amp;’ in the declaration.</a:t>
            </a:r>
          </a:p>
          <a:p>
            <a:pPr marL="457200" lvl="2" indent="-398463" algn="just">
              <a:spcBef>
                <a:spcPts val="1200"/>
              </a:spcBef>
              <a:buClr>
                <a:srgbClr val="C00000"/>
              </a:buClr>
              <a:buSzPct val="90000"/>
            </a:pPr>
            <a:r>
              <a:rPr lang="en-US" sz="2000" dirty="0" smtClean="0">
                <a:latin typeface="Cambria" pitchFamily="18" charset="0"/>
              </a:rPr>
              <a:t>int n=10, *p;</a:t>
            </a:r>
          </a:p>
          <a:p>
            <a:pPr marL="457200" lvl="2" indent="-398463" algn="just">
              <a:spcBef>
                <a:spcPts val="0"/>
              </a:spcBef>
              <a:buClr>
                <a:srgbClr val="C00000"/>
              </a:buClr>
              <a:buSzPct val="90000"/>
            </a:pPr>
            <a:r>
              <a:rPr lang="en-US" sz="2000" dirty="0" smtClean="0">
                <a:latin typeface="Cambria" pitchFamily="18" charset="0"/>
              </a:rPr>
              <a:t>p=&amp;n;</a:t>
            </a:r>
          </a:p>
          <a:p>
            <a:pPr marL="457200" lvl="2" indent="-398463" algn="just">
              <a:spcBef>
                <a:spcPts val="0"/>
              </a:spcBef>
              <a:buClr>
                <a:srgbClr val="C00000"/>
              </a:buClr>
              <a:buSzPct val="90000"/>
            </a:pPr>
            <a:r>
              <a:rPr lang="en-US" sz="2000" b="1" dirty="0" smtClean="0">
                <a:solidFill>
                  <a:srgbClr val="C00000"/>
                </a:solidFill>
                <a:latin typeface="Cambria" pitchFamily="18" charset="0"/>
              </a:rPr>
              <a:t>int&amp; </a:t>
            </a:r>
            <a:r>
              <a:rPr lang="en-US" sz="2000" dirty="0" smtClean="0">
                <a:latin typeface="Cambria" pitchFamily="18" charset="0"/>
              </a:rPr>
              <a:t>ref = n;</a:t>
            </a:r>
          </a:p>
          <a:p>
            <a:pPr marL="52388" lvl="2" indent="6350" algn="just">
              <a:spcBef>
                <a:spcPts val="0"/>
              </a:spcBef>
              <a:buClr>
                <a:srgbClr val="C00000"/>
              </a:buClr>
              <a:buSzPct val="90000"/>
            </a:pPr>
            <a:r>
              <a:rPr lang="en-US" sz="2000" dirty="0" smtClean="0">
                <a:latin typeface="Cambria" pitchFamily="18" charset="0"/>
              </a:rPr>
              <a:t>Here </a:t>
            </a:r>
            <a:r>
              <a:rPr lang="en-US" sz="2000" b="1" dirty="0" smtClean="0">
                <a:latin typeface="Cambria" pitchFamily="18" charset="0"/>
              </a:rPr>
              <a:t>p</a:t>
            </a:r>
            <a:r>
              <a:rPr lang="en-US" sz="2000" dirty="0" smtClean="0">
                <a:latin typeface="Cambria" pitchFamily="18" charset="0"/>
              </a:rPr>
              <a:t> is a </a:t>
            </a:r>
            <a:r>
              <a:rPr lang="en-US" sz="2000" b="1" dirty="0" smtClean="0">
                <a:latin typeface="Cambria" pitchFamily="18" charset="0"/>
              </a:rPr>
              <a:t>pointer variable </a:t>
            </a:r>
            <a:r>
              <a:rPr lang="en-US" sz="2000" dirty="0" smtClean="0">
                <a:latin typeface="Cambria" pitchFamily="18" charset="0"/>
              </a:rPr>
              <a:t>and </a:t>
            </a:r>
            <a:r>
              <a:rPr lang="en-US" sz="2000" b="1" dirty="0" smtClean="0">
                <a:latin typeface="Cambria" pitchFamily="18" charset="0"/>
              </a:rPr>
              <a:t>n</a:t>
            </a:r>
            <a:r>
              <a:rPr lang="en-US" sz="2000" dirty="0" smtClean="0">
                <a:latin typeface="Cambria" pitchFamily="18" charset="0"/>
              </a:rPr>
              <a:t> is a </a:t>
            </a:r>
            <a:r>
              <a:rPr lang="en-US" sz="2000" b="1" dirty="0" smtClean="0">
                <a:latin typeface="Cambria" pitchFamily="18" charset="0"/>
              </a:rPr>
              <a:t>ordinary variable</a:t>
            </a:r>
            <a:r>
              <a:rPr lang="en-US" sz="2000" dirty="0" smtClean="0">
                <a:latin typeface="Cambria" pitchFamily="18" charset="0"/>
              </a:rPr>
              <a:t>. p stores the address of n where as n stores an integer value.  </a:t>
            </a:r>
            <a:r>
              <a:rPr lang="en-US" sz="2000" b="1" dirty="0" smtClean="0">
                <a:latin typeface="Cambria" pitchFamily="18" charset="0"/>
              </a:rPr>
              <a:t>ref</a:t>
            </a:r>
            <a:r>
              <a:rPr lang="en-US" sz="2000" dirty="0" smtClean="0">
                <a:latin typeface="Cambria" pitchFamily="18" charset="0"/>
              </a:rPr>
              <a:t> is the reference variable and is reference to 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Function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54</a:t>
            </a:fld>
            <a:endParaRPr lang="en-US" dirty="0"/>
          </a:p>
        </p:txBody>
      </p:sp>
      <p:sp>
        <p:nvSpPr>
          <p:cNvPr id="13" name="Content Placeholder 2"/>
          <p:cNvSpPr txBox="1">
            <a:spLocks/>
          </p:cNvSpPr>
          <p:nvPr/>
        </p:nvSpPr>
        <p:spPr bwMode="auto">
          <a:xfrm>
            <a:off x="152400" y="1600200"/>
            <a:ext cx="8763000" cy="46482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buFont typeface="Wingdings" pitchFamily="2" charset="2"/>
              <a:buChar char="q"/>
            </a:pPr>
            <a:r>
              <a:rPr lang="en-US" sz="2200" dirty="0" smtClean="0">
                <a:latin typeface="Cambria" pitchFamily="18" charset="0"/>
              </a:rPr>
              <a:t>A function is a group of statements that together perform a task. Every C++ program has at least one function, which is </a:t>
            </a:r>
            <a:r>
              <a:rPr lang="en-US" sz="2200" b="1" dirty="0" smtClean="0">
                <a:latin typeface="Cambria" pitchFamily="18" charset="0"/>
              </a:rPr>
              <a:t>main</a:t>
            </a:r>
            <a:r>
              <a:rPr lang="en-US" sz="2200" dirty="0" smtClean="0">
                <a:latin typeface="Cambria" pitchFamily="18" charset="0"/>
              </a:rPr>
              <a:t>(), and all the most trivial programs can define additional functions.</a:t>
            </a:r>
          </a:p>
          <a:p>
            <a:pPr marL="457200" lvl="2" indent="-398463" algn="just">
              <a:spcBef>
                <a:spcPts val="1200"/>
              </a:spcBef>
              <a:buClr>
                <a:srgbClr val="C00000"/>
              </a:buClr>
              <a:buSzPct val="90000"/>
              <a:buFont typeface="Wingdings" pitchFamily="2" charset="2"/>
              <a:buChar char="q"/>
            </a:pPr>
            <a:r>
              <a:rPr lang="en-US" sz="2200" dirty="0" smtClean="0">
                <a:latin typeface="Cambria" pitchFamily="18" charset="0"/>
              </a:rPr>
              <a:t>You can divide up your code into separate functions. How you divide up your code among different functions is </a:t>
            </a:r>
            <a:r>
              <a:rPr lang="en-US" sz="2200" b="1" dirty="0" smtClean="0">
                <a:latin typeface="Cambria" pitchFamily="18" charset="0"/>
              </a:rPr>
              <a:t>up to you</a:t>
            </a:r>
            <a:r>
              <a:rPr lang="en-US" sz="2200" dirty="0" smtClean="0">
                <a:latin typeface="Cambria" pitchFamily="18" charset="0"/>
              </a:rPr>
              <a:t>, but logically the division usually is so each function performs a specific task.</a:t>
            </a:r>
          </a:p>
          <a:p>
            <a:pPr marL="457200" lvl="2" indent="-398463" algn="just">
              <a:spcBef>
                <a:spcPts val="1200"/>
              </a:spcBef>
              <a:buClr>
                <a:srgbClr val="C00000"/>
              </a:buClr>
              <a:buSzPct val="90000"/>
              <a:buFont typeface="Wingdings" pitchFamily="2" charset="2"/>
              <a:buChar char="q"/>
            </a:pPr>
            <a:r>
              <a:rPr lang="en-US" sz="2200" dirty="0" smtClean="0">
                <a:latin typeface="Cambria" pitchFamily="18" charset="0"/>
              </a:rPr>
              <a:t>A function declaration tells the compiler about a </a:t>
            </a:r>
            <a:r>
              <a:rPr lang="en-US" sz="2200" b="1" dirty="0" smtClean="0">
                <a:latin typeface="Cambria" pitchFamily="18" charset="0"/>
              </a:rPr>
              <a:t>function's name, return type, and parameters</a:t>
            </a:r>
            <a:r>
              <a:rPr lang="en-US" sz="2200" dirty="0" smtClean="0">
                <a:latin typeface="Cambria" pitchFamily="18" charset="0"/>
              </a:rPr>
              <a:t>. A function definition provides the actual body of the function.</a:t>
            </a:r>
          </a:p>
          <a:p>
            <a:pPr marL="457200" lvl="2" indent="-398463" algn="just">
              <a:spcBef>
                <a:spcPts val="1200"/>
              </a:spcBef>
              <a:buClr>
                <a:srgbClr val="C00000"/>
              </a:buClr>
              <a:buSzPct val="90000"/>
              <a:buFont typeface="Wingdings" pitchFamily="2" charset="2"/>
              <a:buChar char="q"/>
            </a:pPr>
            <a:r>
              <a:rPr lang="en-US" sz="2200" dirty="0" smtClean="0">
                <a:latin typeface="Cambria" pitchFamily="18" charset="0"/>
              </a:rPr>
              <a:t>A function is knows as with various names like a method or a sub-routine or a procedure </a:t>
            </a:r>
            <a:r>
              <a:rPr lang="en-US" sz="2200" smtClean="0">
                <a:latin typeface="Cambria" pitchFamily="18" charset="0"/>
              </a:rPr>
              <a:t>etc.</a:t>
            </a:r>
            <a:endParaRPr lang="en-US" sz="2200" dirty="0" smtClean="0">
              <a:latin typeface="Cambria"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Function Advantages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55</a:t>
            </a:fld>
            <a:endParaRPr lang="en-US" dirty="0"/>
          </a:p>
        </p:txBody>
      </p:sp>
      <p:sp>
        <p:nvSpPr>
          <p:cNvPr id="13" name="Content Placeholder 2"/>
          <p:cNvSpPr txBox="1">
            <a:spLocks/>
          </p:cNvSpPr>
          <p:nvPr/>
        </p:nvSpPr>
        <p:spPr bwMode="auto">
          <a:xfrm>
            <a:off x="152400" y="1600200"/>
            <a:ext cx="8703728" cy="48006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pPr>
            <a:r>
              <a:rPr lang="en-US" sz="2800" dirty="0" smtClean="0">
                <a:latin typeface="Cambria" pitchFamily="18" charset="0"/>
              </a:rPr>
              <a:t>Creating functions in a program is beneficial. They</a:t>
            </a:r>
          </a:p>
          <a:p>
            <a:pPr marL="457200" lvl="2" indent="-398463" algn="just">
              <a:spcBef>
                <a:spcPts val="1200"/>
              </a:spcBef>
              <a:buClr>
                <a:srgbClr val="C00000"/>
              </a:buClr>
              <a:buSzPct val="90000"/>
              <a:buFont typeface="Wingdings" pitchFamily="2" charset="2"/>
              <a:buChar char="q"/>
            </a:pPr>
            <a:r>
              <a:rPr lang="en-US" sz="2800" dirty="0" smtClean="0">
                <a:latin typeface="Cambria" pitchFamily="18" charset="0"/>
              </a:rPr>
              <a:t>    Avoid repetition of codes.</a:t>
            </a:r>
          </a:p>
          <a:p>
            <a:pPr marL="457200" lvl="2" indent="-398463" algn="just">
              <a:spcBef>
                <a:spcPts val="1200"/>
              </a:spcBef>
              <a:buClr>
                <a:srgbClr val="C00000"/>
              </a:buClr>
              <a:buSzPct val="90000"/>
              <a:buFont typeface="Wingdings" pitchFamily="2" charset="2"/>
              <a:buChar char="q"/>
            </a:pPr>
            <a:r>
              <a:rPr lang="en-US" sz="2800" dirty="0" smtClean="0">
                <a:latin typeface="Cambria" pitchFamily="18" charset="0"/>
              </a:rPr>
              <a:t>    Increase program readability.</a:t>
            </a:r>
          </a:p>
          <a:p>
            <a:pPr marL="796925" lvl="2" indent="-738188" algn="just">
              <a:spcBef>
                <a:spcPts val="1200"/>
              </a:spcBef>
              <a:buClr>
                <a:srgbClr val="C00000"/>
              </a:buClr>
              <a:buSzPct val="90000"/>
              <a:buFont typeface="Wingdings" pitchFamily="2" charset="2"/>
              <a:buChar char="q"/>
            </a:pPr>
            <a:r>
              <a:rPr lang="en-US" sz="2800" dirty="0" smtClean="0">
                <a:latin typeface="Cambria" pitchFamily="18" charset="0"/>
              </a:rPr>
              <a:t>Divide a complex problem into many simpler problems.</a:t>
            </a:r>
          </a:p>
          <a:p>
            <a:pPr marL="457200" lvl="2" indent="-398463" algn="just">
              <a:spcBef>
                <a:spcPts val="1200"/>
              </a:spcBef>
              <a:buClr>
                <a:srgbClr val="C00000"/>
              </a:buClr>
              <a:buSzPct val="90000"/>
              <a:buFont typeface="Wingdings" pitchFamily="2" charset="2"/>
              <a:buChar char="q"/>
            </a:pPr>
            <a:r>
              <a:rPr lang="en-US" sz="2800" dirty="0" smtClean="0">
                <a:latin typeface="Cambria" pitchFamily="18" charset="0"/>
              </a:rPr>
              <a:t>    Reduce chances of error.</a:t>
            </a:r>
          </a:p>
          <a:p>
            <a:pPr marL="457200" lvl="2" indent="-398463" algn="just">
              <a:spcBef>
                <a:spcPts val="1200"/>
              </a:spcBef>
              <a:buClr>
                <a:srgbClr val="C00000"/>
              </a:buClr>
              <a:buSzPct val="90000"/>
              <a:buFont typeface="Wingdings" pitchFamily="2" charset="2"/>
              <a:buChar char="q"/>
            </a:pPr>
            <a:r>
              <a:rPr lang="en-US" sz="2800" dirty="0" smtClean="0">
                <a:latin typeface="Cambria" pitchFamily="18" charset="0"/>
              </a:rPr>
              <a:t>    Makes modifying a program becomes easier.</a:t>
            </a:r>
          </a:p>
          <a:p>
            <a:pPr marL="457200" lvl="2" indent="-398463" algn="just">
              <a:spcBef>
                <a:spcPts val="1200"/>
              </a:spcBef>
              <a:buClr>
                <a:srgbClr val="C00000"/>
              </a:buClr>
              <a:buSzPct val="90000"/>
              <a:buFont typeface="Wingdings" pitchFamily="2" charset="2"/>
              <a:buChar char="q"/>
            </a:pPr>
            <a:r>
              <a:rPr lang="en-US" sz="2800" dirty="0" smtClean="0">
                <a:latin typeface="Cambria" pitchFamily="18" charset="0"/>
              </a:rPr>
              <a:t>    Makes unit testing possible.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Function Types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56</a:t>
            </a:fld>
            <a:endParaRPr lang="en-US" dirty="0"/>
          </a:p>
        </p:txBody>
      </p:sp>
      <p:sp>
        <p:nvSpPr>
          <p:cNvPr id="13" name="Content Placeholder 2"/>
          <p:cNvSpPr txBox="1">
            <a:spLocks/>
          </p:cNvSpPr>
          <p:nvPr/>
        </p:nvSpPr>
        <p:spPr bwMode="auto">
          <a:xfrm>
            <a:off x="152400" y="1600200"/>
            <a:ext cx="8703728" cy="48006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pPr>
            <a:r>
              <a:rPr lang="en-US" sz="2400" dirty="0" smtClean="0">
                <a:latin typeface="Cambria" pitchFamily="18" charset="0"/>
              </a:rPr>
              <a:t>Two types of functions. They are – </a:t>
            </a:r>
          </a:p>
          <a:p>
            <a:pPr marL="457200" lvl="2" indent="-398463" algn="just">
              <a:spcBef>
                <a:spcPts val="1200"/>
              </a:spcBef>
              <a:buClr>
                <a:srgbClr val="C00000"/>
              </a:buClr>
              <a:buSzPct val="90000"/>
              <a:buFont typeface="Wingdings" pitchFamily="2" charset="2"/>
              <a:buChar char="q"/>
            </a:pPr>
            <a:r>
              <a:rPr lang="en-US" sz="2400" b="1" dirty="0" smtClean="0">
                <a:latin typeface="Cambria" pitchFamily="18" charset="0"/>
              </a:rPr>
              <a:t>Library functions </a:t>
            </a:r>
            <a:r>
              <a:rPr lang="en-US" sz="2400" dirty="0" smtClean="0">
                <a:latin typeface="Cambria" pitchFamily="18" charset="0"/>
              </a:rPr>
              <a:t>- Library functions are built in function that are defined in the C++ library. Function prototype is present in header files so we need to include specific header files to use library functions. These functions can be used by simply calling the function. Some library functions are </a:t>
            </a:r>
            <a:r>
              <a:rPr lang="en-US" sz="2400" dirty="0" err="1" smtClean="0">
                <a:latin typeface="Cambria" pitchFamily="18" charset="0"/>
              </a:rPr>
              <a:t>pow</a:t>
            </a:r>
            <a:r>
              <a:rPr lang="en-US" sz="2400" dirty="0" smtClean="0">
                <a:latin typeface="Cambria" pitchFamily="18" charset="0"/>
              </a:rPr>
              <a:t>(), </a:t>
            </a:r>
            <a:r>
              <a:rPr lang="en-US" sz="2400" dirty="0" err="1" smtClean="0">
                <a:latin typeface="Cambria" pitchFamily="18" charset="0"/>
              </a:rPr>
              <a:t>sqrt</a:t>
            </a:r>
            <a:r>
              <a:rPr lang="en-US" sz="2400" dirty="0" smtClean="0">
                <a:latin typeface="Cambria" pitchFamily="18" charset="0"/>
              </a:rPr>
              <a:t>(), </a:t>
            </a:r>
            <a:r>
              <a:rPr lang="en-US" sz="2400" dirty="0" err="1" smtClean="0">
                <a:latin typeface="Cambria" pitchFamily="18" charset="0"/>
              </a:rPr>
              <a:t>strcpy</a:t>
            </a:r>
            <a:r>
              <a:rPr lang="en-US" sz="2400" dirty="0" smtClean="0">
                <a:latin typeface="Cambria" pitchFamily="18" charset="0"/>
              </a:rPr>
              <a:t>(), </a:t>
            </a:r>
            <a:r>
              <a:rPr lang="en-US" sz="2400" dirty="0" err="1" smtClean="0">
                <a:latin typeface="Cambria" pitchFamily="18" charset="0"/>
              </a:rPr>
              <a:t>toupper</a:t>
            </a:r>
            <a:r>
              <a:rPr lang="en-US" sz="2400" dirty="0" smtClean="0">
                <a:latin typeface="Cambria" pitchFamily="18" charset="0"/>
              </a:rPr>
              <a:t>(), </a:t>
            </a:r>
            <a:r>
              <a:rPr lang="en-US" sz="2400" dirty="0" err="1" smtClean="0">
                <a:latin typeface="Cambria" pitchFamily="18" charset="0"/>
              </a:rPr>
              <a:t>isdigit</a:t>
            </a:r>
            <a:r>
              <a:rPr lang="en-US" sz="2400" dirty="0" smtClean="0">
                <a:latin typeface="Cambria" pitchFamily="18" charset="0"/>
              </a:rPr>
              <a:t>(), etc.</a:t>
            </a:r>
          </a:p>
          <a:p>
            <a:pPr marL="457200" lvl="2" indent="-398463" algn="just">
              <a:spcBef>
                <a:spcPts val="1200"/>
              </a:spcBef>
              <a:buClr>
                <a:srgbClr val="C00000"/>
              </a:buClr>
              <a:buSzPct val="90000"/>
              <a:buFont typeface="Wingdings" pitchFamily="2" charset="2"/>
              <a:buChar char="q"/>
            </a:pPr>
            <a:r>
              <a:rPr lang="en-US" sz="2400" b="1" dirty="0" smtClean="0">
                <a:latin typeface="Cambria" pitchFamily="18" charset="0"/>
              </a:rPr>
              <a:t>User-defined functions </a:t>
            </a:r>
            <a:r>
              <a:rPr lang="en-US" sz="2400" dirty="0" smtClean="0">
                <a:latin typeface="Cambria" pitchFamily="18" charset="0"/>
              </a:rPr>
              <a:t>- These functions are defined by user as per the requirement, hence called user-defined functions. Function definition is written by user and is present in the program. main() is an example of user-defined function.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Defining a Function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57</a:t>
            </a:fld>
            <a:endParaRPr lang="en-US" dirty="0"/>
          </a:p>
        </p:txBody>
      </p:sp>
      <p:sp>
        <p:nvSpPr>
          <p:cNvPr id="13" name="Content Placeholder 2"/>
          <p:cNvSpPr txBox="1">
            <a:spLocks/>
          </p:cNvSpPr>
          <p:nvPr/>
        </p:nvSpPr>
        <p:spPr bwMode="auto">
          <a:xfrm>
            <a:off x="152400" y="1600200"/>
            <a:ext cx="8703728" cy="48006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pPr>
            <a:r>
              <a:rPr lang="en-US" sz="2000" dirty="0" smtClean="0">
                <a:latin typeface="Cambria" pitchFamily="18" charset="0"/>
              </a:rPr>
              <a:t>The general form of a C++ function definition is as follows:</a:t>
            </a:r>
          </a:p>
          <a:p>
            <a:pPr marL="457200" lvl="2" indent="-398463" algn="just">
              <a:spcBef>
                <a:spcPts val="1200"/>
              </a:spcBef>
              <a:buClr>
                <a:srgbClr val="C00000"/>
              </a:buClr>
              <a:buSzPct val="90000"/>
            </a:pPr>
            <a:r>
              <a:rPr lang="en-US" sz="2000" dirty="0" smtClean="0">
                <a:latin typeface="Cambria" pitchFamily="18" charset="0"/>
              </a:rPr>
              <a:t>return_type function_name( parameter list ) </a:t>
            </a:r>
          </a:p>
          <a:p>
            <a:pPr marL="457200" lvl="2" indent="-398463" algn="just">
              <a:spcBef>
                <a:spcPts val="1200"/>
              </a:spcBef>
              <a:buClr>
                <a:srgbClr val="C00000"/>
              </a:buClr>
              <a:buSzPct val="90000"/>
            </a:pPr>
            <a:r>
              <a:rPr lang="en-US" sz="2000" dirty="0" smtClean="0">
                <a:latin typeface="Cambria" pitchFamily="18" charset="0"/>
              </a:rPr>
              <a:t>{</a:t>
            </a:r>
          </a:p>
          <a:p>
            <a:pPr marL="457200" lvl="2" indent="-398463" algn="just">
              <a:spcBef>
                <a:spcPts val="1200"/>
              </a:spcBef>
              <a:buClr>
                <a:srgbClr val="C00000"/>
              </a:buClr>
              <a:buSzPct val="90000"/>
            </a:pPr>
            <a:r>
              <a:rPr lang="en-US" sz="2000" dirty="0" smtClean="0">
                <a:latin typeface="Cambria" pitchFamily="18" charset="0"/>
              </a:rPr>
              <a:t>   body of the function</a:t>
            </a:r>
          </a:p>
          <a:p>
            <a:pPr marL="457200" lvl="2" indent="-398463" algn="just">
              <a:spcBef>
                <a:spcPts val="1200"/>
              </a:spcBef>
              <a:buClr>
                <a:srgbClr val="C00000"/>
              </a:buClr>
              <a:buSzPct val="90000"/>
            </a:pPr>
            <a:r>
              <a:rPr lang="en-US" sz="2000" dirty="0" smtClean="0">
                <a:latin typeface="Cambria" pitchFamily="18" charset="0"/>
              </a:rPr>
              <a:t>}</a:t>
            </a:r>
          </a:p>
          <a:p>
            <a:pPr marL="457200" lvl="2" indent="-398463" algn="just">
              <a:spcBef>
                <a:spcPts val="1200"/>
              </a:spcBef>
              <a:buClr>
                <a:srgbClr val="C00000"/>
              </a:buClr>
              <a:buSzPct val="90000"/>
            </a:pPr>
            <a:r>
              <a:rPr lang="en-US" sz="2000" dirty="0" smtClean="0">
                <a:latin typeface="Cambria" pitchFamily="18" charset="0"/>
              </a:rPr>
              <a:t>Here are all the parts of a function:</a:t>
            </a:r>
          </a:p>
          <a:p>
            <a:pPr marL="457200" lvl="2" indent="-398463" algn="just">
              <a:spcBef>
                <a:spcPts val="1200"/>
              </a:spcBef>
              <a:buClr>
                <a:srgbClr val="C00000"/>
              </a:buClr>
              <a:buSzPct val="90000"/>
              <a:buFont typeface="Wingdings" pitchFamily="2" charset="2"/>
              <a:buChar char="q"/>
            </a:pPr>
            <a:r>
              <a:rPr lang="en-US" sz="2000" b="1" dirty="0" smtClean="0">
                <a:latin typeface="Cambria" pitchFamily="18" charset="0"/>
              </a:rPr>
              <a:t>Return Type</a:t>
            </a:r>
            <a:r>
              <a:rPr lang="en-US" sz="2000" dirty="0" smtClean="0">
                <a:latin typeface="Cambria" pitchFamily="18" charset="0"/>
              </a:rPr>
              <a:t>: A function may return a value. The return_type is the data type of the value the function returns. Some functions perform the desired operations without returning a value. In this case, the return_type is the keyword void.</a:t>
            </a:r>
          </a:p>
          <a:p>
            <a:pPr marL="457200" lvl="2" indent="-398463" algn="just">
              <a:spcBef>
                <a:spcPts val="1200"/>
              </a:spcBef>
              <a:buClr>
                <a:srgbClr val="C00000"/>
              </a:buClr>
              <a:buSzPct val="90000"/>
              <a:buFont typeface="Wingdings" pitchFamily="2" charset="2"/>
              <a:buChar char="q"/>
            </a:pPr>
            <a:r>
              <a:rPr lang="en-US" sz="2000" b="1" dirty="0" smtClean="0">
                <a:latin typeface="Cambria" pitchFamily="18" charset="0"/>
              </a:rPr>
              <a:t>Function Name</a:t>
            </a:r>
            <a:r>
              <a:rPr lang="en-US" sz="2000" dirty="0" smtClean="0">
                <a:latin typeface="Cambria" pitchFamily="18" charset="0"/>
              </a:rPr>
              <a:t>: This is the actual name of the function. The function name and the parameter list together constitute the function signature.</a:t>
            </a:r>
          </a:p>
          <a:p>
            <a:pPr marL="457200" lvl="2" indent="-398463" algn="just">
              <a:spcBef>
                <a:spcPts val="1200"/>
              </a:spcBef>
              <a:buClr>
                <a:srgbClr val="C00000"/>
              </a:buClr>
              <a:buSzPct val="90000"/>
            </a:pPr>
            <a:endParaRPr lang="en-US" sz="2000" dirty="0" smtClean="0">
              <a:latin typeface="Cambria"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Defining a Function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58</a:t>
            </a:fld>
            <a:endParaRPr lang="en-US" dirty="0"/>
          </a:p>
        </p:txBody>
      </p:sp>
      <p:sp>
        <p:nvSpPr>
          <p:cNvPr id="13" name="Content Placeholder 2"/>
          <p:cNvSpPr txBox="1">
            <a:spLocks/>
          </p:cNvSpPr>
          <p:nvPr/>
        </p:nvSpPr>
        <p:spPr bwMode="auto">
          <a:xfrm>
            <a:off x="152400" y="1600200"/>
            <a:ext cx="8703728" cy="24384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buFont typeface="Wingdings" pitchFamily="2" charset="2"/>
              <a:buChar char="q"/>
            </a:pPr>
            <a:r>
              <a:rPr lang="en-US" sz="2000" b="1" dirty="0" smtClean="0">
                <a:latin typeface="Cambria" pitchFamily="18" charset="0"/>
              </a:rPr>
              <a:t>Parameters</a:t>
            </a:r>
            <a:r>
              <a:rPr lang="en-US" sz="2000" dirty="0" smtClean="0">
                <a:latin typeface="Cambria" pitchFamily="18" charset="0"/>
              </a:rPr>
              <a:t>: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pPr marL="457200" lvl="2" indent="-398463" algn="just">
              <a:spcBef>
                <a:spcPts val="1200"/>
              </a:spcBef>
              <a:buClr>
                <a:srgbClr val="C00000"/>
              </a:buClr>
              <a:buSzPct val="90000"/>
              <a:buFont typeface="Wingdings" pitchFamily="2" charset="2"/>
              <a:buChar char="q"/>
            </a:pPr>
            <a:r>
              <a:rPr lang="en-US" sz="2000" b="1" dirty="0" smtClean="0">
                <a:latin typeface="Cambria" pitchFamily="18" charset="0"/>
              </a:rPr>
              <a:t>Function Body</a:t>
            </a:r>
            <a:r>
              <a:rPr lang="en-US" sz="2000" dirty="0" smtClean="0">
                <a:latin typeface="Cambria" pitchFamily="18" charset="0"/>
              </a:rPr>
              <a:t>: The function body contains a collection of statements that define what the function does.</a:t>
            </a:r>
          </a:p>
        </p:txBody>
      </p:sp>
      <p:sp>
        <p:nvSpPr>
          <p:cNvPr id="7" name="TextBox 6"/>
          <p:cNvSpPr txBox="1"/>
          <p:nvPr/>
        </p:nvSpPr>
        <p:spPr>
          <a:xfrm>
            <a:off x="228600" y="3962400"/>
            <a:ext cx="8686800"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p>
        </p:txBody>
      </p:sp>
      <p:sp>
        <p:nvSpPr>
          <p:cNvPr id="10" name="Content Placeholder 2"/>
          <p:cNvSpPr txBox="1">
            <a:spLocks/>
          </p:cNvSpPr>
          <p:nvPr/>
        </p:nvSpPr>
        <p:spPr bwMode="auto">
          <a:xfrm>
            <a:off x="178004" y="4352264"/>
            <a:ext cx="6527596" cy="1949301"/>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515937" lvl="2" indent="-457200" algn="just">
              <a:spcBef>
                <a:spcPts val="600"/>
              </a:spcBef>
              <a:buClr>
                <a:srgbClr val="C00000"/>
              </a:buClr>
              <a:buSzPct val="90000"/>
              <a:buFont typeface="+mj-lt"/>
              <a:buAutoNum type="arabicPeriod"/>
            </a:pPr>
            <a:r>
              <a:rPr lang="en-US" sz="2000" dirty="0" smtClean="0">
                <a:latin typeface="Cambria" pitchFamily="18" charset="0"/>
              </a:rPr>
              <a:t>Pre-defined arguments</a:t>
            </a:r>
          </a:p>
          <a:p>
            <a:pPr marL="515937" lvl="2" indent="-457200" algn="just">
              <a:spcBef>
                <a:spcPts val="600"/>
              </a:spcBef>
              <a:buClr>
                <a:srgbClr val="C00000"/>
              </a:buClr>
              <a:buSzPct val="90000"/>
              <a:buFont typeface="+mj-lt"/>
              <a:buAutoNum type="arabicPeriod"/>
            </a:pPr>
            <a:r>
              <a:rPr lang="en-US" sz="2000" dirty="0" smtClean="0">
                <a:latin typeface="Cambria" pitchFamily="18" charset="0"/>
              </a:rPr>
              <a:t>Variable arguments</a:t>
            </a:r>
          </a:p>
          <a:p>
            <a:pPr marL="515937" lvl="2" indent="-457200" algn="just">
              <a:spcBef>
                <a:spcPts val="600"/>
              </a:spcBef>
              <a:buClr>
                <a:srgbClr val="C00000"/>
              </a:buClr>
              <a:buSzPct val="90000"/>
              <a:buFont typeface="+mj-lt"/>
              <a:buAutoNum type="arabicPeriod"/>
            </a:pPr>
            <a:r>
              <a:rPr lang="en-US" sz="2000" dirty="0" smtClean="0">
                <a:latin typeface="Cambria" pitchFamily="18" charset="0"/>
              </a:rPr>
              <a:t>Default values for parameters</a:t>
            </a:r>
          </a:p>
          <a:p>
            <a:pPr marL="515937" lvl="2" indent="-457200" algn="just">
              <a:spcBef>
                <a:spcPts val="600"/>
              </a:spcBef>
              <a:buClr>
                <a:srgbClr val="C00000"/>
              </a:buClr>
              <a:buSzPct val="90000"/>
              <a:buFont typeface="+mj-lt"/>
              <a:buAutoNum type="arabicPeriod"/>
            </a:pPr>
            <a:r>
              <a:rPr lang="en-US" sz="2000" dirty="0" smtClean="0">
                <a:latin typeface="Cambria" pitchFamily="18" charset="0"/>
              </a:rPr>
              <a:t>Call by value, Call by address and call by reference</a:t>
            </a:r>
          </a:p>
          <a:p>
            <a:pPr marL="515937" lvl="2" indent="-457200" algn="just">
              <a:spcBef>
                <a:spcPts val="600"/>
              </a:spcBef>
              <a:buClr>
                <a:srgbClr val="C00000"/>
              </a:buClr>
              <a:buSzPct val="90000"/>
              <a:buFont typeface="+mj-lt"/>
              <a:buAutoNum type="arabicPeriod"/>
            </a:pPr>
            <a:r>
              <a:rPr lang="en-US" sz="2000" dirty="0" smtClean="0">
                <a:latin typeface="Cambria" pitchFamily="18" charset="0"/>
              </a:rPr>
              <a:t>Inline Function</a:t>
            </a:r>
          </a:p>
        </p:txBody>
      </p:sp>
      <p:sp>
        <p:nvSpPr>
          <p:cNvPr id="11" name="Content Placeholder 2"/>
          <p:cNvSpPr txBox="1">
            <a:spLocks/>
          </p:cNvSpPr>
          <p:nvPr/>
        </p:nvSpPr>
        <p:spPr bwMode="auto">
          <a:xfrm>
            <a:off x="4521404" y="4320365"/>
            <a:ext cx="4470196" cy="1949301"/>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515937" lvl="2" indent="-457200" algn="just">
              <a:spcBef>
                <a:spcPts val="600"/>
              </a:spcBef>
              <a:buClr>
                <a:srgbClr val="C00000"/>
              </a:buClr>
              <a:buSzPct val="90000"/>
              <a:buFont typeface="+mj-lt"/>
              <a:buAutoNum type="arabicPeriod" startAt="6"/>
            </a:pPr>
            <a:r>
              <a:rPr lang="en-US" sz="2000" dirty="0" smtClean="0">
                <a:latin typeface="Cambria" pitchFamily="18" charset="0"/>
              </a:rPr>
              <a:t>Recursion</a:t>
            </a:r>
          </a:p>
          <a:p>
            <a:pPr marL="515937" lvl="2" indent="-457200" algn="just">
              <a:spcBef>
                <a:spcPts val="600"/>
              </a:spcBef>
              <a:buClr>
                <a:srgbClr val="C00000"/>
              </a:buClr>
              <a:buSzPct val="90000"/>
              <a:buFont typeface="+mj-lt"/>
              <a:buAutoNum type="arabicPeriod" startAt="6"/>
            </a:pPr>
            <a:r>
              <a:rPr lang="en-US" sz="2000" dirty="0" smtClean="0">
                <a:latin typeface="Cambria" pitchFamily="18" charset="0"/>
              </a:rPr>
              <a:t>Function Overloading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sz="4000" b="1" dirty="0" smtClean="0">
                <a:solidFill>
                  <a:schemeClr val="tx1"/>
                </a:solidFill>
                <a:latin typeface="Cambria" pitchFamily="18" charset="0"/>
              </a:rPr>
              <a:t>Pre-defined Arguments</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59</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2" name="TextBox 11"/>
          <p:cNvSpPr txBox="1"/>
          <p:nvPr/>
        </p:nvSpPr>
        <p:spPr>
          <a:xfrm>
            <a:off x="85253" y="1469682"/>
            <a:ext cx="3877147" cy="5078313"/>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#include &lt;</a:t>
            </a:r>
            <a:r>
              <a:rPr lang="en-US" dirty="0" err="1" smtClean="0">
                <a:latin typeface="Cambria" pitchFamily="18" charset="0"/>
              </a:rPr>
              <a:t>iostream</a:t>
            </a:r>
            <a:r>
              <a:rPr lang="en-US" dirty="0" smtClean="0">
                <a:latin typeface="Cambria" pitchFamily="18" charset="0"/>
              </a:rPr>
              <a:t>&gt;</a:t>
            </a:r>
          </a:p>
          <a:p>
            <a:pPr marL="53975" lvl="2" indent="4763" algn="just">
              <a:spcBef>
                <a:spcPts val="0"/>
              </a:spcBef>
              <a:buClr>
                <a:srgbClr val="C00000"/>
              </a:buClr>
              <a:buSzPct val="90000"/>
            </a:pPr>
            <a:r>
              <a:rPr lang="en-US" dirty="0" smtClean="0">
                <a:latin typeface="Cambria" pitchFamily="18" charset="0"/>
              </a:rPr>
              <a:t>using namespace std;</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int sum(int a, int b)</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int result;</a:t>
            </a:r>
          </a:p>
          <a:p>
            <a:pPr marL="53975" lvl="2" indent="4763" algn="just">
              <a:spcBef>
                <a:spcPts val="0"/>
              </a:spcBef>
              <a:buClr>
                <a:srgbClr val="C00000"/>
              </a:buClr>
              <a:buSzPct val="90000"/>
            </a:pPr>
            <a:r>
              <a:rPr lang="en-US" dirty="0" smtClean="0">
                <a:latin typeface="Cambria" pitchFamily="18" charset="0"/>
              </a:rPr>
              <a:t>   result = a + b;</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return (result);</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int subtract(int a, int b)</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int result;</a:t>
            </a:r>
          </a:p>
          <a:p>
            <a:pPr marL="53975" lvl="2" indent="4763" algn="just">
              <a:spcBef>
                <a:spcPts val="0"/>
              </a:spcBef>
              <a:buClr>
                <a:srgbClr val="C00000"/>
              </a:buClr>
              <a:buSzPct val="90000"/>
            </a:pPr>
            <a:r>
              <a:rPr lang="en-US" dirty="0" smtClean="0">
                <a:latin typeface="Cambria" pitchFamily="18" charset="0"/>
              </a:rPr>
              <a:t>   result = a - b;</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return (result);</a:t>
            </a:r>
          </a:p>
          <a:p>
            <a:pPr marL="53975" lvl="2" indent="4763" algn="just">
              <a:spcBef>
                <a:spcPts val="0"/>
              </a:spcBef>
              <a:buClr>
                <a:srgbClr val="C00000"/>
              </a:buClr>
              <a:buSzPct val="90000"/>
            </a:pPr>
            <a:r>
              <a:rPr lang="en-US" dirty="0" smtClean="0">
                <a:latin typeface="Cambria" pitchFamily="18" charset="0"/>
              </a:rPr>
              <a:t>}</a:t>
            </a:r>
          </a:p>
        </p:txBody>
      </p:sp>
      <p:sp>
        <p:nvSpPr>
          <p:cNvPr id="7" name="TextBox 6"/>
          <p:cNvSpPr txBox="1"/>
          <p:nvPr/>
        </p:nvSpPr>
        <p:spPr>
          <a:xfrm>
            <a:off x="3962400" y="1523286"/>
            <a:ext cx="4876801" cy="5078313"/>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int main () </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 local variable declaration</a:t>
            </a:r>
          </a:p>
          <a:p>
            <a:pPr marL="53975" lvl="2" indent="4763" algn="just">
              <a:spcBef>
                <a:spcPts val="0"/>
              </a:spcBef>
              <a:buClr>
                <a:srgbClr val="C00000"/>
              </a:buClr>
              <a:buSzPct val="90000"/>
            </a:pPr>
            <a:r>
              <a:rPr lang="en-US" dirty="0" smtClean="0">
                <a:latin typeface="Cambria" pitchFamily="18" charset="0"/>
              </a:rPr>
              <a:t>   int a, b, result;</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cin</a:t>
            </a:r>
            <a:r>
              <a:rPr lang="en-US" dirty="0" smtClean="0">
                <a:latin typeface="Cambria" pitchFamily="18" charset="0"/>
              </a:rPr>
              <a:t>&gt;&gt; a &gt;&gt; b;</a:t>
            </a:r>
          </a:p>
          <a:p>
            <a:pPr marL="53975" lvl="2" indent="4763" algn="just">
              <a:spcBef>
                <a:spcPts val="0"/>
              </a:spcBef>
              <a:buClr>
                <a:srgbClr val="C00000"/>
              </a:buClr>
              <a:buSzPct val="90000"/>
            </a:pPr>
            <a:r>
              <a:rPr lang="en-US" b="1" dirty="0" smtClean="0">
                <a:latin typeface="Cambria" pitchFamily="18" charset="0"/>
              </a:rPr>
              <a:t>   </a:t>
            </a:r>
            <a:r>
              <a:rPr lang="en-US" b="1" dirty="0" err="1" smtClean="0">
                <a:latin typeface="Cambria" pitchFamily="18" charset="0"/>
              </a:rPr>
              <a:t>cin.ignore</a:t>
            </a:r>
            <a:r>
              <a:rPr lang="en-US" b="1" dirty="0" smtClean="0">
                <a:latin typeface="Cambria" pitchFamily="18" charset="0"/>
              </a:rPr>
              <a:t>();</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   // calling a function to add the values.</a:t>
            </a:r>
          </a:p>
          <a:p>
            <a:pPr marL="53975" lvl="2" indent="4763" algn="just">
              <a:spcBef>
                <a:spcPts val="0"/>
              </a:spcBef>
              <a:buClr>
                <a:srgbClr val="C00000"/>
              </a:buClr>
              <a:buSzPct val="90000"/>
            </a:pPr>
            <a:r>
              <a:rPr lang="en-US" dirty="0" smtClean="0">
                <a:latin typeface="Cambria" pitchFamily="18" charset="0"/>
              </a:rPr>
              <a:t>   result = sum(a, b);</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"Total value is :" &lt;&lt; result &lt;&lt; </a:t>
            </a:r>
            <a:r>
              <a:rPr lang="en-US" dirty="0" err="1" smtClean="0">
                <a:latin typeface="Cambria" pitchFamily="18" charset="0"/>
              </a:rPr>
              <a:t>endl</a:t>
            </a:r>
            <a:r>
              <a:rPr lang="en-US" dirty="0" smtClean="0">
                <a:latin typeface="Cambria" pitchFamily="18" charset="0"/>
              </a:rPr>
              <a:t>;</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   // calling a function as follows.</a:t>
            </a:r>
          </a:p>
          <a:p>
            <a:pPr marL="53975" lvl="2" indent="4763" algn="just">
              <a:spcBef>
                <a:spcPts val="0"/>
              </a:spcBef>
              <a:buClr>
                <a:srgbClr val="C00000"/>
              </a:buClr>
              <a:buSzPct val="90000"/>
            </a:pPr>
            <a:r>
              <a:rPr lang="en-US" dirty="0" smtClean="0">
                <a:latin typeface="Cambria" pitchFamily="18" charset="0"/>
              </a:rPr>
              <a:t>   result = subtract (a, b);</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&lt;&lt; “Difference is :" &lt;&lt; result &lt;&lt; </a:t>
            </a:r>
            <a:r>
              <a:rPr lang="en-US" dirty="0" err="1" smtClean="0">
                <a:latin typeface="Cambria" pitchFamily="18" charset="0"/>
              </a:rPr>
              <a:t>endl</a:t>
            </a: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return 0;</a:t>
            </a:r>
          </a:p>
          <a:p>
            <a:pPr marL="53975" lvl="2" indent="4763" algn="just">
              <a:spcBef>
                <a:spcPts val="0"/>
              </a:spcBef>
              <a:buClr>
                <a:srgbClr val="C00000"/>
              </a:buClr>
              <a:buSzPct val="90000"/>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itchFamily="18" charset="0"/>
              </a:rPr>
              <a:t>Files used in C++ Program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a:t>
            </a:fld>
            <a:endParaRPr lang="en-US" dirty="0"/>
          </a:p>
        </p:txBody>
      </p:sp>
      <p:sp>
        <p:nvSpPr>
          <p:cNvPr id="7" name="Rounded Rectangle 6"/>
          <p:cNvSpPr/>
          <p:nvPr/>
        </p:nvSpPr>
        <p:spPr>
          <a:xfrm>
            <a:off x="3342167" y="1610833"/>
            <a:ext cx="2362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Files in C++ Program</a:t>
            </a:r>
            <a:endParaRPr lang="en-US" dirty="0"/>
          </a:p>
        </p:txBody>
      </p:sp>
      <p:sp>
        <p:nvSpPr>
          <p:cNvPr id="8" name="Rounded Rectangle 7"/>
          <p:cNvSpPr/>
          <p:nvPr/>
        </p:nvSpPr>
        <p:spPr>
          <a:xfrm>
            <a:off x="762000" y="2514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Files</a:t>
            </a:r>
            <a:endParaRPr lang="en-US" dirty="0"/>
          </a:p>
        </p:txBody>
      </p:sp>
      <p:sp>
        <p:nvSpPr>
          <p:cNvPr id="9" name="Rounded Rectangle 8"/>
          <p:cNvSpPr/>
          <p:nvPr/>
        </p:nvSpPr>
        <p:spPr>
          <a:xfrm>
            <a:off x="2732567" y="251460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Header Files</a:t>
            </a:r>
            <a:endParaRPr lang="en-US" dirty="0"/>
          </a:p>
        </p:txBody>
      </p:sp>
      <p:sp>
        <p:nvSpPr>
          <p:cNvPr id="10" name="Rounded Rectangle 9"/>
          <p:cNvSpPr/>
          <p:nvPr/>
        </p:nvSpPr>
        <p:spPr>
          <a:xfrm>
            <a:off x="4690732" y="2512831"/>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Files</a:t>
            </a:r>
            <a:endParaRPr lang="en-US" dirty="0"/>
          </a:p>
        </p:txBody>
      </p:sp>
      <p:sp>
        <p:nvSpPr>
          <p:cNvPr id="11" name="Rounded Rectangle 10"/>
          <p:cNvSpPr/>
          <p:nvPr/>
        </p:nvSpPr>
        <p:spPr>
          <a:xfrm>
            <a:off x="6519532" y="2503967"/>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 Files</a:t>
            </a:r>
            <a:endParaRPr lang="en-US" dirty="0"/>
          </a:p>
        </p:txBody>
      </p:sp>
      <p:cxnSp>
        <p:nvCxnSpPr>
          <p:cNvPr id="13" name="Elbow Connector 12"/>
          <p:cNvCxnSpPr>
            <a:stCxn id="7" idx="2"/>
            <a:endCxn id="8" idx="0"/>
          </p:cNvCxnSpPr>
          <p:nvPr/>
        </p:nvCxnSpPr>
        <p:spPr>
          <a:xfrm rot="5400000">
            <a:off x="2876551" y="867883"/>
            <a:ext cx="446567" cy="284686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0"/>
          </p:cNvCxnSpPr>
          <p:nvPr/>
        </p:nvCxnSpPr>
        <p:spPr>
          <a:xfrm rot="5400000">
            <a:off x="3861834" y="1853166"/>
            <a:ext cx="446567" cy="876300"/>
          </a:xfrm>
          <a:prstGeom prst="bentConnector3">
            <a:avLst>
              <a:gd name="adj1" fmla="val 523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11" idx="0"/>
          </p:cNvCxnSpPr>
          <p:nvPr/>
        </p:nvCxnSpPr>
        <p:spPr>
          <a:xfrm rot="16200000" flipH="1">
            <a:off x="5760632" y="830667"/>
            <a:ext cx="435934" cy="2910665"/>
          </a:xfrm>
          <a:prstGeom prst="bentConnector3">
            <a:avLst>
              <a:gd name="adj1" fmla="val 524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0" idx="0"/>
          </p:cNvCxnSpPr>
          <p:nvPr/>
        </p:nvCxnSpPr>
        <p:spPr>
          <a:xfrm rot="16200000" flipH="1">
            <a:off x="4803700" y="1787599"/>
            <a:ext cx="444798" cy="1005665"/>
          </a:xfrm>
          <a:prstGeom prst="bentConnector3">
            <a:avLst>
              <a:gd name="adj1" fmla="val 5239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969" y="3048000"/>
            <a:ext cx="8872868" cy="3093154"/>
          </a:xfrm>
          <a:prstGeom prst="rect">
            <a:avLst/>
          </a:prstGeom>
          <a:noFill/>
          <a:ln w="12700">
            <a:noFill/>
            <a:prstDash val="sysDash"/>
          </a:ln>
        </p:spPr>
        <p:txBody>
          <a:bodyPr wrap="square" rtlCol="0">
            <a:spAutoFit/>
          </a:bodyPr>
          <a:lstStyle/>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Source Files – Contains source code of the program whose extension is .</a:t>
            </a:r>
            <a:r>
              <a:rPr lang="en-US" sz="2000" dirty="0" err="1" smtClean="0">
                <a:latin typeface="Cambria" pitchFamily="18" charset="0"/>
              </a:rPr>
              <a:t>cpp</a:t>
            </a:r>
            <a:r>
              <a:rPr lang="en-US" sz="2000" dirty="0" smtClean="0">
                <a:latin typeface="Cambria" pitchFamily="18" charset="0"/>
              </a:rPr>
              <a:t> and contains main and other functions.</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Header Files – Make the subroutines and store them in header file.</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Object Files – Generated by compiler after processing the source code file. It contain a compact binary code of the function definition. The linker uses this object file to produce an executable file by combining the object files together. Generally, it have .</a:t>
            </a:r>
            <a:r>
              <a:rPr lang="en-US" sz="2000" dirty="0" err="1" smtClean="0">
                <a:latin typeface="Cambria" pitchFamily="18" charset="0"/>
              </a:rPr>
              <a:t>obj</a:t>
            </a:r>
            <a:r>
              <a:rPr lang="en-US" sz="2000" dirty="0" smtClean="0">
                <a:latin typeface="Cambria" pitchFamily="18" charset="0"/>
              </a:rPr>
              <a:t> extension</a:t>
            </a:r>
          </a:p>
          <a:p>
            <a:pPr marL="515937" lvl="2" indent="-457200" algn="just">
              <a:spcBef>
                <a:spcPts val="600"/>
              </a:spcBef>
              <a:buClr>
                <a:srgbClr val="C00000"/>
              </a:buClr>
              <a:buSzPct val="90000"/>
              <a:buFont typeface="Wingdings" pitchFamily="2" charset="2"/>
              <a:buChar char="q"/>
            </a:pPr>
            <a:r>
              <a:rPr lang="en-US" sz="2000" dirty="0" smtClean="0">
                <a:latin typeface="Cambria" pitchFamily="18" charset="0"/>
              </a:rPr>
              <a:t>Binary Executable Files – Generated by Linker.  The linker links the various object files to produce a binary file that can be directly executed.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sz="4000" b="1" dirty="0" smtClean="0">
                <a:solidFill>
                  <a:schemeClr val="tx1"/>
                </a:solidFill>
                <a:latin typeface="Cambria" pitchFamily="18" charset="0"/>
              </a:rPr>
              <a:t>Variable Arguments</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60</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2" name="TextBox 11"/>
          <p:cNvSpPr txBox="1"/>
          <p:nvPr/>
        </p:nvSpPr>
        <p:spPr>
          <a:xfrm>
            <a:off x="85253" y="1469682"/>
            <a:ext cx="8964771" cy="5078313"/>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Sometimes, you may come across a situation, when you want to have a function, which can take variable number of arguments, i.e., parameters, instead of predefined number of parameters. The C programming language provides a solution for this situation and you are allowed to define a function which can accept variable number of parameters based on your requirement. The following example shows the definition of such a function.</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int </a:t>
            </a:r>
            <a:r>
              <a:rPr lang="en-US" dirty="0" err="1" smtClean="0">
                <a:latin typeface="Cambria" pitchFamily="18" charset="0"/>
              </a:rPr>
              <a:t>func</a:t>
            </a:r>
            <a:r>
              <a:rPr lang="en-US" dirty="0" smtClean="0">
                <a:latin typeface="Cambria" pitchFamily="18" charset="0"/>
              </a:rPr>
              <a:t>(int, ... )</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   .</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endParaRPr lang="en-US" dirty="0" smtClean="0">
              <a:latin typeface="Cambria" pitchFamily="18" charset="0"/>
            </a:endParaRPr>
          </a:p>
          <a:p>
            <a:pPr marL="53975" lvl="2" indent="4763" algn="just">
              <a:spcBef>
                <a:spcPts val="0"/>
              </a:spcBef>
              <a:buClr>
                <a:srgbClr val="C00000"/>
              </a:buClr>
              <a:buSzPct val="90000"/>
            </a:pPr>
            <a:r>
              <a:rPr lang="en-US" dirty="0" smtClean="0">
                <a:latin typeface="Cambria" pitchFamily="18" charset="0"/>
              </a:rPr>
              <a:t>int main() </a:t>
            </a:r>
          </a:p>
          <a:p>
            <a:pPr marL="53975" lvl="2" indent="4763" algn="just">
              <a:spcBef>
                <a:spcPts val="0"/>
              </a:spcBef>
              <a:buClr>
                <a:srgbClr val="C00000"/>
              </a:buClr>
              <a:buSzPct val="90000"/>
            </a:pPr>
            <a:r>
              <a:rPr lang="en-US" dirty="0" smtClean="0">
                <a:latin typeface="Cambria" pitchFamily="18" charset="0"/>
              </a:rPr>
              <a:t>{</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func</a:t>
            </a:r>
            <a:r>
              <a:rPr lang="en-US" dirty="0" smtClean="0">
                <a:latin typeface="Cambria" pitchFamily="18" charset="0"/>
              </a:rPr>
              <a:t>(1, 2, 3);</a:t>
            </a:r>
          </a:p>
          <a:p>
            <a:pPr marL="53975" lvl="2" indent="4763" algn="just">
              <a:spcBef>
                <a:spcPts val="0"/>
              </a:spcBef>
              <a:buClr>
                <a:srgbClr val="C00000"/>
              </a:buClr>
              <a:buSzPct val="90000"/>
            </a:pPr>
            <a:r>
              <a:rPr lang="en-US" dirty="0" smtClean="0">
                <a:latin typeface="Cambria" pitchFamily="18" charset="0"/>
              </a:rPr>
              <a:t>   </a:t>
            </a:r>
            <a:r>
              <a:rPr lang="en-US" dirty="0" err="1" smtClean="0">
                <a:latin typeface="Cambria" pitchFamily="18" charset="0"/>
              </a:rPr>
              <a:t>func</a:t>
            </a:r>
            <a:r>
              <a:rPr lang="en-US" dirty="0" smtClean="0">
                <a:latin typeface="Cambria" pitchFamily="18" charset="0"/>
              </a:rPr>
              <a:t>(1, 2, 3, 4);</a:t>
            </a:r>
          </a:p>
          <a:p>
            <a:pPr marL="53975" lvl="2" indent="4763" algn="just">
              <a:spcBef>
                <a:spcPts val="0"/>
              </a:spcBef>
              <a:buClr>
                <a:srgbClr val="C00000"/>
              </a:buClr>
              <a:buSzPct val="90000"/>
            </a:pPr>
            <a:r>
              <a:rPr lang="en-US" dirty="0" smtClean="0">
                <a:latin typeface="Cambria" pitchFamily="18"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sz="4000" b="1" dirty="0" smtClean="0">
                <a:solidFill>
                  <a:schemeClr val="tx1"/>
                </a:solidFill>
                <a:latin typeface="Cambria" pitchFamily="18" charset="0"/>
              </a:rPr>
              <a:t>Variable Arguments cont…</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61</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2" name="TextBox 11"/>
          <p:cNvSpPr txBox="1"/>
          <p:nvPr/>
        </p:nvSpPr>
        <p:spPr>
          <a:xfrm>
            <a:off x="85253" y="1469682"/>
            <a:ext cx="8964771" cy="5078313"/>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dirty="0" smtClean="0">
                <a:latin typeface="Cambria" pitchFamily="18" charset="0"/>
              </a:rPr>
              <a:t>It should be noted that the function </a:t>
            </a:r>
            <a:r>
              <a:rPr lang="en-US" dirty="0" err="1" smtClean="0">
                <a:latin typeface="Cambria" pitchFamily="18" charset="0"/>
              </a:rPr>
              <a:t>func</a:t>
            </a:r>
            <a:r>
              <a:rPr lang="en-US" dirty="0" smtClean="0">
                <a:latin typeface="Cambria" pitchFamily="18" charset="0"/>
              </a:rPr>
              <a:t>() has its last argument as </a:t>
            </a:r>
            <a:r>
              <a:rPr lang="en-US" b="1" dirty="0" smtClean="0">
                <a:latin typeface="Cambria" pitchFamily="18" charset="0"/>
              </a:rPr>
              <a:t>ellipses</a:t>
            </a:r>
            <a:r>
              <a:rPr lang="en-US" dirty="0" smtClean="0">
                <a:latin typeface="Cambria" pitchFamily="18" charset="0"/>
              </a:rPr>
              <a:t>, i.e. three dotes (...) and the one just before the ellipses is always an int which will represent the total number variable arguments passed. To use such functionality, you need to make use of </a:t>
            </a:r>
            <a:r>
              <a:rPr lang="en-US" dirty="0" err="1" smtClean="0">
                <a:latin typeface="Cambria" pitchFamily="18" charset="0"/>
              </a:rPr>
              <a:t>stdarg.h</a:t>
            </a:r>
            <a:r>
              <a:rPr lang="en-US" dirty="0" smtClean="0">
                <a:latin typeface="Cambria" pitchFamily="18" charset="0"/>
              </a:rPr>
              <a:t> header file which provides the functions and macros to implement the functionality of variable arguments and follow the given steps −</a:t>
            </a:r>
          </a:p>
          <a:p>
            <a:pPr marL="53975" lvl="2" indent="4763" algn="just">
              <a:spcBef>
                <a:spcPts val="0"/>
              </a:spcBef>
              <a:buClr>
                <a:srgbClr val="C00000"/>
              </a:buClr>
              <a:buSzPct val="90000"/>
            </a:pPr>
            <a:endParaRPr lang="en-US" dirty="0" smtClean="0">
              <a:latin typeface="Cambria" pitchFamily="18" charset="0"/>
            </a:endParaRP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Define a function with its last parameter as ellipses and the one just before the ellipses is always an int which will represent the number of arguments.</a:t>
            </a:r>
          </a:p>
          <a:p>
            <a:pPr marL="53975" lvl="2" indent="4763" algn="just">
              <a:spcBef>
                <a:spcPts val="0"/>
              </a:spcBef>
              <a:buClr>
                <a:srgbClr val="C00000"/>
              </a:buClr>
              <a:buSzPct val="90000"/>
            </a:pPr>
            <a:endParaRPr lang="en-US" dirty="0" smtClean="0">
              <a:latin typeface="Cambria" pitchFamily="18" charset="0"/>
            </a:endParaRP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Create a </a:t>
            </a:r>
            <a:r>
              <a:rPr lang="en-US" b="1" dirty="0" smtClean="0">
                <a:latin typeface="Cambria" pitchFamily="18" charset="0"/>
              </a:rPr>
              <a:t>va_list</a:t>
            </a:r>
            <a:r>
              <a:rPr lang="en-US" dirty="0" smtClean="0">
                <a:latin typeface="Cambria" pitchFamily="18" charset="0"/>
              </a:rPr>
              <a:t> type variable in the function definition. This type is defined in </a:t>
            </a:r>
            <a:r>
              <a:rPr lang="en-US" dirty="0" err="1" smtClean="0">
                <a:latin typeface="Cambria" pitchFamily="18" charset="0"/>
              </a:rPr>
              <a:t>stdarg.h</a:t>
            </a:r>
            <a:r>
              <a:rPr lang="en-US" dirty="0" smtClean="0">
                <a:latin typeface="Cambria" pitchFamily="18" charset="0"/>
              </a:rPr>
              <a:t> header file. </a:t>
            </a:r>
            <a:r>
              <a:rPr lang="en-US" b="1" dirty="0" err="1" smtClean="0">
                <a:latin typeface="Cambria" pitchFamily="18" charset="0"/>
              </a:rPr>
              <a:t>va_list</a:t>
            </a:r>
            <a:r>
              <a:rPr lang="en-US" b="1" dirty="0" smtClean="0">
                <a:latin typeface="Cambria" pitchFamily="18" charset="0"/>
              </a:rPr>
              <a:t> </a:t>
            </a:r>
            <a:r>
              <a:rPr lang="en-US" dirty="0" smtClean="0">
                <a:latin typeface="Cambria" pitchFamily="18" charset="0"/>
              </a:rPr>
              <a:t>stores the list of arguments.</a:t>
            </a:r>
          </a:p>
          <a:p>
            <a:pPr marL="457200" lvl="2" indent="-398463" algn="just">
              <a:spcBef>
                <a:spcPts val="0"/>
              </a:spcBef>
              <a:buClr>
                <a:srgbClr val="C00000"/>
              </a:buClr>
              <a:buSzPct val="90000"/>
              <a:buFont typeface="Wingdings" pitchFamily="2" charset="2"/>
              <a:buChar char="q"/>
            </a:pPr>
            <a:endParaRPr lang="en-US" dirty="0" smtClean="0">
              <a:latin typeface="Cambria" pitchFamily="18" charset="0"/>
            </a:endParaRP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Use int parameter and </a:t>
            </a:r>
            <a:r>
              <a:rPr lang="en-US" b="1" dirty="0" smtClean="0">
                <a:latin typeface="Cambria" pitchFamily="18" charset="0"/>
              </a:rPr>
              <a:t>va_start</a:t>
            </a:r>
            <a:r>
              <a:rPr lang="en-US" dirty="0" smtClean="0">
                <a:latin typeface="Cambria" pitchFamily="18" charset="0"/>
              </a:rPr>
              <a:t> macro to initialize the va_list variable to an argument list. The macro </a:t>
            </a:r>
            <a:r>
              <a:rPr lang="en-US" b="1" dirty="0" smtClean="0">
                <a:latin typeface="Cambria" pitchFamily="18" charset="0"/>
              </a:rPr>
              <a:t>va_start</a:t>
            </a:r>
            <a:r>
              <a:rPr lang="en-US" dirty="0" smtClean="0">
                <a:latin typeface="Cambria" pitchFamily="18" charset="0"/>
              </a:rPr>
              <a:t> is defined in </a:t>
            </a:r>
            <a:r>
              <a:rPr lang="en-US" dirty="0" err="1" smtClean="0">
                <a:latin typeface="Cambria" pitchFamily="18" charset="0"/>
              </a:rPr>
              <a:t>stdarg.h</a:t>
            </a:r>
            <a:r>
              <a:rPr lang="en-US" dirty="0" smtClean="0">
                <a:latin typeface="Cambria" pitchFamily="18" charset="0"/>
              </a:rPr>
              <a:t> header file.</a:t>
            </a:r>
          </a:p>
          <a:p>
            <a:pPr marL="457200" lvl="2" indent="-398463" algn="just">
              <a:spcBef>
                <a:spcPts val="0"/>
              </a:spcBef>
              <a:buClr>
                <a:srgbClr val="C00000"/>
              </a:buClr>
              <a:buSzPct val="90000"/>
              <a:buFont typeface="Wingdings" pitchFamily="2" charset="2"/>
              <a:buChar char="q"/>
            </a:pPr>
            <a:endParaRPr lang="en-US" dirty="0" smtClean="0">
              <a:latin typeface="Cambria" pitchFamily="18" charset="0"/>
            </a:endParaRP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Use </a:t>
            </a:r>
            <a:r>
              <a:rPr lang="en-US" b="1" dirty="0" smtClean="0">
                <a:latin typeface="Cambria" pitchFamily="18" charset="0"/>
              </a:rPr>
              <a:t>va_arg</a:t>
            </a:r>
            <a:r>
              <a:rPr lang="en-US" dirty="0" smtClean="0">
                <a:latin typeface="Cambria" pitchFamily="18" charset="0"/>
              </a:rPr>
              <a:t> macro and </a:t>
            </a:r>
            <a:r>
              <a:rPr lang="en-US" b="1" dirty="0" smtClean="0">
                <a:latin typeface="Cambria" pitchFamily="18" charset="0"/>
              </a:rPr>
              <a:t>va_list</a:t>
            </a:r>
            <a:r>
              <a:rPr lang="en-US" dirty="0" smtClean="0">
                <a:latin typeface="Cambria" pitchFamily="18" charset="0"/>
              </a:rPr>
              <a:t> variable to access each item in argument list.</a:t>
            </a:r>
          </a:p>
          <a:p>
            <a:pPr marL="457200" lvl="2" indent="-398463" algn="just">
              <a:spcBef>
                <a:spcPts val="0"/>
              </a:spcBef>
              <a:buClr>
                <a:srgbClr val="C00000"/>
              </a:buClr>
              <a:buSzPct val="90000"/>
              <a:buFont typeface="Wingdings" pitchFamily="2" charset="2"/>
              <a:buChar char="q"/>
            </a:pPr>
            <a:endParaRPr lang="en-US" dirty="0" smtClean="0">
              <a:latin typeface="Cambria" pitchFamily="18" charset="0"/>
            </a:endParaRPr>
          </a:p>
          <a:p>
            <a:pPr marL="457200" lvl="2" indent="-398463" algn="just">
              <a:spcBef>
                <a:spcPts val="0"/>
              </a:spcBef>
              <a:buClr>
                <a:srgbClr val="C00000"/>
              </a:buClr>
              <a:buSzPct val="90000"/>
              <a:buFont typeface="Wingdings" pitchFamily="2" charset="2"/>
              <a:buChar char="q"/>
            </a:pPr>
            <a:r>
              <a:rPr lang="en-US" dirty="0" smtClean="0">
                <a:latin typeface="Cambria" pitchFamily="18" charset="0"/>
              </a:rPr>
              <a:t>Use a macro </a:t>
            </a:r>
            <a:r>
              <a:rPr lang="en-US" b="1" dirty="0" smtClean="0">
                <a:latin typeface="Cambria" pitchFamily="18" charset="0"/>
              </a:rPr>
              <a:t>va_end</a:t>
            </a:r>
            <a:r>
              <a:rPr lang="en-US" dirty="0" smtClean="0">
                <a:latin typeface="Cambria" pitchFamily="18" charset="0"/>
              </a:rPr>
              <a:t> to clean up the memory assigned to </a:t>
            </a:r>
            <a:r>
              <a:rPr lang="en-US" b="1" dirty="0" smtClean="0">
                <a:latin typeface="Cambria" pitchFamily="18" charset="0"/>
              </a:rPr>
              <a:t>va_list</a:t>
            </a:r>
            <a:r>
              <a:rPr lang="en-US" dirty="0" smtClean="0">
                <a:latin typeface="Cambria" pitchFamily="18" charset="0"/>
              </a:rPr>
              <a:t> variable.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sz="4000" b="1" dirty="0" smtClean="0">
                <a:solidFill>
                  <a:schemeClr val="tx1"/>
                </a:solidFill>
                <a:latin typeface="Cambria" pitchFamily="18" charset="0"/>
              </a:rPr>
              <a:t>Variable Arguments Example</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62</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2" name="TextBox 11"/>
          <p:cNvSpPr txBox="1"/>
          <p:nvPr/>
        </p:nvSpPr>
        <p:spPr>
          <a:xfrm>
            <a:off x="85253" y="1469682"/>
            <a:ext cx="5020147" cy="5309146"/>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sz="1600" dirty="0" smtClean="0">
                <a:latin typeface="Cambria" pitchFamily="18" charset="0"/>
              </a:rPr>
              <a:t>#include &lt;</a:t>
            </a:r>
            <a:r>
              <a:rPr lang="en-US" sz="1600" dirty="0" err="1" smtClean="0">
                <a:latin typeface="Cambria" pitchFamily="18" charset="0"/>
              </a:rPr>
              <a:t>iostream</a:t>
            </a:r>
            <a:r>
              <a:rPr lang="en-US" sz="1600" dirty="0" smtClean="0">
                <a:latin typeface="Cambria" pitchFamily="18" charset="0"/>
              </a:rPr>
              <a:t>&gt;</a:t>
            </a:r>
          </a:p>
          <a:p>
            <a:pPr marL="53975" lvl="2" indent="4763" algn="just">
              <a:spcBef>
                <a:spcPts val="0"/>
              </a:spcBef>
              <a:buClr>
                <a:srgbClr val="C00000"/>
              </a:buClr>
              <a:buSzPct val="90000"/>
            </a:pPr>
            <a:r>
              <a:rPr lang="en-US" sz="1600" dirty="0" smtClean="0">
                <a:latin typeface="Cambria" pitchFamily="18" charset="0"/>
              </a:rPr>
              <a:t>using namespace std;</a:t>
            </a:r>
          </a:p>
          <a:p>
            <a:pPr marL="53975" lvl="2" indent="4763" algn="just">
              <a:spcBef>
                <a:spcPts val="0"/>
              </a:spcBef>
              <a:buClr>
                <a:srgbClr val="C00000"/>
              </a:buClr>
              <a:buSzPct val="90000"/>
            </a:pPr>
            <a:r>
              <a:rPr lang="en-US" sz="1600" dirty="0" smtClean="0">
                <a:latin typeface="Cambria" pitchFamily="18" charset="0"/>
              </a:rPr>
              <a:t>#include &lt;</a:t>
            </a:r>
            <a:r>
              <a:rPr lang="en-US" sz="1600" dirty="0" err="1" smtClean="0">
                <a:latin typeface="Cambria" pitchFamily="18" charset="0"/>
              </a:rPr>
              <a:t>stdarg.h</a:t>
            </a:r>
            <a:r>
              <a:rPr lang="en-US" sz="1600" dirty="0" smtClean="0">
                <a:latin typeface="Cambria" pitchFamily="18" charset="0"/>
              </a:rPr>
              <a:t>&gt;</a:t>
            </a:r>
          </a:p>
          <a:p>
            <a:pPr marL="53975" lvl="2" indent="4763" algn="just">
              <a:spcBef>
                <a:spcPts val="600"/>
              </a:spcBef>
              <a:buClr>
                <a:srgbClr val="C00000"/>
              </a:buClr>
              <a:buSzPct val="90000"/>
            </a:pPr>
            <a:r>
              <a:rPr lang="en-US" sz="1600" dirty="0" smtClean="0">
                <a:latin typeface="Cambria" pitchFamily="18" charset="0"/>
              </a:rPr>
              <a:t>double average(int num,...) </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va_list valist;</a:t>
            </a:r>
          </a:p>
          <a:p>
            <a:pPr marL="53975" lvl="2" indent="4763" algn="just">
              <a:spcBef>
                <a:spcPts val="0"/>
              </a:spcBef>
              <a:buClr>
                <a:srgbClr val="C00000"/>
              </a:buClr>
              <a:buSzPct val="90000"/>
            </a:pPr>
            <a:r>
              <a:rPr lang="en-US" sz="1600" dirty="0" smtClean="0">
                <a:latin typeface="Cambria" pitchFamily="18" charset="0"/>
              </a:rPr>
              <a:t>   double sum = 0.0;</a:t>
            </a:r>
          </a:p>
          <a:p>
            <a:pPr marL="53975" lvl="2" indent="4763" algn="just">
              <a:spcBef>
                <a:spcPts val="0"/>
              </a:spcBef>
              <a:buClr>
                <a:srgbClr val="C00000"/>
              </a:buClr>
              <a:buSzPct val="90000"/>
            </a:pPr>
            <a:r>
              <a:rPr lang="en-US" sz="1600" dirty="0" smtClean="0">
                <a:latin typeface="Cambria" pitchFamily="18" charset="0"/>
              </a:rPr>
              <a:t>   int i;</a:t>
            </a:r>
          </a:p>
          <a:p>
            <a:pPr marL="53975" lvl="2" indent="4763" algn="just">
              <a:spcBef>
                <a:spcPts val="1200"/>
              </a:spcBef>
              <a:buClr>
                <a:srgbClr val="C00000"/>
              </a:buClr>
              <a:buSzPct val="90000"/>
            </a:pPr>
            <a:r>
              <a:rPr lang="en-US" sz="1600" dirty="0" smtClean="0">
                <a:latin typeface="Cambria" pitchFamily="18" charset="0"/>
              </a:rPr>
              <a:t>   /* initialize valist for num number of arguments */</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va_start</a:t>
            </a:r>
            <a:r>
              <a:rPr lang="en-US" sz="1600" dirty="0" smtClean="0">
                <a:latin typeface="Cambria" pitchFamily="18" charset="0"/>
              </a:rPr>
              <a:t>(valist, num);</a:t>
            </a:r>
          </a:p>
          <a:p>
            <a:pPr marL="53975" lvl="2" indent="4763" algn="just">
              <a:spcBef>
                <a:spcPts val="1200"/>
              </a:spcBef>
              <a:buClr>
                <a:srgbClr val="C00000"/>
              </a:buClr>
              <a:buSzPct val="90000"/>
            </a:pPr>
            <a:r>
              <a:rPr lang="en-US" sz="1600" dirty="0" smtClean="0">
                <a:latin typeface="Cambria" pitchFamily="18" charset="0"/>
              </a:rPr>
              <a:t>   /* access all the arguments assigned to valist */</a:t>
            </a:r>
          </a:p>
          <a:p>
            <a:pPr marL="53975" lvl="2" indent="4763" algn="just">
              <a:spcBef>
                <a:spcPts val="0"/>
              </a:spcBef>
              <a:buClr>
                <a:srgbClr val="C00000"/>
              </a:buClr>
              <a:buSzPct val="90000"/>
            </a:pPr>
            <a:r>
              <a:rPr lang="en-US" sz="1600" dirty="0" smtClean="0">
                <a:latin typeface="Cambria" pitchFamily="18" charset="0"/>
              </a:rPr>
              <a:t>   for (i = 0; i &lt; num; i++) </a:t>
            </a:r>
          </a:p>
          <a:p>
            <a:pPr marL="53975" lvl="2" indent="4763" algn="just">
              <a:spcBef>
                <a:spcPts val="0"/>
              </a:spcBef>
              <a:buClr>
                <a:srgbClr val="C00000"/>
              </a:buClr>
              <a:buSzPct val="90000"/>
            </a:pPr>
            <a:r>
              <a:rPr lang="en-US" sz="1600" dirty="0" smtClean="0">
                <a:latin typeface="Cambria" pitchFamily="18" charset="0"/>
              </a:rPr>
              <a:t>  {</a:t>
            </a:r>
          </a:p>
          <a:p>
            <a:pPr marL="53975" lvl="2" indent="4763" algn="just">
              <a:spcBef>
                <a:spcPts val="0"/>
              </a:spcBef>
              <a:buClr>
                <a:srgbClr val="C00000"/>
              </a:buClr>
              <a:buSzPct val="90000"/>
            </a:pPr>
            <a:r>
              <a:rPr lang="en-US" sz="1600" dirty="0" smtClean="0">
                <a:latin typeface="Cambria" pitchFamily="18" charset="0"/>
              </a:rPr>
              <a:t>      sum += </a:t>
            </a:r>
            <a:r>
              <a:rPr lang="en-US" sz="1600" dirty="0" err="1" smtClean="0">
                <a:latin typeface="Cambria" pitchFamily="18" charset="0"/>
              </a:rPr>
              <a:t>va_arg</a:t>
            </a:r>
            <a:r>
              <a:rPr lang="en-US" sz="1600" dirty="0" smtClean="0">
                <a:latin typeface="Cambria" pitchFamily="18" charset="0"/>
              </a:rPr>
              <a:t>(</a:t>
            </a:r>
            <a:r>
              <a:rPr lang="en-US" sz="1600" dirty="0" err="1" smtClean="0">
                <a:latin typeface="Cambria" pitchFamily="18" charset="0"/>
              </a:rPr>
              <a:t>valist</a:t>
            </a:r>
            <a:r>
              <a:rPr lang="en-US" sz="1600" dirty="0" smtClean="0">
                <a:latin typeface="Cambria" pitchFamily="18" charset="0"/>
              </a:rPr>
              <a:t>, int);</a:t>
            </a:r>
          </a:p>
          <a:p>
            <a:pPr marL="53975" lvl="2" indent="4763" algn="just">
              <a:spcBef>
                <a:spcPts val="0"/>
              </a:spcBef>
              <a:buClr>
                <a:srgbClr val="C00000"/>
              </a:buClr>
              <a:buSzPct val="90000"/>
            </a:pPr>
            <a:r>
              <a:rPr lang="en-US" sz="1600" dirty="0" smtClean="0">
                <a:latin typeface="Cambria" pitchFamily="18" charset="0"/>
              </a:rPr>
              <a:t>   }	</a:t>
            </a:r>
          </a:p>
          <a:p>
            <a:pPr marL="53975" lvl="2" indent="4763" algn="just">
              <a:spcBef>
                <a:spcPts val="1200"/>
              </a:spcBef>
              <a:buClr>
                <a:srgbClr val="C00000"/>
              </a:buClr>
              <a:buSzPct val="90000"/>
            </a:pPr>
            <a:r>
              <a:rPr lang="en-US" sz="1600" dirty="0" smtClean="0">
                <a:latin typeface="Cambria" pitchFamily="18" charset="0"/>
              </a:rPr>
              <a:t>   /* clean memory reserved for valist */</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va_end</a:t>
            </a:r>
            <a:r>
              <a:rPr lang="en-US" sz="1600" dirty="0" smtClean="0">
                <a:latin typeface="Cambria" pitchFamily="18" charset="0"/>
              </a:rPr>
              <a:t>(</a:t>
            </a:r>
            <a:r>
              <a:rPr lang="en-US" sz="1600" dirty="0" err="1" smtClean="0">
                <a:latin typeface="Cambria" pitchFamily="18" charset="0"/>
              </a:rPr>
              <a:t>valist</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return sum/num;</a:t>
            </a:r>
          </a:p>
          <a:p>
            <a:pPr marL="53975" lvl="2" indent="4763" algn="just">
              <a:spcBef>
                <a:spcPts val="0"/>
              </a:spcBef>
              <a:buClr>
                <a:srgbClr val="C00000"/>
              </a:buClr>
              <a:buSzPct val="90000"/>
            </a:pPr>
            <a:r>
              <a:rPr lang="en-US" sz="1600" dirty="0" smtClean="0">
                <a:latin typeface="Cambria" pitchFamily="18" charset="0"/>
              </a:rPr>
              <a:t>}</a:t>
            </a:r>
          </a:p>
        </p:txBody>
      </p:sp>
      <p:sp>
        <p:nvSpPr>
          <p:cNvPr id="7" name="TextBox 6"/>
          <p:cNvSpPr txBox="1"/>
          <p:nvPr/>
        </p:nvSpPr>
        <p:spPr>
          <a:xfrm>
            <a:off x="2743200" y="1550075"/>
            <a:ext cx="6172200" cy="1815882"/>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sz="1600" dirty="0" smtClean="0">
                <a:latin typeface="Cambria" pitchFamily="18" charset="0"/>
              </a:rPr>
              <a:t>//continuation of program</a:t>
            </a:r>
          </a:p>
          <a:p>
            <a:pPr marL="53975" lvl="2" indent="4763" algn="just">
              <a:spcBef>
                <a:spcPts val="0"/>
              </a:spcBef>
              <a:buClr>
                <a:srgbClr val="C00000"/>
              </a:buClr>
              <a:buSzPct val="90000"/>
            </a:pPr>
            <a:r>
              <a:rPr lang="en-US" sz="1600" dirty="0" smtClean="0">
                <a:latin typeface="Cambria" pitchFamily="18" charset="0"/>
              </a:rPr>
              <a:t>int main() </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&lt;&lt;"Average of 2, 3, 4, 5 =“ &lt;&lt;average(2,3,4,5)&lt;&lt;</a:t>
            </a:r>
            <a:r>
              <a:rPr lang="en-US" sz="1600" dirty="0" err="1" smtClean="0">
                <a:latin typeface="Cambria" pitchFamily="18" charset="0"/>
              </a:rPr>
              <a:t>endl</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&lt;&lt;"Average of 2, 3, 4, 5, 15 =“ &lt;&lt;average(2,3,4,5, 15)&lt;&lt;</a:t>
            </a:r>
            <a:r>
              <a:rPr lang="en-US" sz="1600" dirty="0" err="1" smtClean="0">
                <a:latin typeface="Cambria" pitchFamily="18" charset="0"/>
              </a:rPr>
              <a:t>endl</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return 0;</a:t>
            </a:r>
          </a:p>
          <a:p>
            <a:pPr marL="53975" lvl="2" indent="4763" algn="just">
              <a:spcBef>
                <a:spcPts val="0"/>
              </a:spcBef>
              <a:buClr>
                <a:srgbClr val="C00000"/>
              </a:buClr>
              <a:buSzPct val="90000"/>
            </a:pPr>
            <a:r>
              <a:rPr lang="en-US" sz="1600" dirty="0" smtClean="0">
                <a:latin typeface="Cambria" pitchFamily="18"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sz="4000" b="1" dirty="0" smtClean="0">
                <a:solidFill>
                  <a:schemeClr val="tx1"/>
                </a:solidFill>
                <a:latin typeface="Cambria" pitchFamily="18" charset="0"/>
              </a:rPr>
              <a:t>Default Values for Parameters</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63</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2" name="TextBox 11"/>
          <p:cNvSpPr txBox="1"/>
          <p:nvPr/>
        </p:nvSpPr>
        <p:spPr>
          <a:xfrm>
            <a:off x="85253" y="1469682"/>
            <a:ext cx="3648547" cy="3785652"/>
          </a:xfrm>
          <a:prstGeom prst="rect">
            <a:avLst/>
          </a:prstGeom>
          <a:noFill/>
          <a:ln w="12700">
            <a:noFill/>
            <a:prstDash val="sysDash"/>
          </a:ln>
        </p:spPr>
        <p:txBody>
          <a:bodyPr wrap="square" rtlCol="0">
            <a:spAutoFit/>
          </a:bodyPr>
          <a:lstStyle/>
          <a:p>
            <a:pPr marL="53975" lvl="2" indent="4763" algn="just">
              <a:spcBef>
                <a:spcPts val="0"/>
              </a:spcBef>
              <a:buClr>
                <a:srgbClr val="C00000"/>
              </a:buClr>
              <a:buSzPct val="90000"/>
            </a:pPr>
            <a:r>
              <a:rPr lang="en-US" sz="1600" dirty="0" smtClean="0">
                <a:latin typeface="Cambria" pitchFamily="18" charset="0"/>
              </a:rPr>
              <a:t>#include &lt;</a:t>
            </a:r>
            <a:r>
              <a:rPr lang="en-US" sz="1600" dirty="0" err="1" smtClean="0">
                <a:latin typeface="Cambria" pitchFamily="18" charset="0"/>
              </a:rPr>
              <a:t>iostream</a:t>
            </a:r>
            <a:r>
              <a:rPr lang="en-US" sz="1600" dirty="0" smtClean="0">
                <a:latin typeface="Cambria" pitchFamily="18" charset="0"/>
              </a:rPr>
              <a:t>&gt;</a:t>
            </a:r>
          </a:p>
          <a:p>
            <a:pPr marL="53975" lvl="2" indent="4763" algn="just">
              <a:spcBef>
                <a:spcPts val="0"/>
              </a:spcBef>
              <a:buClr>
                <a:srgbClr val="C00000"/>
              </a:buClr>
              <a:buSzPct val="90000"/>
            </a:pPr>
            <a:r>
              <a:rPr lang="en-US" sz="1600" dirty="0" smtClean="0">
                <a:latin typeface="Cambria" pitchFamily="18" charset="0"/>
              </a:rPr>
              <a:t>using namespace std;</a:t>
            </a:r>
          </a:p>
          <a:p>
            <a:pPr marL="53975" lvl="2" indent="4763" algn="just">
              <a:spcBef>
                <a:spcPts val="0"/>
              </a:spcBef>
              <a:buClr>
                <a:srgbClr val="C00000"/>
              </a:buClr>
              <a:buSzPct val="90000"/>
            </a:pPr>
            <a:r>
              <a:rPr lang="en-US" sz="1600" dirty="0" smtClean="0">
                <a:latin typeface="Cambria" pitchFamily="18" charset="0"/>
              </a:rPr>
              <a:t> </a:t>
            </a:r>
          </a:p>
          <a:p>
            <a:pPr marL="53975" lvl="2" indent="4763" algn="just">
              <a:spcBef>
                <a:spcPts val="0"/>
              </a:spcBef>
              <a:buClr>
                <a:srgbClr val="C00000"/>
              </a:buClr>
              <a:buSzPct val="90000"/>
            </a:pPr>
            <a:r>
              <a:rPr lang="en-US" sz="1600" dirty="0" smtClean="0">
                <a:latin typeface="Cambria" pitchFamily="18" charset="0"/>
              </a:rPr>
              <a:t>int sum(int a, int b = 20)</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return (a + b);</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endParaRPr lang="en-US" sz="1600" dirty="0" smtClean="0">
              <a:latin typeface="Cambria" pitchFamily="18" charset="0"/>
            </a:endParaRPr>
          </a:p>
          <a:p>
            <a:pPr marL="53975" lvl="2" indent="4763" algn="just">
              <a:spcBef>
                <a:spcPts val="0"/>
              </a:spcBef>
              <a:buClr>
                <a:srgbClr val="C00000"/>
              </a:buClr>
              <a:buSzPct val="90000"/>
            </a:pPr>
            <a:r>
              <a:rPr lang="en-US" sz="1600" dirty="0" smtClean="0">
                <a:latin typeface="Cambria" pitchFamily="18" charset="0"/>
              </a:rPr>
              <a:t>int main () </a:t>
            </a:r>
          </a:p>
          <a:p>
            <a:pPr marL="53975" lvl="2" indent="4763" algn="just">
              <a:spcBef>
                <a:spcPts val="0"/>
              </a:spcBef>
              <a:buClr>
                <a:srgbClr val="C00000"/>
              </a:buClr>
              <a:buSzPct val="90000"/>
            </a:pP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int a = 100;</a:t>
            </a:r>
          </a:p>
          <a:p>
            <a:pPr marL="53975" lvl="2" indent="4763" algn="just">
              <a:spcBef>
                <a:spcPts val="0"/>
              </a:spcBef>
              <a:buClr>
                <a:srgbClr val="C00000"/>
              </a:buClr>
              <a:buSzPct val="90000"/>
            </a:pPr>
            <a:r>
              <a:rPr lang="en-US" sz="1600" dirty="0" smtClean="0">
                <a:latin typeface="Cambria" pitchFamily="18" charset="0"/>
              </a:rPr>
              <a:t>   int b = 200;</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“Value :" &lt;&lt; sum(a, b)&lt;&lt; </a:t>
            </a:r>
            <a:r>
              <a:rPr lang="en-US" sz="1600" dirty="0" err="1" smtClean="0">
                <a:latin typeface="Cambria" pitchFamily="18" charset="0"/>
              </a:rPr>
              <a:t>endl</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  </a:t>
            </a:r>
            <a:r>
              <a:rPr lang="en-US" sz="1600" dirty="0" err="1" smtClean="0">
                <a:latin typeface="Cambria" pitchFamily="18" charset="0"/>
              </a:rPr>
              <a:t>cout</a:t>
            </a:r>
            <a:r>
              <a:rPr lang="en-US" sz="1600" dirty="0" smtClean="0">
                <a:latin typeface="Cambria" pitchFamily="18" charset="0"/>
              </a:rPr>
              <a:t> &lt;&lt; “Value is :" &lt;&lt; sum(a)&lt;&lt; </a:t>
            </a:r>
            <a:r>
              <a:rPr lang="en-US" sz="1600" dirty="0" err="1" smtClean="0">
                <a:latin typeface="Cambria" pitchFamily="18" charset="0"/>
              </a:rPr>
              <a:t>endl</a:t>
            </a:r>
            <a:r>
              <a:rPr lang="en-US" sz="1600" dirty="0" smtClean="0">
                <a:latin typeface="Cambria" pitchFamily="18" charset="0"/>
              </a:rPr>
              <a:t>;</a:t>
            </a:r>
          </a:p>
          <a:p>
            <a:pPr marL="53975" lvl="2" indent="4763" algn="just">
              <a:spcBef>
                <a:spcPts val="0"/>
              </a:spcBef>
              <a:buClr>
                <a:srgbClr val="C00000"/>
              </a:buClr>
              <a:buSzPct val="90000"/>
            </a:pPr>
            <a:r>
              <a:rPr lang="en-US" sz="1600" dirty="0" smtClean="0">
                <a:latin typeface="Cambria" pitchFamily="18" charset="0"/>
              </a:rPr>
              <a:t>}</a:t>
            </a:r>
          </a:p>
        </p:txBody>
      </p:sp>
      <p:sp>
        <p:nvSpPr>
          <p:cNvPr id="13" name="TextBox 12"/>
          <p:cNvSpPr txBox="1"/>
          <p:nvPr/>
        </p:nvSpPr>
        <p:spPr>
          <a:xfrm>
            <a:off x="3733800" y="1545266"/>
            <a:ext cx="5181600" cy="369332"/>
          </a:xfrm>
          <a:prstGeom prst="rect">
            <a:avLst/>
          </a:prstGeom>
          <a:solidFill>
            <a:schemeClr val="accent2"/>
          </a:solidFill>
        </p:spPr>
        <p:txBody>
          <a:bodyPr wrap="square" rtlCol="0">
            <a:spAutoFit/>
          </a:bodyPr>
          <a:lstStyle/>
          <a:p>
            <a:r>
              <a:rPr lang="en-US" i="1" dirty="0" smtClean="0">
                <a:solidFill>
                  <a:schemeClr val="bg1"/>
                </a:solidFill>
                <a:latin typeface="+mn-lt"/>
              </a:rPr>
              <a:t>Rules</a:t>
            </a:r>
          </a:p>
        </p:txBody>
      </p:sp>
      <p:sp>
        <p:nvSpPr>
          <p:cNvPr id="15" name="Content Placeholder 2"/>
          <p:cNvSpPr txBox="1">
            <a:spLocks/>
          </p:cNvSpPr>
          <p:nvPr/>
        </p:nvSpPr>
        <p:spPr bwMode="auto">
          <a:xfrm>
            <a:off x="3592032" y="1926266"/>
            <a:ext cx="5323367" cy="4474534"/>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287338" lvl="2" indent="-228600" algn="just">
              <a:spcBef>
                <a:spcPts val="0"/>
              </a:spcBef>
              <a:buClr>
                <a:srgbClr val="C00000"/>
              </a:buClr>
              <a:buSzPct val="90000"/>
              <a:buFont typeface="Wingdings" pitchFamily="2" charset="2"/>
              <a:buChar char="q"/>
            </a:pPr>
            <a:r>
              <a:rPr lang="en-US" dirty="0" smtClean="0">
                <a:latin typeface="Cambria" pitchFamily="18" charset="0"/>
              </a:rPr>
              <a:t>Only the last argument must be given default value. You cannot have a default argument followed by non-default argument.</a:t>
            </a:r>
          </a:p>
          <a:p>
            <a:pPr marL="287338" lvl="2" indent="-228600" algn="just">
              <a:spcBef>
                <a:spcPts val="0"/>
              </a:spcBef>
              <a:buClr>
                <a:srgbClr val="C00000"/>
              </a:buClr>
              <a:buSzPct val="90000"/>
            </a:pPr>
            <a:endParaRPr lang="en-US" dirty="0" smtClean="0">
              <a:latin typeface="Cambria" pitchFamily="18" charset="0"/>
            </a:endParaRPr>
          </a:p>
          <a:p>
            <a:pPr marL="287338" lvl="2" indent="-228600" algn="just">
              <a:spcBef>
                <a:spcPts val="0"/>
              </a:spcBef>
              <a:buClr>
                <a:srgbClr val="C00000"/>
              </a:buClr>
              <a:buSzPct val="90000"/>
            </a:pPr>
            <a:r>
              <a:rPr lang="en-US" dirty="0" smtClean="0">
                <a:latin typeface="Cambria" pitchFamily="18" charset="0"/>
              </a:rPr>
              <a:t>     sum (int x, int y); // Correct</a:t>
            </a:r>
          </a:p>
          <a:p>
            <a:pPr marL="287338" lvl="2" indent="-228600" algn="just">
              <a:spcBef>
                <a:spcPts val="0"/>
              </a:spcBef>
              <a:buClr>
                <a:srgbClr val="C00000"/>
              </a:buClr>
              <a:buSzPct val="90000"/>
            </a:pPr>
            <a:r>
              <a:rPr lang="en-US" dirty="0" smtClean="0">
                <a:latin typeface="Cambria" pitchFamily="18" charset="0"/>
              </a:rPr>
              <a:t>     sum (int x, int y=0);   // Correct</a:t>
            </a:r>
          </a:p>
          <a:p>
            <a:pPr marL="287338" lvl="2" indent="-228600" algn="just">
              <a:spcBef>
                <a:spcPts val="0"/>
              </a:spcBef>
              <a:buClr>
                <a:srgbClr val="C00000"/>
              </a:buClr>
              <a:buSzPct val="90000"/>
            </a:pPr>
            <a:r>
              <a:rPr lang="en-US" dirty="0" smtClean="0">
                <a:latin typeface="Cambria" pitchFamily="18" charset="0"/>
              </a:rPr>
              <a:t>     sum (int x=0, int y);  // Incorrect</a:t>
            </a:r>
          </a:p>
          <a:p>
            <a:pPr marL="287338" lvl="2" indent="-228600" algn="just">
              <a:spcBef>
                <a:spcPts val="0"/>
              </a:spcBef>
              <a:buClr>
                <a:srgbClr val="C00000"/>
              </a:buClr>
              <a:buSzPct val="90000"/>
            </a:pPr>
            <a:endParaRPr lang="en-US" dirty="0" smtClean="0">
              <a:latin typeface="Cambria" pitchFamily="18" charset="0"/>
            </a:endParaRPr>
          </a:p>
          <a:p>
            <a:pPr marL="287338" lvl="2" indent="-228600" algn="just">
              <a:spcBef>
                <a:spcPts val="0"/>
              </a:spcBef>
              <a:buClr>
                <a:srgbClr val="C00000"/>
              </a:buClr>
              <a:buSzPct val="90000"/>
              <a:buFont typeface="Wingdings" pitchFamily="2" charset="2"/>
              <a:buChar char="q"/>
            </a:pPr>
            <a:r>
              <a:rPr lang="en-US" dirty="0" smtClean="0">
                <a:latin typeface="Cambria" pitchFamily="18" charset="0"/>
              </a:rPr>
              <a:t>If you default an argument, then you will have to default all the subsequent arguments after that.</a:t>
            </a:r>
          </a:p>
          <a:p>
            <a:pPr marL="287338" lvl="2" indent="-228600" algn="just">
              <a:spcBef>
                <a:spcPts val="0"/>
              </a:spcBef>
              <a:buClr>
                <a:srgbClr val="C00000"/>
              </a:buClr>
              <a:buSzPct val="90000"/>
            </a:pPr>
            <a:endParaRPr lang="en-US" dirty="0" smtClean="0">
              <a:latin typeface="Cambria" pitchFamily="18" charset="0"/>
            </a:endParaRPr>
          </a:p>
          <a:p>
            <a:pPr marL="287338" lvl="2" indent="-228600" algn="just">
              <a:spcBef>
                <a:spcPts val="0"/>
              </a:spcBef>
              <a:buClr>
                <a:srgbClr val="C00000"/>
              </a:buClr>
              <a:buSzPct val="90000"/>
            </a:pPr>
            <a:r>
              <a:rPr lang="en-US" dirty="0" smtClean="0">
                <a:latin typeface="Cambria" pitchFamily="18" charset="0"/>
              </a:rPr>
              <a:t>     sum (int </a:t>
            </a:r>
            <a:r>
              <a:rPr lang="en-US" dirty="0" err="1" smtClean="0">
                <a:latin typeface="Cambria" pitchFamily="18" charset="0"/>
              </a:rPr>
              <a:t>x,int</a:t>
            </a:r>
            <a:r>
              <a:rPr lang="en-US" dirty="0" smtClean="0">
                <a:latin typeface="Cambria" pitchFamily="18" charset="0"/>
              </a:rPr>
              <a:t> y=0,int z);  // Incorrect</a:t>
            </a:r>
          </a:p>
          <a:p>
            <a:pPr marL="287338" lvl="2" indent="-228600" algn="just">
              <a:spcBef>
                <a:spcPts val="0"/>
              </a:spcBef>
              <a:buClr>
                <a:srgbClr val="C00000"/>
              </a:buClr>
              <a:buSzPct val="90000"/>
            </a:pPr>
            <a:r>
              <a:rPr lang="en-US" dirty="0" smtClean="0">
                <a:latin typeface="Cambria" pitchFamily="18" charset="0"/>
              </a:rPr>
              <a:t>     sum (int </a:t>
            </a:r>
            <a:r>
              <a:rPr lang="en-US" dirty="0" err="1" smtClean="0">
                <a:latin typeface="Cambria" pitchFamily="18" charset="0"/>
              </a:rPr>
              <a:t>x,int</a:t>
            </a:r>
            <a:r>
              <a:rPr lang="en-US" dirty="0" smtClean="0">
                <a:latin typeface="Cambria" pitchFamily="18" charset="0"/>
              </a:rPr>
              <a:t> y=10,int z=10);  // Correct</a:t>
            </a:r>
          </a:p>
          <a:p>
            <a:pPr marL="287338" lvl="2" indent="-228600" algn="just">
              <a:spcBef>
                <a:spcPts val="0"/>
              </a:spcBef>
              <a:buClr>
                <a:srgbClr val="C00000"/>
              </a:buClr>
              <a:buSzPct val="90000"/>
            </a:pPr>
            <a:endParaRPr lang="en-US" dirty="0" smtClean="0">
              <a:latin typeface="Cambria" pitchFamily="18" charset="0"/>
            </a:endParaRPr>
          </a:p>
          <a:p>
            <a:pPr marL="287338" lvl="2" indent="-228600" algn="just">
              <a:spcBef>
                <a:spcPts val="0"/>
              </a:spcBef>
              <a:buClr>
                <a:srgbClr val="C00000"/>
              </a:buClr>
              <a:buSzPct val="90000"/>
              <a:buFont typeface="Wingdings" pitchFamily="2" charset="2"/>
              <a:buChar char="q"/>
            </a:pPr>
            <a:r>
              <a:rPr lang="en-US" dirty="0" smtClean="0">
                <a:latin typeface="Cambria" pitchFamily="18" charset="0"/>
              </a:rPr>
              <a:t>You can give any value a default value to argument, compatible with its data type.</a:t>
            </a:r>
          </a:p>
          <a:p>
            <a:pPr marL="287338" lvl="2" indent="-228600" algn="just">
              <a:spcBef>
                <a:spcPts val="1200"/>
              </a:spcBef>
              <a:buClr>
                <a:srgbClr val="C00000"/>
              </a:buClr>
              <a:buSzPct val="90000"/>
              <a:buFont typeface="Wingdings" pitchFamily="2" charset="2"/>
              <a:buChar char="q"/>
            </a:pP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800" b="1" dirty="0" smtClean="0">
                <a:solidFill>
                  <a:schemeClr val="tx1"/>
                </a:solidFill>
                <a:latin typeface="Cambria" pitchFamily="18" charset="0"/>
              </a:rPr>
              <a:t>Passing Parameters to the Function</a:t>
            </a:r>
            <a:endParaRPr lang="en-US" sz="4000"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64</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0" name="TextBox 9"/>
          <p:cNvSpPr txBox="1"/>
          <p:nvPr/>
        </p:nvSpPr>
        <p:spPr>
          <a:xfrm>
            <a:off x="152400" y="1547035"/>
            <a:ext cx="8839200" cy="4901342"/>
          </a:xfrm>
          <a:prstGeom prst="rect">
            <a:avLst/>
          </a:prstGeom>
          <a:noFill/>
          <a:ln w="12700">
            <a:noFill/>
            <a:prstDash val="sysDash"/>
          </a:ln>
        </p:spPr>
        <p:txBody>
          <a:bodyPr wrap="square" rtlCol="0">
            <a:spAutoFit/>
          </a:bodyPr>
          <a:lstStyle/>
          <a:p>
            <a:pPr marL="515937" lvl="2" indent="-457200" algn="just">
              <a:spcBef>
                <a:spcPts val="1200"/>
              </a:spcBef>
              <a:buClr>
                <a:srgbClr val="C00000"/>
              </a:buClr>
              <a:buSzPct val="90000"/>
              <a:buFont typeface="+mj-lt"/>
              <a:buAutoNum type="arabicPeriod"/>
            </a:pPr>
            <a:r>
              <a:rPr lang="en-US" sz="2250" b="1" dirty="0" smtClean="0">
                <a:latin typeface="Cambria" pitchFamily="18" charset="0"/>
              </a:rPr>
              <a:t>Call by Value </a:t>
            </a:r>
            <a:r>
              <a:rPr lang="en-US" sz="2250" dirty="0" smtClean="0">
                <a:latin typeface="Cambria" pitchFamily="18" charset="0"/>
              </a:rPr>
              <a:t>– This method copies the actual value of an argument into the formal parameter of the function. In this case, changes made to the parameter inside the function have no effect on the argument.</a:t>
            </a:r>
          </a:p>
          <a:p>
            <a:pPr marL="515937" lvl="2" indent="-457200" algn="just">
              <a:spcBef>
                <a:spcPts val="1200"/>
              </a:spcBef>
              <a:buClr>
                <a:srgbClr val="C00000"/>
              </a:buClr>
              <a:buSzPct val="90000"/>
              <a:buFont typeface="+mj-lt"/>
              <a:buAutoNum type="arabicPeriod"/>
            </a:pPr>
            <a:r>
              <a:rPr lang="en-US" sz="2250" b="1" dirty="0" smtClean="0">
                <a:latin typeface="Cambria" pitchFamily="18" charset="0"/>
              </a:rPr>
              <a:t>Call by Address </a:t>
            </a:r>
            <a:r>
              <a:rPr lang="en-US" sz="2250" dirty="0" smtClean="0">
                <a:latin typeface="Cambria" pitchFamily="18" charset="0"/>
              </a:rPr>
              <a:t>- This method copies the address of an argument into the formal parameter. Inside the function, the address is used to access the actual argument used in the call. This means that changes made to the parameter affect the argument.</a:t>
            </a:r>
          </a:p>
          <a:p>
            <a:pPr marL="515937" lvl="2" indent="-457200" algn="just">
              <a:spcBef>
                <a:spcPts val="1200"/>
              </a:spcBef>
              <a:buClr>
                <a:srgbClr val="C00000"/>
              </a:buClr>
              <a:buSzPct val="90000"/>
              <a:buFont typeface="+mj-lt"/>
              <a:buAutoNum type="arabicPeriod"/>
            </a:pPr>
            <a:r>
              <a:rPr lang="en-US" sz="2250" b="1" dirty="0" smtClean="0">
                <a:latin typeface="Cambria" pitchFamily="18" charset="0"/>
              </a:rPr>
              <a:t>Call by Reference </a:t>
            </a:r>
            <a:r>
              <a:rPr lang="en-US" sz="2250" dirty="0" smtClean="0">
                <a:latin typeface="Cambria" pitchFamily="18" charset="0"/>
              </a:rPr>
              <a:t>- This method copies the reference of an argument into the formal parameter. Inside the function, the reference is used to access the actual argument used in the call. This means that changes made to the parameter affect the argument.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800" b="1" dirty="0" smtClean="0">
                <a:solidFill>
                  <a:schemeClr val="tx1"/>
                </a:solidFill>
                <a:latin typeface="Cambria" pitchFamily="18" charset="0"/>
              </a:rPr>
              <a:t>Passing Parameters to the Function cont…</a:t>
            </a:r>
            <a:endParaRPr lang="en-US" sz="4000"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65</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TextBox 13"/>
          <p:cNvSpPr txBox="1"/>
          <p:nvPr/>
        </p:nvSpPr>
        <p:spPr>
          <a:xfrm>
            <a:off x="152400" y="1818246"/>
            <a:ext cx="4406771" cy="2031325"/>
          </a:xfrm>
          <a:prstGeom prst="rect">
            <a:avLst/>
          </a:prstGeom>
          <a:noFill/>
          <a:ln w="12700">
            <a:noFill/>
            <a:prstDash val="sysDash"/>
          </a:ln>
        </p:spPr>
        <p:txBody>
          <a:bodyPr wrap="square" rtlCol="0">
            <a:spAutoFit/>
          </a:bodyPr>
          <a:lstStyle/>
          <a:p>
            <a:pPr marL="53975" lvl="2" indent="4763" algn="just">
              <a:spcBef>
                <a:spcPts val="0"/>
              </a:spcBef>
              <a:spcAft>
                <a:spcPts val="0"/>
              </a:spcAft>
              <a:buClr>
                <a:srgbClr val="C00000"/>
              </a:buClr>
              <a:buSzPct val="90000"/>
            </a:pPr>
            <a:r>
              <a:rPr lang="en-US" dirty="0" smtClean="0">
                <a:latin typeface="Cambria" pitchFamily="18" charset="0"/>
              </a:rPr>
              <a:t>void swapByValue ( int x, int y )</a:t>
            </a:r>
          </a:p>
          <a:p>
            <a:pPr marL="53975" lvl="2" indent="4763" algn="just">
              <a:spcBef>
                <a:spcPts val="0"/>
              </a:spcBef>
              <a:spcAft>
                <a:spcPts val="0"/>
              </a:spcAft>
              <a:buClr>
                <a:srgbClr val="C00000"/>
              </a:buClr>
              <a:buSzPct val="90000"/>
            </a:pPr>
            <a:r>
              <a:rPr lang="en-US" dirty="0" smtClean="0">
                <a:latin typeface="Cambria" pitchFamily="18" charset="0"/>
              </a:rPr>
              <a:t>{</a:t>
            </a:r>
          </a:p>
          <a:p>
            <a:pPr marL="510347" lvl="3" indent="4763" algn="just">
              <a:spcBef>
                <a:spcPts val="0"/>
              </a:spcBef>
              <a:spcAft>
                <a:spcPts val="0"/>
              </a:spcAft>
              <a:buClr>
                <a:srgbClr val="C00000"/>
              </a:buClr>
              <a:buSzPct val="90000"/>
            </a:pPr>
            <a:r>
              <a:rPr lang="en-US" dirty="0" smtClean="0">
                <a:latin typeface="Cambria" pitchFamily="18" charset="0"/>
              </a:rPr>
              <a:t>int t ;</a:t>
            </a:r>
          </a:p>
          <a:p>
            <a:pPr marL="510347" lvl="3" indent="4763" algn="just">
              <a:spcBef>
                <a:spcPts val="0"/>
              </a:spcBef>
              <a:spcAft>
                <a:spcPts val="0"/>
              </a:spcAft>
              <a:buClr>
                <a:srgbClr val="C00000"/>
              </a:buClr>
              <a:buSzPct val="90000"/>
            </a:pPr>
            <a:r>
              <a:rPr lang="en-US" dirty="0" smtClean="0">
                <a:latin typeface="Cambria" pitchFamily="18" charset="0"/>
              </a:rPr>
              <a:t>t = x ;</a:t>
            </a:r>
          </a:p>
          <a:p>
            <a:pPr marL="510347" lvl="3" indent="4763" algn="just">
              <a:spcBef>
                <a:spcPts val="0"/>
              </a:spcBef>
              <a:spcAft>
                <a:spcPts val="0"/>
              </a:spcAft>
              <a:buClr>
                <a:srgbClr val="C00000"/>
              </a:buClr>
              <a:buSzPct val="90000"/>
            </a:pPr>
            <a:r>
              <a:rPr lang="en-US" dirty="0" smtClean="0">
                <a:latin typeface="Cambria" pitchFamily="18" charset="0"/>
              </a:rPr>
              <a:t>x = y ;</a:t>
            </a:r>
          </a:p>
          <a:p>
            <a:pPr marL="510347" lvl="3" indent="4763" algn="just">
              <a:spcBef>
                <a:spcPts val="0"/>
              </a:spcBef>
              <a:spcAft>
                <a:spcPts val="0"/>
              </a:spcAft>
              <a:buClr>
                <a:srgbClr val="C00000"/>
              </a:buClr>
              <a:buSzPct val="90000"/>
            </a:pPr>
            <a:r>
              <a:rPr lang="en-US" dirty="0" smtClean="0">
                <a:latin typeface="Cambria" pitchFamily="18" charset="0"/>
              </a:rPr>
              <a:t>y = t ;</a:t>
            </a:r>
          </a:p>
          <a:p>
            <a:pPr marL="53975" lvl="2" indent="4763" algn="just">
              <a:spcBef>
                <a:spcPts val="0"/>
              </a:spcBef>
              <a:spcAft>
                <a:spcPts val="0"/>
              </a:spcAft>
              <a:buClr>
                <a:srgbClr val="C00000"/>
              </a:buClr>
              <a:buSzPct val="90000"/>
            </a:pPr>
            <a:r>
              <a:rPr lang="en-US" dirty="0" smtClean="0">
                <a:latin typeface="Cambria" pitchFamily="18" charset="0"/>
              </a:rPr>
              <a:t>}</a:t>
            </a:r>
          </a:p>
        </p:txBody>
      </p:sp>
      <p:sp>
        <p:nvSpPr>
          <p:cNvPr id="7" name="TextBox 6"/>
          <p:cNvSpPr txBox="1"/>
          <p:nvPr/>
        </p:nvSpPr>
        <p:spPr>
          <a:xfrm>
            <a:off x="268588" y="1540605"/>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Value</a:t>
            </a:r>
          </a:p>
        </p:txBody>
      </p:sp>
      <p:sp>
        <p:nvSpPr>
          <p:cNvPr id="10" name="TextBox 9"/>
          <p:cNvSpPr txBox="1"/>
          <p:nvPr/>
        </p:nvSpPr>
        <p:spPr>
          <a:xfrm>
            <a:off x="4600660" y="1819747"/>
            <a:ext cx="4406771" cy="2062103"/>
          </a:xfrm>
          <a:prstGeom prst="rect">
            <a:avLst/>
          </a:prstGeom>
          <a:noFill/>
          <a:ln w="12700">
            <a:noFill/>
            <a:prstDash val="sysDash"/>
          </a:ln>
        </p:spPr>
        <p:txBody>
          <a:bodyPr wrap="square" rtlCol="0">
            <a:spAutoFit/>
          </a:bodyPr>
          <a:lstStyle/>
          <a:p>
            <a:pPr marL="53975" lvl="2" indent="4763" algn="just">
              <a:spcBef>
                <a:spcPts val="0"/>
              </a:spcBef>
              <a:spcAft>
                <a:spcPts val="0"/>
              </a:spcAft>
              <a:buClr>
                <a:srgbClr val="C00000"/>
              </a:buClr>
              <a:buSzPct val="90000"/>
            </a:pPr>
            <a:r>
              <a:rPr lang="en-US" dirty="0" smtClean="0">
                <a:latin typeface="Cambria" pitchFamily="18" charset="0"/>
              </a:rPr>
              <a:t>void swapByRef ( int &amp;x, int &amp;y )</a:t>
            </a:r>
          </a:p>
          <a:p>
            <a:pPr marL="53975" lvl="2" indent="4763" algn="just">
              <a:spcBef>
                <a:spcPts val="0"/>
              </a:spcBef>
              <a:spcAft>
                <a:spcPts val="0"/>
              </a:spcAft>
              <a:buClr>
                <a:srgbClr val="C00000"/>
              </a:buClr>
              <a:buSzPct val="90000"/>
            </a:pPr>
            <a:r>
              <a:rPr lang="en-US" dirty="0" smtClean="0">
                <a:latin typeface="Cambria" pitchFamily="18" charset="0"/>
              </a:rPr>
              <a:t>{</a:t>
            </a:r>
          </a:p>
          <a:p>
            <a:pPr marL="510347" lvl="3" indent="4763" algn="just">
              <a:spcBef>
                <a:spcPts val="0"/>
              </a:spcBef>
              <a:spcAft>
                <a:spcPts val="0"/>
              </a:spcAft>
              <a:buClr>
                <a:srgbClr val="C00000"/>
              </a:buClr>
              <a:buSzPct val="90000"/>
            </a:pPr>
            <a:r>
              <a:rPr lang="en-US" dirty="0" smtClean="0">
                <a:latin typeface="Cambria" pitchFamily="18" charset="0"/>
              </a:rPr>
              <a:t>int t ;</a:t>
            </a:r>
          </a:p>
          <a:p>
            <a:pPr marL="510347" lvl="3" indent="4763" algn="just">
              <a:spcBef>
                <a:spcPts val="0"/>
              </a:spcBef>
              <a:spcAft>
                <a:spcPts val="0"/>
              </a:spcAft>
              <a:buClr>
                <a:srgbClr val="C00000"/>
              </a:buClr>
              <a:buSzPct val="90000"/>
            </a:pPr>
            <a:r>
              <a:rPr lang="en-US" dirty="0" smtClean="0">
                <a:latin typeface="Cambria" pitchFamily="18" charset="0"/>
              </a:rPr>
              <a:t>t = x ;</a:t>
            </a:r>
          </a:p>
          <a:p>
            <a:pPr marL="510347" lvl="3" indent="4763" algn="just">
              <a:spcBef>
                <a:spcPts val="0"/>
              </a:spcBef>
              <a:spcAft>
                <a:spcPts val="0"/>
              </a:spcAft>
              <a:buClr>
                <a:srgbClr val="C00000"/>
              </a:buClr>
              <a:buSzPct val="90000"/>
            </a:pPr>
            <a:r>
              <a:rPr lang="en-US" dirty="0" smtClean="0">
                <a:latin typeface="Cambria" pitchFamily="18" charset="0"/>
              </a:rPr>
              <a:t>x = y ;</a:t>
            </a:r>
          </a:p>
          <a:p>
            <a:pPr marL="510347" lvl="3" indent="4763" algn="just">
              <a:spcBef>
                <a:spcPts val="0"/>
              </a:spcBef>
              <a:spcAft>
                <a:spcPts val="0"/>
              </a:spcAft>
              <a:buClr>
                <a:srgbClr val="C00000"/>
              </a:buClr>
              <a:buSzPct val="90000"/>
            </a:pPr>
            <a:r>
              <a:rPr lang="en-US" dirty="0" smtClean="0">
                <a:latin typeface="Cambria" pitchFamily="18" charset="0"/>
              </a:rPr>
              <a:t>y = t ;</a:t>
            </a:r>
          </a:p>
          <a:p>
            <a:pPr marL="53975" lvl="2" indent="4763" algn="just">
              <a:spcBef>
                <a:spcPts val="0"/>
              </a:spcBef>
              <a:spcAft>
                <a:spcPts val="0"/>
              </a:spcAft>
              <a:buClr>
                <a:srgbClr val="C00000"/>
              </a:buClr>
              <a:buSzPct val="90000"/>
            </a:pPr>
            <a:r>
              <a:rPr lang="en-US" sz="2000" dirty="0" smtClean="0">
                <a:latin typeface="Cambria" pitchFamily="18" charset="0"/>
              </a:rPr>
              <a:t>}</a:t>
            </a:r>
            <a:endParaRPr lang="en-US" dirty="0" smtClean="0">
              <a:latin typeface="Cambria" pitchFamily="18" charset="0"/>
            </a:endParaRPr>
          </a:p>
        </p:txBody>
      </p:sp>
      <p:sp>
        <p:nvSpPr>
          <p:cNvPr id="11" name="TextBox 10"/>
          <p:cNvSpPr txBox="1"/>
          <p:nvPr/>
        </p:nvSpPr>
        <p:spPr>
          <a:xfrm>
            <a:off x="4716848" y="1542106"/>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Reference</a:t>
            </a:r>
          </a:p>
        </p:txBody>
      </p:sp>
      <p:sp>
        <p:nvSpPr>
          <p:cNvPr id="12" name="TextBox 11"/>
          <p:cNvSpPr txBox="1"/>
          <p:nvPr/>
        </p:nvSpPr>
        <p:spPr>
          <a:xfrm>
            <a:off x="109868" y="4139106"/>
            <a:ext cx="4406771" cy="2031325"/>
          </a:xfrm>
          <a:prstGeom prst="rect">
            <a:avLst/>
          </a:prstGeom>
          <a:noFill/>
          <a:ln w="12700">
            <a:noFill/>
            <a:prstDash val="sysDash"/>
          </a:ln>
        </p:spPr>
        <p:txBody>
          <a:bodyPr wrap="square" rtlCol="0">
            <a:spAutoFit/>
          </a:bodyPr>
          <a:lstStyle/>
          <a:p>
            <a:pPr marL="53975" lvl="2" indent="4763" algn="just">
              <a:spcBef>
                <a:spcPts val="0"/>
              </a:spcBef>
              <a:spcAft>
                <a:spcPts val="0"/>
              </a:spcAft>
              <a:buClr>
                <a:srgbClr val="C00000"/>
              </a:buClr>
              <a:buSzPct val="90000"/>
            </a:pPr>
            <a:r>
              <a:rPr lang="en-US" dirty="0" smtClean="0">
                <a:latin typeface="Cambria" pitchFamily="18" charset="0"/>
              </a:rPr>
              <a:t>void swapByAddress ( int *x, int *y )</a:t>
            </a:r>
          </a:p>
          <a:p>
            <a:pPr marL="53975" lvl="2" indent="4763" algn="just">
              <a:spcBef>
                <a:spcPts val="0"/>
              </a:spcBef>
              <a:spcAft>
                <a:spcPts val="0"/>
              </a:spcAft>
              <a:buClr>
                <a:srgbClr val="C00000"/>
              </a:buClr>
              <a:buSzPct val="90000"/>
            </a:pPr>
            <a:r>
              <a:rPr lang="en-US" dirty="0" smtClean="0">
                <a:latin typeface="Cambria" pitchFamily="18" charset="0"/>
              </a:rPr>
              <a:t>{</a:t>
            </a:r>
          </a:p>
          <a:p>
            <a:pPr marL="510347" lvl="3" indent="4763" algn="just">
              <a:spcBef>
                <a:spcPts val="0"/>
              </a:spcBef>
              <a:spcAft>
                <a:spcPts val="0"/>
              </a:spcAft>
              <a:buClr>
                <a:srgbClr val="C00000"/>
              </a:buClr>
              <a:buSzPct val="90000"/>
            </a:pPr>
            <a:r>
              <a:rPr lang="en-US" dirty="0" smtClean="0">
                <a:latin typeface="Cambria" pitchFamily="18" charset="0"/>
              </a:rPr>
              <a:t>int t ;</a:t>
            </a:r>
          </a:p>
          <a:p>
            <a:pPr marL="510347" lvl="3" indent="4763" algn="just">
              <a:spcBef>
                <a:spcPts val="0"/>
              </a:spcBef>
              <a:spcAft>
                <a:spcPts val="0"/>
              </a:spcAft>
              <a:buClr>
                <a:srgbClr val="C00000"/>
              </a:buClr>
              <a:buSzPct val="90000"/>
            </a:pPr>
            <a:r>
              <a:rPr lang="en-US" dirty="0" smtClean="0">
                <a:latin typeface="Cambria" pitchFamily="18" charset="0"/>
              </a:rPr>
              <a:t>t = *x ;</a:t>
            </a:r>
          </a:p>
          <a:p>
            <a:pPr marL="510347" lvl="3" indent="4763" algn="just">
              <a:spcBef>
                <a:spcPts val="0"/>
              </a:spcBef>
              <a:spcAft>
                <a:spcPts val="0"/>
              </a:spcAft>
              <a:buClr>
                <a:srgbClr val="C00000"/>
              </a:buClr>
              <a:buSzPct val="90000"/>
            </a:pPr>
            <a:r>
              <a:rPr lang="en-US" dirty="0" smtClean="0">
                <a:latin typeface="Cambria" pitchFamily="18" charset="0"/>
              </a:rPr>
              <a:t>*x = *y ;</a:t>
            </a:r>
          </a:p>
          <a:p>
            <a:pPr marL="510347" lvl="3" indent="4763" algn="just">
              <a:spcBef>
                <a:spcPts val="0"/>
              </a:spcBef>
              <a:spcAft>
                <a:spcPts val="0"/>
              </a:spcAft>
              <a:buClr>
                <a:srgbClr val="C00000"/>
              </a:buClr>
              <a:buSzPct val="90000"/>
            </a:pPr>
            <a:r>
              <a:rPr lang="en-US" dirty="0" smtClean="0">
                <a:latin typeface="Cambria" pitchFamily="18" charset="0"/>
              </a:rPr>
              <a:t>*y = t ;</a:t>
            </a:r>
          </a:p>
          <a:p>
            <a:pPr marL="53975" lvl="2" indent="4763" algn="just">
              <a:spcBef>
                <a:spcPts val="0"/>
              </a:spcBef>
              <a:spcAft>
                <a:spcPts val="0"/>
              </a:spcAft>
              <a:buClr>
                <a:srgbClr val="C00000"/>
              </a:buClr>
              <a:buSzPct val="90000"/>
            </a:pPr>
            <a:r>
              <a:rPr lang="en-US" dirty="0" smtClean="0">
                <a:latin typeface="Cambria" pitchFamily="18" charset="0"/>
              </a:rPr>
              <a:t>}</a:t>
            </a:r>
          </a:p>
        </p:txBody>
      </p:sp>
      <p:sp>
        <p:nvSpPr>
          <p:cNvPr id="13" name="TextBox 12"/>
          <p:cNvSpPr txBox="1"/>
          <p:nvPr/>
        </p:nvSpPr>
        <p:spPr>
          <a:xfrm>
            <a:off x="226056" y="3861465"/>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Address</a:t>
            </a:r>
          </a:p>
        </p:txBody>
      </p:sp>
      <p:sp>
        <p:nvSpPr>
          <p:cNvPr id="15" name="TextBox 14"/>
          <p:cNvSpPr txBox="1"/>
          <p:nvPr/>
        </p:nvSpPr>
        <p:spPr>
          <a:xfrm>
            <a:off x="1752600" y="5105400"/>
            <a:ext cx="2387064" cy="369332"/>
          </a:xfrm>
          <a:prstGeom prst="rect">
            <a:avLst/>
          </a:prstGeom>
          <a:solidFill>
            <a:srgbClr val="FF0000"/>
          </a:solidFill>
        </p:spPr>
        <p:txBody>
          <a:bodyPr wrap="none" rtlCol="0">
            <a:spAutoFit/>
          </a:bodyPr>
          <a:lstStyle/>
          <a:p>
            <a:r>
              <a:rPr lang="en-US" dirty="0" smtClean="0">
                <a:solidFill>
                  <a:schemeClr val="bg1"/>
                </a:solidFill>
                <a:latin typeface="Cambria" pitchFamily="18" charset="0"/>
              </a:rPr>
              <a:t>Hazard : NULL Pointer</a:t>
            </a:r>
          </a:p>
        </p:txBody>
      </p:sp>
      <p:sp>
        <p:nvSpPr>
          <p:cNvPr id="16" name="TextBox 15"/>
          <p:cNvSpPr txBox="1"/>
          <p:nvPr/>
        </p:nvSpPr>
        <p:spPr>
          <a:xfrm>
            <a:off x="6096000" y="2667000"/>
            <a:ext cx="2443169" cy="369332"/>
          </a:xfrm>
          <a:prstGeom prst="rect">
            <a:avLst/>
          </a:prstGeom>
          <a:solidFill>
            <a:srgbClr val="00B050"/>
          </a:solidFill>
        </p:spPr>
        <p:txBody>
          <a:bodyPr wrap="none" rtlCol="0">
            <a:spAutoFit/>
          </a:bodyPr>
          <a:lstStyle/>
          <a:p>
            <a:r>
              <a:rPr lang="en-US" dirty="0" smtClean="0">
                <a:solidFill>
                  <a:schemeClr val="bg1"/>
                </a:solidFill>
                <a:latin typeface="Cambria" pitchFamily="18" charset="0"/>
              </a:rPr>
              <a:t>No Hazard : No Pointer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400" b="1" dirty="0" smtClean="0">
                <a:solidFill>
                  <a:schemeClr val="tx1"/>
                </a:solidFill>
                <a:latin typeface="Cambria" pitchFamily="18" charset="0"/>
              </a:rPr>
              <a:t>Passing Parameters to the Function cont…</a:t>
            </a:r>
            <a:endParaRPr lang="en-US" sz="3600"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66</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12" name="Table 11"/>
          <p:cNvGraphicFramePr>
            <a:graphicFrameLocks noGrp="1"/>
          </p:cNvGraphicFramePr>
          <p:nvPr/>
        </p:nvGraphicFramePr>
        <p:xfrm>
          <a:off x="228600" y="1591336"/>
          <a:ext cx="8686800" cy="2615413"/>
        </p:xfrm>
        <a:graphic>
          <a:graphicData uri="http://schemas.openxmlformats.org/drawingml/2006/table">
            <a:tbl>
              <a:tblPr firstRow="1" bandRow="1">
                <a:tableStyleId>{5C22544A-7EE6-4342-B048-85BDC9FD1C3A}</a:tableStyleId>
              </a:tblPr>
              <a:tblGrid>
                <a:gridCol w="685800"/>
                <a:gridCol w="3657600"/>
                <a:gridCol w="4343400"/>
              </a:tblGrid>
              <a:tr h="420853">
                <a:tc>
                  <a:txBody>
                    <a:bodyPr/>
                    <a:lstStyle/>
                    <a:p>
                      <a:r>
                        <a:rPr lang="en-US" sz="1800" dirty="0" smtClean="0"/>
                        <a:t>No #</a:t>
                      </a:r>
                      <a:endParaRPr lang="en-US" sz="1800" dirty="0"/>
                    </a:p>
                  </a:txBody>
                  <a:tcPr/>
                </a:tc>
                <a:tc>
                  <a:txBody>
                    <a:bodyPr/>
                    <a:lstStyle/>
                    <a:p>
                      <a:r>
                        <a:rPr lang="en-US" sz="1800" dirty="0" smtClean="0"/>
                        <a:t>Call by Value</a:t>
                      </a:r>
                      <a:endParaRPr lang="en-US" sz="1800" dirty="0"/>
                    </a:p>
                  </a:txBody>
                  <a:tcPr/>
                </a:tc>
                <a:tc>
                  <a:txBody>
                    <a:bodyPr/>
                    <a:lstStyle/>
                    <a:p>
                      <a:r>
                        <a:rPr lang="en-US" sz="1800" dirty="0" smtClean="0"/>
                        <a:t>Call by Reference</a:t>
                      </a:r>
                      <a:endParaRPr lang="en-US" sz="1800" dirty="0"/>
                    </a:p>
                  </a:txBody>
                  <a:tcPr/>
                </a:tc>
              </a:tr>
              <a:tr h="298933">
                <a:tc>
                  <a:txBody>
                    <a:bodyPr/>
                    <a:lstStyle/>
                    <a:p>
                      <a:pPr marL="0" algn="l" rtl="0" eaLnBrk="1" latinLnBrk="0" hangingPunct="1"/>
                      <a:r>
                        <a:rPr kumimoji="0" lang="en-US" sz="1800" kern="1200" dirty="0" smtClean="0">
                          <a:solidFill>
                            <a:schemeClr val="dk1"/>
                          </a:solidFill>
                          <a:latin typeface="+mn-lt"/>
                          <a:ea typeface="+mn-ea"/>
                          <a:cs typeface="+mn-cs"/>
                        </a:rPr>
                        <a:t>1</a:t>
                      </a:r>
                    </a:p>
                  </a:txBody>
                  <a:tcPr/>
                </a:tc>
                <a:tc>
                  <a:txBody>
                    <a:bodyPr/>
                    <a:lstStyle/>
                    <a:p>
                      <a:pPr marL="0" algn="just" rtl="0" eaLnBrk="1" latinLnBrk="0" hangingPunct="1"/>
                      <a:r>
                        <a:rPr kumimoji="0" lang="en-US" sz="1800" kern="1200" dirty="0" smtClean="0">
                          <a:solidFill>
                            <a:schemeClr val="tx1"/>
                          </a:solidFill>
                          <a:latin typeface="Cambria" pitchFamily="18" charset="0"/>
                          <a:ea typeface="+mn-ea"/>
                          <a:cs typeface="+mn-cs"/>
                        </a:rPr>
                        <a:t>A copy of value is passed to the function</a:t>
                      </a:r>
                    </a:p>
                  </a:txBody>
                  <a:tcPr/>
                </a:tc>
                <a:tc>
                  <a:txBody>
                    <a:bodyPr/>
                    <a:lstStyle/>
                    <a:p>
                      <a:pPr marL="0" algn="just" rtl="0" eaLnBrk="1" latinLnBrk="0" hangingPunct="1"/>
                      <a:r>
                        <a:rPr kumimoji="0" lang="en-US" sz="1800" kern="1200" dirty="0" smtClean="0">
                          <a:solidFill>
                            <a:schemeClr val="dk1"/>
                          </a:solidFill>
                          <a:latin typeface="+mn-lt"/>
                          <a:ea typeface="+mn-ea"/>
                          <a:cs typeface="+mn-cs"/>
                        </a:rPr>
                        <a:t>An address of value is passed to the function</a:t>
                      </a:r>
                    </a:p>
                  </a:txBody>
                  <a:tcPr/>
                </a:tc>
              </a:tr>
              <a:tr h="298933">
                <a:tc>
                  <a:txBody>
                    <a:bodyPr/>
                    <a:lstStyle/>
                    <a:p>
                      <a:pPr marL="0" algn="l" rtl="0" eaLnBrk="1" latinLnBrk="0" hangingPunct="1"/>
                      <a:r>
                        <a:rPr kumimoji="0" lang="en-US" sz="1800" kern="1200" dirty="0" smtClean="0">
                          <a:solidFill>
                            <a:schemeClr val="dk1"/>
                          </a:solidFill>
                          <a:latin typeface="+mn-lt"/>
                          <a:ea typeface="+mn-ea"/>
                          <a:cs typeface="+mn-cs"/>
                        </a:rPr>
                        <a:t>2</a:t>
                      </a:r>
                    </a:p>
                  </a:txBody>
                  <a:tcPr/>
                </a:tc>
                <a:tc>
                  <a:txBody>
                    <a:bodyPr/>
                    <a:lstStyle/>
                    <a:p>
                      <a:pPr marL="0" algn="just" rtl="0" eaLnBrk="1" latinLnBrk="0" hangingPunct="1"/>
                      <a:r>
                        <a:rPr kumimoji="0" lang="en-US" sz="1800" kern="1200" dirty="0" smtClean="0">
                          <a:solidFill>
                            <a:schemeClr val="tx1"/>
                          </a:solidFill>
                          <a:latin typeface="Cambria" pitchFamily="18" charset="0"/>
                          <a:ea typeface="+mn-ea"/>
                          <a:cs typeface="+mn-cs"/>
                        </a:rPr>
                        <a:t>Changes made inside the function is not reflected on other functions</a:t>
                      </a:r>
                    </a:p>
                  </a:txBody>
                  <a:tcPr/>
                </a:tc>
                <a:tc>
                  <a:txBody>
                    <a:bodyPr/>
                    <a:lstStyle/>
                    <a:p>
                      <a:pPr marL="0" algn="just" rtl="0" eaLnBrk="1" latinLnBrk="0" hangingPunct="1"/>
                      <a:r>
                        <a:rPr kumimoji="0" lang="en-US" sz="1800" kern="1200" dirty="0" smtClean="0">
                          <a:solidFill>
                            <a:schemeClr val="dk1"/>
                          </a:solidFill>
                          <a:latin typeface="+mn-lt"/>
                          <a:ea typeface="+mn-ea"/>
                          <a:cs typeface="+mn-cs"/>
                        </a:rPr>
                        <a:t>Changes made inside the function is reflected outside the function also</a:t>
                      </a:r>
                    </a:p>
                  </a:txBody>
                  <a:tcPr/>
                </a:tc>
              </a:tr>
              <a:tr h="298933">
                <a:tc>
                  <a:txBody>
                    <a:bodyPr/>
                    <a:lstStyle/>
                    <a:p>
                      <a:pPr marL="0" algn="l" rtl="0" eaLnBrk="1" latinLnBrk="0" hangingPunct="1"/>
                      <a:r>
                        <a:rPr kumimoji="0" lang="en-US" sz="1800" kern="1200" dirty="0" smtClean="0">
                          <a:solidFill>
                            <a:schemeClr val="dk1"/>
                          </a:solidFill>
                          <a:latin typeface="+mn-lt"/>
                          <a:ea typeface="+mn-ea"/>
                          <a:cs typeface="+mn-cs"/>
                        </a:rPr>
                        <a:t>3</a:t>
                      </a:r>
                    </a:p>
                  </a:txBody>
                  <a:tcPr/>
                </a:tc>
                <a:tc>
                  <a:txBody>
                    <a:bodyPr/>
                    <a:lstStyle/>
                    <a:p>
                      <a:pPr marL="0" algn="just" rtl="0" eaLnBrk="1" latinLnBrk="0" hangingPunct="1"/>
                      <a:r>
                        <a:rPr kumimoji="0" lang="en-US" sz="1800" kern="1200" dirty="0" smtClean="0">
                          <a:solidFill>
                            <a:schemeClr val="tx1"/>
                          </a:solidFill>
                          <a:latin typeface="Cambria" pitchFamily="18" charset="0"/>
                          <a:ea typeface="+mn-ea"/>
                          <a:cs typeface="+mn-cs"/>
                        </a:rPr>
                        <a:t>Actual and formal arguments will be created in different memory location</a:t>
                      </a:r>
                    </a:p>
                  </a:txBody>
                  <a:tcPr/>
                </a:tc>
                <a:tc>
                  <a:txBody>
                    <a:bodyPr/>
                    <a:lstStyle/>
                    <a:p>
                      <a:pPr marL="0" algn="just" rtl="0" eaLnBrk="1" latinLnBrk="0" hangingPunct="1"/>
                      <a:r>
                        <a:rPr kumimoji="0" lang="en-US" sz="1800" kern="1200" dirty="0" smtClean="0">
                          <a:solidFill>
                            <a:schemeClr val="dk1"/>
                          </a:solidFill>
                          <a:latin typeface="+mn-lt"/>
                          <a:ea typeface="+mn-ea"/>
                          <a:cs typeface="+mn-cs"/>
                        </a:rPr>
                        <a:t>Actual and formal arguments will be created in same memory location</a:t>
                      </a:r>
                    </a:p>
                  </a:txBody>
                  <a:tcPr/>
                </a:tc>
              </a:tr>
            </a:tbl>
          </a:graphicData>
        </a:graphic>
      </p:graphicFrame>
      <p:sp>
        <p:nvSpPr>
          <p:cNvPr id="13" name="Rounded Rectangle 12"/>
          <p:cNvSpPr/>
          <p:nvPr/>
        </p:nvSpPr>
        <p:spPr>
          <a:xfrm>
            <a:off x="3744452" y="4470996"/>
            <a:ext cx="1752600" cy="35796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Original Value</a:t>
            </a:r>
            <a:endParaRPr lang="en-US" sz="1600" dirty="0">
              <a:solidFill>
                <a:schemeClr val="tx1"/>
              </a:solidFill>
            </a:endParaRPr>
          </a:p>
        </p:txBody>
      </p:sp>
      <p:sp>
        <p:nvSpPr>
          <p:cNvPr id="15" name="Diamond 14"/>
          <p:cNvSpPr/>
          <p:nvPr/>
        </p:nvSpPr>
        <p:spPr>
          <a:xfrm>
            <a:off x="3709015" y="5121359"/>
            <a:ext cx="1828800" cy="914400"/>
          </a:xfrm>
          <a:prstGeom prst="diamond">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chemeClr val="tx1"/>
                </a:solidFill>
              </a:rPr>
              <a:t>Modified</a:t>
            </a:r>
            <a:endParaRPr lang="en-US" sz="1400" dirty="0">
              <a:solidFill>
                <a:schemeClr val="tx1"/>
              </a:solidFill>
            </a:endParaRPr>
          </a:p>
        </p:txBody>
      </p:sp>
      <p:sp>
        <p:nvSpPr>
          <p:cNvPr id="17" name="Rounded Rectangle 16"/>
          <p:cNvSpPr/>
          <p:nvPr/>
        </p:nvSpPr>
        <p:spPr>
          <a:xfrm>
            <a:off x="5837289" y="6117266"/>
            <a:ext cx="1752600" cy="35796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Call by Reference</a:t>
            </a:r>
            <a:endParaRPr lang="en-US" sz="1600" dirty="0">
              <a:solidFill>
                <a:schemeClr val="tx1"/>
              </a:solidFill>
            </a:endParaRPr>
          </a:p>
        </p:txBody>
      </p:sp>
      <p:sp>
        <p:nvSpPr>
          <p:cNvPr id="18" name="Rounded Rectangle 17"/>
          <p:cNvSpPr/>
          <p:nvPr/>
        </p:nvSpPr>
        <p:spPr>
          <a:xfrm>
            <a:off x="1766790" y="6106652"/>
            <a:ext cx="1752600" cy="35796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Call by Value</a:t>
            </a:r>
            <a:endParaRPr lang="en-US" sz="1600" dirty="0">
              <a:solidFill>
                <a:schemeClr val="tx1"/>
              </a:solidFill>
            </a:endParaRPr>
          </a:p>
        </p:txBody>
      </p:sp>
      <p:cxnSp>
        <p:nvCxnSpPr>
          <p:cNvPr id="20" name="Straight Arrow Connector 19"/>
          <p:cNvCxnSpPr>
            <a:stCxn id="13" idx="2"/>
            <a:endCxn id="15" idx="0"/>
          </p:cNvCxnSpPr>
          <p:nvPr/>
        </p:nvCxnSpPr>
        <p:spPr>
          <a:xfrm rot="16200000" flipH="1">
            <a:off x="4475884" y="4973828"/>
            <a:ext cx="292398" cy="26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5" idx="3"/>
            <a:endCxn id="17" idx="0"/>
          </p:cNvCxnSpPr>
          <p:nvPr/>
        </p:nvCxnSpPr>
        <p:spPr>
          <a:xfrm>
            <a:off x="5537815" y="5578559"/>
            <a:ext cx="1175774" cy="538707"/>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5" idx="1"/>
            <a:endCxn id="18" idx="0"/>
          </p:cNvCxnSpPr>
          <p:nvPr/>
        </p:nvCxnSpPr>
        <p:spPr>
          <a:xfrm rot="10800000" flipV="1">
            <a:off x="2643091" y="5578558"/>
            <a:ext cx="1065925" cy="52809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37289" y="5287930"/>
            <a:ext cx="507447" cy="369332"/>
          </a:xfrm>
          <a:prstGeom prst="rect">
            <a:avLst/>
          </a:prstGeom>
          <a:noFill/>
        </p:spPr>
        <p:txBody>
          <a:bodyPr wrap="none" rtlCol="0">
            <a:spAutoFit/>
          </a:bodyPr>
          <a:lstStyle/>
          <a:p>
            <a:r>
              <a:rPr lang="en-US" dirty="0" smtClean="0">
                <a:latin typeface="Cambria" pitchFamily="18" charset="0"/>
              </a:rPr>
              <a:t>Yes</a:t>
            </a:r>
          </a:p>
        </p:txBody>
      </p:sp>
      <p:sp>
        <p:nvSpPr>
          <p:cNvPr id="27" name="TextBox 26"/>
          <p:cNvSpPr txBox="1"/>
          <p:nvPr/>
        </p:nvSpPr>
        <p:spPr>
          <a:xfrm>
            <a:off x="3083456" y="5286161"/>
            <a:ext cx="463588" cy="369332"/>
          </a:xfrm>
          <a:prstGeom prst="rect">
            <a:avLst/>
          </a:prstGeom>
          <a:noFill/>
        </p:spPr>
        <p:txBody>
          <a:bodyPr wrap="none" rtlCol="0">
            <a:spAutoFit/>
          </a:bodyPr>
          <a:lstStyle/>
          <a:p>
            <a:r>
              <a:rPr lang="en-US" dirty="0" smtClean="0">
                <a:latin typeface="Cambria" pitchFamily="18" charset="0"/>
              </a:rPr>
              <a:t>No</a:t>
            </a:r>
          </a:p>
        </p:txBody>
      </p:sp>
      <p:sp>
        <p:nvSpPr>
          <p:cNvPr id="28" name="TextBox 27"/>
          <p:cNvSpPr txBox="1"/>
          <p:nvPr/>
        </p:nvSpPr>
        <p:spPr>
          <a:xfrm>
            <a:off x="228600" y="4277833"/>
            <a:ext cx="2514600" cy="369332"/>
          </a:xfrm>
          <a:prstGeom prst="rect">
            <a:avLst/>
          </a:prstGeom>
          <a:solidFill>
            <a:schemeClr val="accent2"/>
          </a:solidFill>
        </p:spPr>
        <p:txBody>
          <a:bodyPr wrap="square" rtlCol="0">
            <a:spAutoFit/>
          </a:bodyPr>
          <a:lstStyle/>
          <a:p>
            <a:r>
              <a:rPr lang="en-US" i="1" dirty="0" smtClean="0">
                <a:solidFill>
                  <a:schemeClr val="bg1"/>
                </a:solidFill>
                <a:latin typeface="+mn-lt"/>
              </a:rPr>
              <a:t>Diagrammatic Difference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Inline Function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67</a:t>
            </a:fld>
            <a:endParaRPr lang="en-US" dirty="0"/>
          </a:p>
        </p:txBody>
      </p:sp>
      <p:sp>
        <p:nvSpPr>
          <p:cNvPr id="13" name="Content Placeholder 2"/>
          <p:cNvSpPr txBox="1">
            <a:spLocks/>
          </p:cNvSpPr>
          <p:nvPr/>
        </p:nvSpPr>
        <p:spPr bwMode="auto">
          <a:xfrm>
            <a:off x="35436" y="1525769"/>
            <a:ext cx="8956163" cy="49530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Calling a function generally causes a certain overhead (stacking arguments, jumps, etc...), and thus for very short functions, it may be more efficient to simply insert the code of the function where it is called, instead of performing the process of formally calling a function.</a:t>
            </a:r>
          </a:p>
          <a:p>
            <a:pPr marL="457200" lvl="2" indent="-398463" algn="just">
              <a:spcBef>
                <a:spcPts val="1200"/>
              </a:spcBef>
              <a:buClr>
                <a:srgbClr val="C00000"/>
              </a:buClr>
              <a:buSzPct val="90000"/>
              <a:buFont typeface="Wingdings" pitchFamily="2" charset="2"/>
              <a:buChar char="q"/>
            </a:pPr>
            <a:r>
              <a:rPr lang="en-US" sz="2000" dirty="0" smtClean="0">
                <a:latin typeface="Cambria" pitchFamily="18" charset="0"/>
              </a:rPr>
              <a:t>Preceding a function declaration with the </a:t>
            </a:r>
            <a:r>
              <a:rPr lang="en-US" sz="2000" b="1" dirty="0" smtClean="0">
                <a:latin typeface="Cambria" pitchFamily="18" charset="0"/>
              </a:rPr>
              <a:t>inline</a:t>
            </a:r>
            <a:r>
              <a:rPr lang="en-US" sz="2000" dirty="0" smtClean="0">
                <a:latin typeface="Cambria" pitchFamily="18" charset="0"/>
              </a:rPr>
              <a:t> specifier informs the compiler that inline expansion is preferred over the usual function call mechanism for a specific function. This does not change at all the behavior of a function, but is merely used to suggest the compiler that the code generated by the function body shall be inserted at each point the function is called, instead of being invoked with a regular function call.</a:t>
            </a:r>
          </a:p>
          <a:p>
            <a:pPr marL="457200" lvl="2" indent="-398463" algn="just">
              <a:spcBef>
                <a:spcPts val="1200"/>
              </a:spcBef>
              <a:buClr>
                <a:srgbClr val="C00000"/>
              </a:buClr>
              <a:buSzPct val="90000"/>
            </a:pPr>
            <a:r>
              <a:rPr lang="en-US" sz="2000" b="1" dirty="0" smtClean="0">
                <a:latin typeface="Cambria" pitchFamily="18" charset="0"/>
              </a:rPr>
              <a:t>Example:</a:t>
            </a:r>
          </a:p>
          <a:p>
            <a:pPr marL="457200" lvl="2" indent="-398463" algn="just">
              <a:spcBef>
                <a:spcPts val="0"/>
              </a:spcBef>
              <a:buClr>
                <a:srgbClr val="C00000"/>
              </a:buClr>
              <a:buSzPct val="90000"/>
            </a:pPr>
            <a:r>
              <a:rPr lang="en-US" sz="2000" dirty="0" smtClean="0">
                <a:latin typeface="Cambria" pitchFamily="18" charset="0"/>
              </a:rPr>
              <a:t>inline </a:t>
            </a:r>
            <a:r>
              <a:rPr lang="en-US" sz="2000" dirty="0" err="1" smtClean="0">
                <a:latin typeface="Cambria" pitchFamily="18" charset="0"/>
              </a:rPr>
              <a:t>int</a:t>
            </a:r>
            <a:r>
              <a:rPr lang="en-US" sz="2000" dirty="0" smtClean="0">
                <a:latin typeface="Cambria" pitchFamily="18" charset="0"/>
              </a:rPr>
              <a:t> add (</a:t>
            </a:r>
            <a:r>
              <a:rPr lang="en-US" sz="2000" dirty="0" err="1" smtClean="0">
                <a:latin typeface="Cambria" pitchFamily="18" charset="0"/>
              </a:rPr>
              <a:t>int</a:t>
            </a:r>
            <a:r>
              <a:rPr lang="en-US" sz="2000" dirty="0" smtClean="0">
                <a:latin typeface="Cambria" pitchFamily="18" charset="0"/>
              </a:rPr>
              <a:t> a, </a:t>
            </a:r>
            <a:r>
              <a:rPr lang="en-US" sz="2000" dirty="0" err="1" smtClean="0">
                <a:latin typeface="Cambria" pitchFamily="18" charset="0"/>
              </a:rPr>
              <a:t>int</a:t>
            </a:r>
            <a:r>
              <a:rPr lang="en-US" sz="2000" dirty="0" smtClean="0">
                <a:latin typeface="Cambria" pitchFamily="18" charset="0"/>
              </a:rPr>
              <a:t> b)</a:t>
            </a:r>
          </a:p>
          <a:p>
            <a:pPr marL="457200" lvl="2" indent="-398463" algn="just">
              <a:spcBef>
                <a:spcPts val="0"/>
              </a:spcBef>
              <a:buClr>
                <a:srgbClr val="C00000"/>
              </a:buClr>
              <a:buSzPct val="90000"/>
            </a:pPr>
            <a:r>
              <a:rPr lang="en-US" sz="2000" dirty="0" smtClean="0">
                <a:latin typeface="Cambria" pitchFamily="18" charset="0"/>
              </a:rPr>
              <a:t>{</a:t>
            </a:r>
          </a:p>
          <a:p>
            <a:pPr marL="457200" lvl="2" indent="-398463" algn="just">
              <a:spcBef>
                <a:spcPts val="0"/>
              </a:spcBef>
              <a:buClr>
                <a:srgbClr val="C00000"/>
              </a:buClr>
              <a:buSzPct val="90000"/>
            </a:pPr>
            <a:r>
              <a:rPr lang="en-US" sz="2000" dirty="0" smtClean="0">
                <a:latin typeface="Cambria" pitchFamily="18" charset="0"/>
              </a:rPr>
              <a:t>  return </a:t>
            </a:r>
            <a:r>
              <a:rPr lang="en-US" sz="2000" dirty="0" err="1" smtClean="0">
                <a:latin typeface="Cambria" pitchFamily="18" charset="0"/>
              </a:rPr>
              <a:t>a+b</a:t>
            </a:r>
            <a:r>
              <a:rPr lang="en-US" sz="2000" dirty="0" smtClean="0">
                <a:latin typeface="Cambria" pitchFamily="18" charset="0"/>
              </a:rPr>
              <a:t>;</a:t>
            </a:r>
          </a:p>
          <a:p>
            <a:pPr marL="457200" lvl="2" indent="-398463" algn="just">
              <a:spcBef>
                <a:spcPts val="0"/>
              </a:spcBef>
              <a:buClr>
                <a:srgbClr val="C00000"/>
              </a:buClr>
              <a:buSzPct val="90000"/>
            </a:pPr>
            <a:r>
              <a:rPr lang="en-US" sz="2000" dirty="0" smtClean="0">
                <a:latin typeface="Cambria" pitchFamily="18" charset="0"/>
              </a:rPr>
              <a:t>}</a:t>
            </a:r>
          </a:p>
        </p:txBody>
      </p:sp>
      <p:sp>
        <p:nvSpPr>
          <p:cNvPr id="7" name="TextBox 6"/>
          <p:cNvSpPr txBox="1"/>
          <p:nvPr/>
        </p:nvSpPr>
        <p:spPr>
          <a:xfrm>
            <a:off x="3095839" y="5334000"/>
            <a:ext cx="5931198" cy="1015663"/>
          </a:xfrm>
          <a:prstGeom prst="rect">
            <a:avLst/>
          </a:prstGeom>
          <a:noFill/>
          <a:ln w="12700">
            <a:noFill/>
            <a:prstDash val="sysDash"/>
          </a:ln>
        </p:spPr>
        <p:txBody>
          <a:bodyPr wrap="square" rtlCol="0">
            <a:spAutoFit/>
          </a:bodyPr>
          <a:lstStyle/>
          <a:p>
            <a:pPr marL="457200" lvl="2" indent="-398463" algn="just">
              <a:spcBef>
                <a:spcPts val="0"/>
              </a:spcBef>
              <a:buClr>
                <a:srgbClr val="C00000"/>
              </a:buClr>
              <a:buSzPct val="90000"/>
              <a:buFont typeface="Wingdings" pitchFamily="2" charset="2"/>
              <a:buChar char="q"/>
            </a:pPr>
            <a:r>
              <a:rPr lang="en-US" sz="2000" dirty="0" smtClean="0">
                <a:latin typeface="Cambria" pitchFamily="18" charset="0"/>
              </a:rPr>
              <a:t>Use inline function when performance is needed.</a:t>
            </a:r>
          </a:p>
          <a:p>
            <a:pPr marL="457200" lvl="2" indent="-398463" algn="just">
              <a:spcBef>
                <a:spcPts val="0"/>
              </a:spcBef>
              <a:buClr>
                <a:srgbClr val="C00000"/>
              </a:buClr>
              <a:buSzPct val="90000"/>
              <a:buFont typeface="Wingdings" pitchFamily="2" charset="2"/>
              <a:buChar char="q"/>
            </a:pPr>
            <a:r>
              <a:rPr lang="en-US" sz="2000" dirty="0" smtClean="0">
                <a:latin typeface="Cambria" pitchFamily="18" charset="0"/>
              </a:rPr>
              <a:t>Use inline function over macros.</a:t>
            </a:r>
          </a:p>
          <a:p>
            <a:pPr marL="457200" lvl="2" indent="-398463" algn="just">
              <a:spcBef>
                <a:spcPts val="0"/>
              </a:spcBef>
              <a:buClr>
                <a:srgbClr val="C00000"/>
              </a:buClr>
              <a:buSzPct val="90000"/>
              <a:buFont typeface="Wingdings" pitchFamily="2" charset="2"/>
              <a:buChar char="q"/>
            </a:pPr>
            <a:r>
              <a:rPr lang="en-US" sz="2000" dirty="0" smtClean="0">
                <a:latin typeface="Cambria" pitchFamily="18" charset="0"/>
              </a:rPr>
              <a:t>Use inline function for short functions.</a:t>
            </a:r>
          </a:p>
        </p:txBody>
      </p:sp>
      <p:sp>
        <p:nvSpPr>
          <p:cNvPr id="8" name="TextBox 7"/>
          <p:cNvSpPr txBox="1"/>
          <p:nvPr/>
        </p:nvSpPr>
        <p:spPr>
          <a:xfrm>
            <a:off x="3235837" y="4953000"/>
            <a:ext cx="5562600" cy="369332"/>
          </a:xfrm>
          <a:prstGeom prst="rect">
            <a:avLst/>
          </a:prstGeom>
          <a:solidFill>
            <a:schemeClr val="accent2"/>
          </a:solidFill>
        </p:spPr>
        <p:txBody>
          <a:bodyPr wrap="square" rtlCol="0">
            <a:spAutoFit/>
          </a:bodyPr>
          <a:lstStyle/>
          <a:p>
            <a:r>
              <a:rPr lang="en-US" i="1" dirty="0" smtClean="0">
                <a:solidFill>
                  <a:schemeClr val="bg1"/>
                </a:solidFill>
                <a:latin typeface="+mn-lt"/>
              </a:rPr>
              <a:t>When to use?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963633" y="4864398"/>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00600" y="3505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 y="45720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7965" y="3441402"/>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1" y="1818246"/>
            <a:ext cx="4191000" cy="3970318"/>
          </a:xfrm>
          <a:prstGeom prst="rect">
            <a:avLst/>
          </a:prstGeom>
          <a:noFill/>
          <a:ln w="12700">
            <a:noFill/>
            <a:prstDash val="sysDash"/>
          </a:ln>
        </p:spPr>
        <p:txBody>
          <a:bodyPr wrap="square" rtlCol="0">
            <a:spAutoFit/>
          </a:bodyPr>
          <a:lstStyle/>
          <a:p>
            <a:pPr marL="53975" lvl="2" indent="4763" algn="just">
              <a:spcBef>
                <a:spcPts val="0"/>
              </a:spcBef>
              <a:spcAft>
                <a:spcPts val="0"/>
              </a:spcAft>
              <a:buClr>
                <a:srgbClr val="C00000"/>
              </a:buClr>
              <a:buSzPct val="90000"/>
            </a:pPr>
            <a:r>
              <a:rPr lang="en-US" dirty="0" smtClean="0">
                <a:latin typeface="Cambria" pitchFamily="18" charset="0"/>
              </a:rPr>
              <a:t>A function with a recursive call at the beginning of the path is the head recursion. </a:t>
            </a:r>
          </a:p>
          <a:p>
            <a:pPr marL="53975" lvl="2" indent="4763" algn="just">
              <a:spcBef>
                <a:spcPts val="0"/>
              </a:spcBef>
              <a:spcAft>
                <a:spcPts val="0"/>
              </a:spcAft>
              <a:buClr>
                <a:srgbClr val="C00000"/>
              </a:buClr>
              <a:buSzPct val="90000"/>
            </a:pPr>
            <a:endParaRPr lang="en-US" dirty="0" smtClean="0">
              <a:latin typeface="Cambria" pitchFamily="18" charset="0"/>
            </a:endParaRPr>
          </a:p>
          <a:p>
            <a:pPr marL="53975" lvl="2" indent="4763" algn="just">
              <a:spcBef>
                <a:spcPts val="0"/>
              </a:spcBef>
              <a:spcAft>
                <a:spcPts val="0"/>
              </a:spcAft>
              <a:buClr>
                <a:srgbClr val="C00000"/>
              </a:buClr>
              <a:buSzPct val="90000"/>
            </a:pPr>
            <a:r>
              <a:rPr lang="en-US" dirty="0" smtClean="0">
                <a:latin typeface="Cambria" pitchFamily="18" charset="0"/>
              </a:rPr>
              <a:t>void myFunc( int counter)</a:t>
            </a:r>
          </a:p>
          <a:p>
            <a:pPr marL="53975" lvl="2" indent="4763" algn="just">
              <a:spcBef>
                <a:spcPts val="0"/>
              </a:spcBef>
              <a:spcAft>
                <a:spcPts val="0"/>
              </a:spcAft>
              <a:buClr>
                <a:srgbClr val="C00000"/>
              </a:buClr>
              <a:buSzPct val="90000"/>
            </a:pPr>
            <a:r>
              <a:rPr lang="en-US" dirty="0" smtClean="0">
                <a:latin typeface="Cambria" pitchFamily="18" charset="0"/>
              </a:rPr>
              <a:t>{</a:t>
            </a:r>
          </a:p>
          <a:p>
            <a:pPr marL="53975" lvl="2" indent="4763" algn="just">
              <a:spcBef>
                <a:spcPts val="0"/>
              </a:spcBef>
              <a:spcAft>
                <a:spcPts val="0"/>
              </a:spcAft>
              <a:buClr>
                <a:srgbClr val="C00000"/>
              </a:buClr>
              <a:buSzPct val="90000"/>
            </a:pPr>
            <a:r>
              <a:rPr lang="en-US" dirty="0" smtClean="0">
                <a:latin typeface="Cambria" pitchFamily="18" charset="0"/>
              </a:rPr>
              <a:t> if(counter == 0)</a:t>
            </a:r>
          </a:p>
          <a:p>
            <a:pPr marL="53975" lvl="2" indent="4763" algn="just">
              <a:spcBef>
                <a:spcPts val="0"/>
              </a:spcBef>
              <a:spcAft>
                <a:spcPts val="0"/>
              </a:spcAft>
              <a:buClr>
                <a:srgbClr val="C00000"/>
              </a:buClr>
              <a:buSzPct val="90000"/>
            </a:pPr>
            <a:r>
              <a:rPr lang="en-US" dirty="0" smtClean="0">
                <a:latin typeface="Cambria" pitchFamily="18" charset="0"/>
              </a:rPr>
              <a:t>  return;</a:t>
            </a:r>
          </a:p>
          <a:p>
            <a:pPr marL="53975" lvl="2" indent="4763" algn="just">
              <a:spcBef>
                <a:spcPts val="0"/>
              </a:spcBef>
              <a:spcAft>
                <a:spcPts val="0"/>
              </a:spcAft>
              <a:buClr>
                <a:srgbClr val="C00000"/>
              </a:buClr>
              <a:buSzPct val="90000"/>
            </a:pPr>
            <a:r>
              <a:rPr lang="en-US" dirty="0" smtClean="0">
                <a:latin typeface="Cambria" pitchFamily="18" charset="0"/>
              </a:rPr>
              <a:t> else</a:t>
            </a:r>
          </a:p>
          <a:p>
            <a:pPr marL="53975" lvl="2" indent="4763" algn="just">
              <a:spcBef>
                <a:spcPts val="0"/>
              </a:spcBef>
              <a:spcAft>
                <a:spcPts val="0"/>
              </a:spcAft>
              <a:buClr>
                <a:srgbClr val="C00000"/>
              </a:buClr>
              <a:buSzPct val="90000"/>
            </a:pPr>
            <a:r>
              <a:rPr lang="en-US" dirty="0" smtClean="0">
                <a:latin typeface="Cambria" pitchFamily="18" charset="0"/>
              </a:rPr>
              <a:t> {</a:t>
            </a:r>
          </a:p>
          <a:p>
            <a:pPr marL="53975" lvl="2" indent="4763" algn="just">
              <a:spcBef>
                <a:spcPts val="0"/>
              </a:spcBef>
              <a:spcAft>
                <a:spcPts val="0"/>
              </a:spcAft>
              <a:buClr>
                <a:srgbClr val="C00000"/>
              </a:buClr>
              <a:buSzPct val="90000"/>
            </a:pPr>
            <a:r>
              <a:rPr lang="en-US" dirty="0" smtClean="0">
                <a:latin typeface="Cambria" pitchFamily="18" charset="0"/>
              </a:rPr>
              <a:t>       myFunc(--counter);</a:t>
            </a:r>
          </a:p>
          <a:p>
            <a:pPr marL="53975" lvl="2" indent="4763"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&lt;&lt;counter&lt;&lt;</a:t>
            </a:r>
            <a:r>
              <a:rPr lang="en-US" dirty="0" err="1" smtClean="0">
                <a:latin typeface="Cambria" pitchFamily="18" charset="0"/>
              </a:rPr>
              <a:t>endl</a:t>
            </a:r>
            <a:r>
              <a:rPr lang="en-US" dirty="0" smtClean="0">
                <a:latin typeface="Cambria" pitchFamily="18" charset="0"/>
              </a:rPr>
              <a:t>;</a:t>
            </a:r>
          </a:p>
          <a:p>
            <a:pPr marL="53975" lvl="2" indent="4763" algn="just">
              <a:spcBef>
                <a:spcPts val="0"/>
              </a:spcBef>
              <a:spcAft>
                <a:spcPts val="0"/>
              </a:spcAft>
              <a:buClr>
                <a:srgbClr val="C00000"/>
              </a:buClr>
              <a:buSzPct val="90000"/>
            </a:pPr>
            <a:r>
              <a:rPr lang="en-US" dirty="0" smtClean="0">
                <a:latin typeface="Cambria" pitchFamily="18" charset="0"/>
              </a:rPr>
              <a:t> }</a:t>
            </a:r>
          </a:p>
          <a:p>
            <a:pPr marL="53975" lvl="2" indent="4763" algn="just">
              <a:spcBef>
                <a:spcPts val="0"/>
              </a:spcBef>
              <a:spcAft>
                <a:spcPts val="0"/>
              </a:spcAft>
              <a:buClr>
                <a:srgbClr val="C00000"/>
              </a:buClr>
              <a:buSzPct val="90000"/>
            </a:pPr>
            <a:r>
              <a:rPr lang="en-US" dirty="0" smtClean="0">
                <a:latin typeface="Cambria" pitchFamily="18" charset="0"/>
              </a:rPr>
              <a:t>}</a:t>
            </a:r>
          </a:p>
        </p:txBody>
      </p:sp>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Recursive Function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68</a:t>
            </a:fld>
            <a:endParaRPr lang="en-US" dirty="0"/>
          </a:p>
        </p:txBody>
      </p:sp>
      <p:sp>
        <p:nvSpPr>
          <p:cNvPr id="8" name="TextBox 7"/>
          <p:cNvSpPr txBox="1"/>
          <p:nvPr/>
        </p:nvSpPr>
        <p:spPr>
          <a:xfrm>
            <a:off x="268588" y="1540605"/>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Head Recursion</a:t>
            </a:r>
          </a:p>
        </p:txBody>
      </p:sp>
      <p:sp>
        <p:nvSpPr>
          <p:cNvPr id="10" name="TextBox 9"/>
          <p:cNvSpPr txBox="1"/>
          <p:nvPr/>
        </p:nvSpPr>
        <p:spPr>
          <a:xfrm>
            <a:off x="4600660" y="1819747"/>
            <a:ext cx="4314739" cy="3970318"/>
          </a:xfrm>
          <a:prstGeom prst="rect">
            <a:avLst/>
          </a:prstGeom>
          <a:noFill/>
          <a:ln w="12700">
            <a:noFill/>
            <a:prstDash val="sysDash"/>
          </a:ln>
        </p:spPr>
        <p:txBody>
          <a:bodyPr wrap="square" rtlCol="0">
            <a:spAutoFit/>
          </a:bodyPr>
          <a:lstStyle/>
          <a:p>
            <a:pPr marL="53975" lvl="2" indent="4763" algn="just">
              <a:spcBef>
                <a:spcPts val="0"/>
              </a:spcBef>
              <a:spcAft>
                <a:spcPts val="0"/>
              </a:spcAft>
              <a:buClr>
                <a:srgbClr val="C00000"/>
              </a:buClr>
              <a:buSzPct val="90000"/>
            </a:pPr>
            <a:r>
              <a:rPr lang="en-US" dirty="0" smtClean="0">
                <a:latin typeface="Cambria" pitchFamily="18" charset="0"/>
              </a:rPr>
              <a:t>A function with a recursive call at the end of a path. It is the last operation before returning to caller.</a:t>
            </a:r>
          </a:p>
          <a:p>
            <a:pPr marL="53975" lvl="2" indent="4763" algn="just">
              <a:spcBef>
                <a:spcPts val="0"/>
              </a:spcBef>
              <a:spcAft>
                <a:spcPts val="0"/>
              </a:spcAft>
              <a:buClr>
                <a:srgbClr val="C00000"/>
              </a:buClr>
              <a:buSzPct val="90000"/>
            </a:pPr>
            <a:endParaRPr lang="en-US" dirty="0" smtClean="0">
              <a:latin typeface="Cambria" pitchFamily="18" charset="0"/>
            </a:endParaRPr>
          </a:p>
          <a:p>
            <a:pPr marL="53975" lvl="2" indent="4763" algn="just">
              <a:spcBef>
                <a:spcPts val="0"/>
              </a:spcBef>
              <a:spcAft>
                <a:spcPts val="0"/>
              </a:spcAft>
              <a:buClr>
                <a:srgbClr val="C00000"/>
              </a:buClr>
              <a:buSzPct val="90000"/>
            </a:pPr>
            <a:r>
              <a:rPr lang="en-US" dirty="0" smtClean="0">
                <a:latin typeface="Cambria" pitchFamily="18" charset="0"/>
              </a:rPr>
              <a:t>void myFunc( int counter)</a:t>
            </a:r>
          </a:p>
          <a:p>
            <a:pPr marL="53975" lvl="2" indent="4763" algn="just">
              <a:spcBef>
                <a:spcPts val="0"/>
              </a:spcBef>
              <a:spcAft>
                <a:spcPts val="0"/>
              </a:spcAft>
              <a:buClr>
                <a:srgbClr val="C00000"/>
              </a:buClr>
              <a:buSzPct val="90000"/>
            </a:pPr>
            <a:r>
              <a:rPr lang="en-US" dirty="0" smtClean="0">
                <a:latin typeface="Cambria" pitchFamily="18" charset="0"/>
              </a:rPr>
              <a:t>{</a:t>
            </a:r>
          </a:p>
          <a:p>
            <a:pPr marL="53975" lvl="2" indent="4763" algn="just">
              <a:spcBef>
                <a:spcPts val="0"/>
              </a:spcBef>
              <a:spcAft>
                <a:spcPts val="0"/>
              </a:spcAft>
              <a:buClr>
                <a:srgbClr val="C00000"/>
              </a:buClr>
              <a:buSzPct val="90000"/>
            </a:pPr>
            <a:r>
              <a:rPr lang="en-US" dirty="0" smtClean="0">
                <a:latin typeface="Cambria" pitchFamily="18" charset="0"/>
              </a:rPr>
              <a:t> if(counter == 0)</a:t>
            </a:r>
          </a:p>
          <a:p>
            <a:pPr marL="53975" lvl="2" indent="4763" algn="just">
              <a:spcBef>
                <a:spcPts val="0"/>
              </a:spcBef>
              <a:spcAft>
                <a:spcPts val="0"/>
              </a:spcAft>
              <a:buClr>
                <a:srgbClr val="C00000"/>
              </a:buClr>
              <a:buSzPct val="90000"/>
            </a:pPr>
            <a:r>
              <a:rPr lang="en-US" dirty="0" smtClean="0">
                <a:latin typeface="Cambria" pitchFamily="18" charset="0"/>
              </a:rPr>
              <a:t>  return;</a:t>
            </a:r>
          </a:p>
          <a:p>
            <a:pPr marL="53975" lvl="2" indent="4763" algn="just">
              <a:spcBef>
                <a:spcPts val="0"/>
              </a:spcBef>
              <a:spcAft>
                <a:spcPts val="0"/>
              </a:spcAft>
              <a:buClr>
                <a:srgbClr val="C00000"/>
              </a:buClr>
              <a:buSzPct val="90000"/>
            </a:pPr>
            <a:r>
              <a:rPr lang="en-US" dirty="0" smtClean="0">
                <a:latin typeface="Cambria" pitchFamily="18" charset="0"/>
              </a:rPr>
              <a:t> else</a:t>
            </a:r>
          </a:p>
          <a:p>
            <a:pPr marL="53975" lvl="2" indent="4763" algn="just">
              <a:spcBef>
                <a:spcPts val="0"/>
              </a:spcBef>
              <a:spcAft>
                <a:spcPts val="0"/>
              </a:spcAft>
              <a:buClr>
                <a:srgbClr val="C00000"/>
              </a:buClr>
              <a:buSzPct val="90000"/>
            </a:pPr>
            <a:r>
              <a:rPr lang="en-US" dirty="0" smtClean="0">
                <a:latin typeface="Cambria" pitchFamily="18" charset="0"/>
              </a:rPr>
              <a:t> {</a:t>
            </a:r>
          </a:p>
          <a:p>
            <a:pPr marL="53975" lvl="2" indent="4763"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&lt;&lt;counter&lt;&lt;</a:t>
            </a:r>
            <a:r>
              <a:rPr lang="en-US" dirty="0" err="1" smtClean="0">
                <a:latin typeface="Cambria" pitchFamily="18" charset="0"/>
              </a:rPr>
              <a:t>endl</a:t>
            </a:r>
            <a:r>
              <a:rPr lang="en-US" dirty="0" smtClean="0">
                <a:latin typeface="Cambria" pitchFamily="18" charset="0"/>
              </a:rPr>
              <a:t>;</a:t>
            </a:r>
          </a:p>
          <a:p>
            <a:pPr marL="53975" lvl="2" indent="4763" algn="just">
              <a:spcBef>
                <a:spcPts val="0"/>
              </a:spcBef>
              <a:spcAft>
                <a:spcPts val="0"/>
              </a:spcAft>
              <a:buClr>
                <a:srgbClr val="C00000"/>
              </a:buClr>
              <a:buSzPct val="90000"/>
            </a:pPr>
            <a:r>
              <a:rPr lang="en-US" dirty="0" smtClean="0">
                <a:latin typeface="Cambria" pitchFamily="18" charset="0"/>
              </a:rPr>
              <a:t>     myFunc(--counter);</a:t>
            </a:r>
          </a:p>
          <a:p>
            <a:pPr marL="53975" lvl="2" indent="4763" algn="just">
              <a:spcBef>
                <a:spcPts val="0"/>
              </a:spcBef>
              <a:spcAft>
                <a:spcPts val="0"/>
              </a:spcAft>
              <a:buClr>
                <a:srgbClr val="C00000"/>
              </a:buClr>
              <a:buSzPct val="90000"/>
            </a:pPr>
            <a:r>
              <a:rPr lang="en-US" dirty="0" smtClean="0">
                <a:latin typeface="Cambria" pitchFamily="18" charset="0"/>
              </a:rPr>
              <a:t>  }</a:t>
            </a:r>
          </a:p>
          <a:p>
            <a:pPr marL="53975" lvl="2" indent="4763" algn="just">
              <a:spcBef>
                <a:spcPts val="0"/>
              </a:spcBef>
              <a:spcAft>
                <a:spcPts val="0"/>
              </a:spcAft>
              <a:buClr>
                <a:srgbClr val="C00000"/>
              </a:buClr>
              <a:buSzPct val="90000"/>
            </a:pPr>
            <a:r>
              <a:rPr lang="en-US" dirty="0" smtClean="0">
                <a:latin typeface="Cambria" pitchFamily="18" charset="0"/>
              </a:rPr>
              <a:t>}</a:t>
            </a:r>
          </a:p>
        </p:txBody>
      </p:sp>
      <p:sp>
        <p:nvSpPr>
          <p:cNvPr id="11" name="TextBox 10"/>
          <p:cNvSpPr txBox="1"/>
          <p:nvPr/>
        </p:nvSpPr>
        <p:spPr>
          <a:xfrm>
            <a:off x="4716848" y="1542106"/>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Non-head Recursion</a:t>
            </a:r>
          </a:p>
        </p:txBody>
      </p:sp>
      <p:sp>
        <p:nvSpPr>
          <p:cNvPr id="14" name="TextBox 13"/>
          <p:cNvSpPr txBox="1"/>
          <p:nvPr/>
        </p:nvSpPr>
        <p:spPr>
          <a:xfrm>
            <a:off x="2241699" y="3592033"/>
            <a:ext cx="1153136" cy="307777"/>
          </a:xfrm>
          <a:prstGeom prst="rect">
            <a:avLst/>
          </a:prstGeom>
          <a:noFill/>
        </p:spPr>
        <p:txBody>
          <a:bodyPr wrap="square" rtlCol="0">
            <a:spAutoFit/>
          </a:bodyPr>
          <a:lstStyle/>
          <a:p>
            <a:r>
              <a:rPr lang="en-US" sz="1400" i="1" dirty="0" smtClean="0">
                <a:solidFill>
                  <a:srgbClr val="C00000"/>
                </a:solidFill>
                <a:latin typeface="Cambria" pitchFamily="18" charset="0"/>
              </a:rPr>
              <a:t>Base Criteria</a:t>
            </a:r>
          </a:p>
        </p:txBody>
      </p:sp>
      <p:sp>
        <p:nvSpPr>
          <p:cNvPr id="16" name="TextBox 15"/>
          <p:cNvSpPr txBox="1"/>
          <p:nvPr/>
        </p:nvSpPr>
        <p:spPr>
          <a:xfrm>
            <a:off x="2993066" y="4614532"/>
            <a:ext cx="1905000" cy="307777"/>
          </a:xfrm>
          <a:prstGeom prst="rect">
            <a:avLst/>
          </a:prstGeom>
          <a:noFill/>
        </p:spPr>
        <p:txBody>
          <a:bodyPr wrap="square" rtlCol="0">
            <a:spAutoFit/>
          </a:bodyPr>
          <a:lstStyle/>
          <a:p>
            <a:r>
              <a:rPr lang="en-US" sz="1400" i="1" dirty="0" smtClean="0">
                <a:solidFill>
                  <a:srgbClr val="C00000"/>
                </a:solidFill>
                <a:latin typeface="Cambria" pitchFamily="18" charset="0"/>
              </a:rPr>
              <a:t>Progressive Criteria</a:t>
            </a:r>
          </a:p>
        </p:txBody>
      </p:sp>
      <p:sp>
        <p:nvSpPr>
          <p:cNvPr id="19" name="TextBox 18"/>
          <p:cNvSpPr txBox="1"/>
          <p:nvPr/>
        </p:nvSpPr>
        <p:spPr>
          <a:xfrm>
            <a:off x="6684334" y="3655831"/>
            <a:ext cx="1153136" cy="307777"/>
          </a:xfrm>
          <a:prstGeom prst="rect">
            <a:avLst/>
          </a:prstGeom>
          <a:noFill/>
        </p:spPr>
        <p:txBody>
          <a:bodyPr wrap="square" rtlCol="0">
            <a:spAutoFit/>
          </a:bodyPr>
          <a:lstStyle/>
          <a:p>
            <a:r>
              <a:rPr lang="en-US" sz="1400" i="1" dirty="0" smtClean="0">
                <a:solidFill>
                  <a:srgbClr val="C00000"/>
                </a:solidFill>
                <a:latin typeface="Cambria" pitchFamily="18" charset="0"/>
              </a:rPr>
              <a:t>Base Criteria</a:t>
            </a:r>
          </a:p>
        </p:txBody>
      </p:sp>
      <p:sp>
        <p:nvSpPr>
          <p:cNvPr id="20" name="TextBox 19"/>
          <p:cNvSpPr txBox="1"/>
          <p:nvPr/>
        </p:nvSpPr>
        <p:spPr>
          <a:xfrm>
            <a:off x="7350637" y="4890990"/>
            <a:ext cx="1793363" cy="307777"/>
          </a:xfrm>
          <a:prstGeom prst="rect">
            <a:avLst/>
          </a:prstGeom>
          <a:noFill/>
        </p:spPr>
        <p:txBody>
          <a:bodyPr wrap="square" rtlCol="0">
            <a:spAutoFit/>
          </a:bodyPr>
          <a:lstStyle/>
          <a:p>
            <a:r>
              <a:rPr lang="en-US" sz="1400" i="1" dirty="0" smtClean="0">
                <a:solidFill>
                  <a:srgbClr val="C00000"/>
                </a:solidFill>
                <a:latin typeface="Cambria" pitchFamily="18" charset="0"/>
              </a:rPr>
              <a:t>Progressive Criteria</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Function Overloading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69</a:t>
            </a:fld>
            <a:endParaRPr lang="en-US" dirty="0"/>
          </a:p>
        </p:txBody>
      </p:sp>
      <p:sp>
        <p:nvSpPr>
          <p:cNvPr id="10" name="TextBox 9"/>
          <p:cNvSpPr txBox="1"/>
          <p:nvPr/>
        </p:nvSpPr>
        <p:spPr>
          <a:xfrm>
            <a:off x="35436" y="1524000"/>
            <a:ext cx="8956163" cy="1831271"/>
          </a:xfrm>
          <a:prstGeom prst="rect">
            <a:avLst/>
          </a:prstGeom>
          <a:noFill/>
          <a:ln w="12700">
            <a:noFill/>
            <a:prstDash val="sysDash"/>
          </a:ln>
        </p:spPr>
        <p:txBody>
          <a:bodyPr wrap="square" rtlCol="0">
            <a:spAutoFit/>
          </a:bodyPr>
          <a:lstStyle/>
          <a:p>
            <a:pPr marL="0" lvl="2" algn="just">
              <a:spcBef>
                <a:spcPts val="0"/>
              </a:spcBef>
              <a:spcAft>
                <a:spcPts val="0"/>
              </a:spcAft>
              <a:buClr>
                <a:srgbClr val="C00000"/>
              </a:buClr>
              <a:buSzPct val="90000"/>
            </a:pPr>
            <a:r>
              <a:rPr lang="en-US" dirty="0" smtClean="0">
                <a:latin typeface="Cambria" pitchFamily="18" charset="0"/>
              </a:rPr>
              <a:t>Multiple functions with same names but different parameters are said to be overloaded. Function overloading allows to use the same name for different functions, to perform, either same or different functions.</a:t>
            </a:r>
          </a:p>
          <a:p>
            <a:pPr marL="0" lvl="2" algn="just">
              <a:spcBef>
                <a:spcPts val="600"/>
              </a:spcBef>
              <a:spcAft>
                <a:spcPts val="0"/>
              </a:spcAft>
              <a:buClr>
                <a:srgbClr val="C00000"/>
              </a:buClr>
              <a:buSzPct val="90000"/>
            </a:pPr>
            <a:r>
              <a:rPr lang="en-US" dirty="0" smtClean="0">
                <a:latin typeface="Cambria" pitchFamily="18" charset="0"/>
              </a:rPr>
              <a:t>Function overloading is usually used to enhance the readability of the program. If you have to perform one single operation but with different number or types of arguments, then you can simply overload the function.</a:t>
            </a:r>
          </a:p>
        </p:txBody>
      </p:sp>
      <p:sp>
        <p:nvSpPr>
          <p:cNvPr id="21" name="TextBox 20"/>
          <p:cNvSpPr txBox="1"/>
          <p:nvPr/>
        </p:nvSpPr>
        <p:spPr>
          <a:xfrm>
            <a:off x="152400" y="3345705"/>
            <a:ext cx="8763000" cy="369332"/>
          </a:xfrm>
          <a:prstGeom prst="rect">
            <a:avLst/>
          </a:prstGeom>
          <a:solidFill>
            <a:schemeClr val="accent2"/>
          </a:solidFill>
        </p:spPr>
        <p:txBody>
          <a:bodyPr wrap="square" rtlCol="0">
            <a:spAutoFit/>
          </a:bodyPr>
          <a:lstStyle/>
          <a:p>
            <a:r>
              <a:rPr lang="en-US" i="1" dirty="0" smtClean="0">
                <a:solidFill>
                  <a:schemeClr val="bg1"/>
                </a:solidFill>
                <a:latin typeface="+mn-lt"/>
              </a:rPr>
              <a:t>Ways to overload a function</a:t>
            </a:r>
          </a:p>
        </p:txBody>
      </p:sp>
      <p:sp>
        <p:nvSpPr>
          <p:cNvPr id="22" name="Content Placeholder 2"/>
          <p:cNvSpPr txBox="1">
            <a:spLocks/>
          </p:cNvSpPr>
          <p:nvPr/>
        </p:nvSpPr>
        <p:spPr bwMode="auto">
          <a:xfrm>
            <a:off x="35437" y="3671771"/>
            <a:ext cx="4688963" cy="359734"/>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0"/>
              </a:spcBef>
              <a:buClr>
                <a:srgbClr val="C00000"/>
              </a:buClr>
              <a:buSzPct val="90000"/>
              <a:buFont typeface="+mj-lt"/>
              <a:buAutoNum type="arabicPeriod"/>
            </a:pPr>
            <a:r>
              <a:rPr lang="en-US" dirty="0" smtClean="0">
                <a:latin typeface="Cambria" pitchFamily="18" charset="0"/>
              </a:rPr>
              <a:t>By changing number of Arguments.</a:t>
            </a:r>
          </a:p>
        </p:txBody>
      </p:sp>
      <p:sp>
        <p:nvSpPr>
          <p:cNvPr id="23" name="TextBox 22"/>
          <p:cNvSpPr txBox="1"/>
          <p:nvPr/>
        </p:nvSpPr>
        <p:spPr>
          <a:xfrm>
            <a:off x="152400" y="4074037"/>
            <a:ext cx="8839200" cy="369332"/>
          </a:xfrm>
          <a:prstGeom prst="rect">
            <a:avLst/>
          </a:prstGeom>
          <a:solidFill>
            <a:schemeClr val="accent2"/>
          </a:solidFill>
        </p:spPr>
        <p:txBody>
          <a:bodyPr wrap="square" rtlCol="0">
            <a:spAutoFit/>
          </a:bodyPr>
          <a:lstStyle/>
          <a:p>
            <a:r>
              <a:rPr lang="en-US" i="1" dirty="0" smtClean="0">
                <a:solidFill>
                  <a:schemeClr val="bg1"/>
                </a:solidFill>
                <a:latin typeface="+mn-lt"/>
              </a:rPr>
              <a:t>1. Number of Arguments are different</a:t>
            </a:r>
          </a:p>
        </p:txBody>
      </p:sp>
      <p:sp>
        <p:nvSpPr>
          <p:cNvPr id="24" name="Content Placeholder 2"/>
          <p:cNvSpPr txBox="1">
            <a:spLocks/>
          </p:cNvSpPr>
          <p:nvPr/>
        </p:nvSpPr>
        <p:spPr bwMode="auto">
          <a:xfrm>
            <a:off x="4095303" y="3680635"/>
            <a:ext cx="4688963" cy="381000"/>
          </a:xfrm>
          <a:prstGeom prst="rect">
            <a:avLst/>
          </a:prstGeom>
          <a:noFill/>
          <a:ln w="12700">
            <a:noFill/>
            <a:prstDash val="sysDash"/>
            <a:miter lim="800000"/>
            <a:headEnd/>
            <a:tailEnd/>
          </a:ln>
        </p:spPr>
        <p:txBody>
          <a:bodyPr vert="horz" wrap="square" lIns="91273" tIns="45636" rIns="91273" bIns="45636" numCol="1" anchor="t" anchorCtr="0" compatLnSpc="1">
            <a:prstTxWarp prst="textNoShape">
              <a:avLst/>
            </a:prstTxWarp>
          </a:bodyPr>
          <a:lstStyle/>
          <a:p>
            <a:pPr marL="457200" lvl="2" indent="-398463" algn="just">
              <a:spcBef>
                <a:spcPts val="0"/>
              </a:spcBef>
              <a:buClr>
                <a:srgbClr val="C00000"/>
              </a:buClr>
              <a:buSzPct val="90000"/>
              <a:buFont typeface="+mj-lt"/>
              <a:buAutoNum type="arabicPeriod" startAt="2"/>
            </a:pPr>
            <a:r>
              <a:rPr lang="en-US" dirty="0" smtClean="0">
                <a:latin typeface="Cambria" pitchFamily="18" charset="0"/>
              </a:rPr>
              <a:t>By having different types of argument.</a:t>
            </a:r>
          </a:p>
        </p:txBody>
      </p:sp>
      <p:sp>
        <p:nvSpPr>
          <p:cNvPr id="25" name="TextBox 24"/>
          <p:cNvSpPr txBox="1"/>
          <p:nvPr/>
        </p:nvSpPr>
        <p:spPr>
          <a:xfrm>
            <a:off x="0" y="4400103"/>
            <a:ext cx="8991600" cy="1831271"/>
          </a:xfrm>
          <a:prstGeom prst="rect">
            <a:avLst/>
          </a:prstGeom>
          <a:noFill/>
          <a:ln w="12700">
            <a:noFill/>
            <a:prstDash val="sysDash"/>
          </a:ln>
        </p:spPr>
        <p:txBody>
          <a:bodyPr wrap="square" rtlCol="0">
            <a:spAutoFit/>
          </a:bodyPr>
          <a:lstStyle/>
          <a:p>
            <a:pPr marL="0" lvl="2" algn="just">
              <a:spcBef>
                <a:spcPts val="0"/>
              </a:spcBef>
              <a:spcAft>
                <a:spcPts val="0"/>
              </a:spcAft>
              <a:buClr>
                <a:srgbClr val="C00000"/>
              </a:buClr>
              <a:buSzPct val="90000"/>
            </a:pPr>
            <a:r>
              <a:rPr lang="en-US" dirty="0" smtClean="0">
                <a:latin typeface="Cambria" pitchFamily="18" charset="0"/>
              </a:rPr>
              <a:t>In this type of function overloading we define functions with same names but different number of parameters of the same type.</a:t>
            </a:r>
          </a:p>
          <a:p>
            <a:pPr marL="0" lvl="2" algn="just">
              <a:spcBef>
                <a:spcPts val="600"/>
              </a:spcBef>
              <a:spcAft>
                <a:spcPts val="0"/>
              </a:spcAft>
              <a:buClr>
                <a:srgbClr val="C00000"/>
              </a:buClr>
              <a:buSzPct val="90000"/>
            </a:pPr>
            <a:r>
              <a:rPr lang="fr-FR" dirty="0" smtClean="0">
                <a:latin typeface="Cambria" pitchFamily="18" charset="0"/>
              </a:rPr>
              <a:t>int sum (int x, int y)</a:t>
            </a:r>
          </a:p>
          <a:p>
            <a:pPr marL="0" lvl="2" algn="just">
              <a:spcBef>
                <a:spcPts val="0"/>
              </a:spcBef>
              <a:spcAft>
                <a:spcPts val="0"/>
              </a:spcAft>
              <a:buClr>
                <a:srgbClr val="C00000"/>
              </a:buClr>
              <a:buSzPct val="90000"/>
            </a:pPr>
            <a:r>
              <a:rPr lang="fr-FR" dirty="0" smtClean="0">
                <a:latin typeface="Cambria" pitchFamily="18" charset="0"/>
              </a:rPr>
              <a:t>{</a:t>
            </a:r>
          </a:p>
          <a:p>
            <a:pPr marL="0" lvl="2" algn="just">
              <a:spcBef>
                <a:spcPts val="0"/>
              </a:spcBef>
              <a:spcAft>
                <a:spcPts val="0"/>
              </a:spcAft>
              <a:buClr>
                <a:srgbClr val="C00000"/>
              </a:buClr>
              <a:buSzPct val="90000"/>
            </a:pPr>
            <a:r>
              <a:rPr lang="fr-FR" dirty="0" smtClean="0">
                <a:latin typeface="Cambria" pitchFamily="18" charset="0"/>
              </a:rPr>
              <a:t>   cout &lt;&lt; x+y;</a:t>
            </a:r>
          </a:p>
          <a:p>
            <a:pPr marL="0" lvl="2" algn="just">
              <a:spcBef>
                <a:spcPts val="0"/>
              </a:spcBef>
              <a:spcAft>
                <a:spcPts val="0"/>
              </a:spcAft>
              <a:buClr>
                <a:srgbClr val="C00000"/>
              </a:buClr>
              <a:buSzPct val="90000"/>
            </a:pPr>
            <a:r>
              <a:rPr lang="fr-FR" dirty="0" smtClean="0">
                <a:latin typeface="Cambria" pitchFamily="18" charset="0"/>
              </a:rPr>
              <a:t>}</a:t>
            </a:r>
            <a:endParaRPr lang="en-US" dirty="0" smtClean="0">
              <a:latin typeface="Cambria" pitchFamily="18" charset="0"/>
            </a:endParaRPr>
          </a:p>
        </p:txBody>
      </p:sp>
      <p:sp>
        <p:nvSpPr>
          <p:cNvPr id="26" name="TextBox 25"/>
          <p:cNvSpPr txBox="1"/>
          <p:nvPr/>
        </p:nvSpPr>
        <p:spPr>
          <a:xfrm>
            <a:off x="2438400" y="5011472"/>
            <a:ext cx="2819400" cy="1200329"/>
          </a:xfrm>
          <a:prstGeom prst="rect">
            <a:avLst/>
          </a:prstGeom>
          <a:noFill/>
          <a:ln w="12700">
            <a:noFill/>
            <a:prstDash val="sysDash"/>
          </a:ln>
        </p:spPr>
        <p:txBody>
          <a:bodyPr wrap="square" rtlCol="0">
            <a:spAutoFit/>
          </a:bodyPr>
          <a:lstStyle/>
          <a:p>
            <a:pPr marL="0" lvl="2" algn="just">
              <a:spcBef>
                <a:spcPts val="0"/>
              </a:spcBef>
              <a:spcAft>
                <a:spcPts val="0"/>
              </a:spcAft>
              <a:buClr>
                <a:srgbClr val="C00000"/>
              </a:buClr>
              <a:buSzPct val="90000"/>
            </a:pPr>
            <a:r>
              <a:rPr lang="fr-FR" dirty="0" smtClean="0">
                <a:latin typeface="Cambria" pitchFamily="18" charset="0"/>
              </a:rPr>
              <a:t>int sum (int x, int y, int z)</a:t>
            </a:r>
          </a:p>
          <a:p>
            <a:pPr marL="0" lvl="2" algn="just">
              <a:spcBef>
                <a:spcPts val="0"/>
              </a:spcBef>
              <a:spcAft>
                <a:spcPts val="0"/>
              </a:spcAft>
              <a:buClr>
                <a:srgbClr val="C00000"/>
              </a:buClr>
              <a:buSzPct val="90000"/>
            </a:pPr>
            <a:r>
              <a:rPr lang="fr-FR" dirty="0" smtClean="0">
                <a:latin typeface="Cambria" pitchFamily="18" charset="0"/>
              </a:rPr>
              <a:t>{</a:t>
            </a:r>
          </a:p>
          <a:p>
            <a:pPr marL="0" lvl="2" algn="just">
              <a:spcBef>
                <a:spcPts val="0"/>
              </a:spcBef>
              <a:spcAft>
                <a:spcPts val="0"/>
              </a:spcAft>
              <a:buClr>
                <a:srgbClr val="C00000"/>
              </a:buClr>
              <a:buSzPct val="90000"/>
            </a:pPr>
            <a:r>
              <a:rPr lang="fr-FR" dirty="0" smtClean="0">
                <a:latin typeface="Cambria" pitchFamily="18" charset="0"/>
              </a:rPr>
              <a:t>    cout &lt;&lt; x+y + z;</a:t>
            </a:r>
          </a:p>
          <a:p>
            <a:pPr marL="0" lvl="2" algn="just">
              <a:spcBef>
                <a:spcPts val="0"/>
              </a:spcBef>
              <a:spcAft>
                <a:spcPts val="0"/>
              </a:spcAft>
              <a:buClr>
                <a:srgbClr val="C00000"/>
              </a:buClr>
              <a:buSzPct val="90000"/>
            </a:pPr>
            <a:r>
              <a:rPr lang="fr-FR" dirty="0" smtClean="0">
                <a:latin typeface="Cambria" pitchFamily="18" charset="0"/>
              </a:rPr>
              <a:t>}</a:t>
            </a:r>
            <a:endParaRPr lang="en-US" dirty="0" smtClean="0">
              <a:latin typeface="Cambria" pitchFamily="18" charset="0"/>
            </a:endParaRPr>
          </a:p>
        </p:txBody>
      </p:sp>
      <p:sp>
        <p:nvSpPr>
          <p:cNvPr id="27" name="TextBox 26"/>
          <p:cNvSpPr txBox="1"/>
          <p:nvPr/>
        </p:nvSpPr>
        <p:spPr>
          <a:xfrm>
            <a:off x="5536046" y="4979573"/>
            <a:ext cx="3251777" cy="1569660"/>
          </a:xfrm>
          <a:prstGeom prst="rect">
            <a:avLst/>
          </a:prstGeom>
          <a:noFill/>
          <a:ln w="12700">
            <a:noFill/>
            <a:prstDash val="sysDash"/>
          </a:ln>
        </p:spPr>
        <p:txBody>
          <a:bodyPr wrap="square" rtlCol="0">
            <a:spAutoFit/>
          </a:bodyPr>
          <a:lstStyle/>
          <a:p>
            <a:pPr marL="0" lvl="2" algn="just">
              <a:spcBef>
                <a:spcPts val="0"/>
              </a:spcBef>
              <a:spcAft>
                <a:spcPts val="0"/>
              </a:spcAft>
              <a:buClr>
                <a:srgbClr val="C00000"/>
              </a:buClr>
              <a:buSzPct val="90000"/>
            </a:pPr>
            <a:r>
              <a:rPr lang="fr-FR" sz="1600" dirty="0" smtClean="0">
                <a:latin typeface="Cambria" pitchFamily="18" charset="0"/>
              </a:rPr>
              <a:t>int main()</a:t>
            </a:r>
          </a:p>
          <a:p>
            <a:pPr marL="0" lvl="2" algn="just">
              <a:spcBef>
                <a:spcPts val="0"/>
              </a:spcBef>
              <a:spcAft>
                <a:spcPts val="0"/>
              </a:spcAft>
              <a:buClr>
                <a:srgbClr val="C00000"/>
              </a:buClr>
              <a:buSzPct val="90000"/>
            </a:pPr>
            <a:r>
              <a:rPr lang="fr-FR" sz="1600" dirty="0" smtClean="0">
                <a:latin typeface="Cambria" pitchFamily="18" charset="0"/>
              </a:rPr>
              <a:t>{</a:t>
            </a:r>
          </a:p>
          <a:p>
            <a:pPr marL="0" lvl="2" algn="just">
              <a:spcBef>
                <a:spcPts val="0"/>
              </a:spcBef>
              <a:spcAft>
                <a:spcPts val="0"/>
              </a:spcAft>
              <a:buClr>
                <a:srgbClr val="C00000"/>
              </a:buClr>
              <a:buSzPct val="90000"/>
            </a:pPr>
            <a:r>
              <a:rPr lang="fr-FR" sz="1600" dirty="0" smtClean="0">
                <a:latin typeface="Cambria" pitchFamily="18" charset="0"/>
              </a:rPr>
              <a:t>    sum(10, 20);</a:t>
            </a:r>
          </a:p>
          <a:p>
            <a:pPr marL="0" lvl="2" algn="just">
              <a:spcBef>
                <a:spcPts val="0"/>
              </a:spcBef>
              <a:spcAft>
                <a:spcPts val="0"/>
              </a:spcAft>
              <a:buClr>
                <a:srgbClr val="C00000"/>
              </a:buClr>
              <a:buSzPct val="90000"/>
            </a:pPr>
            <a:r>
              <a:rPr lang="fr-FR" sz="1600" dirty="0" smtClean="0">
                <a:latin typeface="Cambria" pitchFamily="18" charset="0"/>
              </a:rPr>
              <a:t>    sum(10,20,30);</a:t>
            </a:r>
          </a:p>
          <a:p>
            <a:pPr marL="0" lvl="2" algn="just">
              <a:spcBef>
                <a:spcPts val="0"/>
              </a:spcBef>
              <a:spcAft>
                <a:spcPts val="0"/>
              </a:spcAft>
              <a:buClr>
                <a:srgbClr val="C00000"/>
              </a:buClr>
              <a:buSzPct val="90000"/>
            </a:pPr>
            <a:r>
              <a:rPr lang="fr-FR" sz="1600" dirty="0" smtClean="0">
                <a:latin typeface="Cambria" pitchFamily="18" charset="0"/>
              </a:rPr>
              <a:t>    return 0;</a:t>
            </a:r>
          </a:p>
          <a:p>
            <a:pPr marL="0" lvl="2" algn="just">
              <a:spcBef>
                <a:spcPts val="0"/>
              </a:spcBef>
              <a:spcAft>
                <a:spcPts val="0"/>
              </a:spcAft>
              <a:buClr>
                <a:srgbClr val="C00000"/>
              </a:buClr>
              <a:buSzPct val="90000"/>
            </a:pPr>
            <a:r>
              <a:rPr lang="fr-FR" sz="1600" dirty="0" smtClean="0">
                <a:latin typeface="Cambria" pitchFamily="18" charset="0"/>
              </a:rPr>
              <a:t>}</a:t>
            </a:r>
            <a:endParaRPr lang="en-US" sz="1600" dirty="0" smtClean="0">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3200" b="1" dirty="0" smtClean="0">
                <a:solidFill>
                  <a:schemeClr val="tx1"/>
                </a:solidFill>
                <a:latin typeface="Cambria" pitchFamily="18" charset="0"/>
              </a:rPr>
              <a:t>Input/Output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a:t>
            </a:fld>
            <a:endParaRPr lang="en-US" dirty="0"/>
          </a:p>
        </p:txBody>
      </p:sp>
      <p:sp>
        <p:nvSpPr>
          <p:cNvPr id="20" name="TextBox 19"/>
          <p:cNvSpPr txBox="1"/>
          <p:nvPr/>
        </p:nvSpPr>
        <p:spPr>
          <a:xfrm>
            <a:off x="118732" y="1566532"/>
            <a:ext cx="8872868" cy="4678204"/>
          </a:xfrm>
          <a:prstGeom prst="rect">
            <a:avLst/>
          </a:prstGeom>
          <a:noFill/>
          <a:ln w="12700">
            <a:noFill/>
            <a:prstDash val="sysDash"/>
          </a:ln>
        </p:spPr>
        <p:txBody>
          <a:bodyPr wrap="square" rtlCol="0">
            <a:spAutoFit/>
          </a:bodyPr>
          <a:lstStyle/>
          <a:p>
            <a:pPr algn="just"/>
            <a:r>
              <a:rPr lang="en-US" sz="2400" dirty="0" smtClean="0">
                <a:latin typeface="Cambria" pitchFamily="18" charset="0"/>
              </a:rPr>
              <a:t>In C++, input and output (I/O) operators are used to take input and display output. The operator used for taking the input is known as the </a:t>
            </a:r>
            <a:r>
              <a:rPr lang="en-US" sz="2400" b="1" dirty="0" smtClean="0">
                <a:latin typeface="Cambria" pitchFamily="18" charset="0"/>
              </a:rPr>
              <a:t>extraction</a:t>
            </a:r>
            <a:r>
              <a:rPr lang="en-US" sz="2400" dirty="0" smtClean="0">
                <a:latin typeface="Cambria" pitchFamily="18" charset="0"/>
              </a:rPr>
              <a:t> or </a:t>
            </a:r>
            <a:r>
              <a:rPr lang="en-US" sz="2400" b="1" dirty="0" smtClean="0">
                <a:latin typeface="Cambria" pitchFamily="18" charset="0"/>
              </a:rPr>
              <a:t>get from </a:t>
            </a:r>
            <a:r>
              <a:rPr lang="en-US" sz="2400" dirty="0" smtClean="0">
                <a:latin typeface="Cambria" pitchFamily="18" charset="0"/>
              </a:rPr>
              <a:t>operator (&gt;&gt;), while the operator used for displaying the output is known as the </a:t>
            </a:r>
            <a:r>
              <a:rPr lang="en-US" sz="2400" b="1" dirty="0" smtClean="0">
                <a:latin typeface="Cambria" pitchFamily="18" charset="0"/>
              </a:rPr>
              <a:t>insertion</a:t>
            </a:r>
            <a:r>
              <a:rPr lang="en-US" sz="2400" dirty="0" smtClean="0">
                <a:latin typeface="Cambria" pitchFamily="18" charset="0"/>
              </a:rPr>
              <a:t> or </a:t>
            </a:r>
            <a:r>
              <a:rPr lang="en-US" sz="2400" b="1" dirty="0" smtClean="0">
                <a:latin typeface="Cambria" pitchFamily="18" charset="0"/>
              </a:rPr>
              <a:t>put to</a:t>
            </a:r>
            <a:r>
              <a:rPr lang="en-US" sz="2400" dirty="0" smtClean="0">
                <a:latin typeface="Cambria" pitchFamily="18" charset="0"/>
              </a:rPr>
              <a:t> operator (&lt;&lt;).</a:t>
            </a:r>
          </a:p>
          <a:p>
            <a:pPr algn="just">
              <a:spcBef>
                <a:spcPts val="1200"/>
              </a:spcBef>
            </a:pPr>
            <a:r>
              <a:rPr lang="en-US" sz="2400" b="1" dirty="0" smtClean="0">
                <a:latin typeface="Cambria" pitchFamily="18" charset="0"/>
              </a:rPr>
              <a:t>Input Operator </a:t>
            </a:r>
            <a:r>
              <a:rPr lang="en-US" sz="2400" dirty="0" smtClean="0">
                <a:latin typeface="Cambria" pitchFamily="18" charset="0"/>
              </a:rPr>
              <a:t>- The input operator, commonly known as the extraction operator (&gt;&gt;), is used with the standard input stream, </a:t>
            </a:r>
            <a:r>
              <a:rPr lang="en-US" sz="2400" b="1" dirty="0" err="1" smtClean="0">
                <a:latin typeface="Cambria" pitchFamily="18" charset="0"/>
              </a:rPr>
              <a:t>cin</a:t>
            </a:r>
            <a:r>
              <a:rPr lang="en-US" sz="2400" dirty="0" smtClean="0">
                <a:latin typeface="Cambria" pitchFamily="18" charset="0"/>
              </a:rPr>
              <a:t>. </a:t>
            </a:r>
            <a:r>
              <a:rPr lang="en-US" sz="2400" dirty="0" err="1" smtClean="0">
                <a:latin typeface="Cambria" pitchFamily="18" charset="0"/>
              </a:rPr>
              <a:t>cin</a:t>
            </a:r>
            <a:r>
              <a:rPr lang="en-US" sz="2400" dirty="0" smtClean="0">
                <a:latin typeface="Cambria" pitchFamily="18" charset="0"/>
              </a:rPr>
              <a:t> treats data as a stream of characters. These characters flow from </a:t>
            </a:r>
            <a:r>
              <a:rPr lang="en-US" sz="2400" dirty="0" err="1" smtClean="0">
                <a:latin typeface="Cambria" pitchFamily="18" charset="0"/>
              </a:rPr>
              <a:t>cin</a:t>
            </a:r>
            <a:r>
              <a:rPr lang="en-US" sz="2400" dirty="0" smtClean="0">
                <a:latin typeface="Cambria" pitchFamily="18" charset="0"/>
              </a:rPr>
              <a:t> to the program through the input operator. The input operator works on two operands, namely, the </a:t>
            </a:r>
            <a:r>
              <a:rPr lang="en-US" sz="2400" dirty="0" err="1" smtClean="0">
                <a:latin typeface="Cambria" pitchFamily="18" charset="0"/>
              </a:rPr>
              <a:t>cin</a:t>
            </a:r>
            <a:r>
              <a:rPr lang="en-US" sz="2400" dirty="0" smtClean="0">
                <a:latin typeface="Cambria" pitchFamily="18" charset="0"/>
              </a:rPr>
              <a:t> stream on its left and a variable on its right. Thus, the input operator takes (extracts) the value through </a:t>
            </a:r>
            <a:r>
              <a:rPr lang="en-US" sz="2400" dirty="0" err="1" smtClean="0">
                <a:latin typeface="Cambria" pitchFamily="18" charset="0"/>
              </a:rPr>
              <a:t>cin</a:t>
            </a:r>
            <a:r>
              <a:rPr lang="en-US" sz="2400" dirty="0" smtClean="0">
                <a:latin typeface="Cambria" pitchFamily="18" charset="0"/>
              </a:rPr>
              <a:t> and stores it in the variable.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Function Overloading cont…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70</a:t>
            </a:fld>
            <a:endParaRPr lang="en-US" dirty="0"/>
          </a:p>
        </p:txBody>
      </p:sp>
      <p:sp>
        <p:nvSpPr>
          <p:cNvPr id="23" name="TextBox 22"/>
          <p:cNvSpPr txBox="1"/>
          <p:nvPr/>
        </p:nvSpPr>
        <p:spPr>
          <a:xfrm>
            <a:off x="67336" y="1547035"/>
            <a:ext cx="8839200" cy="369332"/>
          </a:xfrm>
          <a:prstGeom prst="rect">
            <a:avLst/>
          </a:prstGeom>
          <a:solidFill>
            <a:schemeClr val="accent2"/>
          </a:solidFill>
        </p:spPr>
        <p:txBody>
          <a:bodyPr wrap="square" rtlCol="0">
            <a:spAutoFit/>
          </a:bodyPr>
          <a:lstStyle/>
          <a:p>
            <a:r>
              <a:rPr lang="en-US" i="1" dirty="0" smtClean="0">
                <a:solidFill>
                  <a:schemeClr val="bg1"/>
                </a:solidFill>
                <a:latin typeface="+mn-lt"/>
              </a:rPr>
              <a:t>2. Different Datatype of Arguments</a:t>
            </a:r>
          </a:p>
        </p:txBody>
      </p:sp>
      <p:sp>
        <p:nvSpPr>
          <p:cNvPr id="25" name="TextBox 24"/>
          <p:cNvSpPr txBox="1"/>
          <p:nvPr/>
        </p:nvSpPr>
        <p:spPr>
          <a:xfrm>
            <a:off x="10633" y="1915633"/>
            <a:ext cx="8991600" cy="4524315"/>
          </a:xfrm>
          <a:prstGeom prst="rect">
            <a:avLst/>
          </a:prstGeom>
          <a:noFill/>
          <a:ln w="12700">
            <a:noFill/>
            <a:prstDash val="sysDash"/>
          </a:ln>
        </p:spPr>
        <p:txBody>
          <a:bodyPr wrap="square" rtlCol="0">
            <a:spAutoFit/>
          </a:bodyPr>
          <a:lstStyle/>
          <a:p>
            <a:pPr marL="0" lvl="2" algn="just">
              <a:spcBef>
                <a:spcPts val="0"/>
              </a:spcBef>
              <a:spcAft>
                <a:spcPts val="0"/>
              </a:spcAft>
              <a:buClr>
                <a:srgbClr val="C00000"/>
              </a:buClr>
              <a:buSzPct val="90000"/>
            </a:pPr>
            <a:r>
              <a:rPr lang="en-US" dirty="0" smtClean="0">
                <a:latin typeface="Cambria" pitchFamily="18" charset="0"/>
              </a:rPr>
              <a:t>In this type of overloading we define two or more functions with same name and same number of parameters, but the type of parameter is different. </a:t>
            </a:r>
          </a:p>
          <a:p>
            <a:pPr marL="0" lvl="2" algn="just">
              <a:spcBef>
                <a:spcPts val="0"/>
              </a:spcBef>
              <a:spcAft>
                <a:spcPts val="0"/>
              </a:spcAft>
              <a:buClr>
                <a:srgbClr val="C00000"/>
              </a:buClr>
              <a:buSzPct val="90000"/>
            </a:pPr>
            <a:endParaRPr lang="en-US" dirty="0" smtClean="0">
              <a:latin typeface="Cambria" pitchFamily="18" charset="0"/>
            </a:endParaRPr>
          </a:p>
          <a:p>
            <a:pPr marL="0" lvl="2" algn="just">
              <a:spcBef>
                <a:spcPts val="0"/>
              </a:spcBef>
              <a:spcAft>
                <a:spcPts val="0"/>
              </a:spcAft>
              <a:buClr>
                <a:srgbClr val="C00000"/>
              </a:buClr>
              <a:buSzPct val="90000"/>
            </a:pPr>
            <a:r>
              <a:rPr lang="en-US" dirty="0" smtClean="0">
                <a:latin typeface="Cambria" pitchFamily="18" charset="0"/>
              </a:rPr>
              <a:t>#include &lt;</a:t>
            </a:r>
            <a:r>
              <a:rPr lang="en-US" dirty="0" err="1" smtClean="0">
                <a:latin typeface="Cambria" pitchFamily="18" charset="0"/>
              </a:rPr>
              <a:t>iostream</a:t>
            </a:r>
            <a:r>
              <a:rPr lang="en-US" dirty="0" smtClean="0">
                <a:latin typeface="Cambria" pitchFamily="18" charset="0"/>
              </a:rPr>
              <a:t>&gt;</a:t>
            </a:r>
          </a:p>
          <a:p>
            <a:pPr marL="0" lvl="2" algn="just">
              <a:spcBef>
                <a:spcPts val="0"/>
              </a:spcBef>
              <a:spcAft>
                <a:spcPts val="0"/>
              </a:spcAft>
              <a:buClr>
                <a:srgbClr val="C00000"/>
              </a:buClr>
              <a:buSzPct val="90000"/>
            </a:pPr>
            <a:r>
              <a:rPr lang="en-US" dirty="0" smtClean="0">
                <a:latin typeface="Cambria" pitchFamily="18" charset="0"/>
              </a:rPr>
              <a:t>using namespace std;</a:t>
            </a:r>
          </a:p>
          <a:p>
            <a:pPr marL="0" lvl="2" algn="just">
              <a:spcBef>
                <a:spcPts val="0"/>
              </a:spcBef>
              <a:spcAft>
                <a:spcPts val="0"/>
              </a:spcAft>
              <a:buClr>
                <a:srgbClr val="C00000"/>
              </a:buClr>
              <a:buSzPct val="90000"/>
            </a:pPr>
            <a:endParaRPr lang="en-US" dirty="0" smtClean="0">
              <a:latin typeface="Cambria" pitchFamily="18" charset="0"/>
            </a:endParaRPr>
          </a:p>
          <a:p>
            <a:pPr marL="0" lvl="2" algn="just">
              <a:spcBef>
                <a:spcPts val="0"/>
              </a:spcBef>
              <a:spcAft>
                <a:spcPts val="0"/>
              </a:spcAft>
              <a:buClr>
                <a:srgbClr val="C00000"/>
              </a:buClr>
              <a:buSzPct val="90000"/>
            </a:pPr>
            <a:r>
              <a:rPr lang="en-US" b="1" dirty="0" smtClean="0">
                <a:latin typeface="Cambria" pitchFamily="18" charset="0"/>
              </a:rPr>
              <a:t>// Function prototype</a:t>
            </a:r>
          </a:p>
          <a:p>
            <a:pPr marL="0" lvl="2" algn="just">
              <a:spcBef>
                <a:spcPts val="0"/>
              </a:spcBef>
              <a:spcAft>
                <a:spcPts val="0"/>
              </a:spcAft>
              <a:buClr>
                <a:srgbClr val="C00000"/>
              </a:buClr>
              <a:buSzPct val="90000"/>
            </a:pPr>
            <a:r>
              <a:rPr lang="en-US" dirty="0" smtClean="0">
                <a:latin typeface="Cambria" pitchFamily="18" charset="0"/>
              </a:rPr>
              <a:t>void sum(int, int);</a:t>
            </a:r>
          </a:p>
          <a:p>
            <a:pPr marL="0" lvl="2" algn="just">
              <a:spcBef>
                <a:spcPts val="0"/>
              </a:spcBef>
              <a:spcAft>
                <a:spcPts val="0"/>
              </a:spcAft>
              <a:buClr>
                <a:srgbClr val="C00000"/>
              </a:buClr>
              <a:buSzPct val="90000"/>
            </a:pPr>
            <a:r>
              <a:rPr lang="en-US" dirty="0" smtClean="0">
                <a:latin typeface="Cambria" pitchFamily="18" charset="0"/>
              </a:rPr>
              <a:t>void sum(</a:t>
            </a:r>
            <a:r>
              <a:rPr lang="fr-FR" dirty="0" smtClean="0">
                <a:latin typeface="Cambria" pitchFamily="18" charset="0"/>
              </a:rPr>
              <a:t>double</a:t>
            </a:r>
            <a:r>
              <a:rPr lang="en-US" dirty="0" smtClean="0">
                <a:latin typeface="Cambria" pitchFamily="18" charset="0"/>
              </a:rPr>
              <a:t>, </a:t>
            </a:r>
            <a:r>
              <a:rPr lang="fr-FR" dirty="0" smtClean="0">
                <a:latin typeface="Cambria" pitchFamily="18" charset="0"/>
              </a:rPr>
              <a:t>double</a:t>
            </a:r>
            <a:r>
              <a:rPr lang="en-US" dirty="0" smtClean="0">
                <a:latin typeface="Cambria" pitchFamily="18" charset="0"/>
              </a:rPr>
              <a:t>);</a:t>
            </a:r>
          </a:p>
          <a:p>
            <a:pPr marL="0" lvl="2" algn="just">
              <a:spcBef>
                <a:spcPts val="0"/>
              </a:spcBef>
              <a:spcAft>
                <a:spcPts val="0"/>
              </a:spcAft>
              <a:buClr>
                <a:srgbClr val="C00000"/>
              </a:buClr>
              <a:buSzPct val="90000"/>
            </a:pPr>
            <a:endParaRPr lang="en-US" dirty="0" smtClean="0">
              <a:latin typeface="Cambria" pitchFamily="18" charset="0"/>
            </a:endParaRPr>
          </a:p>
          <a:p>
            <a:pPr marL="0" lvl="2" algn="just">
              <a:spcBef>
                <a:spcPts val="0"/>
              </a:spcBef>
              <a:spcAft>
                <a:spcPts val="0"/>
              </a:spcAft>
              <a:buClr>
                <a:srgbClr val="C00000"/>
              </a:buClr>
              <a:buSzPct val="90000"/>
            </a:pPr>
            <a:r>
              <a:rPr lang="en-US" dirty="0" smtClean="0">
                <a:latin typeface="Cambria" pitchFamily="18" charset="0"/>
              </a:rPr>
              <a:t>int main()</a:t>
            </a:r>
          </a:p>
          <a:p>
            <a:pPr marL="0" lvl="2" algn="just">
              <a:spcBef>
                <a:spcPts val="0"/>
              </a:spcBef>
              <a:spcAft>
                <a:spcPts val="0"/>
              </a:spcAft>
              <a:buClr>
                <a:srgbClr val="C00000"/>
              </a:buClr>
              <a:buSzPct val="90000"/>
            </a:pPr>
            <a:r>
              <a:rPr lang="en-US" dirty="0" smtClean="0">
                <a:latin typeface="Cambria" pitchFamily="18" charset="0"/>
              </a:rPr>
              <a:t>{</a:t>
            </a:r>
          </a:p>
          <a:p>
            <a:pPr marL="0" lvl="2" algn="just">
              <a:spcBef>
                <a:spcPts val="0"/>
              </a:spcBef>
              <a:spcAft>
                <a:spcPts val="0"/>
              </a:spcAft>
              <a:buClr>
                <a:srgbClr val="C00000"/>
              </a:buClr>
              <a:buSzPct val="90000"/>
            </a:pPr>
            <a:r>
              <a:rPr lang="en-US" dirty="0" smtClean="0">
                <a:latin typeface="Cambria" pitchFamily="18" charset="0"/>
              </a:rPr>
              <a:t>    sum (10,20);</a:t>
            </a:r>
          </a:p>
          <a:p>
            <a:pPr marL="0" lvl="2" algn="just">
              <a:spcBef>
                <a:spcPts val="0"/>
              </a:spcBef>
              <a:spcAft>
                <a:spcPts val="0"/>
              </a:spcAft>
              <a:buClr>
                <a:srgbClr val="C00000"/>
              </a:buClr>
              <a:buSzPct val="90000"/>
            </a:pPr>
            <a:r>
              <a:rPr lang="en-US" dirty="0" smtClean="0">
                <a:latin typeface="Cambria" pitchFamily="18" charset="0"/>
              </a:rPr>
              <a:t>    sum(10.5,20.5);</a:t>
            </a:r>
          </a:p>
          <a:p>
            <a:pPr marL="0" lvl="2" algn="just">
              <a:spcBef>
                <a:spcPts val="0"/>
              </a:spcBef>
              <a:spcAft>
                <a:spcPts val="0"/>
              </a:spcAft>
              <a:buClr>
                <a:srgbClr val="C00000"/>
              </a:buClr>
              <a:buSzPct val="90000"/>
            </a:pPr>
            <a:r>
              <a:rPr lang="en-US" dirty="0" smtClean="0">
                <a:latin typeface="Cambria" pitchFamily="18" charset="0"/>
              </a:rPr>
              <a:t>    return 0;</a:t>
            </a:r>
          </a:p>
          <a:p>
            <a:pPr marL="0" lvl="2" algn="just">
              <a:spcBef>
                <a:spcPts val="0"/>
              </a:spcBef>
              <a:spcAft>
                <a:spcPts val="0"/>
              </a:spcAft>
              <a:buClr>
                <a:srgbClr val="C00000"/>
              </a:buClr>
              <a:buSzPct val="90000"/>
            </a:pPr>
            <a:r>
              <a:rPr lang="en-US" dirty="0" smtClean="0">
                <a:latin typeface="Cambria" pitchFamily="18" charset="0"/>
              </a:rPr>
              <a:t>}</a:t>
            </a:r>
          </a:p>
        </p:txBody>
      </p:sp>
      <p:sp>
        <p:nvSpPr>
          <p:cNvPr id="14" name="TextBox 13"/>
          <p:cNvSpPr txBox="1"/>
          <p:nvPr/>
        </p:nvSpPr>
        <p:spPr>
          <a:xfrm>
            <a:off x="4648200" y="2743200"/>
            <a:ext cx="4267200" cy="2862322"/>
          </a:xfrm>
          <a:prstGeom prst="rect">
            <a:avLst/>
          </a:prstGeom>
          <a:noFill/>
          <a:ln w="12700">
            <a:noFill/>
            <a:prstDash val="sysDash"/>
          </a:ln>
        </p:spPr>
        <p:txBody>
          <a:bodyPr wrap="square" rtlCol="0">
            <a:spAutoFit/>
          </a:bodyPr>
          <a:lstStyle/>
          <a:p>
            <a:pPr marL="0" lvl="2" algn="just">
              <a:spcBef>
                <a:spcPts val="0"/>
              </a:spcBef>
              <a:spcAft>
                <a:spcPts val="0"/>
              </a:spcAft>
              <a:buClr>
                <a:srgbClr val="C00000"/>
              </a:buClr>
              <a:buSzPct val="90000"/>
            </a:pPr>
            <a:r>
              <a:rPr lang="fr-FR" dirty="0" smtClean="0">
                <a:latin typeface="Cambria" pitchFamily="18" charset="0"/>
              </a:rPr>
              <a:t>//continuation of program</a:t>
            </a:r>
          </a:p>
          <a:p>
            <a:pPr marL="0" lvl="2" algn="just">
              <a:spcBef>
                <a:spcPts val="0"/>
              </a:spcBef>
              <a:spcAft>
                <a:spcPts val="0"/>
              </a:spcAft>
              <a:buClr>
                <a:srgbClr val="C00000"/>
              </a:buClr>
              <a:buSzPct val="90000"/>
            </a:pPr>
            <a:r>
              <a:rPr lang="fr-FR" dirty="0" err="1" smtClean="0">
                <a:latin typeface="Cambria" pitchFamily="18" charset="0"/>
              </a:rPr>
              <a:t>void</a:t>
            </a:r>
            <a:r>
              <a:rPr lang="fr-FR" dirty="0" smtClean="0">
                <a:latin typeface="Cambria" pitchFamily="18" charset="0"/>
              </a:rPr>
              <a:t> </a:t>
            </a:r>
            <a:r>
              <a:rPr lang="fr-FR" dirty="0" err="1" smtClean="0">
                <a:latin typeface="Cambria" pitchFamily="18" charset="0"/>
              </a:rPr>
              <a:t>sum</a:t>
            </a:r>
            <a:r>
              <a:rPr lang="fr-FR" dirty="0" smtClean="0">
                <a:latin typeface="Cambria" pitchFamily="18" charset="0"/>
              </a:rPr>
              <a:t>(double x, double y)</a:t>
            </a:r>
          </a:p>
          <a:p>
            <a:pPr marL="0" lvl="2" algn="just">
              <a:spcBef>
                <a:spcPts val="0"/>
              </a:spcBef>
              <a:spcAft>
                <a:spcPts val="0"/>
              </a:spcAft>
              <a:buClr>
                <a:srgbClr val="C00000"/>
              </a:buClr>
              <a:buSzPct val="90000"/>
            </a:pPr>
            <a:r>
              <a:rPr lang="fr-FR" dirty="0" smtClean="0">
                <a:latin typeface="Cambria" pitchFamily="18" charset="0"/>
              </a:rPr>
              <a:t>{</a:t>
            </a:r>
          </a:p>
          <a:p>
            <a:pPr marL="0" lvl="2" algn="just">
              <a:spcBef>
                <a:spcPts val="0"/>
              </a:spcBef>
              <a:spcAft>
                <a:spcPts val="0"/>
              </a:spcAft>
              <a:buClr>
                <a:srgbClr val="C00000"/>
              </a:buClr>
              <a:buSzPct val="90000"/>
            </a:pPr>
            <a:r>
              <a:rPr lang="fr-FR" dirty="0" smtClean="0">
                <a:latin typeface="Cambria" pitchFamily="18" charset="0"/>
              </a:rPr>
              <a:t>   cout &lt;&lt; x+y;</a:t>
            </a:r>
          </a:p>
          <a:p>
            <a:pPr marL="0" lvl="2" algn="just">
              <a:spcBef>
                <a:spcPts val="0"/>
              </a:spcBef>
              <a:spcAft>
                <a:spcPts val="0"/>
              </a:spcAft>
              <a:buClr>
                <a:srgbClr val="C00000"/>
              </a:buClr>
              <a:buSzPct val="90000"/>
            </a:pPr>
            <a:r>
              <a:rPr lang="fr-FR" dirty="0" smtClean="0">
                <a:latin typeface="Cambria" pitchFamily="18" charset="0"/>
              </a:rPr>
              <a:t>}</a:t>
            </a:r>
          </a:p>
          <a:p>
            <a:pPr marL="0" lvl="2" algn="just">
              <a:spcBef>
                <a:spcPts val="0"/>
              </a:spcBef>
              <a:spcAft>
                <a:spcPts val="0"/>
              </a:spcAft>
              <a:buClr>
                <a:srgbClr val="C00000"/>
              </a:buClr>
              <a:buSzPct val="90000"/>
            </a:pPr>
            <a:endParaRPr lang="en-US" dirty="0" smtClean="0">
              <a:latin typeface="Cambria" pitchFamily="18" charset="0"/>
            </a:endParaRPr>
          </a:p>
          <a:p>
            <a:pPr marL="0" lvl="2" algn="just">
              <a:spcBef>
                <a:spcPts val="0"/>
              </a:spcBef>
              <a:spcAft>
                <a:spcPts val="0"/>
              </a:spcAft>
              <a:buClr>
                <a:srgbClr val="C00000"/>
              </a:buClr>
              <a:buSzPct val="90000"/>
            </a:pPr>
            <a:r>
              <a:rPr lang="fr-FR" dirty="0" err="1" smtClean="0">
                <a:latin typeface="Cambria" pitchFamily="18" charset="0"/>
              </a:rPr>
              <a:t>void</a:t>
            </a:r>
            <a:r>
              <a:rPr lang="fr-FR" dirty="0" smtClean="0">
                <a:latin typeface="Cambria" pitchFamily="18" charset="0"/>
              </a:rPr>
              <a:t> </a:t>
            </a:r>
            <a:r>
              <a:rPr lang="fr-FR" dirty="0" err="1" smtClean="0">
                <a:latin typeface="Cambria" pitchFamily="18" charset="0"/>
              </a:rPr>
              <a:t>sum</a:t>
            </a:r>
            <a:r>
              <a:rPr lang="fr-FR" dirty="0" smtClean="0">
                <a:latin typeface="Cambria" pitchFamily="18" charset="0"/>
              </a:rPr>
              <a:t>(int x, int y)</a:t>
            </a:r>
          </a:p>
          <a:p>
            <a:pPr marL="0" lvl="2" algn="just">
              <a:spcBef>
                <a:spcPts val="0"/>
              </a:spcBef>
              <a:spcAft>
                <a:spcPts val="0"/>
              </a:spcAft>
              <a:buClr>
                <a:srgbClr val="C00000"/>
              </a:buClr>
              <a:buSzPct val="90000"/>
            </a:pPr>
            <a:r>
              <a:rPr lang="fr-FR" dirty="0" smtClean="0">
                <a:latin typeface="Cambria" pitchFamily="18" charset="0"/>
              </a:rPr>
              <a:t>{</a:t>
            </a:r>
          </a:p>
          <a:p>
            <a:pPr marL="0" lvl="2" algn="just">
              <a:spcBef>
                <a:spcPts val="0"/>
              </a:spcBef>
              <a:spcAft>
                <a:spcPts val="0"/>
              </a:spcAft>
              <a:buClr>
                <a:srgbClr val="C00000"/>
              </a:buClr>
              <a:buSzPct val="90000"/>
            </a:pPr>
            <a:r>
              <a:rPr lang="fr-FR" dirty="0" smtClean="0">
                <a:latin typeface="Cambria" pitchFamily="18" charset="0"/>
              </a:rPr>
              <a:t> cout&lt;&lt; x+y;</a:t>
            </a:r>
          </a:p>
          <a:p>
            <a:pPr marL="0" lvl="2" algn="just">
              <a:spcBef>
                <a:spcPts val="0"/>
              </a:spcBef>
              <a:spcAft>
                <a:spcPts val="0"/>
              </a:spcAft>
              <a:buClr>
                <a:srgbClr val="C00000"/>
              </a:buClr>
              <a:buSzPct val="90000"/>
            </a:pPr>
            <a:r>
              <a:rPr lang="fr-FR" dirty="0" smtClean="0">
                <a:latin typeface="Cambria" pitchFamily="18" charset="0"/>
              </a:rPr>
              <a:t>}</a:t>
            </a:r>
          </a:p>
        </p:txBody>
      </p:sp>
      <p:cxnSp>
        <p:nvCxnSpPr>
          <p:cNvPr id="16" name="Elbow Connector 15"/>
          <p:cNvCxnSpPr>
            <a:endCxn id="14" idx="0"/>
          </p:cNvCxnSpPr>
          <p:nvPr/>
        </p:nvCxnSpPr>
        <p:spPr>
          <a:xfrm flipV="1">
            <a:off x="2057400" y="2743200"/>
            <a:ext cx="4724400" cy="3581400"/>
          </a:xfrm>
          <a:prstGeom prst="bentConnector4">
            <a:avLst>
              <a:gd name="adj1" fmla="val 46324"/>
              <a:gd name="adj2" fmla="val 10638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Function Prototype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71</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89029" y="1551159"/>
            <a:ext cx="8902572" cy="4401205"/>
          </a:xfrm>
          <a:prstGeom prst="rect">
            <a:avLst/>
          </a:prstGeom>
          <a:noFill/>
          <a:ln w="12700">
            <a:noFill/>
            <a:prstDash val="sysDash"/>
          </a:ln>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Provides the compiler with the description of functions that will be used later in the program</a:t>
            </a:r>
          </a:p>
          <a:p>
            <a:pPr marL="457200" lvl="2" indent="-398463" algn="just">
              <a:spcBef>
                <a:spcPts val="0"/>
              </a:spcBef>
              <a:spcAft>
                <a:spcPts val="0"/>
              </a:spcAft>
              <a:buClr>
                <a:srgbClr val="C00000"/>
              </a:buClr>
              <a:buSzPct val="90000"/>
              <a:buFont typeface="Wingdings" pitchFamily="2" charset="2"/>
              <a:buChar char="q"/>
            </a:pPr>
            <a:endParaRPr lang="en-US" sz="2000" dirty="0" smtClean="0">
              <a:latin typeface="Cambria" pitchFamily="18" charset="0"/>
            </a:endParaRP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Its define the function before it been used/called</a:t>
            </a:r>
          </a:p>
          <a:p>
            <a:pPr marL="457200" lvl="2" indent="-398463" algn="just">
              <a:spcBef>
                <a:spcPts val="0"/>
              </a:spcBef>
              <a:spcAft>
                <a:spcPts val="0"/>
              </a:spcAft>
              <a:buClr>
                <a:srgbClr val="C00000"/>
              </a:buClr>
              <a:buSzPct val="90000"/>
              <a:buFont typeface="Wingdings" pitchFamily="2" charset="2"/>
              <a:buChar char="q"/>
            </a:pPr>
            <a:endParaRPr lang="en-US" sz="2000" dirty="0" smtClean="0">
              <a:latin typeface="Cambria" pitchFamily="18" charset="0"/>
            </a:endParaRP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Function prototypes need to be written at the beginning of the program.</a:t>
            </a:r>
          </a:p>
          <a:p>
            <a:pPr marL="457200" lvl="2" indent="-398463" algn="just">
              <a:spcBef>
                <a:spcPts val="0"/>
              </a:spcBef>
              <a:spcAft>
                <a:spcPts val="0"/>
              </a:spcAft>
              <a:buClr>
                <a:srgbClr val="C00000"/>
              </a:buClr>
              <a:buSzPct val="90000"/>
              <a:buFont typeface="Wingdings" pitchFamily="2" charset="2"/>
              <a:buChar char="q"/>
            </a:pPr>
            <a:endParaRPr lang="en-US" sz="2000" dirty="0" smtClean="0">
              <a:latin typeface="Cambria" pitchFamily="18" charset="0"/>
            </a:endParaRP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The function prototype must have :</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 return type indicating the variable  that the function will be return</a:t>
            </a:r>
          </a:p>
          <a:p>
            <a:pPr marL="913572" lvl="3" indent="-398463" algn="just">
              <a:spcBef>
                <a:spcPts val="0"/>
              </a:spcBef>
              <a:spcAft>
                <a:spcPts val="0"/>
              </a:spcAft>
              <a:buClr>
                <a:srgbClr val="C00000"/>
              </a:buClr>
              <a:buSzPct val="90000"/>
            </a:pPr>
            <a:endParaRPr lang="en-US" sz="2000" dirty="0" smtClean="0">
              <a:latin typeface="Cambria" pitchFamily="18" charset="0"/>
            </a:endParaRP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Function Prototype Examples: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double squared(double);</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void </a:t>
            </a:r>
            <a:r>
              <a:rPr lang="en-US" sz="2000" dirty="0" err="1" smtClean="0">
                <a:latin typeface="Cambria" pitchFamily="18" charset="0"/>
              </a:rPr>
              <a:t>print_report</a:t>
            </a:r>
            <a:r>
              <a:rPr lang="en-US" sz="2000" dirty="0" smtClean="0">
                <a:latin typeface="Cambria" pitchFamily="18" charset="0"/>
              </a:rPr>
              <a:t>(int);</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int </a:t>
            </a:r>
            <a:r>
              <a:rPr lang="en-US" sz="2000" dirty="0" err="1" smtClean="0">
                <a:latin typeface="Cambria" pitchFamily="18" charset="0"/>
              </a:rPr>
              <a:t>get_menu_choice</a:t>
            </a:r>
            <a:r>
              <a:rPr lang="en-US" sz="2000" dirty="0" smtClean="0">
                <a:latin typeface="Cambria" pitchFamily="18" charset="0"/>
              </a:rPr>
              <a:t>(void);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4000" b="1" dirty="0" smtClean="0">
                <a:solidFill>
                  <a:schemeClr val="tx1"/>
                </a:solidFill>
                <a:latin typeface="Cambria" pitchFamily="18" charset="0"/>
              </a:rPr>
              <a:t>Function Prototype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72</a:t>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1" name="TextBox 10"/>
          <p:cNvSpPr txBox="1"/>
          <p:nvPr/>
        </p:nvSpPr>
        <p:spPr>
          <a:xfrm>
            <a:off x="89029" y="1551159"/>
            <a:ext cx="3416171" cy="2862322"/>
          </a:xfrm>
          <a:prstGeom prst="rect">
            <a:avLst/>
          </a:prstGeom>
          <a:noFill/>
          <a:ln w="12700">
            <a:noFill/>
            <a:prstDash val="sysDash"/>
          </a:ln>
        </p:spPr>
        <p:txBody>
          <a:bodyPr wrap="square" rtlCol="0">
            <a:spAutoFit/>
          </a:bodyPr>
          <a:lstStyle/>
          <a:p>
            <a:pPr marL="457200" lvl="2" indent="-398463" algn="just">
              <a:spcBef>
                <a:spcPts val="0"/>
              </a:spcBef>
              <a:spcAft>
                <a:spcPts val="0"/>
              </a:spcAft>
              <a:buClr>
                <a:srgbClr val="C00000"/>
              </a:buClr>
              <a:buSzPct val="90000"/>
            </a:pPr>
            <a:r>
              <a:rPr lang="en-US" dirty="0" smtClean="0">
                <a:latin typeface="Cambria" pitchFamily="18" charset="0"/>
              </a:rPr>
              <a:t>#include&lt;iostream&gt;</a:t>
            </a:r>
          </a:p>
          <a:p>
            <a:pPr marL="457200" lvl="2" indent="-398463" algn="just">
              <a:spcBef>
                <a:spcPts val="0"/>
              </a:spcBef>
              <a:spcAft>
                <a:spcPts val="0"/>
              </a:spcAft>
              <a:buClr>
                <a:srgbClr val="C00000"/>
              </a:buClr>
              <a:buSzPct val="90000"/>
            </a:pPr>
            <a:endParaRPr lang="en-US" dirty="0" smtClean="0">
              <a:latin typeface="Cambria" pitchFamily="18" charset="0"/>
            </a:endParaRPr>
          </a:p>
          <a:p>
            <a:pPr marL="457200" lvl="2" indent="-398463" algn="just">
              <a:spcBef>
                <a:spcPts val="0"/>
              </a:spcBef>
              <a:spcAft>
                <a:spcPts val="0"/>
              </a:spcAft>
              <a:buClr>
                <a:srgbClr val="C00000"/>
              </a:buClr>
              <a:buSzPct val="90000"/>
            </a:pPr>
            <a:r>
              <a:rPr lang="en-US" dirty="0" smtClean="0">
                <a:latin typeface="Cambria" pitchFamily="18" charset="0"/>
              </a:rPr>
              <a:t>// Prototype Declaration</a:t>
            </a:r>
          </a:p>
          <a:p>
            <a:pPr marL="457200" lvl="2" indent="-398463" algn="just">
              <a:spcBef>
                <a:spcPts val="0"/>
              </a:spcBef>
              <a:spcAft>
                <a:spcPts val="0"/>
              </a:spcAft>
              <a:buClr>
                <a:srgbClr val="C00000"/>
              </a:buClr>
              <a:buSzPct val="90000"/>
            </a:pPr>
            <a:r>
              <a:rPr lang="en-US" dirty="0" smtClean="0">
                <a:latin typeface="Cambria" pitchFamily="18" charset="0"/>
              </a:rPr>
              <a:t>void area();  </a:t>
            </a:r>
          </a:p>
          <a:p>
            <a:pPr marL="457200" lvl="2" indent="-398463" algn="just">
              <a:spcBef>
                <a:spcPts val="0"/>
              </a:spcBef>
              <a:spcAft>
                <a:spcPts val="0"/>
              </a:spcAft>
              <a:buClr>
                <a:srgbClr val="C00000"/>
              </a:buClr>
              <a:buSzPct val="90000"/>
            </a:pPr>
            <a:endParaRPr lang="en-US" dirty="0" smtClean="0">
              <a:latin typeface="Cambria" pitchFamily="18" charset="0"/>
            </a:endParaRPr>
          </a:p>
          <a:p>
            <a:pPr marL="457200" lvl="2" indent="-398463" algn="just">
              <a:spcBef>
                <a:spcPts val="0"/>
              </a:spcBef>
              <a:spcAft>
                <a:spcPts val="0"/>
              </a:spcAft>
              <a:buClr>
                <a:srgbClr val="C00000"/>
              </a:buClr>
              <a:buSzPct val="90000"/>
            </a:pPr>
            <a:r>
              <a:rPr lang="en-US" dirty="0" smtClean="0">
                <a:latin typeface="Cambria" pitchFamily="18" charset="0"/>
              </a:rPr>
              <a:t>int main()</a:t>
            </a:r>
          </a:p>
          <a:p>
            <a:pPr marL="457200" lvl="2" indent="-398463" algn="just">
              <a:spcBef>
                <a:spcPts val="0"/>
              </a:spcBef>
              <a:spcAft>
                <a:spcPts val="0"/>
              </a:spcAft>
              <a:buClr>
                <a:srgbClr val="C00000"/>
              </a:buClr>
              <a:buSzPct val="90000"/>
            </a:pPr>
            <a:r>
              <a:rPr lang="en-US" dirty="0" smtClean="0">
                <a:latin typeface="Cambria" pitchFamily="18" charset="0"/>
              </a:rPr>
              <a:t>{</a:t>
            </a:r>
          </a:p>
          <a:p>
            <a:pPr marL="457200" lvl="2" indent="-398463" algn="just">
              <a:spcBef>
                <a:spcPts val="0"/>
              </a:spcBef>
              <a:spcAft>
                <a:spcPts val="0"/>
              </a:spcAft>
              <a:buClr>
                <a:srgbClr val="C00000"/>
              </a:buClr>
              <a:buSzPct val="90000"/>
            </a:pPr>
            <a:r>
              <a:rPr lang="en-US" dirty="0" smtClean="0">
                <a:latin typeface="Cambria" pitchFamily="18" charset="0"/>
              </a:rPr>
              <a:t>   area();</a:t>
            </a:r>
          </a:p>
          <a:p>
            <a:pPr marL="457200" lvl="2" indent="-398463" algn="just">
              <a:spcBef>
                <a:spcPts val="0"/>
              </a:spcBef>
              <a:spcAft>
                <a:spcPts val="0"/>
              </a:spcAft>
              <a:buClr>
                <a:srgbClr val="C00000"/>
              </a:buClr>
              <a:buSzPct val="90000"/>
            </a:pPr>
            <a:r>
              <a:rPr lang="en-US" dirty="0" smtClean="0">
                <a:latin typeface="Cambria" pitchFamily="18" charset="0"/>
              </a:rPr>
              <a:t>   return 0;</a:t>
            </a:r>
          </a:p>
          <a:p>
            <a:pPr marL="457200" lvl="2" indent="-398463" algn="just">
              <a:spcBef>
                <a:spcPts val="0"/>
              </a:spcBef>
              <a:spcAft>
                <a:spcPts val="0"/>
              </a:spcAft>
              <a:buClr>
                <a:srgbClr val="C00000"/>
              </a:buClr>
              <a:buSzPct val="90000"/>
            </a:pPr>
            <a:r>
              <a:rPr lang="en-US" dirty="0" smtClean="0">
                <a:latin typeface="Cambria" pitchFamily="18" charset="0"/>
              </a:rPr>
              <a:t>}</a:t>
            </a:r>
          </a:p>
        </p:txBody>
      </p:sp>
      <p:sp>
        <p:nvSpPr>
          <p:cNvPr id="7" name="TextBox 6"/>
          <p:cNvSpPr txBox="1"/>
          <p:nvPr/>
        </p:nvSpPr>
        <p:spPr>
          <a:xfrm>
            <a:off x="3518029" y="1524000"/>
            <a:ext cx="4787771" cy="2862322"/>
          </a:xfrm>
          <a:prstGeom prst="rect">
            <a:avLst/>
          </a:prstGeom>
          <a:noFill/>
          <a:ln w="12700">
            <a:noFill/>
            <a:prstDash val="sysDash"/>
          </a:ln>
        </p:spPr>
        <p:txBody>
          <a:bodyPr wrap="square" rtlCol="0">
            <a:spAutoFit/>
          </a:bodyPr>
          <a:lstStyle/>
          <a:p>
            <a:pPr marL="457200" lvl="2" indent="-398463" algn="just">
              <a:spcBef>
                <a:spcPts val="0"/>
              </a:spcBef>
              <a:spcAft>
                <a:spcPts val="0"/>
              </a:spcAft>
              <a:buClr>
                <a:srgbClr val="C00000"/>
              </a:buClr>
              <a:buSzPct val="90000"/>
            </a:pPr>
            <a:r>
              <a:rPr lang="en-US" dirty="0" smtClean="0">
                <a:latin typeface="Cambria" pitchFamily="18" charset="0"/>
              </a:rPr>
              <a:t>void area()</a:t>
            </a:r>
          </a:p>
          <a:p>
            <a:pPr marL="457200" lvl="2" indent="-398463" algn="just">
              <a:spcBef>
                <a:spcPts val="0"/>
              </a:spcBef>
              <a:spcAft>
                <a:spcPts val="0"/>
              </a:spcAft>
              <a:buClr>
                <a:srgbClr val="C00000"/>
              </a:buClr>
              <a:buSzPct val="90000"/>
            </a:pPr>
            <a:r>
              <a:rPr lang="en-US" dirty="0" smtClean="0">
                <a:latin typeface="Cambria" pitchFamily="18" charset="0"/>
              </a:rPr>
              <a:t>{</a:t>
            </a:r>
          </a:p>
          <a:p>
            <a:pPr marL="457200" lvl="2" indent="-398463" algn="just">
              <a:spcBef>
                <a:spcPts val="0"/>
              </a:spcBef>
              <a:spcAft>
                <a:spcPts val="0"/>
              </a:spcAft>
              <a:buClr>
                <a:srgbClr val="C00000"/>
              </a:buClr>
              <a:buSzPct val="90000"/>
            </a:pPr>
            <a:r>
              <a:rPr lang="en-US" dirty="0" smtClean="0">
                <a:latin typeface="Cambria" pitchFamily="18" charset="0"/>
              </a:rPr>
              <a:t>    float </a:t>
            </a:r>
            <a:r>
              <a:rPr lang="en-US" dirty="0" err="1" smtClean="0">
                <a:latin typeface="Cambria" pitchFamily="18" charset="0"/>
              </a:rPr>
              <a:t>area_circle</a:t>
            </a:r>
            <a:r>
              <a:rPr lang="en-US" dirty="0" smtClean="0">
                <a:latin typeface="Cambria" pitchFamily="18" charset="0"/>
              </a:rPr>
              <a:t>;</a:t>
            </a:r>
          </a:p>
          <a:p>
            <a:pPr marL="457200" lvl="2" indent="-398463" algn="just">
              <a:spcBef>
                <a:spcPts val="0"/>
              </a:spcBef>
              <a:spcAft>
                <a:spcPts val="0"/>
              </a:spcAft>
              <a:buClr>
                <a:srgbClr val="C00000"/>
              </a:buClr>
              <a:buSzPct val="90000"/>
            </a:pPr>
            <a:r>
              <a:rPr lang="en-US" dirty="0" smtClean="0">
                <a:latin typeface="Cambria" pitchFamily="18" charset="0"/>
              </a:rPr>
              <a:t>    float </a:t>
            </a:r>
            <a:r>
              <a:rPr lang="en-US" dirty="0" err="1" smtClean="0">
                <a:latin typeface="Cambria" pitchFamily="18" charset="0"/>
              </a:rPr>
              <a:t>rad</a:t>
            </a:r>
            <a:r>
              <a:rPr lang="en-US" dirty="0" smtClean="0">
                <a:latin typeface="Cambria" pitchFamily="18" charset="0"/>
              </a:rPr>
              <a:t>;</a:t>
            </a:r>
          </a:p>
          <a:p>
            <a:pPr marL="457200" lvl="2" indent="-398463" algn="just">
              <a:spcBef>
                <a:spcPts val="0"/>
              </a:spcBef>
              <a:spcAft>
                <a:spcPts val="0"/>
              </a:spcAft>
              <a:buClr>
                <a:srgbClr val="C00000"/>
              </a:buClr>
              <a:buSzPct val="90000"/>
            </a:pPr>
            <a:endParaRPr lang="en-US" dirty="0" smtClean="0">
              <a:latin typeface="Cambria" pitchFamily="18" charset="0"/>
            </a:endParaRPr>
          </a:p>
          <a:p>
            <a:pPr marL="457200" lvl="2" indent="-398463"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t>
            </a:r>
            <a:r>
              <a:rPr lang="en-US" dirty="0" err="1" smtClean="0">
                <a:latin typeface="Cambria" pitchFamily="18" charset="0"/>
              </a:rPr>
              <a:t>nEnter</a:t>
            </a:r>
            <a:r>
              <a:rPr lang="en-US" dirty="0" smtClean="0">
                <a:latin typeface="Cambria" pitchFamily="18" charset="0"/>
              </a:rPr>
              <a:t> the radius : ");</a:t>
            </a:r>
          </a:p>
          <a:p>
            <a:pPr marL="457200" lvl="2" indent="-398463"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cin</a:t>
            </a:r>
            <a:r>
              <a:rPr lang="en-US" dirty="0" smtClean="0">
                <a:latin typeface="Cambria" pitchFamily="18" charset="0"/>
              </a:rPr>
              <a:t>&gt;&gt;</a:t>
            </a:r>
            <a:r>
              <a:rPr lang="en-US" dirty="0" err="1" smtClean="0">
                <a:latin typeface="Cambria" pitchFamily="18" charset="0"/>
              </a:rPr>
              <a:t>rad</a:t>
            </a:r>
            <a:r>
              <a:rPr lang="en-US" dirty="0" smtClean="0">
                <a:latin typeface="Cambria" pitchFamily="18" charset="0"/>
              </a:rPr>
              <a:t>;</a:t>
            </a:r>
          </a:p>
          <a:p>
            <a:pPr marL="457200" lvl="2" indent="-398463"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area_circle</a:t>
            </a:r>
            <a:r>
              <a:rPr lang="en-US" dirty="0" smtClean="0">
                <a:latin typeface="Cambria" pitchFamily="18" charset="0"/>
              </a:rPr>
              <a:t> = 3.14 * </a:t>
            </a:r>
            <a:r>
              <a:rPr lang="en-US" dirty="0" err="1" smtClean="0">
                <a:latin typeface="Cambria" pitchFamily="18" charset="0"/>
              </a:rPr>
              <a:t>rad</a:t>
            </a:r>
            <a:r>
              <a:rPr lang="en-US" dirty="0" smtClean="0">
                <a:latin typeface="Cambria" pitchFamily="18" charset="0"/>
              </a:rPr>
              <a:t> * </a:t>
            </a:r>
            <a:r>
              <a:rPr lang="en-US" dirty="0" err="1" smtClean="0">
                <a:latin typeface="Cambria" pitchFamily="18" charset="0"/>
              </a:rPr>
              <a:t>rad</a:t>
            </a:r>
            <a:r>
              <a:rPr lang="en-US" dirty="0" smtClean="0">
                <a:latin typeface="Cambria" pitchFamily="18" charset="0"/>
              </a:rPr>
              <a:t> ;</a:t>
            </a:r>
          </a:p>
          <a:p>
            <a:pPr marL="457200" lvl="2" indent="-398463"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&lt;&lt;"Area of Circle = “&lt;&lt;</a:t>
            </a:r>
            <a:r>
              <a:rPr lang="en-US" dirty="0" err="1" smtClean="0">
                <a:latin typeface="Cambria" pitchFamily="18" charset="0"/>
              </a:rPr>
              <a:t>area_circle</a:t>
            </a:r>
            <a:r>
              <a:rPr lang="en-US" dirty="0" smtClean="0">
                <a:latin typeface="Cambria" pitchFamily="18" charset="0"/>
              </a:rPr>
              <a:t>;</a:t>
            </a:r>
          </a:p>
          <a:p>
            <a:pPr marL="457200" lvl="2" indent="-398463" algn="just">
              <a:spcBef>
                <a:spcPts val="0"/>
              </a:spcBef>
              <a:spcAft>
                <a:spcPts val="0"/>
              </a:spcAft>
              <a:buClr>
                <a:srgbClr val="C00000"/>
              </a:buClr>
              <a:buSzPct val="90000"/>
            </a:pPr>
            <a:r>
              <a:rPr lang="en-US" dirty="0" smtClean="0">
                <a:latin typeface="Cambria" pitchFamily="18" charset="0"/>
              </a:rPr>
              <a:t>}</a:t>
            </a:r>
          </a:p>
        </p:txBody>
      </p:sp>
      <p:sp>
        <p:nvSpPr>
          <p:cNvPr id="10" name="TextBox 9"/>
          <p:cNvSpPr txBox="1"/>
          <p:nvPr/>
        </p:nvSpPr>
        <p:spPr>
          <a:xfrm>
            <a:off x="228600" y="4648200"/>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Class Work (Use Prototypes)</a:t>
            </a:r>
          </a:p>
        </p:txBody>
      </p:sp>
      <p:pic>
        <p:nvPicPr>
          <p:cNvPr id="12" name="Picture 2"/>
          <p:cNvPicPr>
            <a:picLocks noChangeAspect="1" noChangeArrowheads="1"/>
          </p:cNvPicPr>
          <p:nvPr/>
        </p:nvPicPr>
        <p:blipFill>
          <a:blip r:embed="rId4"/>
          <a:srcRect/>
          <a:stretch>
            <a:fillRect/>
          </a:stretch>
        </p:blipFill>
        <p:spPr bwMode="auto">
          <a:xfrm>
            <a:off x="4343400" y="4038600"/>
            <a:ext cx="1143000" cy="1066800"/>
          </a:xfrm>
          <a:prstGeom prst="rect">
            <a:avLst/>
          </a:prstGeom>
          <a:noFill/>
          <a:ln w="9525">
            <a:noFill/>
            <a:miter lim="800000"/>
            <a:headEnd/>
            <a:tailEnd/>
          </a:ln>
          <a:effectLst/>
        </p:spPr>
      </p:pic>
      <p:sp>
        <p:nvSpPr>
          <p:cNvPr id="13" name="TextBox 12"/>
          <p:cNvSpPr txBox="1"/>
          <p:nvPr/>
        </p:nvSpPr>
        <p:spPr>
          <a:xfrm>
            <a:off x="76200" y="5029200"/>
            <a:ext cx="8902572" cy="646331"/>
          </a:xfrm>
          <a:prstGeom prst="rect">
            <a:avLst/>
          </a:prstGeom>
          <a:noFill/>
          <a:ln w="12700">
            <a:noFill/>
            <a:prstDash val="sysDash"/>
          </a:ln>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Write a function to add 3 numbers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Write a function to compute n</a:t>
            </a:r>
            <a:r>
              <a:rPr lang="en-US" baseline="30000" dirty="0" smtClean="0">
                <a:latin typeface="Cambria" pitchFamily="18" charset="0"/>
              </a:rPr>
              <a:t>k</a:t>
            </a:r>
            <a:r>
              <a:rPr lang="en-US" dirty="0" smtClean="0">
                <a:latin typeface="Cambria" pitchFamily="18" charset="0"/>
              </a:rPr>
              <a:t> where n and k are supplied by user</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r>
              <a:rPr lang="en-US" b="1" dirty="0" smtClean="0">
                <a:solidFill>
                  <a:schemeClr val="tx1"/>
                </a:solidFill>
                <a:latin typeface="Cambria" pitchFamily="18" charset="0"/>
              </a:rPr>
              <a:t>main function return value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9" name="Slide Number Placeholder 8"/>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73</a:t>
            </a:fld>
            <a:endParaRPr lang="en-US" dirty="0"/>
          </a:p>
        </p:txBody>
      </p:sp>
      <p:sp>
        <p:nvSpPr>
          <p:cNvPr id="10" name="TextBox 9"/>
          <p:cNvSpPr txBox="1"/>
          <p:nvPr/>
        </p:nvSpPr>
        <p:spPr>
          <a:xfrm>
            <a:off x="42532" y="1534633"/>
            <a:ext cx="8949068" cy="4893647"/>
          </a:xfrm>
          <a:prstGeom prst="rect">
            <a:avLst/>
          </a:prstGeom>
          <a:noFill/>
          <a:ln w="12700">
            <a:noFill/>
            <a:prstDash val="sysDash"/>
          </a:ln>
        </p:spPr>
        <p:txBody>
          <a:bodyPr wrap="square" rtlCol="0">
            <a:spAutoFit/>
          </a:bodyPr>
          <a:lstStyle/>
          <a:p>
            <a:pPr marL="53975" lvl="2" indent="4763" algn="just">
              <a:spcBef>
                <a:spcPts val="0"/>
              </a:spcBef>
              <a:spcAft>
                <a:spcPts val="0"/>
              </a:spcAft>
              <a:buClr>
                <a:srgbClr val="C00000"/>
              </a:buClr>
              <a:buSzPct val="90000"/>
            </a:pPr>
            <a:r>
              <a:rPr lang="en-US" sz="2400" dirty="0" smtClean="0">
                <a:latin typeface="Cambria" pitchFamily="18" charset="0"/>
              </a:rPr>
              <a:t>If the execution of main ends normally without encountering a return statement the compiler assumes the function ends with an implicit return statement i.e.  return 0;</a:t>
            </a:r>
          </a:p>
          <a:p>
            <a:pPr marL="53975" lvl="2" indent="4763" algn="just">
              <a:spcBef>
                <a:spcPts val="0"/>
              </a:spcBef>
              <a:spcAft>
                <a:spcPts val="0"/>
              </a:spcAft>
              <a:buClr>
                <a:srgbClr val="C00000"/>
              </a:buClr>
              <a:buSzPct val="90000"/>
            </a:pPr>
            <a:endParaRPr lang="en-US" sz="2400" dirty="0" smtClean="0">
              <a:latin typeface="Cambria" pitchFamily="18" charset="0"/>
            </a:endParaRPr>
          </a:p>
          <a:p>
            <a:pPr marL="53975" lvl="2" indent="4763" algn="just">
              <a:spcBef>
                <a:spcPts val="0"/>
              </a:spcBef>
              <a:spcAft>
                <a:spcPts val="0"/>
              </a:spcAft>
              <a:buClr>
                <a:srgbClr val="C00000"/>
              </a:buClr>
              <a:buSzPct val="90000"/>
            </a:pPr>
            <a:r>
              <a:rPr lang="en-US" sz="2400" dirty="0" smtClean="0">
                <a:latin typeface="Cambria" pitchFamily="18" charset="0"/>
              </a:rPr>
              <a:t>When main returns zero (either implicitly or explicitly), it is interpreted by the environment as that the program ended successfully. Other values may be returned by main, and some environments give access to that value to the caller in some way, although this behavior is not required and nor necessarily portable between platforms.</a:t>
            </a:r>
          </a:p>
          <a:p>
            <a:pPr marL="53975" lvl="2" indent="4763" algn="just">
              <a:spcBef>
                <a:spcPts val="0"/>
              </a:spcBef>
              <a:spcAft>
                <a:spcPts val="0"/>
              </a:spcAft>
              <a:buClr>
                <a:srgbClr val="C00000"/>
              </a:buClr>
              <a:buSzPct val="90000"/>
            </a:pPr>
            <a:endParaRPr lang="en-US" sz="2400" dirty="0" smtClean="0">
              <a:latin typeface="Cambria" pitchFamily="18" charset="0"/>
            </a:endParaRPr>
          </a:p>
          <a:p>
            <a:pPr marL="53975" lvl="2" indent="4763" algn="just">
              <a:spcBef>
                <a:spcPts val="0"/>
              </a:spcBef>
              <a:spcAft>
                <a:spcPts val="0"/>
              </a:spcAft>
              <a:buClr>
                <a:srgbClr val="C00000"/>
              </a:buClr>
              <a:buSzPct val="90000"/>
            </a:pPr>
            <a:r>
              <a:rPr lang="en-US" sz="2400" dirty="0" smtClean="0">
                <a:latin typeface="Cambria" pitchFamily="18" charset="0"/>
              </a:rPr>
              <a:t>Some authors consider a good practice to explicitly write the returns zero statement.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6" name="Slide Number Placeholder 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74</a:t>
            </a:fld>
            <a:endParaRPr lang="en-US" dirty="0"/>
          </a:p>
        </p:txBody>
      </p:sp>
      <p:pic>
        <p:nvPicPr>
          <p:cNvPr id="7" name="Picture 6" descr="Image result for Thanks"/>
          <p:cNvPicPr>
            <a:picLocks noChangeAspect="1" noChangeArrowheads="1"/>
          </p:cNvPicPr>
          <p:nvPr/>
        </p:nvPicPr>
        <p:blipFill>
          <a:blip r:embed="rId4"/>
          <a:srcRect/>
          <a:stretch>
            <a:fillRect/>
          </a:stretch>
        </p:blipFill>
        <p:spPr bwMode="auto">
          <a:xfrm>
            <a:off x="2946996" y="2590800"/>
            <a:ext cx="2838450" cy="1609726"/>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481468"/>
            <a:ext cx="8964771" cy="5016758"/>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a:pPr>
            <a:r>
              <a:rPr lang="en-US" sz="2000" dirty="0" smtClean="0">
                <a:latin typeface="Cambria" pitchFamily="18" charset="0"/>
              </a:rPr>
              <a:t>WAP (Write a program) to print out all Armstrong numbers between 1 and 500. If sum of cubes of each digit of the number is equal to the number itself, then the number is called an Armstrong number. For example, 153 = ( 1 * 1 * 1 ) + ( 5 * 5 * 5 ) + ( 3 * 3 * 3 )</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find the norm of a matrix. The norm is defined as the square root of the sum of squares of all elements in the matrix.</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sort a set of names stored in an array in alphabetical order.</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remove characters in string except alphabets</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input a two dimensional array and print lower triangular matrix and upper triangular matrix. Lower triangular matrix is a matrix which contains elements below principle diagonal including principle diagonal elements and rest of the elements are 0. Upper triangular matrix is a matrix which contains elements above principle diagonal including principle diagonal elements and rest of the elements are 0.</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reverse a string using recursion.</a:t>
            </a:r>
          </a:p>
          <a:p>
            <a:pPr marL="515937" lvl="2" indent="-457200" algn="just">
              <a:spcBef>
                <a:spcPts val="0"/>
              </a:spcBef>
              <a:buClr>
                <a:srgbClr val="C00000"/>
              </a:buClr>
              <a:buSzPct val="90000"/>
              <a:buFont typeface="+mj-lt"/>
              <a:buAutoNum type="arabicPeriod"/>
            </a:pPr>
            <a:r>
              <a:rPr lang="en-US" sz="2000" dirty="0" smtClean="0">
                <a:latin typeface="Cambria" pitchFamily="18" charset="0"/>
              </a:rPr>
              <a:t>WAP to concatenate three strings using recursion.</a:t>
            </a: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75</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481468"/>
            <a:ext cx="8964771" cy="4708981"/>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startAt="8"/>
            </a:pPr>
            <a:r>
              <a:rPr lang="en-US" sz="2000" dirty="0" smtClean="0">
                <a:latin typeface="Cambria" pitchFamily="18" charset="0"/>
              </a:rPr>
              <a:t>WAP for a matchstick game being played between the computer and a user. Your program should ensure that the computer always wins. Rules for the game are as follows:</a:t>
            </a:r>
          </a:p>
          <a:p>
            <a:pPr marL="972309" lvl="3" indent="-457200" algn="just">
              <a:spcBef>
                <a:spcPts val="0"/>
              </a:spcBef>
              <a:buClr>
                <a:srgbClr val="C00000"/>
              </a:buClr>
              <a:buSzPct val="90000"/>
            </a:pPr>
            <a:r>
              <a:rPr lang="en-US" sz="2000" dirty="0" smtClean="0">
                <a:latin typeface="Cambria" pitchFamily="18" charset="0"/>
              </a:rPr>
              <a:t>a.	There are 21 matchsticks.</a:t>
            </a:r>
          </a:p>
          <a:p>
            <a:pPr marL="972309" lvl="3" indent="-457200" algn="just">
              <a:spcBef>
                <a:spcPts val="0"/>
              </a:spcBef>
              <a:buClr>
                <a:srgbClr val="C00000"/>
              </a:buClr>
              <a:buSzPct val="90000"/>
            </a:pPr>
            <a:r>
              <a:rPr lang="en-US" sz="2000" dirty="0" smtClean="0">
                <a:latin typeface="Cambria" pitchFamily="18" charset="0"/>
              </a:rPr>
              <a:t>b.	The computer asks the player to pick 1, 2, 3, or 4 matchsticks.</a:t>
            </a:r>
          </a:p>
          <a:p>
            <a:pPr marL="972309" lvl="3" indent="-457200" algn="just">
              <a:spcBef>
                <a:spcPts val="0"/>
              </a:spcBef>
              <a:buClr>
                <a:srgbClr val="C00000"/>
              </a:buClr>
              <a:buSzPct val="90000"/>
              <a:buAutoNum type="alphaLcPeriod" startAt="3"/>
            </a:pPr>
            <a:r>
              <a:rPr lang="en-US" sz="2000" dirty="0" smtClean="0">
                <a:latin typeface="Cambria" pitchFamily="18" charset="0"/>
              </a:rPr>
              <a:t>After the person picks, the computer does its picking.</a:t>
            </a:r>
          </a:p>
          <a:p>
            <a:pPr marL="972309" lvl="3" indent="-457200" algn="just">
              <a:spcBef>
                <a:spcPts val="0"/>
              </a:spcBef>
              <a:buClr>
                <a:srgbClr val="C00000"/>
              </a:buClr>
              <a:buSzPct val="90000"/>
              <a:buAutoNum type="alphaLcPeriod" startAt="3"/>
            </a:pPr>
            <a:r>
              <a:rPr lang="en-US" sz="2000" dirty="0" smtClean="0">
                <a:latin typeface="Cambria" pitchFamily="18" charset="0"/>
              </a:rPr>
              <a:t>Whoever is forced to pick up the last matchstick loses the game.</a:t>
            </a:r>
          </a:p>
          <a:p>
            <a:pPr marL="515937" lvl="2" indent="-457200" algn="just">
              <a:spcBef>
                <a:spcPts val="0"/>
              </a:spcBef>
              <a:buClr>
                <a:srgbClr val="C00000"/>
              </a:buClr>
              <a:buSzPct val="90000"/>
              <a:buFont typeface="+mj-lt"/>
              <a:buAutoNum type="arabicPeriod" startAt="8"/>
            </a:pPr>
            <a:r>
              <a:rPr lang="en-US" sz="2000" dirty="0" smtClean="0">
                <a:latin typeface="Cambria" pitchFamily="18" charset="0"/>
              </a:rPr>
              <a:t>Write a menu driven program which has following options:</a:t>
            </a:r>
          </a:p>
          <a:p>
            <a:pPr marL="972309" lvl="3" indent="-457200" algn="just">
              <a:spcBef>
                <a:spcPts val="0"/>
              </a:spcBef>
              <a:buClr>
                <a:srgbClr val="C00000"/>
              </a:buClr>
              <a:buSzPct val="90000"/>
            </a:pPr>
            <a:r>
              <a:rPr lang="en-US" sz="2000" dirty="0" smtClean="0">
                <a:latin typeface="Cambria" pitchFamily="18" charset="0"/>
              </a:rPr>
              <a:t>a.	Factorial of a number.</a:t>
            </a:r>
          </a:p>
          <a:p>
            <a:pPr marL="972309" lvl="3" indent="-457200" algn="just">
              <a:spcBef>
                <a:spcPts val="0"/>
              </a:spcBef>
              <a:buClr>
                <a:srgbClr val="C00000"/>
              </a:buClr>
              <a:buSzPct val="90000"/>
            </a:pPr>
            <a:r>
              <a:rPr lang="en-US" sz="2000" dirty="0" smtClean="0">
                <a:latin typeface="Cambria" pitchFamily="18" charset="0"/>
              </a:rPr>
              <a:t>b.	Prime or not</a:t>
            </a:r>
          </a:p>
          <a:p>
            <a:pPr marL="972309" lvl="3" indent="-457200" algn="just">
              <a:spcBef>
                <a:spcPts val="0"/>
              </a:spcBef>
              <a:buClr>
                <a:srgbClr val="C00000"/>
              </a:buClr>
              <a:buSzPct val="90000"/>
            </a:pPr>
            <a:r>
              <a:rPr lang="en-US" sz="2000" dirty="0" smtClean="0">
                <a:latin typeface="Cambria" pitchFamily="18" charset="0"/>
              </a:rPr>
              <a:t>c.	Odd or even</a:t>
            </a:r>
          </a:p>
          <a:p>
            <a:pPr marL="972309" lvl="3" indent="-457200" algn="just">
              <a:spcBef>
                <a:spcPts val="0"/>
              </a:spcBef>
              <a:buClr>
                <a:srgbClr val="C00000"/>
              </a:buClr>
              <a:buSzPct val="90000"/>
            </a:pPr>
            <a:r>
              <a:rPr lang="en-US" sz="2000" dirty="0" smtClean="0">
                <a:latin typeface="Cambria" pitchFamily="18" charset="0"/>
              </a:rPr>
              <a:t>d.	Exit</a:t>
            </a:r>
          </a:p>
          <a:p>
            <a:pPr marL="515937" lvl="2" indent="-457200" algn="just">
              <a:spcBef>
                <a:spcPts val="0"/>
              </a:spcBef>
              <a:buClr>
                <a:srgbClr val="C00000"/>
              </a:buClr>
              <a:buSzPct val="90000"/>
              <a:buFont typeface="+mj-lt"/>
              <a:buAutoNum type="arabicPeriod" startAt="8"/>
            </a:pPr>
            <a:r>
              <a:rPr lang="en-US" sz="2000" dirty="0" smtClean="0">
                <a:latin typeface="Cambria" pitchFamily="18" charset="0"/>
              </a:rPr>
              <a:t>WAP to input two matrices A and B. The task is to multiply matrix A and matrix B recursively. If matrix A and matrix B are not multiplicative compatible, then generate output “Not Possible”.</a:t>
            </a: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76</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481468"/>
            <a:ext cx="8964771" cy="4708981"/>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startAt="11"/>
            </a:pPr>
            <a:r>
              <a:rPr lang="en-US" sz="2000" dirty="0" smtClean="0">
                <a:latin typeface="Cambria" pitchFamily="18" charset="0"/>
              </a:rPr>
              <a:t>WAP to compute F(m, n) where F(m, n) can be recursively defined as</a:t>
            </a:r>
          </a:p>
          <a:p>
            <a:pPr marL="972309" lvl="3" indent="-457200" algn="just">
              <a:spcBef>
                <a:spcPts val="0"/>
              </a:spcBef>
              <a:buClr>
                <a:srgbClr val="C00000"/>
              </a:buClr>
              <a:buSzPct val="90000"/>
            </a:pPr>
            <a:r>
              <a:rPr lang="en-US" sz="2000" dirty="0" smtClean="0">
                <a:latin typeface="Cambria" pitchFamily="18" charset="0"/>
              </a:rPr>
              <a:t>F(m, n) = 1 if m=0 or m&gt;= n &gt;=1</a:t>
            </a:r>
          </a:p>
          <a:p>
            <a:pPr marL="972309" lvl="3" indent="-457200" algn="just">
              <a:spcBef>
                <a:spcPts val="0"/>
              </a:spcBef>
              <a:buClr>
                <a:srgbClr val="C00000"/>
              </a:buClr>
              <a:buSzPct val="90000"/>
            </a:pPr>
            <a:r>
              <a:rPr lang="en-US" sz="2000" dirty="0" smtClean="0">
                <a:latin typeface="Cambria" pitchFamily="18" charset="0"/>
              </a:rPr>
              <a:t>F(m, n) = F(m, n-1) + F(m-1, n-1) otherwise </a:t>
            </a:r>
          </a:p>
          <a:p>
            <a:pPr marL="515937" lvl="2" indent="-457200" algn="just">
              <a:spcBef>
                <a:spcPts val="0"/>
              </a:spcBef>
              <a:buClr>
                <a:srgbClr val="C00000"/>
              </a:buClr>
              <a:buSzPct val="90000"/>
              <a:buFont typeface="+mj-lt"/>
              <a:buAutoNum type="arabicPeriod" startAt="11"/>
            </a:pPr>
            <a:r>
              <a:rPr lang="en-US" sz="2000" dirty="0" smtClean="0">
                <a:latin typeface="Cambria" pitchFamily="18" charset="0"/>
              </a:rPr>
              <a:t>WAP to merge two integer arrays and display the merged array. The merge array should be in arranged in descending order. </a:t>
            </a:r>
          </a:p>
          <a:p>
            <a:pPr marL="515937" lvl="2" indent="-457200" algn="just">
              <a:spcBef>
                <a:spcPts val="0"/>
              </a:spcBef>
              <a:buClr>
                <a:srgbClr val="C00000"/>
              </a:buClr>
              <a:buSzPct val="90000"/>
              <a:buFont typeface="+mj-lt"/>
              <a:buAutoNum type="arabicPeriod" startAt="11"/>
            </a:pPr>
            <a:r>
              <a:rPr lang="en-US" sz="2000" dirty="0" smtClean="0">
                <a:latin typeface="Cambria" pitchFamily="18" charset="0"/>
              </a:rPr>
              <a:t>WAP to fill a square matrix with value 0 on the diagonal elements, 1 on the upper diagonal elements and -1 on the lower diagonal elements.</a:t>
            </a:r>
          </a:p>
          <a:p>
            <a:pPr marL="515937" lvl="2" indent="-457200" algn="just">
              <a:spcBef>
                <a:spcPts val="0"/>
              </a:spcBef>
              <a:buClr>
                <a:srgbClr val="C00000"/>
              </a:buClr>
              <a:buSzPct val="90000"/>
              <a:buFont typeface="+mj-lt"/>
              <a:buAutoNum type="arabicPeriod" startAt="11"/>
            </a:pPr>
            <a:r>
              <a:rPr lang="pt-BR" sz="2000" dirty="0" smtClean="0">
                <a:latin typeface="Cambria" pitchFamily="18" charset="0"/>
              </a:rPr>
              <a:t>WAP to transpose n X n X n matrix.</a:t>
            </a:r>
          </a:p>
          <a:p>
            <a:pPr marL="515937" lvl="2" indent="-457200" algn="just">
              <a:spcBef>
                <a:spcPts val="0"/>
              </a:spcBef>
              <a:buClr>
                <a:srgbClr val="C00000"/>
              </a:buClr>
              <a:buSzPct val="90000"/>
              <a:buFont typeface="+mj-lt"/>
              <a:buAutoNum type="arabicPeriod" startAt="11"/>
            </a:pPr>
            <a:r>
              <a:rPr lang="en-US" sz="2000" dirty="0" smtClean="0">
                <a:latin typeface="Cambria" pitchFamily="18" charset="0"/>
              </a:rPr>
              <a:t>WAP to replace a pattern with another pattern in the text. E.g. If the input text is “Hi, I am doing good at home” and the replace pattern is “Home” and the another pattern is “hostel”, the new text would be “Hi, I am doing good at hostel”</a:t>
            </a:r>
          </a:p>
          <a:p>
            <a:pPr marL="515937" lvl="2" indent="-457200" algn="just">
              <a:spcBef>
                <a:spcPts val="0"/>
              </a:spcBef>
              <a:buClr>
                <a:srgbClr val="C00000"/>
              </a:buClr>
              <a:buSzPct val="90000"/>
              <a:buFont typeface="+mj-lt"/>
              <a:buAutoNum type="arabicPeriod" startAt="11"/>
            </a:pPr>
            <a:r>
              <a:rPr lang="en-US" sz="2000" dirty="0" smtClean="0">
                <a:latin typeface="Cambria" pitchFamily="18" charset="0"/>
              </a:rPr>
              <a:t>WAP to enter a text that has columns. Replace all the commas with semi colons and then display the text.</a:t>
            </a:r>
          </a:p>
          <a:p>
            <a:pPr marL="515937" lvl="2" indent="-457200" algn="just">
              <a:spcBef>
                <a:spcPts val="0"/>
              </a:spcBef>
              <a:buClr>
                <a:srgbClr val="C00000"/>
              </a:buClr>
              <a:buSzPct val="90000"/>
              <a:buFont typeface="+mj-lt"/>
              <a:buAutoNum type="arabicPeriod" startAt="11"/>
            </a:pPr>
            <a:r>
              <a:rPr lang="en-US" sz="2000" dirty="0" smtClean="0">
                <a:latin typeface="Cambria" pitchFamily="18" charset="0"/>
              </a:rPr>
              <a:t>WAP to insert a word before a given word in the text.</a:t>
            </a: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77</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481468"/>
            <a:ext cx="8964771" cy="4801314"/>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startAt="18"/>
            </a:pPr>
            <a:r>
              <a:rPr lang="en-US" dirty="0" smtClean="0">
                <a:latin typeface="Cambria" pitchFamily="18" charset="0"/>
              </a:rPr>
              <a:t>WAP to input the string expression. Check whether the pairs and the orders of “{“,”}”,”(“,”)”,”[“,”]” are correct in expression. For example, the program should print true for exp = “[()]{}{[()()]()}” and false for exp = “[(])”</a:t>
            </a:r>
          </a:p>
          <a:p>
            <a:pPr marL="515937" lvl="2" indent="-457200" algn="just">
              <a:spcBef>
                <a:spcPts val="0"/>
              </a:spcBef>
              <a:buClr>
                <a:srgbClr val="C00000"/>
              </a:buClr>
              <a:buSzPct val="90000"/>
              <a:buFont typeface="+mj-lt"/>
              <a:buAutoNum type="arabicPeriod" startAt="18"/>
            </a:pPr>
            <a:r>
              <a:rPr lang="en-US" dirty="0" smtClean="0">
                <a:latin typeface="Cambria" pitchFamily="18" charset="0"/>
              </a:rPr>
              <a:t>WAP to input a decimal number m. Convert it in binary string and apply n iterations, in each iteration 0 becomes 01 and 1 becomes 10. Find kth character in the string after nth iteration.</a:t>
            </a:r>
          </a:p>
          <a:p>
            <a:pPr marL="515937" lvl="2" indent="-457200" algn="just">
              <a:spcBef>
                <a:spcPts val="0"/>
              </a:spcBef>
              <a:buClr>
                <a:srgbClr val="C00000"/>
              </a:buClr>
              <a:buSzPct val="90000"/>
              <a:buFont typeface="+mj-lt"/>
              <a:buAutoNum type="arabicPeriod" startAt="18"/>
            </a:pPr>
            <a:r>
              <a:rPr lang="en-US" dirty="0" smtClean="0">
                <a:latin typeface="Cambria" pitchFamily="18" charset="0"/>
              </a:rPr>
              <a:t>WAP to input an array of distinct integers and a sum value. Find count of any triplets with sum smaller than given sum value.</a:t>
            </a:r>
          </a:p>
          <a:p>
            <a:pPr marL="515937" lvl="2" indent="-457200" algn="just">
              <a:spcBef>
                <a:spcPts val="0"/>
              </a:spcBef>
              <a:buClr>
                <a:srgbClr val="C00000"/>
              </a:buClr>
              <a:buSzPct val="90000"/>
              <a:buFont typeface="+mj-lt"/>
              <a:buAutoNum type="arabicPeriod" startAt="18"/>
            </a:pPr>
            <a:r>
              <a:rPr lang="en-US" dirty="0" smtClean="0">
                <a:latin typeface="Cambria" pitchFamily="18" charset="0"/>
              </a:rPr>
              <a:t>WAP that calculates the day of the week for any particular date in the past or future.</a:t>
            </a:r>
          </a:p>
          <a:p>
            <a:pPr marL="515937" lvl="2" indent="-457200" algn="just">
              <a:spcBef>
                <a:spcPts val="0"/>
              </a:spcBef>
              <a:buClr>
                <a:srgbClr val="C00000"/>
              </a:buClr>
              <a:buSzPct val="90000"/>
              <a:buFont typeface="+mj-lt"/>
              <a:buAutoNum type="arabicPeriod" startAt="18"/>
            </a:pPr>
            <a:r>
              <a:rPr lang="en-US" dirty="0" smtClean="0">
                <a:latin typeface="Cambria" pitchFamily="18" charset="0"/>
              </a:rPr>
              <a:t>WAP to input two strings. Modify 1st string such that all the common characters of the 2nd strings have to be removed and the uncommon characters of the 2nd string have to be concatenated with uncommon characters of the 1st string. If the modified string is empty then print '-1'.</a:t>
            </a:r>
          </a:p>
          <a:p>
            <a:pPr marL="515937" lvl="2" indent="-457200" algn="just">
              <a:spcBef>
                <a:spcPts val="0"/>
              </a:spcBef>
              <a:buClr>
                <a:srgbClr val="C00000"/>
              </a:buClr>
              <a:buSzPct val="90000"/>
              <a:buFont typeface="+mj-lt"/>
              <a:buAutoNum type="arabicPeriod" startAt="18"/>
            </a:pPr>
            <a:r>
              <a:rPr lang="en-US" dirty="0" smtClean="0">
                <a:latin typeface="Cambria" pitchFamily="18" charset="0"/>
              </a:rPr>
              <a:t>Given a string consisting of only 0, 1, A, B, C where</a:t>
            </a:r>
          </a:p>
          <a:p>
            <a:pPr marL="972309" lvl="3" indent="-457200" algn="just">
              <a:spcBef>
                <a:spcPts val="0"/>
              </a:spcBef>
              <a:buClr>
                <a:srgbClr val="C00000"/>
              </a:buClr>
              <a:buSzPct val="90000"/>
            </a:pPr>
            <a:r>
              <a:rPr lang="en-US" dirty="0" smtClean="0">
                <a:latin typeface="Cambria" pitchFamily="18" charset="0"/>
              </a:rPr>
              <a:t>A = AND, B = OR, C = XOR</a:t>
            </a:r>
          </a:p>
          <a:p>
            <a:pPr marL="509588" lvl="3" indent="4763" algn="just">
              <a:spcBef>
                <a:spcPts val="0"/>
              </a:spcBef>
              <a:buClr>
                <a:srgbClr val="C00000"/>
              </a:buClr>
              <a:buSzPct val="90000"/>
            </a:pPr>
            <a:r>
              <a:rPr lang="en-US" dirty="0" smtClean="0">
                <a:latin typeface="Cambria" pitchFamily="18" charset="0"/>
              </a:rPr>
              <a:t>Calculate the value of the string assuming no order of precedence and evaluation is done from left to right.</a:t>
            </a: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78</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5807" y="228600"/>
            <a:ext cx="8153400" cy="990600"/>
          </a:xfrm>
        </p:spPr>
        <p:txBody>
          <a:bodyPr/>
          <a:lstStyle/>
          <a:p>
            <a:r>
              <a:rPr lang="en-US" sz="4000" b="1" dirty="0" smtClean="0">
                <a:solidFill>
                  <a:schemeClr val="tx1"/>
                </a:solidFill>
                <a:latin typeface="Cambria" pitchFamily="18" charset="0"/>
              </a:rPr>
              <a:t>Home Work (HW)</a:t>
            </a:r>
            <a:endParaRPr lang="en-US" b="1" dirty="0" smtClean="0">
              <a:solidFill>
                <a:schemeClr val="tx1"/>
              </a:solidFill>
              <a:latin typeface="Cambria"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7" name="TextBox 6"/>
          <p:cNvSpPr txBox="1"/>
          <p:nvPr/>
        </p:nvSpPr>
        <p:spPr>
          <a:xfrm>
            <a:off x="67147" y="1481468"/>
            <a:ext cx="8964771" cy="4247317"/>
          </a:xfrm>
          <a:prstGeom prst="rect">
            <a:avLst/>
          </a:prstGeom>
          <a:noFill/>
          <a:ln w="12700">
            <a:noFill/>
            <a:prstDash val="sysDash"/>
          </a:ln>
        </p:spPr>
        <p:txBody>
          <a:bodyPr wrap="square" rtlCol="0">
            <a:spAutoFit/>
          </a:bodyPr>
          <a:lstStyle/>
          <a:p>
            <a:pPr marL="515937" lvl="2" indent="-457200" algn="just">
              <a:spcBef>
                <a:spcPts val="0"/>
              </a:spcBef>
              <a:buClr>
                <a:srgbClr val="C00000"/>
              </a:buClr>
              <a:buSzPct val="90000"/>
              <a:buFont typeface="+mj-lt"/>
              <a:buAutoNum type="arabicPeriod" startAt="24"/>
            </a:pPr>
            <a:r>
              <a:rPr lang="en-US" dirty="0" smtClean="0">
                <a:latin typeface="Cambria" pitchFamily="18" charset="0"/>
              </a:rPr>
              <a:t>WAP to print the following pattern wherein the input is the character.</a:t>
            </a:r>
          </a:p>
          <a:p>
            <a:pPr marL="3254131" lvl="8" indent="-457200" algn="just">
              <a:buClr>
                <a:srgbClr val="C00000"/>
              </a:buClr>
              <a:buSzPct val="90000"/>
            </a:pPr>
            <a:r>
              <a:rPr lang="en-US" dirty="0" smtClean="0">
                <a:latin typeface="Cambria" pitchFamily="18" charset="0"/>
              </a:rPr>
              <a:t>A</a:t>
            </a:r>
          </a:p>
          <a:p>
            <a:pPr marL="3254131" lvl="8" indent="-457200" algn="just">
              <a:buClr>
                <a:srgbClr val="C00000"/>
              </a:buClr>
              <a:buSzPct val="90000"/>
            </a:pPr>
            <a:r>
              <a:rPr lang="en-US" dirty="0" smtClean="0">
                <a:latin typeface="Cambria" pitchFamily="18" charset="0"/>
              </a:rPr>
              <a:t>AB</a:t>
            </a:r>
          </a:p>
          <a:p>
            <a:pPr marL="3254131" lvl="8" indent="-457200" algn="just">
              <a:buClr>
                <a:srgbClr val="C00000"/>
              </a:buClr>
              <a:buSzPct val="90000"/>
            </a:pPr>
            <a:r>
              <a:rPr lang="en-US" dirty="0" smtClean="0">
                <a:latin typeface="Cambria" pitchFamily="18" charset="0"/>
              </a:rPr>
              <a:t>ABC</a:t>
            </a:r>
          </a:p>
          <a:p>
            <a:pPr marL="3254131" lvl="8" indent="-457200" algn="just">
              <a:buClr>
                <a:srgbClr val="C00000"/>
              </a:buClr>
              <a:buSzPct val="90000"/>
            </a:pPr>
            <a:r>
              <a:rPr lang="en-US" dirty="0" smtClean="0">
                <a:latin typeface="Cambria" pitchFamily="18" charset="0"/>
              </a:rPr>
              <a:t>ABCD</a:t>
            </a:r>
          </a:p>
          <a:p>
            <a:pPr marL="3254131" lvl="8" indent="-457200" algn="just">
              <a:buClr>
                <a:srgbClr val="C00000"/>
              </a:buClr>
              <a:buSzPct val="90000"/>
            </a:pPr>
            <a:r>
              <a:rPr lang="en-US" dirty="0" smtClean="0">
                <a:latin typeface="Cambria" pitchFamily="18" charset="0"/>
              </a:rPr>
              <a:t>ABCDE</a:t>
            </a:r>
          </a:p>
          <a:p>
            <a:pPr marL="3254131" lvl="8" indent="-457200" algn="just">
              <a:buClr>
                <a:srgbClr val="C00000"/>
              </a:buClr>
              <a:buSzPct val="90000"/>
            </a:pPr>
            <a:r>
              <a:rPr lang="en-US" dirty="0" smtClean="0">
                <a:latin typeface="Cambria" pitchFamily="18" charset="0"/>
              </a:rPr>
              <a:t>ABCDEF</a:t>
            </a:r>
          </a:p>
          <a:p>
            <a:pPr marL="3254131" lvl="8" indent="-457200" algn="just">
              <a:buClr>
                <a:srgbClr val="C00000"/>
              </a:buClr>
              <a:buSzPct val="90000"/>
            </a:pPr>
            <a:endParaRPr lang="en-US" dirty="0" smtClean="0">
              <a:latin typeface="Cambria" pitchFamily="18" charset="0"/>
            </a:endParaRPr>
          </a:p>
          <a:p>
            <a:pPr marL="515937" lvl="2" indent="-457200" algn="just">
              <a:spcBef>
                <a:spcPts val="0"/>
              </a:spcBef>
              <a:buClr>
                <a:srgbClr val="C00000"/>
              </a:buClr>
              <a:buSzPct val="90000"/>
              <a:buFont typeface="+mj-lt"/>
              <a:buAutoNum type="arabicPeriod" startAt="24"/>
            </a:pPr>
            <a:r>
              <a:rPr lang="en-US" dirty="0" smtClean="0">
                <a:latin typeface="Cambria" pitchFamily="18" charset="0"/>
              </a:rPr>
              <a:t>WAP to print the following pattern wherein the input is the number.</a:t>
            </a:r>
          </a:p>
          <a:p>
            <a:pPr marL="3254131" lvl="8" indent="-457200" algn="just">
              <a:buClr>
                <a:srgbClr val="C00000"/>
              </a:buClr>
              <a:buSzPct val="90000"/>
            </a:pPr>
            <a:r>
              <a:rPr lang="en-US" dirty="0" smtClean="0">
                <a:latin typeface="Cambria" pitchFamily="18" charset="0"/>
              </a:rPr>
              <a:t>    1</a:t>
            </a:r>
          </a:p>
          <a:p>
            <a:pPr marL="3254131" lvl="8" indent="-457200" algn="just">
              <a:buClr>
                <a:srgbClr val="C00000"/>
              </a:buClr>
              <a:buSzPct val="90000"/>
            </a:pPr>
            <a:r>
              <a:rPr lang="en-US" dirty="0" smtClean="0">
                <a:latin typeface="Cambria" pitchFamily="18" charset="0"/>
              </a:rPr>
              <a:t>   22</a:t>
            </a:r>
          </a:p>
          <a:p>
            <a:pPr marL="3254131" lvl="8" indent="-457200" algn="just">
              <a:buClr>
                <a:srgbClr val="C00000"/>
              </a:buClr>
              <a:buSzPct val="90000"/>
            </a:pPr>
            <a:r>
              <a:rPr lang="en-US" dirty="0" smtClean="0">
                <a:latin typeface="Cambria" pitchFamily="18" charset="0"/>
              </a:rPr>
              <a:t>  333</a:t>
            </a:r>
          </a:p>
          <a:p>
            <a:pPr marL="3254131" lvl="8" indent="-457200" algn="just">
              <a:buClr>
                <a:srgbClr val="C00000"/>
              </a:buClr>
              <a:buSzPct val="90000"/>
            </a:pPr>
            <a:r>
              <a:rPr lang="en-US" dirty="0" smtClean="0">
                <a:latin typeface="Cambria" pitchFamily="18" charset="0"/>
              </a:rPr>
              <a:t> 4444</a:t>
            </a:r>
          </a:p>
          <a:p>
            <a:pPr marL="3254131" lvl="8" indent="-457200" algn="just">
              <a:buClr>
                <a:srgbClr val="C00000"/>
              </a:buClr>
              <a:buSzPct val="90000"/>
            </a:pPr>
            <a:r>
              <a:rPr lang="en-US" dirty="0" smtClean="0">
                <a:latin typeface="Cambria" pitchFamily="18" charset="0"/>
              </a:rPr>
              <a:t>55555</a:t>
            </a:r>
          </a:p>
          <a:p>
            <a:pPr marL="3254131" lvl="8" indent="-457200" algn="just">
              <a:buClr>
                <a:srgbClr val="C00000"/>
              </a:buClr>
              <a:buSzPct val="90000"/>
            </a:pPr>
            <a:endParaRPr lang="en-US" dirty="0" smtClean="0">
              <a:latin typeface="Cambria" pitchFamily="18" charset="0"/>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79</a:t>
            </a:fld>
            <a:endParaRPr lang="en-US" dirty="0"/>
          </a:p>
        </p:txBody>
      </p:sp>
      <p:sp>
        <p:nvSpPr>
          <p:cNvPr id="10"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11" name="Picture 2"/>
          <p:cNvPicPr>
            <a:picLocks noChangeAspect="1" noChangeArrowheads="1"/>
          </p:cNvPicPr>
          <p:nvPr/>
        </p:nvPicPr>
        <p:blipFill>
          <a:blip r:embed="rId4"/>
          <a:srcRect/>
          <a:stretch>
            <a:fillRect/>
          </a:stretch>
        </p:blipFill>
        <p:spPr bwMode="auto">
          <a:xfrm>
            <a:off x="5638800" y="304800"/>
            <a:ext cx="1352550"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4000" b="1" dirty="0" smtClean="0">
                <a:solidFill>
                  <a:schemeClr val="tx1"/>
                </a:solidFill>
                <a:latin typeface="Cambria" pitchFamily="18" charset="0"/>
              </a:rPr>
              <a:t>Input Operator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a:t>
            </a:fld>
            <a:endParaRPr lang="en-US" dirty="0"/>
          </a:p>
        </p:txBody>
      </p:sp>
      <p:sp>
        <p:nvSpPr>
          <p:cNvPr id="20" name="TextBox 19"/>
          <p:cNvSpPr txBox="1"/>
          <p:nvPr/>
        </p:nvSpPr>
        <p:spPr>
          <a:xfrm>
            <a:off x="21266" y="1479699"/>
            <a:ext cx="8970334" cy="4708981"/>
          </a:xfrm>
          <a:prstGeom prst="rect">
            <a:avLst/>
          </a:prstGeom>
          <a:noFill/>
          <a:ln w="12700">
            <a:noFill/>
            <a:prstDash val="sysDash"/>
          </a:ln>
        </p:spPr>
        <p:txBody>
          <a:bodyPr wrap="square" rtlCol="0">
            <a:spAutoFit/>
          </a:bodyPr>
          <a:lstStyle/>
          <a:p>
            <a:pPr algn="just"/>
            <a:r>
              <a:rPr lang="en-US" sz="2000" dirty="0" smtClean="0">
                <a:latin typeface="Cambria" pitchFamily="18" charset="0"/>
              </a:rPr>
              <a:t>To understand the concept of an input operator, consider this example.</a:t>
            </a:r>
          </a:p>
          <a:p>
            <a:pPr algn="just"/>
            <a:endParaRPr lang="en-US" sz="2000" dirty="0" smtClean="0">
              <a:latin typeface="Cambria" pitchFamily="18" charset="0"/>
            </a:endParaRPr>
          </a:p>
          <a:p>
            <a:pPr algn="just"/>
            <a:r>
              <a:rPr lang="en-US" sz="2000" dirty="0" smtClean="0">
                <a:latin typeface="Cambria" pitchFamily="18" charset="0"/>
              </a:rPr>
              <a:t>#include&lt;</a:t>
            </a:r>
            <a:r>
              <a:rPr lang="en-US" sz="2000" dirty="0" err="1" smtClean="0">
                <a:latin typeface="Cambria" pitchFamily="18" charset="0"/>
              </a:rPr>
              <a:t>iostream</a:t>
            </a:r>
            <a:r>
              <a:rPr lang="en-US" sz="2000" dirty="0" smtClean="0">
                <a:latin typeface="Cambria" pitchFamily="18" charset="0"/>
              </a:rPr>
              <a:t>&gt;</a:t>
            </a:r>
          </a:p>
          <a:p>
            <a:pPr algn="just"/>
            <a:r>
              <a:rPr lang="en-US" sz="2000" dirty="0" smtClean="0">
                <a:latin typeface="Cambria" pitchFamily="18" charset="0"/>
              </a:rPr>
              <a:t>using namespace std;</a:t>
            </a:r>
          </a:p>
          <a:p>
            <a:pPr algn="just"/>
            <a:endParaRPr lang="en-US" sz="2000" dirty="0" smtClean="0">
              <a:latin typeface="Cambria" pitchFamily="18" charset="0"/>
            </a:endParaRPr>
          </a:p>
          <a:p>
            <a:pPr algn="just"/>
            <a:r>
              <a:rPr lang="en-US" sz="2000" dirty="0" smtClean="0">
                <a:latin typeface="Cambria" pitchFamily="18" charset="0"/>
              </a:rPr>
              <a:t>int main ()</a:t>
            </a:r>
          </a:p>
          <a:p>
            <a:pPr algn="just"/>
            <a:r>
              <a:rPr lang="en-US" sz="2000" dirty="0" smtClean="0">
                <a:latin typeface="Cambria" pitchFamily="18" charset="0"/>
              </a:rPr>
              <a:t>{</a:t>
            </a:r>
          </a:p>
          <a:p>
            <a:pPr algn="just"/>
            <a:r>
              <a:rPr lang="en-US" sz="2000" dirty="0" smtClean="0">
                <a:latin typeface="Cambria" pitchFamily="18" charset="0"/>
              </a:rPr>
              <a:t>   int a;</a:t>
            </a:r>
          </a:p>
          <a:p>
            <a:pPr algn="just"/>
            <a:r>
              <a:rPr lang="en-US" sz="2000" dirty="0" smtClean="0">
                <a:latin typeface="Cambria" pitchFamily="18" charset="0"/>
              </a:rPr>
              <a:t>   </a:t>
            </a:r>
            <a:r>
              <a:rPr lang="en-US" sz="2000" dirty="0" err="1" smtClean="0">
                <a:latin typeface="Cambria" pitchFamily="18" charset="0"/>
              </a:rPr>
              <a:t>cin</a:t>
            </a:r>
            <a:r>
              <a:rPr lang="en-US" sz="2000" dirty="0" smtClean="0">
                <a:latin typeface="Cambria" pitchFamily="18" charset="0"/>
              </a:rPr>
              <a:t>&gt;&gt;a;</a:t>
            </a:r>
          </a:p>
          <a:p>
            <a:pPr algn="just"/>
            <a:r>
              <a:rPr lang="en-US" sz="2000" dirty="0" smtClean="0">
                <a:latin typeface="Cambria" pitchFamily="18" charset="0"/>
              </a:rPr>
              <a:t>   a = a+1;</a:t>
            </a:r>
          </a:p>
          <a:p>
            <a:pPr algn="just"/>
            <a:r>
              <a:rPr lang="en-US" sz="2000" dirty="0" smtClean="0">
                <a:latin typeface="Cambria" pitchFamily="18" charset="0"/>
              </a:rPr>
              <a:t>   return 0;</a:t>
            </a:r>
          </a:p>
          <a:p>
            <a:pPr algn="just"/>
            <a:r>
              <a:rPr lang="en-US" sz="2000" dirty="0" smtClean="0">
                <a:latin typeface="Cambria" pitchFamily="18" charset="0"/>
              </a:rPr>
              <a:t>}</a:t>
            </a:r>
          </a:p>
          <a:p>
            <a:pPr algn="just"/>
            <a:endParaRPr lang="en-US" sz="2000" dirty="0" smtClean="0">
              <a:latin typeface="Cambria" pitchFamily="18" charset="0"/>
            </a:endParaRPr>
          </a:p>
          <a:p>
            <a:pPr algn="just"/>
            <a:r>
              <a:rPr lang="en-US" sz="2000" dirty="0" smtClean="0">
                <a:latin typeface="Cambria" pitchFamily="18" charset="0"/>
              </a:rPr>
              <a:t>In this example, the statement </a:t>
            </a:r>
            <a:r>
              <a:rPr lang="en-US" sz="2000" dirty="0" err="1" smtClean="0">
                <a:latin typeface="Cambria" pitchFamily="18" charset="0"/>
              </a:rPr>
              <a:t>cin</a:t>
            </a:r>
            <a:r>
              <a:rPr lang="en-US" sz="2000" dirty="0" smtClean="0">
                <a:latin typeface="Cambria" pitchFamily="18" charset="0"/>
              </a:rPr>
              <a:t>&gt;&gt; a takes an input from the user and stores it in the variable 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402" y="152400"/>
            <a:ext cx="8839200" cy="990600"/>
          </a:xfrm>
        </p:spPr>
        <p:txBody>
          <a:bodyPr/>
          <a:lstStyle/>
          <a:p>
            <a:r>
              <a:rPr lang="en-US" sz="4000" b="1" dirty="0" smtClean="0">
                <a:solidFill>
                  <a:schemeClr val="tx1"/>
                </a:solidFill>
                <a:latin typeface="Cambria" pitchFamily="18" charset="0"/>
              </a:rPr>
              <a:t>Output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Slide Number Placeholder 1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a:t>
            </a:fld>
            <a:endParaRPr lang="en-US" dirty="0"/>
          </a:p>
        </p:txBody>
      </p:sp>
      <p:sp>
        <p:nvSpPr>
          <p:cNvPr id="20" name="TextBox 19"/>
          <p:cNvSpPr txBox="1"/>
          <p:nvPr/>
        </p:nvSpPr>
        <p:spPr>
          <a:xfrm>
            <a:off x="21266" y="1479699"/>
            <a:ext cx="8970334" cy="5401479"/>
          </a:xfrm>
          <a:prstGeom prst="rect">
            <a:avLst/>
          </a:prstGeom>
          <a:noFill/>
          <a:ln w="12700">
            <a:noFill/>
            <a:prstDash val="sysDash"/>
          </a:ln>
        </p:spPr>
        <p:txBody>
          <a:bodyPr wrap="square" rtlCol="0">
            <a:spAutoFit/>
          </a:bodyPr>
          <a:lstStyle/>
          <a:p>
            <a:pPr algn="just"/>
            <a:r>
              <a:rPr lang="en-US" sz="2000" dirty="0" smtClean="0">
                <a:latin typeface="Cambria" pitchFamily="18" charset="0"/>
              </a:rPr>
              <a:t>The output operator, commonly known as the insertion operator (&lt;&lt;), is used. The standard output stream </a:t>
            </a:r>
            <a:r>
              <a:rPr lang="en-US" sz="2000" dirty="0" err="1" smtClean="0">
                <a:latin typeface="Cambria" pitchFamily="18" charset="0"/>
              </a:rPr>
              <a:t>cout</a:t>
            </a:r>
            <a:r>
              <a:rPr lang="en-US" sz="2000" dirty="0" smtClean="0">
                <a:latin typeface="Cambria" pitchFamily="18" charset="0"/>
              </a:rPr>
              <a:t> Like </a:t>
            </a:r>
            <a:r>
              <a:rPr lang="en-US" sz="2000" dirty="0" err="1" smtClean="0">
                <a:latin typeface="Cambria" pitchFamily="18" charset="0"/>
              </a:rPr>
              <a:t>cin</a:t>
            </a:r>
            <a:r>
              <a:rPr lang="en-US" sz="2000" dirty="0" smtClean="0">
                <a:latin typeface="Cambria" pitchFamily="18" charset="0"/>
              </a:rPr>
              <a:t>, also treats data as a stream of characters. These characters flow from the program to </a:t>
            </a:r>
            <a:r>
              <a:rPr lang="en-US" sz="2000" dirty="0" err="1" smtClean="0">
                <a:latin typeface="Cambria" pitchFamily="18" charset="0"/>
              </a:rPr>
              <a:t>cout</a:t>
            </a:r>
            <a:r>
              <a:rPr lang="en-US" sz="2000" dirty="0" smtClean="0">
                <a:latin typeface="Cambria" pitchFamily="18" charset="0"/>
              </a:rPr>
              <a:t> through the output operator. The output operator works on two operands, namely, the </a:t>
            </a:r>
            <a:r>
              <a:rPr lang="en-US" sz="2000" dirty="0" err="1" smtClean="0">
                <a:latin typeface="Cambria" pitchFamily="18" charset="0"/>
              </a:rPr>
              <a:t>cout</a:t>
            </a:r>
            <a:r>
              <a:rPr lang="en-US" sz="2000" dirty="0" smtClean="0">
                <a:latin typeface="Cambria" pitchFamily="18" charset="0"/>
              </a:rPr>
              <a:t> stream on its left and the expression to be displayed on its right. The output operator directs (inserts) the value to </a:t>
            </a:r>
            <a:r>
              <a:rPr lang="en-US" sz="2000" dirty="0" err="1" smtClean="0">
                <a:latin typeface="Cambria" pitchFamily="18" charset="0"/>
              </a:rPr>
              <a:t>cout</a:t>
            </a:r>
            <a:r>
              <a:rPr lang="en-US" sz="2000" dirty="0" smtClean="0">
                <a:latin typeface="Cambria" pitchFamily="18" charset="0"/>
              </a:rPr>
              <a:t>. A program to demonstrate the working of an output operator.</a:t>
            </a:r>
          </a:p>
          <a:p>
            <a:pPr algn="just">
              <a:spcBef>
                <a:spcPts val="600"/>
              </a:spcBef>
            </a:pPr>
            <a:r>
              <a:rPr lang="en-US" sz="2000" dirty="0" smtClean="0">
                <a:latin typeface="Cambria" pitchFamily="18" charset="0"/>
              </a:rPr>
              <a:t>#include&lt;</a:t>
            </a:r>
            <a:r>
              <a:rPr lang="en-US" sz="2000" dirty="0" err="1" smtClean="0">
                <a:latin typeface="Cambria" pitchFamily="18" charset="0"/>
              </a:rPr>
              <a:t>iostream</a:t>
            </a:r>
            <a:r>
              <a:rPr lang="en-US" sz="2000" dirty="0" smtClean="0">
                <a:latin typeface="Cambria" pitchFamily="18" charset="0"/>
              </a:rPr>
              <a:t>&gt;</a:t>
            </a:r>
          </a:p>
          <a:p>
            <a:pPr algn="just"/>
            <a:r>
              <a:rPr lang="en-US" sz="2000" dirty="0" smtClean="0">
                <a:latin typeface="Cambria" pitchFamily="18" charset="0"/>
              </a:rPr>
              <a:t>using namespace std;</a:t>
            </a:r>
          </a:p>
          <a:p>
            <a:pPr algn="just"/>
            <a:r>
              <a:rPr lang="en-US" sz="2000" dirty="0" smtClean="0">
                <a:latin typeface="Cambria" pitchFamily="18" charset="0"/>
              </a:rPr>
              <a:t>int main ()</a:t>
            </a:r>
          </a:p>
          <a:p>
            <a:pPr algn="just"/>
            <a:r>
              <a:rPr lang="en-US" sz="2000" dirty="0" smtClean="0">
                <a:latin typeface="Cambria" pitchFamily="18" charset="0"/>
              </a:rPr>
              <a:t>{</a:t>
            </a:r>
          </a:p>
          <a:p>
            <a:pPr algn="just"/>
            <a:r>
              <a:rPr lang="en-US" sz="2000" dirty="0" smtClean="0">
                <a:latin typeface="Cambria" pitchFamily="18" charset="0"/>
              </a:rPr>
              <a:t>      int a;</a:t>
            </a:r>
          </a:p>
          <a:p>
            <a:pPr algn="just"/>
            <a:r>
              <a:rPr lang="en-US" sz="2000" dirty="0" smtClean="0">
                <a:latin typeface="Cambria" pitchFamily="18" charset="0"/>
              </a:rPr>
              <a:t>      </a:t>
            </a:r>
            <a:r>
              <a:rPr lang="en-US" sz="2000" dirty="0" err="1" smtClean="0">
                <a:latin typeface="Cambria" pitchFamily="18" charset="0"/>
              </a:rPr>
              <a:t>cin</a:t>
            </a:r>
            <a:r>
              <a:rPr lang="en-US" sz="2000" dirty="0" smtClean="0">
                <a:latin typeface="Cambria" pitchFamily="18" charset="0"/>
              </a:rPr>
              <a:t>&gt;&gt;a;</a:t>
            </a:r>
          </a:p>
          <a:p>
            <a:pPr algn="just"/>
            <a:r>
              <a:rPr lang="en-US" sz="2000" dirty="0" smtClean="0">
                <a:latin typeface="Cambria" pitchFamily="18" charset="0"/>
              </a:rPr>
              <a:t>      a=a+1;</a:t>
            </a:r>
          </a:p>
          <a:p>
            <a:pPr algn="just"/>
            <a:r>
              <a:rPr lang="en-US" sz="2000" dirty="0" smtClean="0">
                <a:latin typeface="Cambria" pitchFamily="18" charset="0"/>
              </a:rPr>
              <a:t>     </a:t>
            </a:r>
            <a:r>
              <a:rPr lang="en-US" sz="2000" dirty="0" err="1" smtClean="0">
                <a:latin typeface="Cambria" pitchFamily="18" charset="0"/>
              </a:rPr>
              <a:t>cout</a:t>
            </a:r>
            <a:r>
              <a:rPr lang="en-US" sz="2000" dirty="0" smtClean="0">
                <a:latin typeface="Cambria" pitchFamily="18" charset="0"/>
              </a:rPr>
              <a:t>&lt;&lt;a;</a:t>
            </a:r>
          </a:p>
          <a:p>
            <a:pPr algn="just"/>
            <a:r>
              <a:rPr lang="en-US" sz="2000" dirty="0" smtClean="0">
                <a:latin typeface="Cambria" pitchFamily="18" charset="0"/>
              </a:rPr>
              <a:t>     return 0;</a:t>
            </a:r>
          </a:p>
          <a:p>
            <a:pPr algn="just"/>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7278</TotalTime>
  <Words>10436</Words>
  <Application>Microsoft Office PowerPoint</Application>
  <PresentationFormat>On-screen Show (4:3)</PresentationFormat>
  <Paragraphs>1568</Paragraphs>
  <Slides>79</Slides>
  <Notes>79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Median</vt:lpstr>
      <vt:lpstr>Slide 1</vt:lpstr>
      <vt:lpstr>Course Contents</vt:lpstr>
      <vt:lpstr>C++ Program Structure</vt:lpstr>
      <vt:lpstr>Structure of the C++ Program</vt:lpstr>
      <vt:lpstr>C++ Program Compilation and Execution</vt:lpstr>
      <vt:lpstr>Files used in C++ Program</vt:lpstr>
      <vt:lpstr>Input/Output Operator</vt:lpstr>
      <vt:lpstr>Input Operator Example</vt:lpstr>
      <vt:lpstr>Output Operator</vt:lpstr>
      <vt:lpstr>Cascading of Input/Output Operators</vt:lpstr>
      <vt:lpstr>Input/Output Stream</vt:lpstr>
      <vt:lpstr>Comments</vt:lpstr>
      <vt:lpstr>Escape Sequence</vt:lpstr>
      <vt:lpstr>C++ Character Set</vt:lpstr>
      <vt:lpstr>C++ Keyword</vt:lpstr>
      <vt:lpstr>C++ Constant</vt:lpstr>
      <vt:lpstr>C++ Variable</vt:lpstr>
      <vt:lpstr>Variable Declaration</vt:lpstr>
      <vt:lpstr>C++ Data Types</vt:lpstr>
      <vt:lpstr>C++ Operator and Expression </vt:lpstr>
      <vt:lpstr>Control Structure (branching)</vt:lpstr>
      <vt:lpstr>Control Structure (looping)</vt:lpstr>
      <vt:lpstr>Looping Control Statements</vt:lpstr>
      <vt:lpstr>Typecasting</vt:lpstr>
      <vt:lpstr>Arrays</vt:lpstr>
      <vt:lpstr>1-D Array Declaration, Initialization &amp; Access</vt:lpstr>
      <vt:lpstr>Simple Program Using Array</vt:lpstr>
      <vt:lpstr>Two Dimensional Array</vt:lpstr>
      <vt:lpstr>Initializing Two Dimensional Array</vt:lpstr>
      <vt:lpstr>2-D Array Example</vt:lpstr>
      <vt:lpstr>Three Dimensional Array</vt:lpstr>
      <vt:lpstr>3-D Array Visual Representation</vt:lpstr>
      <vt:lpstr>String</vt:lpstr>
      <vt:lpstr>String - Commonly Used Function – C Style</vt:lpstr>
      <vt:lpstr>String - Commonly Used Function – string  class type</vt:lpstr>
      <vt:lpstr>String Examples</vt:lpstr>
      <vt:lpstr>string Examples cont…</vt:lpstr>
      <vt:lpstr>Class Work</vt:lpstr>
      <vt:lpstr>Streams based I/O</vt:lpstr>
      <vt:lpstr>The setw manipulator</vt:lpstr>
      <vt:lpstr>Type Conversion</vt:lpstr>
      <vt:lpstr>Strict type checking</vt:lpstr>
      <vt:lpstr>Namespace</vt:lpstr>
      <vt:lpstr>Namespace cont…</vt:lpstr>
      <vt:lpstr>Namespace cont…</vt:lpstr>
      <vt:lpstr>Nested Namespace</vt:lpstr>
      <vt:lpstr>Nested Namespace Example</vt:lpstr>
      <vt:lpstr>Scope Resolution operator (::)</vt:lpstr>
      <vt:lpstr>Scope Resolution operator cont…</vt:lpstr>
      <vt:lpstr>Scope Resolution operator cont…</vt:lpstr>
      <vt:lpstr>Scope &amp; Lifetime of variables</vt:lpstr>
      <vt:lpstr>Variable declaration at the point of use</vt:lpstr>
      <vt:lpstr>Ordinary, Pointer and Reference Variable</vt:lpstr>
      <vt:lpstr>Function</vt:lpstr>
      <vt:lpstr>Function Advantages</vt:lpstr>
      <vt:lpstr>Function Types</vt:lpstr>
      <vt:lpstr>Defining a Function</vt:lpstr>
      <vt:lpstr>Defining a Function cont…</vt:lpstr>
      <vt:lpstr>Pre-defined Arguments</vt:lpstr>
      <vt:lpstr>Variable Arguments</vt:lpstr>
      <vt:lpstr>Variable Arguments cont…</vt:lpstr>
      <vt:lpstr>Variable Arguments Example</vt:lpstr>
      <vt:lpstr>Default Values for Parameters</vt:lpstr>
      <vt:lpstr>Passing Parameters to the Function</vt:lpstr>
      <vt:lpstr>Passing Parameters to the Function cont…</vt:lpstr>
      <vt:lpstr>Passing Parameters to the Function cont…</vt:lpstr>
      <vt:lpstr>Inline Function</vt:lpstr>
      <vt:lpstr>Recursive Function</vt:lpstr>
      <vt:lpstr>Function Overloading</vt:lpstr>
      <vt:lpstr>Function Overloading cont…</vt:lpstr>
      <vt:lpstr>Function Prototype</vt:lpstr>
      <vt:lpstr>Function Prototype Example</vt:lpstr>
      <vt:lpstr>main function return value</vt:lpstr>
      <vt:lpstr>Slide 74</vt:lpstr>
      <vt:lpstr>Home Work (HW)</vt:lpstr>
      <vt:lpstr>Home Work (HW)</vt:lpstr>
      <vt:lpstr>Home Work (HW)</vt:lpstr>
      <vt:lpstr>Home Work (HW)</vt:lpstr>
      <vt:lpstr>Home Work (HW)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KIIT104702</cp:lastModifiedBy>
  <cp:revision>2003</cp:revision>
  <dcterms:created xsi:type="dcterms:W3CDTF">2006-08-16T00:00:00Z</dcterms:created>
  <dcterms:modified xsi:type="dcterms:W3CDTF">2021-08-11T07:52:44Z</dcterms:modified>
</cp:coreProperties>
</file>