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theme/themeOverride1.xml" ContentType="application/vnd.openxmlformats-officedocument.themeOverride+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Default Extension="vml" ContentType="application/vnd.openxmlformats-officedocument.vmlDrawing"/>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notesSlides/notesSlide18.xml" ContentType="application/vnd.openxmlformats-officedocument.presentationml.notesSlide+xml"/>
  <Default Extension="wmf" ContentType="image/x-wmf"/>
  <Override PartName="/ppt/notesSlides/notesSlide36.xml" ContentType="application/vnd.openxmlformats-officedocument.presentationml.notesSlide+xml"/>
  <Default Extension="rels" ContentType="application/vnd.openxmlformats-package.relationship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1"/>
  </p:notesMasterIdLst>
  <p:handoutMasterIdLst>
    <p:handoutMasterId r:id="rId42"/>
  </p:handoutMasterIdLst>
  <p:sldIdLst>
    <p:sldId id="370" r:id="rId2"/>
    <p:sldId id="394" r:id="rId3"/>
    <p:sldId id="558" r:id="rId4"/>
    <p:sldId id="512" r:id="rId5"/>
    <p:sldId id="513" r:id="rId6"/>
    <p:sldId id="514" r:id="rId7"/>
    <p:sldId id="515" r:id="rId8"/>
    <p:sldId id="533" r:id="rId9"/>
    <p:sldId id="534" r:id="rId10"/>
    <p:sldId id="548" r:id="rId11"/>
    <p:sldId id="535" r:id="rId12"/>
    <p:sldId id="536" r:id="rId13"/>
    <p:sldId id="516" r:id="rId14"/>
    <p:sldId id="560" r:id="rId15"/>
    <p:sldId id="537" r:id="rId16"/>
    <p:sldId id="538" r:id="rId17"/>
    <p:sldId id="539" r:id="rId18"/>
    <p:sldId id="540" r:id="rId19"/>
    <p:sldId id="541" r:id="rId20"/>
    <p:sldId id="544" r:id="rId21"/>
    <p:sldId id="542" r:id="rId22"/>
    <p:sldId id="543" r:id="rId23"/>
    <p:sldId id="555" r:id="rId24"/>
    <p:sldId id="545" r:id="rId25"/>
    <p:sldId id="546" r:id="rId26"/>
    <p:sldId id="562" r:id="rId27"/>
    <p:sldId id="547" r:id="rId28"/>
    <p:sldId id="551" r:id="rId29"/>
    <p:sldId id="550" r:id="rId30"/>
    <p:sldId id="552" r:id="rId31"/>
    <p:sldId id="553" r:id="rId32"/>
    <p:sldId id="554" r:id="rId33"/>
    <p:sldId id="561" r:id="rId34"/>
    <p:sldId id="563" r:id="rId35"/>
    <p:sldId id="564" r:id="rId36"/>
    <p:sldId id="493" r:id="rId37"/>
    <p:sldId id="556" r:id="rId38"/>
    <p:sldId id="557" r:id="rId39"/>
    <p:sldId id="559" r:id="rId40"/>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6365" algn="l" rtl="0" fontAlgn="base">
      <a:spcBef>
        <a:spcPct val="0"/>
      </a:spcBef>
      <a:spcAft>
        <a:spcPct val="0"/>
      </a:spcAft>
      <a:defRPr kern="1200">
        <a:solidFill>
          <a:schemeClr val="tx1"/>
        </a:solidFill>
        <a:latin typeface="Arial" charset="0"/>
        <a:ea typeface="+mn-ea"/>
        <a:cs typeface="+mn-cs"/>
      </a:defRPr>
    </a:lvl2pPr>
    <a:lvl3pPr marL="912727" algn="l" rtl="0" fontAlgn="base">
      <a:spcBef>
        <a:spcPct val="0"/>
      </a:spcBef>
      <a:spcAft>
        <a:spcPct val="0"/>
      </a:spcAft>
      <a:defRPr kern="1200">
        <a:solidFill>
          <a:schemeClr val="tx1"/>
        </a:solidFill>
        <a:latin typeface="Arial" charset="0"/>
        <a:ea typeface="+mn-ea"/>
        <a:cs typeface="+mn-cs"/>
      </a:defRPr>
    </a:lvl3pPr>
    <a:lvl4pPr marL="1369099" algn="l" rtl="0" fontAlgn="base">
      <a:spcBef>
        <a:spcPct val="0"/>
      </a:spcBef>
      <a:spcAft>
        <a:spcPct val="0"/>
      </a:spcAft>
      <a:defRPr kern="1200">
        <a:solidFill>
          <a:schemeClr val="tx1"/>
        </a:solidFill>
        <a:latin typeface="Arial" charset="0"/>
        <a:ea typeface="+mn-ea"/>
        <a:cs typeface="+mn-cs"/>
      </a:defRPr>
    </a:lvl4pPr>
    <a:lvl5pPr marL="1825460" algn="l" rtl="0" fontAlgn="base">
      <a:spcBef>
        <a:spcPct val="0"/>
      </a:spcBef>
      <a:spcAft>
        <a:spcPct val="0"/>
      </a:spcAft>
      <a:defRPr kern="1200">
        <a:solidFill>
          <a:schemeClr val="tx1"/>
        </a:solidFill>
        <a:latin typeface="Arial" charset="0"/>
        <a:ea typeface="+mn-ea"/>
        <a:cs typeface="+mn-cs"/>
      </a:defRPr>
    </a:lvl5pPr>
    <a:lvl6pPr marL="2281827" algn="l" defTabSz="912727" rtl="0" eaLnBrk="1" latinLnBrk="0" hangingPunct="1">
      <a:defRPr kern="1200">
        <a:solidFill>
          <a:schemeClr val="tx1"/>
        </a:solidFill>
        <a:latin typeface="Arial" charset="0"/>
        <a:ea typeface="+mn-ea"/>
        <a:cs typeface="+mn-cs"/>
      </a:defRPr>
    </a:lvl6pPr>
    <a:lvl7pPr marL="2738193" algn="l" defTabSz="912727" rtl="0" eaLnBrk="1" latinLnBrk="0" hangingPunct="1">
      <a:defRPr kern="1200">
        <a:solidFill>
          <a:schemeClr val="tx1"/>
        </a:solidFill>
        <a:latin typeface="Arial" charset="0"/>
        <a:ea typeface="+mn-ea"/>
        <a:cs typeface="+mn-cs"/>
      </a:defRPr>
    </a:lvl7pPr>
    <a:lvl8pPr marL="3194558" algn="l" defTabSz="912727" rtl="0" eaLnBrk="1" latinLnBrk="0" hangingPunct="1">
      <a:defRPr kern="1200">
        <a:solidFill>
          <a:schemeClr val="tx1"/>
        </a:solidFill>
        <a:latin typeface="Arial" charset="0"/>
        <a:ea typeface="+mn-ea"/>
        <a:cs typeface="+mn-cs"/>
      </a:defRPr>
    </a:lvl8pPr>
    <a:lvl9pPr marL="3650921" algn="l" defTabSz="912727"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00"/>
    <a:srgbClr val="339933"/>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1002" autoAdjust="0"/>
    <p:restoredTop sz="94737" autoAdjust="0"/>
  </p:normalViewPr>
  <p:slideViewPr>
    <p:cSldViewPr>
      <p:cViewPr>
        <p:scale>
          <a:sx n="60" d="100"/>
          <a:sy n="60" d="100"/>
        </p:scale>
        <p:origin x="-1564" y="-11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image" Target="../media/image8.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image" Target="../media/image13.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image" Target="../media/image19.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2740DBB-50DA-4473-8951-FC0BEF22A68E}" type="datetimeFigureOut">
              <a:rPr lang="en-US" smtClean="0"/>
              <a:pPr/>
              <a:t>24-Aug-21</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CD22537-213E-4A53-8258-B26F9F84C93D}" type="slidenum">
              <a:rPr lang="en-US" smtClean="0"/>
              <a:pPr/>
              <a:t>‹#›</a:t>
            </a:fld>
            <a:endParaRPr lang="en-US"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defRPr>
            </a:lvl1pPr>
          </a:lstStyle>
          <a:p>
            <a:pPr>
              <a:defRPr/>
            </a:pPr>
            <a:fld id="{A4402E26-FAA5-45EC-88E4-50C6AE9CA26F}" type="datetimeFigureOut">
              <a:rPr lang="en-US"/>
              <a:pPr>
                <a:defRPr/>
              </a:pPr>
              <a:t>24-Aug-21</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defRPr>
            </a:lvl1pPr>
          </a:lstStyle>
          <a:p>
            <a:pPr>
              <a:defRPr/>
            </a:pPr>
            <a:fld id="{075F1B93-FA72-4BF5-9350-D61F2032E217}" type="slidenum">
              <a:rPr lang="en-US"/>
              <a:pPr>
                <a:defRPr/>
              </a:pPr>
              <a:t>‹#›</a:t>
            </a:fld>
            <a:endParaRPr lang="en-US" dirty="0"/>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6365" algn="l" rtl="0" fontAlgn="base">
      <a:spcBef>
        <a:spcPct val="30000"/>
      </a:spcBef>
      <a:spcAft>
        <a:spcPct val="0"/>
      </a:spcAft>
      <a:defRPr sz="1200" kern="1200">
        <a:solidFill>
          <a:schemeClr val="tx1"/>
        </a:solidFill>
        <a:latin typeface="+mn-lt"/>
        <a:ea typeface="+mn-ea"/>
        <a:cs typeface="+mn-cs"/>
      </a:defRPr>
    </a:lvl2pPr>
    <a:lvl3pPr marL="912727" algn="l" rtl="0" fontAlgn="base">
      <a:spcBef>
        <a:spcPct val="30000"/>
      </a:spcBef>
      <a:spcAft>
        <a:spcPct val="0"/>
      </a:spcAft>
      <a:defRPr sz="1200" kern="1200">
        <a:solidFill>
          <a:schemeClr val="tx1"/>
        </a:solidFill>
        <a:latin typeface="+mn-lt"/>
        <a:ea typeface="+mn-ea"/>
        <a:cs typeface="+mn-cs"/>
      </a:defRPr>
    </a:lvl3pPr>
    <a:lvl4pPr marL="1369099" algn="l" rtl="0" fontAlgn="base">
      <a:spcBef>
        <a:spcPct val="30000"/>
      </a:spcBef>
      <a:spcAft>
        <a:spcPct val="0"/>
      </a:spcAft>
      <a:defRPr sz="1200" kern="1200">
        <a:solidFill>
          <a:schemeClr val="tx1"/>
        </a:solidFill>
        <a:latin typeface="+mn-lt"/>
        <a:ea typeface="+mn-ea"/>
        <a:cs typeface="+mn-cs"/>
      </a:defRPr>
    </a:lvl4pPr>
    <a:lvl5pPr marL="1825460" algn="l" rtl="0" fontAlgn="base">
      <a:spcBef>
        <a:spcPct val="30000"/>
      </a:spcBef>
      <a:spcAft>
        <a:spcPct val="0"/>
      </a:spcAft>
      <a:defRPr sz="1200" kern="1200">
        <a:solidFill>
          <a:schemeClr val="tx1"/>
        </a:solidFill>
        <a:latin typeface="+mn-lt"/>
        <a:ea typeface="+mn-ea"/>
        <a:cs typeface="+mn-cs"/>
      </a:defRPr>
    </a:lvl5pPr>
    <a:lvl6pPr marL="2281827" algn="l" defTabSz="912727" rtl="0" eaLnBrk="1" latinLnBrk="0" hangingPunct="1">
      <a:defRPr sz="1200" kern="1200">
        <a:solidFill>
          <a:schemeClr val="tx1"/>
        </a:solidFill>
        <a:latin typeface="+mn-lt"/>
        <a:ea typeface="+mn-ea"/>
        <a:cs typeface="+mn-cs"/>
      </a:defRPr>
    </a:lvl6pPr>
    <a:lvl7pPr marL="2738193" algn="l" defTabSz="912727" rtl="0" eaLnBrk="1" latinLnBrk="0" hangingPunct="1">
      <a:defRPr sz="1200" kern="1200">
        <a:solidFill>
          <a:schemeClr val="tx1"/>
        </a:solidFill>
        <a:latin typeface="+mn-lt"/>
        <a:ea typeface="+mn-ea"/>
        <a:cs typeface="+mn-cs"/>
      </a:defRPr>
    </a:lvl7pPr>
    <a:lvl8pPr marL="3194558" algn="l" defTabSz="912727" rtl="0" eaLnBrk="1" latinLnBrk="0" hangingPunct="1">
      <a:defRPr sz="1200" kern="1200">
        <a:solidFill>
          <a:schemeClr val="tx1"/>
        </a:solidFill>
        <a:latin typeface="+mn-lt"/>
        <a:ea typeface="+mn-ea"/>
        <a:cs typeface="+mn-cs"/>
      </a:defRPr>
    </a:lvl8pPr>
    <a:lvl9pPr marL="3650921" algn="l" defTabSz="912727"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5A49A6F7-9E16-4674-9653-ECEDFFD6988E}" type="slidenum">
              <a:rPr lang="en-IN" smtClean="0"/>
              <a:pPr>
                <a:defRPr/>
              </a:pPr>
              <a:t>1</a:t>
            </a:fld>
            <a:endParaRPr lang="en-IN"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1143000" y="685800"/>
            <a:ext cx="4572000" cy="3429000"/>
          </a:xfrm>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smtClean="0"/>
          </a:p>
        </p:txBody>
      </p:sp>
      <p:sp>
        <p:nvSpPr>
          <p:cNvPr id="18435"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EF872C19-51EB-492C-94F2-7371F21F3873}" type="slidenum">
              <a:rPr lang="en-US"/>
              <a:pPr fontAlgn="base">
                <a:spcBef>
                  <a:spcPct val="0"/>
                </a:spcBef>
                <a:spcAft>
                  <a:spcPct val="0"/>
                </a:spcAft>
              </a:pPr>
              <a:t>10</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1143000" y="685800"/>
            <a:ext cx="4572000" cy="3429000"/>
          </a:xfrm>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smtClean="0"/>
          </a:p>
        </p:txBody>
      </p:sp>
      <p:sp>
        <p:nvSpPr>
          <p:cNvPr id="18435"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EF872C19-51EB-492C-94F2-7371F21F3873}" type="slidenum">
              <a:rPr lang="en-US"/>
              <a:pPr fontAlgn="base">
                <a:spcBef>
                  <a:spcPct val="0"/>
                </a:spcBef>
                <a:spcAft>
                  <a:spcPct val="0"/>
                </a:spcAft>
              </a:pPr>
              <a:t>11</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1143000" y="685800"/>
            <a:ext cx="4572000" cy="3429000"/>
          </a:xfrm>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smtClean="0"/>
          </a:p>
        </p:txBody>
      </p:sp>
      <p:sp>
        <p:nvSpPr>
          <p:cNvPr id="18435"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EF872C19-51EB-492C-94F2-7371F21F3873}" type="slidenum">
              <a:rPr lang="en-US"/>
              <a:pPr fontAlgn="base">
                <a:spcBef>
                  <a:spcPct val="0"/>
                </a:spcBef>
                <a:spcAft>
                  <a:spcPct val="0"/>
                </a:spcAft>
              </a:pPr>
              <a:t>12</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1143000" y="685800"/>
            <a:ext cx="4572000" cy="3429000"/>
          </a:xfrm>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smtClean="0"/>
          </a:p>
        </p:txBody>
      </p:sp>
      <p:sp>
        <p:nvSpPr>
          <p:cNvPr id="18435"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EF872C19-51EB-492C-94F2-7371F21F3873}" type="slidenum">
              <a:rPr lang="en-US"/>
              <a:pPr fontAlgn="base">
                <a:spcBef>
                  <a:spcPct val="0"/>
                </a:spcBef>
                <a:spcAft>
                  <a:spcPct val="0"/>
                </a:spcAft>
              </a:pPr>
              <a:t>13</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1143000" y="685800"/>
            <a:ext cx="4572000" cy="3429000"/>
          </a:xfrm>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smtClean="0"/>
          </a:p>
        </p:txBody>
      </p:sp>
      <p:sp>
        <p:nvSpPr>
          <p:cNvPr id="18435"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EF872C19-51EB-492C-94F2-7371F21F3873}" type="slidenum">
              <a:rPr lang="en-US"/>
              <a:pPr fontAlgn="base">
                <a:spcBef>
                  <a:spcPct val="0"/>
                </a:spcBef>
                <a:spcAft>
                  <a:spcPct val="0"/>
                </a:spcAft>
              </a:pPr>
              <a:t>14</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1143000" y="685800"/>
            <a:ext cx="4572000" cy="3429000"/>
          </a:xfrm>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smtClean="0"/>
          </a:p>
        </p:txBody>
      </p:sp>
      <p:sp>
        <p:nvSpPr>
          <p:cNvPr id="18435"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EF872C19-51EB-492C-94F2-7371F21F3873}" type="slidenum">
              <a:rPr lang="en-US"/>
              <a:pPr fontAlgn="base">
                <a:spcBef>
                  <a:spcPct val="0"/>
                </a:spcBef>
                <a:spcAft>
                  <a:spcPct val="0"/>
                </a:spcAft>
              </a:pPr>
              <a:t>15</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1143000" y="685800"/>
            <a:ext cx="4572000" cy="3429000"/>
          </a:xfrm>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smtClean="0"/>
          </a:p>
        </p:txBody>
      </p:sp>
      <p:sp>
        <p:nvSpPr>
          <p:cNvPr id="18435"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EF872C19-51EB-492C-94F2-7371F21F3873}" type="slidenum">
              <a:rPr lang="en-US"/>
              <a:pPr fontAlgn="base">
                <a:spcBef>
                  <a:spcPct val="0"/>
                </a:spcBef>
                <a:spcAft>
                  <a:spcPct val="0"/>
                </a:spcAft>
              </a:pPr>
              <a:t>16</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1143000" y="685800"/>
            <a:ext cx="4572000" cy="3429000"/>
          </a:xfrm>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smtClean="0"/>
          </a:p>
        </p:txBody>
      </p:sp>
      <p:sp>
        <p:nvSpPr>
          <p:cNvPr id="18435"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EF872C19-51EB-492C-94F2-7371F21F3873}" type="slidenum">
              <a:rPr lang="en-US"/>
              <a:pPr fontAlgn="base">
                <a:spcBef>
                  <a:spcPct val="0"/>
                </a:spcBef>
                <a:spcAft>
                  <a:spcPct val="0"/>
                </a:spcAft>
              </a:pPr>
              <a:t>17</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1143000" y="685800"/>
            <a:ext cx="4572000" cy="3429000"/>
          </a:xfrm>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smtClean="0"/>
          </a:p>
        </p:txBody>
      </p:sp>
      <p:sp>
        <p:nvSpPr>
          <p:cNvPr id="18435"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EF872C19-51EB-492C-94F2-7371F21F3873}" type="slidenum">
              <a:rPr lang="en-US"/>
              <a:pPr fontAlgn="base">
                <a:spcBef>
                  <a:spcPct val="0"/>
                </a:spcBef>
                <a:spcAft>
                  <a:spcPct val="0"/>
                </a:spcAft>
              </a:pPr>
              <a:t>18</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1143000" y="685800"/>
            <a:ext cx="4572000" cy="3429000"/>
          </a:xfrm>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smtClean="0"/>
          </a:p>
        </p:txBody>
      </p:sp>
      <p:sp>
        <p:nvSpPr>
          <p:cNvPr id="18435"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EF872C19-51EB-492C-94F2-7371F21F3873}" type="slidenum">
              <a:rPr lang="en-US"/>
              <a:pPr fontAlgn="base">
                <a:spcBef>
                  <a:spcPct val="0"/>
                </a:spcBef>
                <a:spcAft>
                  <a:spcPct val="0"/>
                </a:spcAft>
              </a:pPr>
              <a:t>19</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1143000" y="685800"/>
            <a:ext cx="4572000" cy="3429000"/>
          </a:xfrm>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smtClean="0"/>
          </a:p>
        </p:txBody>
      </p:sp>
      <p:sp>
        <p:nvSpPr>
          <p:cNvPr id="18435"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EF872C19-51EB-492C-94F2-7371F21F3873}" type="slidenum">
              <a:rPr lang="en-US"/>
              <a:pPr fontAlgn="base">
                <a:spcBef>
                  <a:spcPct val="0"/>
                </a:spcBef>
                <a:spcAft>
                  <a:spcPct val="0"/>
                </a:spcAft>
              </a:pPr>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1143000" y="685800"/>
            <a:ext cx="4572000" cy="3429000"/>
          </a:xfrm>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smtClean="0"/>
          </a:p>
        </p:txBody>
      </p:sp>
      <p:sp>
        <p:nvSpPr>
          <p:cNvPr id="18435"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EF872C19-51EB-492C-94F2-7371F21F3873}" type="slidenum">
              <a:rPr lang="en-US"/>
              <a:pPr fontAlgn="base">
                <a:spcBef>
                  <a:spcPct val="0"/>
                </a:spcBef>
                <a:spcAft>
                  <a:spcPct val="0"/>
                </a:spcAft>
              </a:pPr>
              <a:t>20</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1143000" y="685800"/>
            <a:ext cx="4572000" cy="3429000"/>
          </a:xfrm>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smtClean="0"/>
          </a:p>
        </p:txBody>
      </p:sp>
      <p:sp>
        <p:nvSpPr>
          <p:cNvPr id="18435"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EF872C19-51EB-492C-94F2-7371F21F3873}" type="slidenum">
              <a:rPr lang="en-US"/>
              <a:pPr fontAlgn="base">
                <a:spcBef>
                  <a:spcPct val="0"/>
                </a:spcBef>
                <a:spcAft>
                  <a:spcPct val="0"/>
                </a:spcAft>
              </a:pPr>
              <a:t>21</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1143000" y="685800"/>
            <a:ext cx="4572000" cy="3429000"/>
          </a:xfrm>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smtClean="0"/>
          </a:p>
        </p:txBody>
      </p:sp>
      <p:sp>
        <p:nvSpPr>
          <p:cNvPr id="18435"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EF872C19-51EB-492C-94F2-7371F21F3873}" type="slidenum">
              <a:rPr lang="en-US"/>
              <a:pPr fontAlgn="base">
                <a:spcBef>
                  <a:spcPct val="0"/>
                </a:spcBef>
                <a:spcAft>
                  <a:spcPct val="0"/>
                </a:spcAft>
              </a:pPr>
              <a:t>22</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1143000" y="685800"/>
            <a:ext cx="4572000" cy="3429000"/>
          </a:xfrm>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smtClean="0"/>
          </a:p>
        </p:txBody>
      </p:sp>
      <p:sp>
        <p:nvSpPr>
          <p:cNvPr id="18435"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EF872C19-51EB-492C-94F2-7371F21F3873}" type="slidenum">
              <a:rPr lang="en-US"/>
              <a:pPr fontAlgn="base">
                <a:spcBef>
                  <a:spcPct val="0"/>
                </a:spcBef>
                <a:spcAft>
                  <a:spcPct val="0"/>
                </a:spcAft>
              </a:pPr>
              <a:t>23</a:t>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1143000" y="685800"/>
            <a:ext cx="4572000" cy="3429000"/>
          </a:xfrm>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smtClean="0"/>
          </a:p>
        </p:txBody>
      </p:sp>
      <p:sp>
        <p:nvSpPr>
          <p:cNvPr id="18435"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EF872C19-51EB-492C-94F2-7371F21F3873}" type="slidenum">
              <a:rPr lang="en-US"/>
              <a:pPr fontAlgn="base">
                <a:spcBef>
                  <a:spcPct val="0"/>
                </a:spcBef>
                <a:spcAft>
                  <a:spcPct val="0"/>
                </a:spcAft>
              </a:pPr>
              <a:t>24</a:t>
            </a:fld>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1143000" y="685800"/>
            <a:ext cx="4572000" cy="3429000"/>
          </a:xfrm>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smtClean="0"/>
          </a:p>
        </p:txBody>
      </p:sp>
      <p:sp>
        <p:nvSpPr>
          <p:cNvPr id="18435"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EF872C19-51EB-492C-94F2-7371F21F3873}" type="slidenum">
              <a:rPr lang="en-US"/>
              <a:pPr fontAlgn="base">
                <a:spcBef>
                  <a:spcPct val="0"/>
                </a:spcBef>
                <a:spcAft>
                  <a:spcPct val="0"/>
                </a:spcAft>
              </a:pPr>
              <a:t>25</a:t>
            </a:fld>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1143000" y="685800"/>
            <a:ext cx="4572000" cy="3429000"/>
          </a:xfrm>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smtClean="0"/>
          </a:p>
        </p:txBody>
      </p:sp>
      <p:sp>
        <p:nvSpPr>
          <p:cNvPr id="18435"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EF872C19-51EB-492C-94F2-7371F21F3873}" type="slidenum">
              <a:rPr lang="en-US"/>
              <a:pPr fontAlgn="base">
                <a:spcBef>
                  <a:spcPct val="0"/>
                </a:spcBef>
                <a:spcAft>
                  <a:spcPct val="0"/>
                </a:spcAft>
              </a:pPr>
              <a:t>26</a:t>
            </a:fld>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1143000" y="685800"/>
            <a:ext cx="4572000" cy="3429000"/>
          </a:xfrm>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smtClean="0"/>
          </a:p>
        </p:txBody>
      </p:sp>
      <p:sp>
        <p:nvSpPr>
          <p:cNvPr id="18435"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EF872C19-51EB-492C-94F2-7371F21F3873}" type="slidenum">
              <a:rPr lang="en-US"/>
              <a:pPr fontAlgn="base">
                <a:spcBef>
                  <a:spcPct val="0"/>
                </a:spcBef>
                <a:spcAft>
                  <a:spcPct val="0"/>
                </a:spcAft>
              </a:pPr>
              <a:t>27</a:t>
            </a:fld>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1143000" y="685800"/>
            <a:ext cx="4572000" cy="3429000"/>
          </a:xfrm>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smtClean="0"/>
          </a:p>
        </p:txBody>
      </p:sp>
      <p:sp>
        <p:nvSpPr>
          <p:cNvPr id="18435"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EF872C19-51EB-492C-94F2-7371F21F3873}" type="slidenum">
              <a:rPr lang="en-US"/>
              <a:pPr fontAlgn="base">
                <a:spcBef>
                  <a:spcPct val="0"/>
                </a:spcBef>
                <a:spcAft>
                  <a:spcPct val="0"/>
                </a:spcAft>
              </a:pPr>
              <a:t>28</a:t>
            </a:fld>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1143000" y="685800"/>
            <a:ext cx="4572000" cy="3429000"/>
          </a:xfrm>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smtClean="0"/>
          </a:p>
        </p:txBody>
      </p:sp>
      <p:sp>
        <p:nvSpPr>
          <p:cNvPr id="18435"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EF872C19-51EB-492C-94F2-7371F21F3873}" type="slidenum">
              <a:rPr lang="en-US"/>
              <a:pPr fontAlgn="base">
                <a:spcBef>
                  <a:spcPct val="0"/>
                </a:spcBef>
                <a:spcAft>
                  <a:spcPct val="0"/>
                </a:spcAft>
              </a:pPr>
              <a:t>29</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p:cNvSpPr>
          <p:nvPr>
            <p:ph type="sldImg"/>
          </p:nvPr>
        </p:nvSpPr>
        <p:spPr bwMode="auto">
          <a:xfrm>
            <a:off x="1143000" y="685800"/>
            <a:ext cx="4572000" cy="3429000"/>
          </a:xfrm>
          <a:noFill/>
          <a:ln>
            <a:solidFill>
              <a:srgbClr val="000000"/>
            </a:solidFill>
            <a:miter lim="800000"/>
            <a:headEnd/>
            <a:tailEnd/>
          </a:ln>
        </p:spPr>
      </p:sp>
      <p:sp>
        <p:nvSpPr>
          <p:cNvPr id="20482"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smtClean="0"/>
          </a:p>
        </p:txBody>
      </p:sp>
      <p:sp>
        <p:nvSpPr>
          <p:cNvPr id="20483"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14E59E0D-64FC-4115-B6CE-6BD55FEE5445}" type="slidenum">
              <a:rPr lang="en-US"/>
              <a:pPr fontAlgn="base">
                <a:spcBef>
                  <a:spcPct val="0"/>
                </a:spcBef>
                <a:spcAft>
                  <a:spcPct val="0"/>
                </a:spcAft>
              </a:pPr>
              <a:t>3</a:t>
            </a:fld>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1143000" y="685800"/>
            <a:ext cx="4572000" cy="3429000"/>
          </a:xfrm>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smtClean="0"/>
          </a:p>
        </p:txBody>
      </p:sp>
      <p:sp>
        <p:nvSpPr>
          <p:cNvPr id="18435"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EF872C19-51EB-492C-94F2-7371F21F3873}" type="slidenum">
              <a:rPr lang="en-US"/>
              <a:pPr fontAlgn="base">
                <a:spcBef>
                  <a:spcPct val="0"/>
                </a:spcBef>
                <a:spcAft>
                  <a:spcPct val="0"/>
                </a:spcAft>
              </a:pPr>
              <a:t>30</a:t>
            </a:fld>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1143000" y="685800"/>
            <a:ext cx="4572000" cy="3429000"/>
          </a:xfrm>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smtClean="0"/>
          </a:p>
        </p:txBody>
      </p:sp>
      <p:sp>
        <p:nvSpPr>
          <p:cNvPr id="18435"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EF872C19-51EB-492C-94F2-7371F21F3873}" type="slidenum">
              <a:rPr lang="en-US"/>
              <a:pPr fontAlgn="base">
                <a:spcBef>
                  <a:spcPct val="0"/>
                </a:spcBef>
                <a:spcAft>
                  <a:spcPct val="0"/>
                </a:spcAft>
              </a:pPr>
              <a:t>31</a:t>
            </a:fld>
            <a:endParaRPr 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1143000" y="685800"/>
            <a:ext cx="4572000" cy="3429000"/>
          </a:xfrm>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smtClean="0"/>
          </a:p>
        </p:txBody>
      </p:sp>
      <p:sp>
        <p:nvSpPr>
          <p:cNvPr id="18435"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EF872C19-51EB-492C-94F2-7371F21F3873}" type="slidenum">
              <a:rPr lang="en-US"/>
              <a:pPr fontAlgn="base">
                <a:spcBef>
                  <a:spcPct val="0"/>
                </a:spcBef>
                <a:spcAft>
                  <a:spcPct val="0"/>
                </a:spcAft>
              </a:pPr>
              <a:t>32</a:t>
            </a:fld>
            <a:endParaRPr 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1143000" y="685800"/>
            <a:ext cx="4572000" cy="3429000"/>
          </a:xfrm>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smtClean="0"/>
          </a:p>
        </p:txBody>
      </p:sp>
      <p:sp>
        <p:nvSpPr>
          <p:cNvPr id="18435"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EF872C19-51EB-492C-94F2-7371F21F3873}" type="slidenum">
              <a:rPr lang="en-US"/>
              <a:pPr fontAlgn="base">
                <a:spcBef>
                  <a:spcPct val="0"/>
                </a:spcBef>
                <a:spcAft>
                  <a:spcPct val="0"/>
                </a:spcAft>
              </a:pPr>
              <a:t>33</a:t>
            </a:fld>
            <a:endParaRPr 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1143000" y="685800"/>
            <a:ext cx="4572000" cy="3429000"/>
          </a:xfrm>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smtClean="0"/>
          </a:p>
        </p:txBody>
      </p:sp>
      <p:sp>
        <p:nvSpPr>
          <p:cNvPr id="18435"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EF872C19-51EB-492C-94F2-7371F21F3873}" type="slidenum">
              <a:rPr lang="en-US"/>
              <a:pPr fontAlgn="base">
                <a:spcBef>
                  <a:spcPct val="0"/>
                </a:spcBef>
                <a:spcAft>
                  <a:spcPct val="0"/>
                </a:spcAft>
              </a:pPr>
              <a:t>34</a:t>
            </a:fld>
            <a:endParaRPr 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1143000" y="685800"/>
            <a:ext cx="4572000" cy="3429000"/>
          </a:xfrm>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smtClean="0"/>
          </a:p>
        </p:txBody>
      </p:sp>
      <p:sp>
        <p:nvSpPr>
          <p:cNvPr id="18435"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EF872C19-51EB-492C-94F2-7371F21F3873}" type="slidenum">
              <a:rPr lang="en-US"/>
              <a:pPr fontAlgn="base">
                <a:spcBef>
                  <a:spcPct val="0"/>
                </a:spcBef>
                <a:spcAft>
                  <a:spcPct val="0"/>
                </a:spcAft>
              </a:pPr>
              <a:t>35</a:t>
            </a:fld>
            <a:endParaRPr 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1" name="Slide Image Placeholder 1"/>
          <p:cNvSpPr>
            <a:spLocks noGrp="1" noRot="1" noChangeAspect="1"/>
          </p:cNvSpPr>
          <p:nvPr>
            <p:ph type="sldImg"/>
          </p:nvPr>
        </p:nvSpPr>
        <p:spPr bwMode="auto">
          <a:xfrm>
            <a:off x="1143000" y="685800"/>
            <a:ext cx="4572000" cy="3429000"/>
          </a:xfrm>
          <a:noFill/>
          <a:ln>
            <a:solidFill>
              <a:srgbClr val="000000"/>
            </a:solidFill>
            <a:miter lim="800000"/>
            <a:headEnd/>
            <a:tailEnd/>
          </a:ln>
        </p:spPr>
      </p:sp>
      <p:sp>
        <p:nvSpPr>
          <p:cNvPr id="112642"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smtClean="0"/>
          </a:p>
        </p:txBody>
      </p:sp>
      <p:sp>
        <p:nvSpPr>
          <p:cNvPr id="112643"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F002A441-166F-46A0-B4CC-D8D748EA95EA}" type="slidenum">
              <a:rPr lang="en-US"/>
              <a:pPr fontAlgn="base">
                <a:spcBef>
                  <a:spcPct val="0"/>
                </a:spcBef>
                <a:spcAft>
                  <a:spcPct val="0"/>
                </a:spcAft>
              </a:pPr>
              <a:t>36</a:t>
            </a:fld>
            <a:endParaRPr 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p:cNvSpPr>
          <p:nvPr>
            <p:ph type="sldImg"/>
          </p:nvPr>
        </p:nvSpPr>
        <p:spPr bwMode="auto">
          <a:xfrm>
            <a:off x="1143000" y="685800"/>
            <a:ext cx="4572000" cy="3429000"/>
          </a:xfrm>
          <a:noFill/>
          <a:ln>
            <a:solidFill>
              <a:srgbClr val="000000"/>
            </a:solidFill>
            <a:miter lim="800000"/>
            <a:headEnd/>
            <a:tailEnd/>
          </a:ln>
        </p:spPr>
      </p:sp>
      <p:sp>
        <p:nvSpPr>
          <p:cNvPr id="20482"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smtClean="0"/>
          </a:p>
        </p:txBody>
      </p:sp>
      <p:sp>
        <p:nvSpPr>
          <p:cNvPr id="20483"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14E59E0D-64FC-4115-B6CE-6BD55FEE5445}" type="slidenum">
              <a:rPr lang="en-US"/>
              <a:pPr fontAlgn="base">
                <a:spcBef>
                  <a:spcPct val="0"/>
                </a:spcBef>
                <a:spcAft>
                  <a:spcPct val="0"/>
                </a:spcAft>
              </a:pPr>
              <a:t>37</a:t>
            </a:fld>
            <a:endParaRPr 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p:cNvSpPr>
          <p:nvPr>
            <p:ph type="sldImg"/>
          </p:nvPr>
        </p:nvSpPr>
        <p:spPr bwMode="auto">
          <a:xfrm>
            <a:off x="1143000" y="685800"/>
            <a:ext cx="4572000" cy="3429000"/>
          </a:xfrm>
          <a:noFill/>
          <a:ln>
            <a:solidFill>
              <a:srgbClr val="000000"/>
            </a:solidFill>
            <a:miter lim="800000"/>
            <a:headEnd/>
            <a:tailEnd/>
          </a:ln>
        </p:spPr>
      </p:sp>
      <p:sp>
        <p:nvSpPr>
          <p:cNvPr id="20482"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smtClean="0"/>
          </a:p>
        </p:txBody>
      </p:sp>
      <p:sp>
        <p:nvSpPr>
          <p:cNvPr id="20483"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14E59E0D-64FC-4115-B6CE-6BD55FEE5445}" type="slidenum">
              <a:rPr lang="en-US"/>
              <a:pPr fontAlgn="base">
                <a:spcBef>
                  <a:spcPct val="0"/>
                </a:spcBef>
                <a:spcAft>
                  <a:spcPct val="0"/>
                </a:spcAft>
              </a:pPr>
              <a:t>38</a:t>
            </a:fld>
            <a:endParaRPr lang="en-US"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p:cNvSpPr>
          <p:nvPr>
            <p:ph type="sldImg"/>
          </p:nvPr>
        </p:nvSpPr>
        <p:spPr bwMode="auto">
          <a:xfrm>
            <a:off x="1143000" y="685800"/>
            <a:ext cx="4572000" cy="3429000"/>
          </a:xfrm>
          <a:noFill/>
          <a:ln>
            <a:solidFill>
              <a:srgbClr val="000000"/>
            </a:solidFill>
            <a:miter lim="800000"/>
            <a:headEnd/>
            <a:tailEnd/>
          </a:ln>
        </p:spPr>
      </p:sp>
      <p:sp>
        <p:nvSpPr>
          <p:cNvPr id="20482"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smtClean="0"/>
          </a:p>
        </p:txBody>
      </p:sp>
      <p:sp>
        <p:nvSpPr>
          <p:cNvPr id="20483"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14E59E0D-64FC-4115-B6CE-6BD55FEE5445}" type="slidenum">
              <a:rPr lang="en-US"/>
              <a:pPr fontAlgn="base">
                <a:spcBef>
                  <a:spcPct val="0"/>
                </a:spcBef>
                <a:spcAft>
                  <a:spcPct val="0"/>
                </a:spcAft>
              </a:pPr>
              <a:t>39</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1143000" y="685800"/>
            <a:ext cx="4572000" cy="3429000"/>
          </a:xfrm>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smtClean="0"/>
          </a:p>
        </p:txBody>
      </p:sp>
      <p:sp>
        <p:nvSpPr>
          <p:cNvPr id="18435"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EF872C19-51EB-492C-94F2-7371F21F3873}" type="slidenum">
              <a:rPr lang="en-US"/>
              <a:pPr fontAlgn="base">
                <a:spcBef>
                  <a:spcPct val="0"/>
                </a:spcBef>
                <a:spcAft>
                  <a:spcPct val="0"/>
                </a:spcAft>
              </a:pPr>
              <a:t>4</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1143000" y="685800"/>
            <a:ext cx="4572000" cy="3429000"/>
          </a:xfrm>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smtClean="0"/>
          </a:p>
        </p:txBody>
      </p:sp>
      <p:sp>
        <p:nvSpPr>
          <p:cNvPr id="18435"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EF872C19-51EB-492C-94F2-7371F21F3873}" type="slidenum">
              <a:rPr lang="en-US"/>
              <a:pPr fontAlgn="base">
                <a:spcBef>
                  <a:spcPct val="0"/>
                </a:spcBef>
                <a:spcAft>
                  <a:spcPct val="0"/>
                </a:spcAft>
              </a:pPr>
              <a:t>5</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1143000" y="685800"/>
            <a:ext cx="4572000" cy="3429000"/>
          </a:xfrm>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smtClean="0"/>
          </a:p>
        </p:txBody>
      </p:sp>
      <p:sp>
        <p:nvSpPr>
          <p:cNvPr id="18435"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EF872C19-51EB-492C-94F2-7371F21F3873}" type="slidenum">
              <a:rPr lang="en-US"/>
              <a:pPr fontAlgn="base">
                <a:spcBef>
                  <a:spcPct val="0"/>
                </a:spcBef>
                <a:spcAft>
                  <a:spcPct val="0"/>
                </a:spcAft>
              </a:pPr>
              <a:t>6</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1143000" y="685800"/>
            <a:ext cx="4572000" cy="3429000"/>
          </a:xfrm>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smtClean="0"/>
          </a:p>
        </p:txBody>
      </p:sp>
      <p:sp>
        <p:nvSpPr>
          <p:cNvPr id="18435"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EF872C19-51EB-492C-94F2-7371F21F3873}" type="slidenum">
              <a:rPr lang="en-US"/>
              <a:pPr fontAlgn="base">
                <a:spcBef>
                  <a:spcPct val="0"/>
                </a:spcBef>
                <a:spcAft>
                  <a:spcPct val="0"/>
                </a:spcAft>
              </a:pPr>
              <a:t>7</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1143000" y="685800"/>
            <a:ext cx="4572000" cy="3429000"/>
          </a:xfrm>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smtClean="0"/>
          </a:p>
        </p:txBody>
      </p:sp>
      <p:sp>
        <p:nvSpPr>
          <p:cNvPr id="18435"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EF872C19-51EB-492C-94F2-7371F21F3873}" type="slidenum">
              <a:rPr lang="en-US"/>
              <a:pPr fontAlgn="base">
                <a:spcBef>
                  <a:spcPct val="0"/>
                </a:spcBef>
                <a:spcAft>
                  <a:spcPct val="0"/>
                </a:spcAft>
              </a:pPr>
              <a:t>8</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1143000" y="685800"/>
            <a:ext cx="4572000" cy="3429000"/>
          </a:xfrm>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smtClean="0"/>
          </a:p>
        </p:txBody>
      </p:sp>
      <p:sp>
        <p:nvSpPr>
          <p:cNvPr id="18435"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EF872C19-51EB-492C-94F2-7371F21F3873}" type="slidenum">
              <a:rPr lang="en-US"/>
              <a:pPr fontAlgn="base">
                <a:spcBef>
                  <a:spcPct val="0"/>
                </a:spcBef>
                <a:spcAft>
                  <a:spcPct val="0"/>
                </a:spcAft>
              </a:pPr>
              <a:t>9</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4" name="Rectangle 6"/>
          <p:cNvSpPr/>
          <p:nvPr/>
        </p:nvSpPr>
        <p:spPr bwMode="white">
          <a:xfrm>
            <a:off x="0" y="5970588"/>
            <a:ext cx="9144000" cy="887412"/>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91273" tIns="45636" rIns="91273" bIns="45636" anchor="ctr"/>
          <a:lstStyle/>
          <a:p>
            <a:pPr algn="ctr" fontAlgn="auto">
              <a:spcBef>
                <a:spcPts val="0"/>
              </a:spcBef>
              <a:spcAft>
                <a:spcPts val="0"/>
              </a:spcAft>
              <a:defRPr/>
            </a:pPr>
            <a:endParaRPr lang="en-US" dirty="0"/>
          </a:p>
        </p:txBody>
      </p:sp>
      <p:sp>
        <p:nvSpPr>
          <p:cNvPr id="5" name="Rectangle 9"/>
          <p:cNvSpPr/>
          <p:nvPr/>
        </p:nvSpPr>
        <p:spPr>
          <a:xfrm>
            <a:off x="-9525" y="6053150"/>
            <a:ext cx="2249488" cy="712787"/>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91273" tIns="45636" rIns="91273" bIns="45636" anchor="ctr"/>
          <a:lstStyle/>
          <a:p>
            <a:pPr algn="ctr" fontAlgn="auto">
              <a:spcBef>
                <a:spcPts val="0"/>
              </a:spcBef>
              <a:spcAft>
                <a:spcPts val="0"/>
              </a:spcAft>
              <a:defRPr/>
            </a:pPr>
            <a:endParaRPr lang="en-US" dirty="0"/>
          </a:p>
        </p:txBody>
      </p:sp>
      <p:sp>
        <p:nvSpPr>
          <p:cNvPr id="6" name="Rectangle 10"/>
          <p:cNvSpPr/>
          <p:nvPr/>
        </p:nvSpPr>
        <p:spPr>
          <a:xfrm>
            <a:off x="2359025" y="6043625"/>
            <a:ext cx="6784975" cy="714375"/>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91273" tIns="45636" rIns="91273" bIns="45636" anchor="ctr"/>
          <a:lstStyle/>
          <a:p>
            <a:pPr algn="ctr" fontAlgn="auto">
              <a:spcBef>
                <a:spcPts val="0"/>
              </a:spcBef>
              <a:spcAft>
                <a:spcPts val="0"/>
              </a:spcAft>
              <a:defRPr/>
            </a:pPr>
            <a:endParaRPr lang="en-US" dirty="0"/>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lang="en-US" smtClean="0"/>
              <a:t>Click to edit Master title style</a:t>
            </a:r>
            <a:endParaRPr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700">
                <a:solidFill>
                  <a:srgbClr val="FFFFFF"/>
                </a:solidFill>
              </a:defRPr>
            </a:lvl1pPr>
            <a:lvl2pPr marL="456365" indent="0" algn="ctr">
              <a:buNone/>
            </a:lvl2pPr>
            <a:lvl3pPr marL="912727" indent="0" algn="ctr">
              <a:buNone/>
            </a:lvl3pPr>
            <a:lvl4pPr marL="1369099" indent="0" algn="ctr">
              <a:buNone/>
            </a:lvl4pPr>
            <a:lvl5pPr marL="1825460" indent="0" algn="ctr">
              <a:buNone/>
            </a:lvl5pPr>
            <a:lvl6pPr marL="2281827" indent="0" algn="ctr">
              <a:buNone/>
            </a:lvl6pPr>
            <a:lvl7pPr marL="2738193" indent="0" algn="ctr">
              <a:buNone/>
            </a:lvl7pPr>
            <a:lvl8pPr marL="3194558" indent="0" algn="ctr">
              <a:buNone/>
            </a:lvl8pPr>
            <a:lvl9pPr marL="3650921" indent="0" algn="ctr">
              <a:buNone/>
            </a:lvl9pPr>
          </a:lstStyle>
          <a:p>
            <a:r>
              <a:rPr lang="en-US" smtClean="0"/>
              <a:t>Click to edit Master subtitle style</a:t>
            </a:r>
            <a:endParaRPr lang="en-US"/>
          </a:p>
        </p:txBody>
      </p:sp>
      <p:sp>
        <p:nvSpPr>
          <p:cNvPr id="7" name="Date Placeholder 27"/>
          <p:cNvSpPr>
            <a:spLocks noGrp="1"/>
          </p:cNvSpPr>
          <p:nvPr>
            <p:ph type="dt" sz="half" idx="10"/>
          </p:nvPr>
        </p:nvSpPr>
        <p:spPr>
          <a:xfrm>
            <a:off x="76200" y="6069013"/>
            <a:ext cx="2057400" cy="685800"/>
          </a:xfrm>
        </p:spPr>
        <p:txBody>
          <a:bodyPr>
            <a:noAutofit/>
          </a:bodyPr>
          <a:lstStyle>
            <a:lvl1pPr algn="ctr">
              <a:defRPr sz="2100" smtClean="0">
                <a:solidFill>
                  <a:srgbClr val="FFFFFF"/>
                </a:solidFill>
              </a:defRPr>
            </a:lvl1pPr>
          </a:lstStyle>
          <a:p>
            <a:pPr>
              <a:defRPr/>
            </a:pPr>
            <a:fld id="{06E167BA-BCFA-47AC-98ED-8A01D922AEAC}" type="datetime1">
              <a:rPr lang="en-US" smtClean="0"/>
              <a:pPr>
                <a:defRPr/>
              </a:pPr>
              <a:t>24-Aug-21</a:t>
            </a:fld>
            <a:endParaRPr lang="en-US" dirty="0"/>
          </a:p>
        </p:txBody>
      </p:sp>
      <p:sp>
        <p:nvSpPr>
          <p:cNvPr id="10" name="Footer Placeholder 16"/>
          <p:cNvSpPr>
            <a:spLocks noGrp="1"/>
          </p:cNvSpPr>
          <p:nvPr>
            <p:ph type="ftr" sz="quarter" idx="11"/>
          </p:nvPr>
        </p:nvSpPr>
        <p:spPr>
          <a:xfrm>
            <a:off x="2085975" y="236541"/>
            <a:ext cx="5867400" cy="365125"/>
          </a:xfrm>
        </p:spPr>
        <p:txBody>
          <a:bodyPr/>
          <a:lstStyle>
            <a:lvl1pPr algn="r">
              <a:defRPr smtClean="0">
                <a:solidFill>
                  <a:schemeClr val="tx2"/>
                </a:solidFill>
              </a:defRPr>
            </a:lvl1pPr>
          </a:lstStyle>
          <a:p>
            <a:pPr>
              <a:defRPr/>
            </a:pPr>
            <a:r>
              <a:rPr lang="en-US" smtClean="0"/>
              <a:t>School of Computer Engineering</a:t>
            </a:r>
            <a:endParaRPr lang="en-US" dirty="0"/>
          </a:p>
        </p:txBody>
      </p:sp>
      <p:sp>
        <p:nvSpPr>
          <p:cNvPr id="11" name="Slide Number Placeholder 28"/>
          <p:cNvSpPr>
            <a:spLocks noGrp="1"/>
          </p:cNvSpPr>
          <p:nvPr>
            <p:ph type="sldNum" sz="quarter" idx="12"/>
          </p:nvPr>
        </p:nvSpPr>
        <p:spPr>
          <a:xfrm>
            <a:off x="8001000" y="228600"/>
            <a:ext cx="838200" cy="381000"/>
          </a:xfrm>
        </p:spPr>
        <p:txBody>
          <a:bodyPr/>
          <a:lstStyle>
            <a:lvl1pPr>
              <a:defRPr smtClean="0">
                <a:solidFill>
                  <a:schemeClr val="tx2"/>
                </a:solidFill>
              </a:defRPr>
            </a:lvl1pPr>
          </a:lstStyle>
          <a:p>
            <a:pPr>
              <a:defRPr/>
            </a:pPr>
            <a:fld id="{04796404-3ABE-42E0-BAAB-E184FAB6343E}" type="slidenum">
              <a:rPr lang="en-US"/>
              <a:pPr>
                <a:defRPr/>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fld id="{CDEF1D1A-4F5D-4AA4-A997-B2D8C52FB958}" type="datetime1">
              <a:rPr lang="en-US" smtClean="0"/>
              <a:pPr>
                <a:defRPr/>
              </a:pPr>
              <a:t>24-Aug-21</a:t>
            </a:fld>
            <a:endParaRPr lang="en-US" dirty="0"/>
          </a:p>
        </p:txBody>
      </p:sp>
      <p:sp>
        <p:nvSpPr>
          <p:cNvPr id="5" name="Footer Placeholder 2"/>
          <p:cNvSpPr>
            <a:spLocks noGrp="1"/>
          </p:cNvSpPr>
          <p:nvPr>
            <p:ph type="ftr" sz="quarter" idx="11"/>
          </p:nvPr>
        </p:nvSpPr>
        <p:spPr/>
        <p:txBody>
          <a:bodyPr/>
          <a:lstStyle>
            <a:lvl1pPr>
              <a:defRPr/>
            </a:lvl1pPr>
          </a:lstStyle>
          <a:p>
            <a:pPr>
              <a:defRPr/>
            </a:pPr>
            <a:r>
              <a:rPr lang="en-US" smtClean="0"/>
              <a:t>School of Computer Engineering</a:t>
            </a:r>
            <a:endParaRPr lang="en-US" dirty="0"/>
          </a:p>
        </p:txBody>
      </p:sp>
      <p:sp>
        <p:nvSpPr>
          <p:cNvPr id="6" name="Slide Number Placeholder 22"/>
          <p:cNvSpPr>
            <a:spLocks noGrp="1"/>
          </p:cNvSpPr>
          <p:nvPr>
            <p:ph type="sldNum" sz="quarter" idx="12"/>
          </p:nvPr>
        </p:nvSpPr>
        <p:spPr/>
        <p:txBody>
          <a:bodyPr/>
          <a:lstStyle>
            <a:lvl1pPr>
              <a:defRPr/>
            </a:lvl1pPr>
          </a:lstStyle>
          <a:p>
            <a:pPr>
              <a:defRPr/>
            </a:pPr>
            <a:fld id="{2143028A-3ECF-42DF-877F-44A07ABEBB04}" type="slidenum">
              <a:rPr lang="en-US"/>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4" name="Rectangle 6"/>
          <p:cNvSpPr/>
          <p:nvPr/>
        </p:nvSpPr>
        <p:spPr bwMode="white">
          <a:xfrm>
            <a:off x="6096000" y="0"/>
            <a:ext cx="320675"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lIns="91273" tIns="45636" rIns="91273" bIns="45636" anchor="ctr"/>
          <a:lstStyle/>
          <a:p>
            <a:pPr algn="ctr" fontAlgn="auto">
              <a:spcBef>
                <a:spcPts val="0"/>
              </a:spcBef>
              <a:spcAft>
                <a:spcPts val="0"/>
              </a:spcAft>
              <a:defRPr/>
            </a:pPr>
            <a:endParaRPr lang="en-US" dirty="0"/>
          </a:p>
        </p:txBody>
      </p:sp>
      <p:sp>
        <p:nvSpPr>
          <p:cNvPr id="5"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lIns="91273" tIns="45636" rIns="91273" bIns="45636" anchor="ctr"/>
          <a:lstStyle/>
          <a:p>
            <a:pPr algn="ctr" fontAlgn="auto">
              <a:spcBef>
                <a:spcPts val="0"/>
              </a:spcBef>
              <a:spcAft>
                <a:spcPts val="0"/>
              </a:spcAft>
              <a:defRPr/>
            </a:pPr>
            <a:endParaRPr lang="en-US" dirty="0"/>
          </a:p>
        </p:txBody>
      </p:sp>
      <p:sp>
        <p:nvSpPr>
          <p:cNvPr id="6"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lIns="91273" tIns="45636" rIns="91273" bIns="45636" anchor="ctr"/>
          <a:lstStyle/>
          <a:p>
            <a:pPr algn="ctr" fontAlgn="auto">
              <a:spcBef>
                <a:spcPts val="0"/>
              </a:spcBef>
              <a:spcAft>
                <a:spcPts val="0"/>
              </a:spcAft>
              <a:defRPr/>
            </a:pPr>
            <a:endParaRPr lang="en-US" dirty="0"/>
          </a:p>
        </p:txBody>
      </p:sp>
      <p:sp>
        <p:nvSpPr>
          <p:cNvPr id="2" name="Vertical Title 1"/>
          <p:cNvSpPr>
            <a:spLocks noGrp="1"/>
          </p:cNvSpPr>
          <p:nvPr>
            <p:ph type="title" orient="vert"/>
          </p:nvPr>
        </p:nvSpPr>
        <p:spPr>
          <a:xfrm>
            <a:off x="6553200" y="609613"/>
            <a:ext cx="2057400" cy="55165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a:xfrm>
            <a:off x="6553200" y="6248400"/>
            <a:ext cx="2209800" cy="365125"/>
          </a:xfrm>
        </p:spPr>
        <p:txBody>
          <a:bodyPr/>
          <a:lstStyle>
            <a:lvl1pPr>
              <a:defRPr/>
            </a:lvl1pPr>
          </a:lstStyle>
          <a:p>
            <a:pPr>
              <a:defRPr/>
            </a:pPr>
            <a:fld id="{6757D284-A3C7-4B1B-8DAE-25C14336476C}" type="datetime1">
              <a:rPr lang="en-US" smtClean="0"/>
              <a:pPr>
                <a:defRPr/>
              </a:pPr>
              <a:t>24-Aug-21</a:t>
            </a:fld>
            <a:endParaRPr lang="en-US" dirty="0"/>
          </a:p>
        </p:txBody>
      </p:sp>
      <p:sp>
        <p:nvSpPr>
          <p:cNvPr id="8" name="Footer Placeholder 4"/>
          <p:cNvSpPr>
            <a:spLocks noGrp="1"/>
          </p:cNvSpPr>
          <p:nvPr>
            <p:ph type="ftr" sz="quarter" idx="11"/>
          </p:nvPr>
        </p:nvSpPr>
        <p:spPr>
          <a:xfrm>
            <a:off x="457201" y="6248400"/>
            <a:ext cx="5573713" cy="365125"/>
          </a:xfrm>
        </p:spPr>
        <p:txBody>
          <a:bodyPr/>
          <a:lstStyle>
            <a:lvl1pPr>
              <a:defRPr/>
            </a:lvl1pPr>
          </a:lstStyle>
          <a:p>
            <a:pPr>
              <a:defRPr/>
            </a:pPr>
            <a:r>
              <a:rPr lang="en-US" smtClean="0"/>
              <a:t>School of Computer Engineering</a:t>
            </a:r>
            <a:endParaRPr lang="en-US" dirty="0"/>
          </a:p>
        </p:txBody>
      </p:sp>
      <p:sp>
        <p:nvSpPr>
          <p:cNvPr id="9" name="Slide Number Placeholder 5"/>
          <p:cNvSpPr>
            <a:spLocks noGrp="1"/>
          </p:cNvSpPr>
          <p:nvPr>
            <p:ph type="sldNum" sz="quarter" idx="12"/>
          </p:nvPr>
        </p:nvSpPr>
        <p:spPr>
          <a:xfrm rot="5400000">
            <a:off x="5989638" y="144466"/>
            <a:ext cx="533400" cy="244475"/>
          </a:xfrm>
        </p:spPr>
        <p:txBody>
          <a:bodyPr/>
          <a:lstStyle>
            <a:lvl1pPr>
              <a:defRPr/>
            </a:lvl1pPr>
          </a:lstStyle>
          <a:p>
            <a:pPr>
              <a:defRPr/>
            </a:pPr>
            <a:fld id="{93C5C686-4C98-447A-9F73-422C495970F1}" type="slidenum">
              <a:rPr lang="en-US"/>
              <a:pPr>
                <a:defRPr/>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7" y="228600"/>
            <a:ext cx="8153400" cy="990600"/>
          </a:xfrm>
        </p:spPr>
        <p:txBody>
          <a:bodyPr/>
          <a:lstStyle/>
          <a:p>
            <a:r>
              <a:rPr lang="en-US" smtClean="0"/>
              <a:t>Click to edit Master title style</a:t>
            </a:r>
            <a:endParaRPr lang="en-US"/>
          </a:p>
        </p:txBody>
      </p:sp>
      <p:sp>
        <p:nvSpPr>
          <p:cNvPr id="8" name="Content Placeholder 7"/>
          <p:cNvSpPr>
            <a:spLocks noGrp="1"/>
          </p:cNvSpPr>
          <p:nvPr>
            <p:ph sz="quarter" idx="1"/>
          </p:nvPr>
        </p:nvSpPr>
        <p:spPr>
          <a:xfrm>
            <a:off x="612647" y="1600200"/>
            <a:ext cx="8153400" cy="4495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fld id="{0AECDE3A-0376-48A8-9D5E-B307303C5E75}" type="datetime1">
              <a:rPr lang="en-US" smtClean="0"/>
              <a:pPr>
                <a:defRPr/>
              </a:pPr>
              <a:t>24-Aug-21</a:t>
            </a:fld>
            <a:endParaRPr lang="en-US" dirty="0"/>
          </a:p>
        </p:txBody>
      </p:sp>
      <p:sp>
        <p:nvSpPr>
          <p:cNvPr id="5" name="Footer Placeholder 2"/>
          <p:cNvSpPr>
            <a:spLocks noGrp="1"/>
          </p:cNvSpPr>
          <p:nvPr>
            <p:ph type="ftr" sz="quarter" idx="11"/>
          </p:nvPr>
        </p:nvSpPr>
        <p:spPr/>
        <p:txBody>
          <a:bodyPr/>
          <a:lstStyle>
            <a:lvl1pPr>
              <a:defRPr/>
            </a:lvl1pPr>
          </a:lstStyle>
          <a:p>
            <a:pPr>
              <a:defRPr/>
            </a:pPr>
            <a:r>
              <a:rPr lang="en-US" smtClean="0"/>
              <a:t>School of Computer Engineering</a:t>
            </a:r>
            <a:endParaRPr lang="en-US" dirty="0"/>
          </a:p>
        </p:txBody>
      </p:sp>
      <p:sp>
        <p:nvSpPr>
          <p:cNvPr id="6" name="Slide Number Placeholder 22"/>
          <p:cNvSpPr>
            <a:spLocks noGrp="1"/>
          </p:cNvSpPr>
          <p:nvPr>
            <p:ph type="sldNum" sz="quarter" idx="12"/>
          </p:nvPr>
        </p:nvSpPr>
        <p:spPr/>
        <p:txBody>
          <a:bodyPr/>
          <a:lstStyle>
            <a:lvl1pPr>
              <a:defRPr/>
            </a:lvl1pPr>
          </a:lstStyle>
          <a:p>
            <a:pPr>
              <a:defRPr/>
            </a:pPr>
            <a:fld id="{F22323B9-1D87-4D56-A1A0-9DA960EA2996}"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4"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91273" tIns="45636" rIns="91273" bIns="45636" anchor="ctr"/>
          <a:lstStyle/>
          <a:p>
            <a:pPr algn="ctr" fontAlgn="auto">
              <a:spcBef>
                <a:spcPts val="0"/>
              </a:spcBef>
              <a:spcAft>
                <a:spcPts val="0"/>
              </a:spcAft>
              <a:defRPr/>
            </a:pPr>
            <a:endParaRPr lang="en-US" dirty="0"/>
          </a:p>
        </p:txBody>
      </p:sp>
      <p:sp>
        <p:nvSpPr>
          <p:cNvPr id="5"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91273" tIns="45636" rIns="91273" bIns="45636" anchor="ctr"/>
          <a:lstStyle/>
          <a:p>
            <a:pPr algn="ctr" fontAlgn="auto">
              <a:spcBef>
                <a:spcPts val="0"/>
              </a:spcBef>
              <a:spcAft>
                <a:spcPts val="0"/>
              </a:spcAft>
              <a:defRPr/>
            </a:pPr>
            <a:endParaRPr lang="en-US" dirty="0"/>
          </a:p>
        </p:txBody>
      </p:sp>
      <p:sp>
        <p:nvSpPr>
          <p:cNvPr id="6"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91273" tIns="45636" rIns="91273" bIns="45636" anchor="ctr"/>
          <a:lstStyle/>
          <a:p>
            <a:pPr algn="ctr" fontAlgn="auto">
              <a:spcBef>
                <a:spcPts val="0"/>
              </a:spcBef>
              <a:spcAft>
                <a:spcPts val="0"/>
              </a:spcAft>
              <a:defRPr/>
            </a:pPr>
            <a:endParaRPr lang="en-US" dirty="0"/>
          </a:p>
        </p:txBody>
      </p:sp>
      <p:sp>
        <p:nvSpPr>
          <p:cNvPr id="3" name="Text Placeholder 2"/>
          <p:cNvSpPr>
            <a:spLocks noGrp="1"/>
          </p:cNvSpPr>
          <p:nvPr>
            <p:ph type="body" idx="1"/>
          </p:nvPr>
        </p:nvSpPr>
        <p:spPr>
          <a:xfrm>
            <a:off x="1371601" y="2743201"/>
            <a:ext cx="7123113" cy="1673225"/>
          </a:xfrm>
        </p:spPr>
        <p:txBody>
          <a:bodyPr/>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2" name="Title 1"/>
          <p:cNvSpPr>
            <a:spLocks noGrp="1"/>
          </p:cNvSpPr>
          <p:nvPr>
            <p:ph type="title"/>
          </p:nvPr>
        </p:nvSpPr>
        <p:spPr>
          <a:xfrm>
            <a:off x="1371600" y="1600200"/>
            <a:ext cx="7620000" cy="990600"/>
          </a:xfrm>
        </p:spPr>
        <p:txBody>
          <a:bodyPr/>
          <a:lstStyle>
            <a:lvl1pPr algn="l">
              <a:buNone/>
              <a:defRPr sz="4300" b="0" cap="none">
                <a:solidFill>
                  <a:srgbClr val="FFFFFF"/>
                </a:solidFill>
              </a:defRPr>
            </a:lvl1pPr>
          </a:lstStyle>
          <a:p>
            <a:r>
              <a:rPr lang="en-US" smtClean="0"/>
              <a:t>Click to edit Master title style</a:t>
            </a:r>
            <a:endParaRPr lang="en-US"/>
          </a:p>
        </p:txBody>
      </p:sp>
      <p:sp>
        <p:nvSpPr>
          <p:cNvPr id="7" name="Date Placeholder 11"/>
          <p:cNvSpPr>
            <a:spLocks noGrp="1"/>
          </p:cNvSpPr>
          <p:nvPr>
            <p:ph type="dt" sz="half" idx="10"/>
          </p:nvPr>
        </p:nvSpPr>
        <p:spPr/>
        <p:txBody>
          <a:bodyPr/>
          <a:lstStyle>
            <a:lvl1pPr>
              <a:defRPr/>
            </a:lvl1pPr>
          </a:lstStyle>
          <a:p>
            <a:pPr>
              <a:defRPr/>
            </a:pPr>
            <a:fld id="{513A8CF5-C034-4AC2-A704-C5AA2CCD3D19}" type="datetime1">
              <a:rPr lang="en-US" smtClean="0"/>
              <a:pPr>
                <a:defRPr/>
              </a:pPr>
              <a:t>24-Aug-21</a:t>
            </a:fld>
            <a:endParaRPr lang="en-US" dirty="0"/>
          </a:p>
        </p:txBody>
      </p:sp>
      <p:sp>
        <p:nvSpPr>
          <p:cNvPr id="8" name="Slide Number Placeholder 12"/>
          <p:cNvSpPr>
            <a:spLocks noGrp="1"/>
          </p:cNvSpPr>
          <p:nvPr>
            <p:ph type="sldNum" sz="quarter" idx="11"/>
          </p:nvPr>
        </p:nvSpPr>
        <p:spPr>
          <a:xfrm>
            <a:off x="0" y="1752601"/>
            <a:ext cx="1295400" cy="701675"/>
          </a:xfrm>
        </p:spPr>
        <p:txBody>
          <a:bodyPr>
            <a:noAutofit/>
          </a:bodyPr>
          <a:lstStyle>
            <a:lvl1pPr>
              <a:defRPr sz="2400" smtClean="0">
                <a:solidFill>
                  <a:srgbClr val="FFFFFF"/>
                </a:solidFill>
              </a:defRPr>
            </a:lvl1pPr>
          </a:lstStyle>
          <a:p>
            <a:pPr>
              <a:defRPr/>
            </a:pPr>
            <a:fld id="{5D2FF345-7B17-4B69-A043-CF629E9F4723}" type="slidenum">
              <a:rPr lang="en-US"/>
              <a:pPr>
                <a:defRPr/>
              </a:pPr>
              <a:t>‹#›</a:t>
            </a:fld>
            <a:endParaRPr lang="en-US" dirty="0"/>
          </a:p>
        </p:txBody>
      </p:sp>
      <p:sp>
        <p:nvSpPr>
          <p:cNvPr id="9" name="Footer Placeholder 13"/>
          <p:cNvSpPr>
            <a:spLocks noGrp="1"/>
          </p:cNvSpPr>
          <p:nvPr>
            <p:ph type="ftr" sz="quarter" idx="12"/>
          </p:nvPr>
        </p:nvSpPr>
        <p:spPr/>
        <p:txBody>
          <a:bodyPr/>
          <a:lstStyle>
            <a:lvl1pPr>
              <a:defRPr/>
            </a:lvl1pPr>
          </a:lstStyle>
          <a:p>
            <a:pPr>
              <a:defRPr/>
            </a:pPr>
            <a:r>
              <a:rPr lang="en-US" smtClean="0"/>
              <a:t>School of Computer Engineering</a:t>
            </a:r>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9" name="Content Placeholder 8"/>
          <p:cNvSpPr>
            <a:spLocks noGrp="1"/>
          </p:cNvSpPr>
          <p:nvPr>
            <p:ph sz="quarter" idx="1"/>
          </p:nvPr>
        </p:nvSpPr>
        <p:spPr>
          <a:xfrm>
            <a:off x="609600" y="1589567"/>
            <a:ext cx="38862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2"/>
          </p:nvPr>
        </p:nvSpPr>
        <p:spPr>
          <a:xfrm>
            <a:off x="4844901" y="1589567"/>
            <a:ext cx="38862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7"/>
          <p:cNvSpPr>
            <a:spLocks noGrp="1"/>
          </p:cNvSpPr>
          <p:nvPr>
            <p:ph type="dt" sz="half" idx="10"/>
          </p:nvPr>
        </p:nvSpPr>
        <p:spPr/>
        <p:txBody>
          <a:bodyPr rtlCol="0"/>
          <a:lstStyle>
            <a:lvl1pPr>
              <a:defRPr/>
            </a:lvl1pPr>
          </a:lstStyle>
          <a:p>
            <a:pPr>
              <a:defRPr/>
            </a:pPr>
            <a:fld id="{9B20F76B-FC35-48FE-BC08-6F3DFFD51782}" type="datetime1">
              <a:rPr lang="en-US" smtClean="0"/>
              <a:pPr>
                <a:defRPr/>
              </a:pPr>
              <a:t>24-Aug-21</a:t>
            </a:fld>
            <a:endParaRPr lang="en-US" dirty="0"/>
          </a:p>
        </p:txBody>
      </p:sp>
      <p:sp>
        <p:nvSpPr>
          <p:cNvPr id="6" name="Slide Number Placeholder 9"/>
          <p:cNvSpPr>
            <a:spLocks noGrp="1"/>
          </p:cNvSpPr>
          <p:nvPr>
            <p:ph type="sldNum" sz="quarter" idx="11"/>
          </p:nvPr>
        </p:nvSpPr>
        <p:spPr/>
        <p:txBody>
          <a:bodyPr rtlCol="0"/>
          <a:lstStyle>
            <a:lvl1pPr>
              <a:defRPr/>
            </a:lvl1pPr>
          </a:lstStyle>
          <a:p>
            <a:pPr>
              <a:defRPr/>
            </a:pPr>
            <a:fld id="{79410A00-1153-438E-A3B6-B3C6724770AE}" type="slidenum">
              <a:rPr lang="en-US"/>
              <a:pPr>
                <a:defRPr/>
              </a:pPr>
              <a:t>‹#›</a:t>
            </a:fld>
            <a:endParaRPr lang="en-US" dirty="0"/>
          </a:p>
        </p:txBody>
      </p:sp>
      <p:sp>
        <p:nvSpPr>
          <p:cNvPr id="7" name="Footer Placeholder 11"/>
          <p:cNvSpPr>
            <a:spLocks noGrp="1"/>
          </p:cNvSpPr>
          <p:nvPr>
            <p:ph type="ftr" sz="quarter" idx="12"/>
          </p:nvPr>
        </p:nvSpPr>
        <p:spPr/>
        <p:txBody>
          <a:bodyPr rtlCol="0"/>
          <a:lstStyle>
            <a:lvl1pPr>
              <a:defRPr/>
            </a:lvl1pPr>
          </a:lstStyle>
          <a:p>
            <a:pPr>
              <a:defRPr/>
            </a:pPr>
            <a:r>
              <a:rPr lang="en-US" smtClean="0"/>
              <a:t>School of Computer Engineering</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lstStyle>
            <a:lvl1pPr>
              <a:defRPr/>
            </a:lvl1pPr>
          </a:lstStyle>
          <a:p>
            <a:r>
              <a:rPr lang="en-US" smtClean="0"/>
              <a:t>Click to edit Master title style</a:t>
            </a:r>
            <a:endParaRPr lang="en-US"/>
          </a:p>
        </p:txBody>
      </p:sp>
      <p:sp>
        <p:nvSpPr>
          <p:cNvPr id="11" name="Content Placeholder 10"/>
          <p:cNvSpPr>
            <a:spLocks noGrp="1"/>
          </p:cNvSpPr>
          <p:nvPr>
            <p:ph sz="quarter" idx="2"/>
          </p:nvPr>
        </p:nvSpPr>
        <p:spPr>
          <a:xfrm>
            <a:off x="609600" y="2438400"/>
            <a:ext cx="3886200" cy="3581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12"/>
          <p:cNvSpPr>
            <a:spLocks noGrp="1"/>
          </p:cNvSpPr>
          <p:nvPr>
            <p:ph sz="quarter" idx="4"/>
          </p:nvPr>
        </p:nvSpPr>
        <p:spPr>
          <a:xfrm>
            <a:off x="4800600" y="2438400"/>
            <a:ext cx="3886200" cy="3581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100" b="1">
                <a:solidFill>
                  <a:srgbClr val="FFFFFF"/>
                </a:solidFill>
              </a:defRPr>
            </a:lvl1pPr>
          </a:lstStyle>
          <a:p>
            <a:pPr lvl="0"/>
            <a:r>
              <a:rPr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100" b="1">
                <a:solidFill>
                  <a:srgbClr val="FFFFFF"/>
                </a:solidFill>
              </a:defRPr>
            </a:lvl1pPr>
          </a:lstStyle>
          <a:p>
            <a:pPr lvl="0"/>
            <a:r>
              <a:rPr lang="en-US" smtClean="0"/>
              <a:t>Click to edit Master text styles</a:t>
            </a:r>
          </a:p>
        </p:txBody>
      </p:sp>
      <p:sp>
        <p:nvSpPr>
          <p:cNvPr id="7" name="Date Placeholder 9"/>
          <p:cNvSpPr>
            <a:spLocks noGrp="1"/>
          </p:cNvSpPr>
          <p:nvPr>
            <p:ph type="dt" sz="half" idx="10"/>
          </p:nvPr>
        </p:nvSpPr>
        <p:spPr/>
        <p:txBody>
          <a:bodyPr rtlCol="0"/>
          <a:lstStyle>
            <a:lvl1pPr>
              <a:defRPr/>
            </a:lvl1pPr>
          </a:lstStyle>
          <a:p>
            <a:pPr>
              <a:defRPr/>
            </a:pPr>
            <a:fld id="{07C54241-BADD-4053-8E8D-368C980F4A64}" type="datetime1">
              <a:rPr lang="en-US" smtClean="0"/>
              <a:pPr>
                <a:defRPr/>
              </a:pPr>
              <a:t>24-Aug-21</a:t>
            </a:fld>
            <a:endParaRPr lang="en-US" dirty="0"/>
          </a:p>
        </p:txBody>
      </p:sp>
      <p:sp>
        <p:nvSpPr>
          <p:cNvPr id="8" name="Slide Number Placeholder 11"/>
          <p:cNvSpPr>
            <a:spLocks noGrp="1"/>
          </p:cNvSpPr>
          <p:nvPr>
            <p:ph type="sldNum" sz="quarter" idx="11"/>
          </p:nvPr>
        </p:nvSpPr>
        <p:spPr/>
        <p:txBody>
          <a:bodyPr rtlCol="0"/>
          <a:lstStyle>
            <a:lvl1pPr>
              <a:defRPr/>
            </a:lvl1pPr>
          </a:lstStyle>
          <a:p>
            <a:pPr>
              <a:defRPr/>
            </a:pPr>
            <a:fld id="{E474CB6E-E696-4C16-A68F-E749F6A5BD70}" type="slidenum">
              <a:rPr lang="en-US"/>
              <a:pPr>
                <a:defRPr/>
              </a:pPr>
              <a:t>‹#›</a:t>
            </a:fld>
            <a:endParaRPr lang="en-US" dirty="0"/>
          </a:p>
        </p:txBody>
      </p:sp>
      <p:sp>
        <p:nvSpPr>
          <p:cNvPr id="9" name="Footer Placeholder 13"/>
          <p:cNvSpPr>
            <a:spLocks noGrp="1"/>
          </p:cNvSpPr>
          <p:nvPr>
            <p:ph type="ftr" sz="quarter" idx="12"/>
          </p:nvPr>
        </p:nvSpPr>
        <p:spPr/>
        <p:txBody>
          <a:bodyPr rtlCol="0"/>
          <a:lstStyle>
            <a:lvl1pPr>
              <a:defRPr/>
            </a:lvl1pPr>
          </a:lstStyle>
          <a:p>
            <a:pPr>
              <a:defRPr/>
            </a:pPr>
            <a:r>
              <a:rPr lang="en-US" smtClean="0"/>
              <a:t>School of Computer Engineering</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13"/>
          <p:cNvSpPr>
            <a:spLocks noGrp="1"/>
          </p:cNvSpPr>
          <p:nvPr>
            <p:ph type="dt" sz="half" idx="10"/>
          </p:nvPr>
        </p:nvSpPr>
        <p:spPr/>
        <p:txBody>
          <a:bodyPr/>
          <a:lstStyle>
            <a:lvl1pPr>
              <a:defRPr/>
            </a:lvl1pPr>
          </a:lstStyle>
          <a:p>
            <a:pPr>
              <a:defRPr/>
            </a:pPr>
            <a:fld id="{20D96BCF-AF49-4579-9AEC-0A0A03C323B0}" type="datetime1">
              <a:rPr lang="en-US" smtClean="0"/>
              <a:pPr>
                <a:defRPr/>
              </a:pPr>
              <a:t>24-Aug-21</a:t>
            </a:fld>
            <a:endParaRPr lang="en-US" dirty="0"/>
          </a:p>
        </p:txBody>
      </p:sp>
      <p:sp>
        <p:nvSpPr>
          <p:cNvPr id="4" name="Footer Placeholder 2"/>
          <p:cNvSpPr>
            <a:spLocks noGrp="1"/>
          </p:cNvSpPr>
          <p:nvPr>
            <p:ph type="ftr" sz="quarter" idx="11"/>
          </p:nvPr>
        </p:nvSpPr>
        <p:spPr/>
        <p:txBody>
          <a:bodyPr/>
          <a:lstStyle>
            <a:lvl1pPr>
              <a:defRPr/>
            </a:lvl1pPr>
          </a:lstStyle>
          <a:p>
            <a:pPr>
              <a:defRPr/>
            </a:pPr>
            <a:r>
              <a:rPr lang="en-US" smtClean="0"/>
              <a:t>School of Computer Engineering</a:t>
            </a:r>
            <a:endParaRPr lang="en-US" dirty="0"/>
          </a:p>
        </p:txBody>
      </p:sp>
      <p:sp>
        <p:nvSpPr>
          <p:cNvPr id="5" name="Slide Number Placeholder 22"/>
          <p:cNvSpPr>
            <a:spLocks noGrp="1"/>
          </p:cNvSpPr>
          <p:nvPr>
            <p:ph type="sldNum" sz="quarter" idx="12"/>
          </p:nvPr>
        </p:nvSpPr>
        <p:spPr/>
        <p:txBody>
          <a:bodyPr/>
          <a:lstStyle>
            <a:lvl1pPr>
              <a:defRPr/>
            </a:lvl1pPr>
          </a:lstStyle>
          <a:p>
            <a:pPr>
              <a:defRPr/>
            </a:pPr>
            <a:fld id="{453A7E5E-6FDD-46DC-9B9A-1EE1DF3B4DA2}"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fld id="{4A70E56B-A07F-49B2-A205-D4D817D3F6C1}" type="datetime1">
              <a:rPr lang="en-US" smtClean="0"/>
              <a:pPr>
                <a:defRPr/>
              </a:pPr>
              <a:t>24-Aug-21</a:t>
            </a:fld>
            <a:endParaRPr lang="en-US" dirty="0"/>
          </a:p>
        </p:txBody>
      </p:sp>
      <p:sp>
        <p:nvSpPr>
          <p:cNvPr id="3" name="Footer Placeholder 2"/>
          <p:cNvSpPr>
            <a:spLocks noGrp="1"/>
          </p:cNvSpPr>
          <p:nvPr>
            <p:ph type="ftr" sz="quarter" idx="11"/>
          </p:nvPr>
        </p:nvSpPr>
        <p:spPr/>
        <p:txBody>
          <a:bodyPr/>
          <a:lstStyle>
            <a:lvl1pPr>
              <a:defRPr/>
            </a:lvl1pPr>
          </a:lstStyle>
          <a:p>
            <a:pPr>
              <a:defRPr/>
            </a:pPr>
            <a:r>
              <a:rPr lang="en-US" smtClean="0"/>
              <a:t>School of Computer Engineering</a:t>
            </a:r>
            <a:endParaRPr lang="en-US" dirty="0"/>
          </a:p>
        </p:txBody>
      </p:sp>
      <p:sp>
        <p:nvSpPr>
          <p:cNvPr id="4" name="Slide Number Placeholder 3"/>
          <p:cNvSpPr>
            <a:spLocks noGrp="1"/>
          </p:cNvSpPr>
          <p:nvPr>
            <p:ph type="sldNum" sz="quarter" idx="12"/>
          </p:nvPr>
        </p:nvSpPr>
        <p:spPr>
          <a:xfrm>
            <a:off x="0" y="6248400"/>
            <a:ext cx="533400" cy="381000"/>
          </a:xfrm>
        </p:spPr>
        <p:txBody>
          <a:bodyPr/>
          <a:lstStyle>
            <a:lvl1pPr>
              <a:defRPr smtClean="0">
                <a:solidFill>
                  <a:schemeClr val="tx2"/>
                </a:solidFill>
              </a:defRPr>
            </a:lvl1pPr>
          </a:lstStyle>
          <a:p>
            <a:pPr>
              <a:defRPr/>
            </a:pPr>
            <a:fld id="{EB215E6A-49DA-4E1E-A153-DCAF308A2D4A}"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lstStyle>
            <a:lvl1pPr algn="l">
              <a:buNone/>
              <a:defRPr sz="4300" b="0"/>
            </a:lvl1pPr>
          </a:lstStyle>
          <a:p>
            <a:r>
              <a:rPr lang="en-US" smtClean="0"/>
              <a:t>Click to edit Master title style</a:t>
            </a:r>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6909" tIns="182547" rIns="136909" bIns="91273"/>
          <a:lstStyle>
            <a:lvl1pPr marL="0" indent="0">
              <a:spcAft>
                <a:spcPts val="1000"/>
              </a:spcAft>
              <a:buNone/>
              <a:defRPr sz="1800"/>
            </a:lvl1pPr>
            <a:lvl2pPr>
              <a:buNone/>
              <a:defRPr sz="1200"/>
            </a:lvl2pPr>
            <a:lvl3pPr>
              <a:buNone/>
              <a:defRPr sz="1000"/>
            </a:lvl3pPr>
            <a:lvl4pPr>
              <a:buNone/>
              <a:defRPr sz="800"/>
            </a:lvl4pPr>
            <a:lvl5pPr>
              <a:buNone/>
              <a:defRPr sz="800"/>
            </a:lvl5pPr>
          </a:lstStyle>
          <a:p>
            <a:pPr lvl="0"/>
            <a:r>
              <a:rPr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13"/>
          <p:cNvSpPr>
            <a:spLocks noGrp="1"/>
          </p:cNvSpPr>
          <p:nvPr>
            <p:ph type="dt" sz="half" idx="10"/>
          </p:nvPr>
        </p:nvSpPr>
        <p:spPr/>
        <p:txBody>
          <a:bodyPr/>
          <a:lstStyle>
            <a:lvl1pPr>
              <a:defRPr/>
            </a:lvl1pPr>
          </a:lstStyle>
          <a:p>
            <a:pPr>
              <a:defRPr/>
            </a:pPr>
            <a:fld id="{4D5C0E73-FD57-466D-BAC4-B27D07277024}" type="datetime1">
              <a:rPr lang="en-US" smtClean="0"/>
              <a:pPr>
                <a:defRPr/>
              </a:pPr>
              <a:t>24-Aug-21</a:t>
            </a:fld>
            <a:endParaRPr lang="en-US" dirty="0"/>
          </a:p>
        </p:txBody>
      </p:sp>
      <p:sp>
        <p:nvSpPr>
          <p:cNvPr id="6" name="Footer Placeholder 2"/>
          <p:cNvSpPr>
            <a:spLocks noGrp="1"/>
          </p:cNvSpPr>
          <p:nvPr>
            <p:ph type="ftr" sz="quarter" idx="11"/>
          </p:nvPr>
        </p:nvSpPr>
        <p:spPr/>
        <p:txBody>
          <a:bodyPr/>
          <a:lstStyle>
            <a:lvl1pPr>
              <a:defRPr/>
            </a:lvl1pPr>
          </a:lstStyle>
          <a:p>
            <a:pPr>
              <a:defRPr/>
            </a:pPr>
            <a:r>
              <a:rPr lang="en-US" smtClean="0"/>
              <a:t>School of Computer Engineering</a:t>
            </a:r>
            <a:endParaRPr lang="en-US" dirty="0"/>
          </a:p>
        </p:txBody>
      </p:sp>
      <p:sp>
        <p:nvSpPr>
          <p:cNvPr id="7" name="Slide Number Placeholder 22"/>
          <p:cNvSpPr>
            <a:spLocks noGrp="1"/>
          </p:cNvSpPr>
          <p:nvPr>
            <p:ph type="sldNum" sz="quarter" idx="12"/>
          </p:nvPr>
        </p:nvSpPr>
        <p:spPr/>
        <p:txBody>
          <a:bodyPr/>
          <a:lstStyle>
            <a:lvl1pPr>
              <a:defRPr/>
            </a:lvl1pPr>
          </a:lstStyle>
          <a:p>
            <a:pPr>
              <a:defRPr/>
            </a:pPr>
            <a:fld id="{7EBC58E9-1387-4400-8547-C72E690215F0}" type="slidenum">
              <a:rPr lang="en-US"/>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5" name="Rectangle 7"/>
          <p:cNvSpPr/>
          <p:nvPr/>
        </p:nvSpPr>
        <p:spPr bwMode="white">
          <a:xfrm>
            <a:off x="-9525" y="4572013"/>
            <a:ext cx="9144000" cy="887413"/>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91273" tIns="45636" rIns="91273" bIns="45636" anchor="ctr"/>
          <a:lstStyle/>
          <a:p>
            <a:pPr algn="ctr" fontAlgn="auto">
              <a:spcBef>
                <a:spcPts val="0"/>
              </a:spcBef>
              <a:spcAft>
                <a:spcPts val="0"/>
              </a:spcAft>
              <a:defRPr/>
            </a:pPr>
            <a:endParaRPr lang="en-US" dirty="0"/>
          </a:p>
        </p:txBody>
      </p:sp>
      <p:sp>
        <p:nvSpPr>
          <p:cNvPr id="6" name="Rectangle 8"/>
          <p:cNvSpPr/>
          <p:nvPr/>
        </p:nvSpPr>
        <p:spPr>
          <a:xfrm>
            <a:off x="-9525" y="4664075"/>
            <a:ext cx="1463675" cy="712788"/>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91273" tIns="45636" rIns="91273" bIns="45636" anchor="ctr"/>
          <a:lstStyle/>
          <a:p>
            <a:pPr algn="ctr" fontAlgn="auto">
              <a:spcBef>
                <a:spcPts val="0"/>
              </a:spcBef>
              <a:spcAft>
                <a:spcPts val="0"/>
              </a:spcAft>
              <a:defRPr/>
            </a:pPr>
            <a:endParaRPr lang="en-US" dirty="0"/>
          </a:p>
        </p:txBody>
      </p:sp>
      <p:sp>
        <p:nvSpPr>
          <p:cNvPr id="7" name="Rectangle 9"/>
          <p:cNvSpPr/>
          <p:nvPr/>
        </p:nvSpPr>
        <p:spPr>
          <a:xfrm>
            <a:off x="1544637" y="4654550"/>
            <a:ext cx="7599363" cy="712788"/>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91273" tIns="45636" rIns="91273" bIns="45636" anchor="ctr"/>
          <a:lstStyle/>
          <a:p>
            <a:pPr algn="ctr" fontAlgn="auto">
              <a:spcBef>
                <a:spcPts val="0"/>
              </a:spcBef>
              <a:spcAft>
                <a:spcPts val="0"/>
              </a:spcAft>
              <a:defRPr/>
            </a:pPr>
            <a:endParaRPr lang="en-US" dirty="0"/>
          </a:p>
        </p:txBody>
      </p:sp>
      <p:sp>
        <p:nvSpPr>
          <p:cNvPr id="8" name="Rectangle 10"/>
          <p:cNvSpPr/>
          <p:nvPr/>
        </p:nvSpPr>
        <p:spPr bwMode="white">
          <a:xfrm>
            <a:off x="1447801" y="12"/>
            <a:ext cx="100013" cy="6867525"/>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91273" tIns="45636" rIns="91273" bIns="45636" anchor="ctr"/>
          <a:lstStyle/>
          <a:p>
            <a:pPr algn="ctr" fontAlgn="auto">
              <a:spcBef>
                <a:spcPts val="0"/>
              </a:spcBef>
              <a:spcAft>
                <a:spcPts val="0"/>
              </a:spcAft>
              <a:defRPr/>
            </a:pPr>
            <a:endParaRPr lang="en-US" dirty="0"/>
          </a:p>
        </p:txBody>
      </p:sp>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800"/>
            </a:lvl4pPr>
            <a:lvl5pPr>
              <a:buFontTx/>
              <a:buNone/>
              <a:defRPr sz="800"/>
            </a:lvl5pPr>
          </a:lstStyle>
          <a:p>
            <a:pPr lvl="0"/>
            <a:r>
              <a:rPr lang="en-US" smtClean="0"/>
              <a:t>Click to edit Master text styles</a:t>
            </a:r>
          </a:p>
        </p:txBody>
      </p:sp>
      <p:sp>
        <p:nvSpPr>
          <p:cNvPr id="2" name="Title 1"/>
          <p:cNvSpPr>
            <a:spLocks noGrp="1"/>
          </p:cNvSpPr>
          <p:nvPr>
            <p:ph type="title"/>
          </p:nvPr>
        </p:nvSpPr>
        <p:spPr>
          <a:xfrm>
            <a:off x="1600200" y="4648200"/>
            <a:ext cx="7315200" cy="685800"/>
          </a:xfrm>
        </p:spPr>
        <p:txBody>
          <a:bodyPr/>
          <a:lstStyle>
            <a:lvl1pPr algn="l">
              <a:buNone/>
              <a:defRPr sz="2800" b="0">
                <a:solidFill>
                  <a:srgbClr val="FFFFFF"/>
                </a:solidFill>
              </a:defRPr>
            </a:lvl1pPr>
          </a:lstStyle>
          <a:p>
            <a:r>
              <a:rPr lang="en-US" smtClean="0"/>
              <a:t>Click to edit Master title style</a:t>
            </a:r>
            <a:endParaRPr lang="en-US"/>
          </a:p>
        </p:txBody>
      </p:sp>
      <p:sp>
        <p:nvSpPr>
          <p:cNvPr id="3" name="Picture Placeholder 2"/>
          <p:cNvSpPr>
            <a:spLocks noGrp="1"/>
          </p:cNvSpPr>
          <p:nvPr>
            <p:ph type="pic" idx="1"/>
          </p:nvPr>
        </p:nvSpPr>
        <p:spPr>
          <a:xfrm>
            <a:off x="1560579" y="0"/>
            <a:ext cx="7583424" cy="4568952"/>
          </a:xfrm>
          <a:solidFill>
            <a:schemeClr val="accent1">
              <a:tint val="40000"/>
            </a:schemeClr>
          </a:solidFill>
          <a:ln>
            <a:noFill/>
          </a:ln>
        </p:spPr>
        <p:txBody>
          <a:bodyPr>
            <a:normAutofit/>
          </a:bodyPr>
          <a:lstStyle>
            <a:lvl1pPr marL="0" indent="0">
              <a:buNone/>
              <a:defRPr sz="3300"/>
            </a:lvl1pPr>
          </a:lstStyle>
          <a:p>
            <a:pPr lvl="0"/>
            <a:r>
              <a:rPr lang="en-US" noProof="0" dirty="0" smtClean="0"/>
              <a:t>Click icon to add picture</a:t>
            </a:r>
            <a:endParaRPr lang="en-US" noProof="0" dirty="0"/>
          </a:p>
        </p:txBody>
      </p:sp>
      <p:sp>
        <p:nvSpPr>
          <p:cNvPr id="9" name="Date Placeholder 11"/>
          <p:cNvSpPr>
            <a:spLocks noGrp="1"/>
          </p:cNvSpPr>
          <p:nvPr>
            <p:ph type="dt" sz="half" idx="10"/>
          </p:nvPr>
        </p:nvSpPr>
        <p:spPr>
          <a:xfrm>
            <a:off x="6248400" y="6248400"/>
            <a:ext cx="2667000" cy="365125"/>
          </a:xfrm>
        </p:spPr>
        <p:txBody>
          <a:bodyPr rtlCol="0"/>
          <a:lstStyle>
            <a:lvl1pPr>
              <a:defRPr/>
            </a:lvl1pPr>
          </a:lstStyle>
          <a:p>
            <a:pPr>
              <a:defRPr/>
            </a:pPr>
            <a:fld id="{CB0A6D19-3BF4-4D44-9390-DC1A965096F5}" type="datetime1">
              <a:rPr lang="en-US" smtClean="0"/>
              <a:pPr>
                <a:defRPr/>
              </a:pPr>
              <a:t>24-Aug-21</a:t>
            </a:fld>
            <a:endParaRPr lang="en-US" dirty="0"/>
          </a:p>
        </p:txBody>
      </p:sp>
      <p:sp>
        <p:nvSpPr>
          <p:cNvPr id="10" name="Slide Number Placeholder 12"/>
          <p:cNvSpPr>
            <a:spLocks noGrp="1"/>
          </p:cNvSpPr>
          <p:nvPr>
            <p:ph type="sldNum" sz="quarter" idx="11"/>
          </p:nvPr>
        </p:nvSpPr>
        <p:spPr>
          <a:xfrm>
            <a:off x="0" y="4667251"/>
            <a:ext cx="1447800" cy="663575"/>
          </a:xfrm>
        </p:spPr>
        <p:txBody>
          <a:bodyPr rtlCol="0"/>
          <a:lstStyle>
            <a:lvl1pPr>
              <a:defRPr sz="2800" smtClean="0"/>
            </a:lvl1pPr>
          </a:lstStyle>
          <a:p>
            <a:pPr>
              <a:defRPr/>
            </a:pPr>
            <a:fld id="{F7E6F633-B2BD-4AD1-8584-07D2AEFF3912}" type="slidenum">
              <a:rPr lang="en-US"/>
              <a:pPr>
                <a:defRPr/>
              </a:pPr>
              <a:t>‹#›</a:t>
            </a:fld>
            <a:endParaRPr lang="en-US" dirty="0"/>
          </a:p>
        </p:txBody>
      </p:sp>
      <p:sp>
        <p:nvSpPr>
          <p:cNvPr id="11" name="Footer Placeholder 13"/>
          <p:cNvSpPr>
            <a:spLocks noGrp="1"/>
          </p:cNvSpPr>
          <p:nvPr>
            <p:ph type="ftr" sz="quarter" idx="12"/>
          </p:nvPr>
        </p:nvSpPr>
        <p:spPr>
          <a:xfrm>
            <a:off x="1600200" y="6248400"/>
            <a:ext cx="4572000" cy="365125"/>
          </a:xfrm>
        </p:spPr>
        <p:txBody>
          <a:bodyPr rtlCol="0"/>
          <a:lstStyle>
            <a:lvl1pPr>
              <a:defRPr/>
            </a:lvl1pPr>
          </a:lstStyle>
          <a:p>
            <a:pPr>
              <a:defRPr/>
            </a:pPr>
            <a:r>
              <a:rPr lang="en-US" smtClean="0"/>
              <a:t>School of Computer Engineering</a:t>
            </a:r>
            <a:endParaRPr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21"/>
          <p:cNvSpPr>
            <a:spLocks noGrp="1"/>
          </p:cNvSpPr>
          <p:nvPr>
            <p:ph type="title"/>
          </p:nvPr>
        </p:nvSpPr>
        <p:spPr bwMode="auto">
          <a:xfrm>
            <a:off x="609600" y="228600"/>
            <a:ext cx="8153400" cy="990600"/>
          </a:xfrm>
          <a:prstGeom prst="rect">
            <a:avLst/>
          </a:prstGeom>
          <a:noFill/>
          <a:ln w="9525">
            <a:noFill/>
            <a:miter lim="800000"/>
            <a:headEnd/>
            <a:tailEnd/>
          </a:ln>
        </p:spPr>
        <p:txBody>
          <a:bodyPr vert="horz" wrap="square" lIns="91273" tIns="45636" rIns="91273" bIns="45636" numCol="1" anchor="ctr" anchorCtr="0" compatLnSpc="1">
            <a:prstTxWarp prst="textNoShape">
              <a:avLst/>
            </a:prstTxWarp>
          </a:bodyPr>
          <a:lstStyle/>
          <a:p>
            <a:pPr lvl="0"/>
            <a:r>
              <a:rPr lang="en-US" smtClean="0"/>
              <a:t>Click to edit Master title style</a:t>
            </a:r>
          </a:p>
        </p:txBody>
      </p:sp>
      <p:sp>
        <p:nvSpPr>
          <p:cNvPr id="1027" name="Text Placeholder 12"/>
          <p:cNvSpPr>
            <a:spLocks noGrp="1"/>
          </p:cNvSpPr>
          <p:nvPr>
            <p:ph type="body" idx="1"/>
          </p:nvPr>
        </p:nvSpPr>
        <p:spPr bwMode="auto">
          <a:xfrm>
            <a:off x="612775" y="1600213"/>
            <a:ext cx="8153400" cy="4525963"/>
          </a:xfrm>
          <a:prstGeom prst="rect">
            <a:avLst/>
          </a:prstGeom>
          <a:noFill/>
          <a:ln w="9525">
            <a:noFill/>
            <a:miter lim="800000"/>
            <a:headEnd/>
            <a:tailEnd/>
          </a:ln>
        </p:spPr>
        <p:txBody>
          <a:bodyPr vert="horz" wrap="square" lIns="91273" tIns="45636" rIns="91273" bIns="45636"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4" name="Date Placeholder 13"/>
          <p:cNvSpPr>
            <a:spLocks noGrp="1"/>
          </p:cNvSpPr>
          <p:nvPr>
            <p:ph type="dt" sz="half" idx="2"/>
          </p:nvPr>
        </p:nvSpPr>
        <p:spPr>
          <a:xfrm>
            <a:off x="6096000" y="6248400"/>
            <a:ext cx="2667000" cy="365125"/>
          </a:xfrm>
          <a:prstGeom prst="rect">
            <a:avLst/>
          </a:prstGeom>
        </p:spPr>
        <p:txBody>
          <a:bodyPr vert="horz" lIns="91273" tIns="45636" rIns="91273" bIns="45636" anchor="ctr" anchorCtr="0"/>
          <a:lstStyle>
            <a:lvl1pPr algn="l" eaLnBrk="1" fontAlgn="auto" latinLnBrk="0" hangingPunct="1">
              <a:spcBef>
                <a:spcPts val="0"/>
              </a:spcBef>
              <a:spcAft>
                <a:spcPts val="0"/>
              </a:spcAft>
              <a:defRPr kumimoji="0" sz="1400" smtClean="0">
                <a:solidFill>
                  <a:schemeClr val="tx2"/>
                </a:solidFill>
                <a:latin typeface="+mn-lt"/>
              </a:defRPr>
            </a:lvl1pPr>
          </a:lstStyle>
          <a:p>
            <a:pPr>
              <a:defRPr/>
            </a:pPr>
            <a:fld id="{05F4095E-C679-491B-B3DD-C345EFC2A6CF}" type="datetime1">
              <a:rPr lang="en-US" smtClean="0"/>
              <a:pPr>
                <a:defRPr/>
              </a:pPr>
              <a:t>24-Aug-21</a:t>
            </a:fld>
            <a:endParaRPr lang="en-US" dirty="0"/>
          </a:p>
        </p:txBody>
      </p:sp>
      <p:sp>
        <p:nvSpPr>
          <p:cNvPr id="3" name="Footer Placeholder 2"/>
          <p:cNvSpPr>
            <a:spLocks noGrp="1"/>
          </p:cNvSpPr>
          <p:nvPr>
            <p:ph type="ftr" sz="quarter" idx="3"/>
          </p:nvPr>
        </p:nvSpPr>
        <p:spPr>
          <a:xfrm>
            <a:off x="609601" y="6248400"/>
            <a:ext cx="5421313" cy="365125"/>
          </a:xfrm>
          <a:prstGeom prst="rect">
            <a:avLst/>
          </a:prstGeom>
        </p:spPr>
        <p:txBody>
          <a:bodyPr vert="horz" lIns="91273" tIns="45636" rIns="91273" bIns="45636" anchor="ctr"/>
          <a:lstStyle>
            <a:lvl1pPr algn="r" eaLnBrk="1" fontAlgn="auto" latinLnBrk="0" hangingPunct="1">
              <a:spcBef>
                <a:spcPts val="0"/>
              </a:spcBef>
              <a:spcAft>
                <a:spcPts val="0"/>
              </a:spcAft>
              <a:defRPr kumimoji="0" sz="1400" smtClean="0">
                <a:solidFill>
                  <a:schemeClr val="tx2"/>
                </a:solidFill>
                <a:latin typeface="+mn-lt"/>
              </a:defRPr>
            </a:lvl1pPr>
          </a:lstStyle>
          <a:p>
            <a:pPr>
              <a:defRPr/>
            </a:pPr>
            <a:r>
              <a:rPr lang="en-US" smtClean="0"/>
              <a:t>School of Computer Engineering</a:t>
            </a:r>
            <a:endParaRPr lang="en-US" dirty="0"/>
          </a:p>
        </p:txBody>
      </p:sp>
      <p:sp>
        <p:nvSpPr>
          <p:cNvPr id="7" name="Rectangle 6"/>
          <p:cNvSpPr/>
          <p:nvPr/>
        </p:nvSpPr>
        <p:spPr bwMode="white">
          <a:xfrm>
            <a:off x="0" y="1235075"/>
            <a:ext cx="9144000" cy="31908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91273" tIns="45636" rIns="91273" bIns="45636" anchor="ctr"/>
          <a:lstStyle/>
          <a:p>
            <a:pPr algn="ctr" fontAlgn="auto">
              <a:spcBef>
                <a:spcPts val="0"/>
              </a:spcBef>
              <a:spcAft>
                <a:spcPts val="0"/>
              </a:spcAft>
              <a:defRPr/>
            </a:pPr>
            <a:endParaRPr lang="en-US" dirty="0"/>
          </a:p>
        </p:txBody>
      </p:sp>
      <p:sp>
        <p:nvSpPr>
          <p:cNvPr id="8" name="Rectangle 7"/>
          <p:cNvSpPr/>
          <p:nvPr/>
        </p:nvSpPr>
        <p:spPr>
          <a:xfrm>
            <a:off x="0" y="1279525"/>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91273" tIns="45636" rIns="91273" bIns="45636" anchor="ctr"/>
          <a:lstStyle/>
          <a:p>
            <a:pPr algn="ctr" fontAlgn="auto">
              <a:spcBef>
                <a:spcPts val="0"/>
              </a:spcBef>
              <a:spcAft>
                <a:spcPts val="0"/>
              </a:spcAft>
              <a:defRPr/>
            </a:pPr>
            <a:endParaRPr lang="en-US" dirty="0"/>
          </a:p>
        </p:txBody>
      </p:sp>
      <p:sp>
        <p:nvSpPr>
          <p:cNvPr id="9" name="Rectangle 8"/>
          <p:cNvSpPr/>
          <p:nvPr/>
        </p:nvSpPr>
        <p:spPr>
          <a:xfrm>
            <a:off x="590550" y="1279525"/>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91273" tIns="45636" rIns="91273" bIns="45636" anchor="ctr"/>
          <a:lstStyle/>
          <a:p>
            <a:pPr algn="ctr" fontAlgn="auto">
              <a:spcBef>
                <a:spcPts val="0"/>
              </a:spcBef>
              <a:spcAft>
                <a:spcPts val="0"/>
              </a:spcAft>
              <a:defRPr/>
            </a:pPr>
            <a:endParaRPr lang="en-US" dirty="0"/>
          </a:p>
        </p:txBody>
      </p:sp>
      <p:sp>
        <p:nvSpPr>
          <p:cNvPr id="23" name="Slide Number Placeholder 22"/>
          <p:cNvSpPr>
            <a:spLocks noGrp="1"/>
          </p:cNvSpPr>
          <p:nvPr>
            <p:ph type="sldNum" sz="quarter" idx="4"/>
          </p:nvPr>
        </p:nvSpPr>
        <p:spPr>
          <a:xfrm>
            <a:off x="0" y="1271589"/>
            <a:ext cx="533400" cy="244475"/>
          </a:xfrm>
          <a:prstGeom prst="rect">
            <a:avLst/>
          </a:prstGeom>
        </p:spPr>
        <p:txBody>
          <a:bodyPr vert="horz" lIns="91273" tIns="45636" rIns="91273" bIns="45636" anchor="ctr" anchorCtr="0">
            <a:normAutofit/>
          </a:bodyPr>
          <a:lstStyle>
            <a:lvl1pPr algn="ctr" eaLnBrk="1" fontAlgn="auto" latinLnBrk="0" hangingPunct="1">
              <a:spcBef>
                <a:spcPts val="0"/>
              </a:spcBef>
              <a:spcAft>
                <a:spcPts val="0"/>
              </a:spcAft>
              <a:defRPr kumimoji="0" sz="1400" b="1" smtClean="0">
                <a:solidFill>
                  <a:srgbClr val="FFFFFF"/>
                </a:solidFill>
                <a:latin typeface="+mn-lt"/>
              </a:defRPr>
            </a:lvl1pPr>
          </a:lstStyle>
          <a:p>
            <a:pPr>
              <a:defRPr/>
            </a:pPr>
            <a:fld id="{6646576E-E10C-4C06-9E13-AEF2D4E28074}"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672" r:id="rId1"/>
    <p:sldLayoutId id="2147483671" r:id="rId2"/>
    <p:sldLayoutId id="2147483673" r:id="rId3"/>
    <p:sldLayoutId id="2147483674" r:id="rId4"/>
    <p:sldLayoutId id="2147483675" r:id="rId5"/>
    <p:sldLayoutId id="2147483670" r:id="rId6"/>
    <p:sldLayoutId id="2147483676" r:id="rId7"/>
    <p:sldLayoutId id="2147483669" r:id="rId8"/>
    <p:sldLayoutId id="2147483677" r:id="rId9"/>
    <p:sldLayoutId id="2147483668" r:id="rId10"/>
    <p:sldLayoutId id="2147483678" r:id="rId11"/>
  </p:sldLayoutIdLst>
  <p:hf hdr="0" dt="0"/>
  <p:txStyles>
    <p:titleStyle>
      <a:lvl1pPr algn="l" rtl="0" fontAlgn="base">
        <a:spcBef>
          <a:spcPct val="0"/>
        </a:spcBef>
        <a:spcAft>
          <a:spcPct val="0"/>
        </a:spcAft>
        <a:defRPr sz="4300" kern="1200">
          <a:solidFill>
            <a:schemeClr val="tx2"/>
          </a:solidFill>
          <a:latin typeface="+mj-lt"/>
          <a:ea typeface="+mj-ea"/>
          <a:cs typeface="+mj-cs"/>
        </a:defRPr>
      </a:lvl1pPr>
      <a:lvl2pPr algn="l" rtl="0" fontAlgn="base">
        <a:spcBef>
          <a:spcPct val="0"/>
        </a:spcBef>
        <a:spcAft>
          <a:spcPct val="0"/>
        </a:spcAft>
        <a:defRPr sz="4300">
          <a:solidFill>
            <a:schemeClr val="tx2"/>
          </a:solidFill>
          <a:latin typeface="Tw Cen MT" pitchFamily="34" charset="0"/>
        </a:defRPr>
      </a:lvl2pPr>
      <a:lvl3pPr algn="l" rtl="0" fontAlgn="base">
        <a:spcBef>
          <a:spcPct val="0"/>
        </a:spcBef>
        <a:spcAft>
          <a:spcPct val="0"/>
        </a:spcAft>
        <a:defRPr sz="4300">
          <a:solidFill>
            <a:schemeClr val="tx2"/>
          </a:solidFill>
          <a:latin typeface="Tw Cen MT" pitchFamily="34" charset="0"/>
        </a:defRPr>
      </a:lvl3pPr>
      <a:lvl4pPr algn="l" rtl="0" fontAlgn="base">
        <a:spcBef>
          <a:spcPct val="0"/>
        </a:spcBef>
        <a:spcAft>
          <a:spcPct val="0"/>
        </a:spcAft>
        <a:defRPr sz="4300">
          <a:solidFill>
            <a:schemeClr val="tx2"/>
          </a:solidFill>
          <a:latin typeface="Tw Cen MT" pitchFamily="34" charset="0"/>
        </a:defRPr>
      </a:lvl4pPr>
      <a:lvl5pPr algn="l" rtl="0" fontAlgn="base">
        <a:spcBef>
          <a:spcPct val="0"/>
        </a:spcBef>
        <a:spcAft>
          <a:spcPct val="0"/>
        </a:spcAft>
        <a:defRPr sz="4300">
          <a:solidFill>
            <a:schemeClr val="tx2"/>
          </a:solidFill>
          <a:latin typeface="Tw Cen MT" pitchFamily="34" charset="0"/>
        </a:defRPr>
      </a:lvl5pPr>
      <a:lvl6pPr marL="456365" algn="l" rtl="0" fontAlgn="base">
        <a:spcBef>
          <a:spcPct val="0"/>
        </a:spcBef>
        <a:spcAft>
          <a:spcPct val="0"/>
        </a:spcAft>
        <a:defRPr sz="4300">
          <a:solidFill>
            <a:schemeClr val="tx2"/>
          </a:solidFill>
          <a:latin typeface="Tw Cen MT" pitchFamily="34" charset="0"/>
        </a:defRPr>
      </a:lvl6pPr>
      <a:lvl7pPr marL="912727" algn="l" rtl="0" fontAlgn="base">
        <a:spcBef>
          <a:spcPct val="0"/>
        </a:spcBef>
        <a:spcAft>
          <a:spcPct val="0"/>
        </a:spcAft>
        <a:defRPr sz="4300">
          <a:solidFill>
            <a:schemeClr val="tx2"/>
          </a:solidFill>
          <a:latin typeface="Tw Cen MT" pitchFamily="34" charset="0"/>
        </a:defRPr>
      </a:lvl7pPr>
      <a:lvl8pPr marL="1369099" algn="l" rtl="0" fontAlgn="base">
        <a:spcBef>
          <a:spcPct val="0"/>
        </a:spcBef>
        <a:spcAft>
          <a:spcPct val="0"/>
        </a:spcAft>
        <a:defRPr sz="4300">
          <a:solidFill>
            <a:schemeClr val="tx2"/>
          </a:solidFill>
          <a:latin typeface="Tw Cen MT" pitchFamily="34" charset="0"/>
        </a:defRPr>
      </a:lvl8pPr>
      <a:lvl9pPr marL="1825460" algn="l" rtl="0" fontAlgn="base">
        <a:spcBef>
          <a:spcPct val="0"/>
        </a:spcBef>
        <a:spcAft>
          <a:spcPct val="0"/>
        </a:spcAft>
        <a:defRPr sz="4300">
          <a:solidFill>
            <a:schemeClr val="tx2"/>
          </a:solidFill>
          <a:latin typeface="Tw Cen MT" pitchFamily="34" charset="0"/>
        </a:defRPr>
      </a:lvl9pPr>
    </p:titleStyle>
    <p:bodyStyle>
      <a:lvl1pPr marL="318503" indent="-318503" algn="l" rtl="0" fontAlgn="base">
        <a:spcBef>
          <a:spcPts val="700"/>
        </a:spcBef>
        <a:spcAft>
          <a:spcPct val="0"/>
        </a:spcAft>
        <a:buClr>
          <a:schemeClr val="accent2"/>
        </a:buClr>
        <a:buSzPct val="60000"/>
        <a:buFont typeface="Wingdings" pitchFamily="2" charset="2"/>
        <a:buChar char=""/>
        <a:defRPr sz="2900" kern="1200">
          <a:solidFill>
            <a:schemeClr val="tx1"/>
          </a:solidFill>
          <a:latin typeface="+mn-lt"/>
          <a:ea typeface="+mn-ea"/>
          <a:cs typeface="+mn-cs"/>
        </a:defRPr>
      </a:lvl1pPr>
      <a:lvl2pPr marL="638595" indent="-272549" algn="l" rtl="0" fontAlgn="base">
        <a:spcBef>
          <a:spcPts val="550"/>
        </a:spcBef>
        <a:spcAft>
          <a:spcPct val="0"/>
        </a:spcAft>
        <a:buClr>
          <a:schemeClr val="accent1"/>
        </a:buClr>
        <a:buSzPct val="70000"/>
        <a:buFont typeface="Wingdings 2" pitchFamily="18" charset="2"/>
        <a:buChar char=""/>
        <a:defRPr sz="2700" kern="1200">
          <a:solidFill>
            <a:schemeClr val="tx1"/>
          </a:solidFill>
          <a:latin typeface="+mn-lt"/>
          <a:ea typeface="+mn-ea"/>
          <a:cs typeface="+mn-cs"/>
        </a:defRPr>
      </a:lvl2pPr>
      <a:lvl3pPr marL="912727" indent="-228182" algn="l" rtl="0" fontAlgn="base">
        <a:spcBef>
          <a:spcPts val="500"/>
        </a:spcBef>
        <a:spcAft>
          <a:spcPct val="0"/>
        </a:spcAft>
        <a:buClr>
          <a:schemeClr val="accent2"/>
        </a:buClr>
        <a:buSzPct val="75000"/>
        <a:buFont typeface="Wingdings" pitchFamily="2" charset="2"/>
        <a:buChar char=""/>
        <a:defRPr sz="2300" kern="1200">
          <a:solidFill>
            <a:schemeClr val="tx1"/>
          </a:solidFill>
          <a:latin typeface="+mn-lt"/>
          <a:ea typeface="+mn-ea"/>
          <a:cs typeface="+mn-cs"/>
        </a:defRPr>
      </a:lvl3pPr>
      <a:lvl4pPr marL="1369099" indent="-228182" algn="l" rtl="0" fontAlgn="base">
        <a:spcBef>
          <a:spcPts val="399"/>
        </a:spcBef>
        <a:spcAft>
          <a:spcPct val="0"/>
        </a:spcAft>
        <a:buClr>
          <a:srgbClr val="A5AB81"/>
        </a:buClr>
        <a:buSzPct val="75000"/>
        <a:buFont typeface="Wingdings" pitchFamily="2" charset="2"/>
        <a:buChar char=""/>
        <a:defRPr sz="2100" kern="1200">
          <a:solidFill>
            <a:schemeClr val="tx1"/>
          </a:solidFill>
          <a:latin typeface="+mn-lt"/>
          <a:ea typeface="+mn-ea"/>
          <a:cs typeface="+mn-cs"/>
        </a:defRPr>
      </a:lvl4pPr>
      <a:lvl5pPr marL="1825460" indent="-228182" algn="l" rtl="0" fontAlgn="base">
        <a:spcBef>
          <a:spcPts val="399"/>
        </a:spcBef>
        <a:spcAft>
          <a:spcPct val="0"/>
        </a:spcAft>
        <a:buClr>
          <a:srgbClr val="D8B25C"/>
        </a:buClr>
        <a:buSzPct val="65000"/>
        <a:buFont typeface="Wingdings" pitchFamily="2" charset="2"/>
        <a:buChar char=""/>
        <a:defRPr sz="2100" kern="1200">
          <a:solidFill>
            <a:schemeClr val="tx1"/>
          </a:solidFill>
          <a:latin typeface="+mn-lt"/>
          <a:ea typeface="+mn-ea"/>
          <a:cs typeface="+mn-cs"/>
        </a:defRPr>
      </a:lvl5pPr>
      <a:lvl6pPr marL="2099274" indent="-228182"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3099" indent="-228182"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46915" indent="-228182"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0735" indent="-228182"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6365" algn="l" rtl="0" eaLnBrk="1" latinLnBrk="0" hangingPunct="1">
        <a:defRPr kumimoji="0" kern="1200">
          <a:solidFill>
            <a:schemeClr val="tx1"/>
          </a:solidFill>
          <a:latin typeface="+mn-lt"/>
          <a:ea typeface="+mn-ea"/>
          <a:cs typeface="+mn-cs"/>
        </a:defRPr>
      </a:lvl2pPr>
      <a:lvl3pPr marL="912727" algn="l" rtl="0" eaLnBrk="1" latinLnBrk="0" hangingPunct="1">
        <a:defRPr kumimoji="0" kern="1200">
          <a:solidFill>
            <a:schemeClr val="tx1"/>
          </a:solidFill>
          <a:latin typeface="+mn-lt"/>
          <a:ea typeface="+mn-ea"/>
          <a:cs typeface="+mn-cs"/>
        </a:defRPr>
      </a:lvl3pPr>
      <a:lvl4pPr marL="1369099" algn="l" rtl="0" eaLnBrk="1" latinLnBrk="0" hangingPunct="1">
        <a:defRPr kumimoji="0" kern="1200">
          <a:solidFill>
            <a:schemeClr val="tx1"/>
          </a:solidFill>
          <a:latin typeface="+mn-lt"/>
          <a:ea typeface="+mn-ea"/>
          <a:cs typeface="+mn-cs"/>
        </a:defRPr>
      </a:lvl4pPr>
      <a:lvl5pPr marL="1825460" algn="l" rtl="0" eaLnBrk="1" latinLnBrk="0" hangingPunct="1">
        <a:defRPr kumimoji="0" kern="1200">
          <a:solidFill>
            <a:schemeClr val="tx1"/>
          </a:solidFill>
          <a:latin typeface="+mn-lt"/>
          <a:ea typeface="+mn-ea"/>
          <a:cs typeface="+mn-cs"/>
        </a:defRPr>
      </a:lvl5pPr>
      <a:lvl6pPr marL="2281827" algn="l" rtl="0" eaLnBrk="1" latinLnBrk="0" hangingPunct="1">
        <a:defRPr kumimoji="0" kern="1200">
          <a:solidFill>
            <a:schemeClr val="tx1"/>
          </a:solidFill>
          <a:latin typeface="+mn-lt"/>
          <a:ea typeface="+mn-ea"/>
          <a:cs typeface="+mn-cs"/>
        </a:defRPr>
      </a:lvl6pPr>
      <a:lvl7pPr marL="2738193" algn="l" rtl="0" eaLnBrk="1" latinLnBrk="0" hangingPunct="1">
        <a:defRPr kumimoji="0" kern="1200">
          <a:solidFill>
            <a:schemeClr val="tx1"/>
          </a:solidFill>
          <a:latin typeface="+mn-lt"/>
          <a:ea typeface="+mn-ea"/>
          <a:cs typeface="+mn-cs"/>
        </a:defRPr>
      </a:lvl7pPr>
      <a:lvl8pPr marL="3194558" algn="l" rtl="0" eaLnBrk="1" latinLnBrk="0" hangingPunct="1">
        <a:defRPr kumimoji="0" kern="1200">
          <a:solidFill>
            <a:schemeClr val="tx1"/>
          </a:solidFill>
          <a:latin typeface="+mn-lt"/>
          <a:ea typeface="+mn-ea"/>
          <a:cs typeface="+mn-cs"/>
        </a:defRPr>
      </a:lvl8pPr>
      <a:lvl9pPr marL="3650921"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1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oleObject" Target="../embeddings/oleObject1.bin"/><Relationship Id="rId4" Type="http://schemas.openxmlformats.org/officeDocument/2006/relationships/image" Target="../media/image3.jpe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7" Type="http://schemas.openxmlformats.org/officeDocument/2006/relationships/image" Target="../media/image10.jpeg"/><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3.bin"/><Relationship Id="rId5" Type="http://schemas.openxmlformats.org/officeDocument/2006/relationships/oleObject" Target="../embeddings/oleObject2.bin"/><Relationship Id="rId4" Type="http://schemas.openxmlformats.org/officeDocument/2006/relationships/image" Target="../media/image3.jpe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4.bin"/><Relationship Id="rId5" Type="http://schemas.openxmlformats.org/officeDocument/2006/relationships/image" Target="../media/image12.jpeg"/><Relationship Id="rId4" Type="http://schemas.openxmlformats.org/officeDocument/2006/relationships/image" Target="../media/image3.jpe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6.bin"/><Relationship Id="rId5" Type="http://schemas.openxmlformats.org/officeDocument/2006/relationships/oleObject" Target="../embeddings/oleObject5.bin"/><Relationship Id="rId4" Type="http://schemas.openxmlformats.org/officeDocument/2006/relationships/image" Target="../media/image3.jpe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oleObject" Target="../embeddings/oleObject7.bin"/><Relationship Id="rId4" Type="http://schemas.openxmlformats.org/officeDocument/2006/relationships/image" Target="../media/image3.jpe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oleObject" Target="../embeddings/oleObject8.bin"/><Relationship Id="rId4" Type="http://schemas.openxmlformats.org/officeDocument/2006/relationships/image" Target="../media/image3.jpe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oleObject" Target="../embeddings/oleObject9.bin"/><Relationship Id="rId4" Type="http://schemas.openxmlformats.org/officeDocument/2006/relationships/image" Target="../media/image3.jpeg"/></Relationships>
</file>

<file path=ppt/slides/_rels/slide2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vmlDrawing" Target="../drawings/vmlDrawing8.vml"/><Relationship Id="rId5" Type="http://schemas.openxmlformats.org/officeDocument/2006/relationships/oleObject" Target="../embeddings/oleObject10.bin"/><Relationship Id="rId4" Type="http://schemas.openxmlformats.org/officeDocument/2006/relationships/image" Target="../media/image3.jpe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oleObject" Target="../embeddings/oleObject12.bin"/><Relationship Id="rId5" Type="http://schemas.openxmlformats.org/officeDocument/2006/relationships/oleObject" Target="../embeddings/oleObject11.bin"/><Relationship Id="rId4" Type="http://schemas.openxmlformats.org/officeDocument/2006/relationships/image" Target="../media/image3.jpeg"/></Relationships>
</file>

<file path=ppt/slides/_rels/slide3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3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3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3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190500" y="175846"/>
            <a:ext cx="8839200" cy="4396154"/>
          </a:xfrm>
        </p:spPr>
        <p:txBody>
          <a:bodyPr>
            <a:noAutofit/>
          </a:bodyPr>
          <a:lstStyle/>
          <a:p>
            <a:pPr algn="ctr">
              <a:defRPr/>
            </a:pPr>
            <a:r>
              <a:rPr lang="en-US" sz="2900" b="1" dirty="0" smtClean="0">
                <a:latin typeface="Cambria" pitchFamily="18" charset="0"/>
                <a:cs typeface="Times New Roman" pitchFamily="18" charset="0"/>
              </a:rPr>
              <a:t>OOP (IT-2005)</a:t>
            </a:r>
          </a:p>
          <a:p>
            <a:pPr algn="ctr">
              <a:defRPr/>
            </a:pPr>
            <a:endParaRPr lang="en-US" sz="1700" b="1" dirty="0" smtClean="0">
              <a:latin typeface="Cambria" pitchFamily="18" charset="0"/>
              <a:cs typeface="Times New Roman" pitchFamily="18" charset="0"/>
            </a:endParaRPr>
          </a:p>
          <a:p>
            <a:pPr algn="ctr">
              <a:defRPr/>
            </a:pPr>
            <a:r>
              <a:rPr lang="en-US" sz="3900" b="1" dirty="0" smtClean="0">
                <a:latin typeface="Cambria" pitchFamily="18" charset="0"/>
                <a:cs typeface="Times New Roman" pitchFamily="18" charset="0"/>
              </a:rPr>
              <a:t>KALINGA INSTITUTE OF INDUSTRIAL TECHNOLOGY</a:t>
            </a:r>
          </a:p>
          <a:p>
            <a:pPr algn="ctr">
              <a:defRPr/>
            </a:pPr>
            <a:endParaRPr lang="en-US" sz="1100" b="1" dirty="0" smtClean="0">
              <a:latin typeface="Cambria" pitchFamily="18" charset="0"/>
              <a:cs typeface="Times New Roman" pitchFamily="18" charset="0"/>
            </a:endParaRPr>
          </a:p>
          <a:p>
            <a:pPr algn="ctr">
              <a:defRPr/>
            </a:pPr>
            <a:r>
              <a:rPr lang="en-US" sz="1900" b="1" dirty="0" smtClean="0">
                <a:latin typeface="Cambria" pitchFamily="18" charset="0"/>
                <a:cs typeface="Times New Roman" pitchFamily="18" charset="0"/>
              </a:rPr>
              <a:t> </a:t>
            </a:r>
          </a:p>
          <a:p>
            <a:pPr algn="ctr">
              <a:defRPr/>
            </a:pPr>
            <a:r>
              <a:rPr lang="en-US" sz="1900" b="1" dirty="0" smtClean="0">
                <a:latin typeface="Cambria" pitchFamily="18" charset="0"/>
                <a:cs typeface="Times New Roman" pitchFamily="18" charset="0"/>
              </a:rPr>
              <a:t> </a:t>
            </a:r>
            <a:r>
              <a:rPr lang="en-US" sz="3900" b="1" dirty="0" smtClean="0">
                <a:latin typeface="Cambria" pitchFamily="18" charset="0"/>
                <a:cs typeface="Times New Roman" pitchFamily="18" charset="0"/>
              </a:rPr>
              <a:t>School of Computer Engineering</a:t>
            </a:r>
            <a:endParaRPr lang="en-US" sz="1900" b="1" dirty="0" smtClean="0">
              <a:latin typeface="Cambria" pitchFamily="18" charset="0"/>
              <a:cs typeface="Times New Roman" pitchFamily="18" charset="0"/>
            </a:endParaRPr>
          </a:p>
          <a:p>
            <a:pPr algn="ctr">
              <a:defRPr/>
            </a:pPr>
            <a:endParaRPr lang="en-US" sz="1200" b="1" dirty="0" smtClean="0">
              <a:latin typeface="Cambria" pitchFamily="18" charset="0"/>
              <a:cs typeface="Times New Roman" pitchFamily="18" charset="0"/>
            </a:endParaRPr>
          </a:p>
        </p:txBody>
      </p:sp>
      <p:pic>
        <p:nvPicPr>
          <p:cNvPr id="140290" name="Picture 2" descr="http://www.entranceforms.com/libs/img/logos/kiit0712.logo.jpg"/>
          <p:cNvPicPr>
            <a:picLocks noChangeAspect="1" noChangeArrowheads="1"/>
          </p:cNvPicPr>
          <p:nvPr/>
        </p:nvPicPr>
        <p:blipFill>
          <a:blip r:embed="rId3" cstate="print"/>
          <a:srcRect/>
          <a:stretch>
            <a:fillRect/>
          </a:stretch>
        </p:blipFill>
        <p:spPr bwMode="auto">
          <a:xfrm>
            <a:off x="3733800" y="4267200"/>
            <a:ext cx="1943100" cy="1367352"/>
          </a:xfrm>
          <a:prstGeom prst="rect">
            <a:avLst/>
          </a:prstGeom>
          <a:noFill/>
        </p:spPr>
      </p:pic>
      <p:sp>
        <p:nvSpPr>
          <p:cNvPr id="5" name="TextBox 4"/>
          <p:cNvSpPr txBox="1"/>
          <p:nvPr/>
        </p:nvSpPr>
        <p:spPr>
          <a:xfrm>
            <a:off x="262468" y="6112934"/>
            <a:ext cx="1627305" cy="584775"/>
          </a:xfrm>
          <a:prstGeom prst="rect">
            <a:avLst/>
          </a:prstGeom>
          <a:noFill/>
        </p:spPr>
        <p:txBody>
          <a:bodyPr wrap="none" rtlCol="0">
            <a:spAutoFit/>
          </a:bodyPr>
          <a:lstStyle/>
          <a:p>
            <a:r>
              <a:rPr lang="en-US" sz="3200" b="1" i="1" dirty="0" smtClean="0">
                <a:latin typeface="Cambria" pitchFamily="18" charset="0"/>
              </a:rPr>
              <a:t>3 Credit</a:t>
            </a:r>
            <a:endParaRPr lang="en-US" sz="3200" b="1" i="1" dirty="0">
              <a:latin typeface="Cambria" pitchFamily="18" charset="0"/>
            </a:endParaRPr>
          </a:p>
        </p:txBody>
      </p:sp>
      <p:sp>
        <p:nvSpPr>
          <p:cNvPr id="6" name="TextBox 5"/>
          <p:cNvSpPr txBox="1"/>
          <p:nvPr/>
        </p:nvSpPr>
        <p:spPr>
          <a:xfrm>
            <a:off x="287869" y="5647267"/>
            <a:ext cx="8686799" cy="292388"/>
          </a:xfrm>
          <a:prstGeom prst="rect">
            <a:avLst/>
          </a:prstGeom>
          <a:noFill/>
        </p:spPr>
        <p:txBody>
          <a:bodyPr wrap="square" rtlCol="0">
            <a:spAutoFit/>
          </a:bodyPr>
          <a:lstStyle/>
          <a:p>
            <a:r>
              <a:rPr lang="en-US" sz="1300" b="1" dirty="0" smtClean="0">
                <a:latin typeface="Cambria" pitchFamily="18" charset="0"/>
                <a:cs typeface="Times New Roman" pitchFamily="18" charset="0"/>
              </a:rPr>
              <a:t>Strictly for internal circulation (within KIIT) and reference only. Not for outside circulation without permission</a:t>
            </a:r>
          </a:p>
        </p:txBody>
      </p:sp>
      <p:sp>
        <p:nvSpPr>
          <p:cNvPr id="7" name="TextBox 6"/>
          <p:cNvSpPr txBox="1"/>
          <p:nvPr/>
        </p:nvSpPr>
        <p:spPr>
          <a:xfrm>
            <a:off x="2383813" y="6154599"/>
            <a:ext cx="6607787" cy="461665"/>
          </a:xfrm>
          <a:prstGeom prst="rect">
            <a:avLst/>
          </a:prstGeom>
          <a:noFill/>
        </p:spPr>
        <p:txBody>
          <a:bodyPr wrap="square" rtlCol="0">
            <a:spAutoFit/>
          </a:bodyPr>
          <a:lstStyle/>
          <a:p>
            <a:pPr algn="ctr"/>
            <a:r>
              <a:rPr lang="en-US" sz="2400" b="1" dirty="0" smtClean="0">
                <a:solidFill>
                  <a:srgbClr val="FFFFFF"/>
                </a:solidFill>
                <a:latin typeface="Cambria" pitchFamily="18" charset="0"/>
                <a:cs typeface="Times New Roman" pitchFamily="18" charset="0"/>
              </a:rPr>
              <a:t>Lecture Note</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a:xfrm>
            <a:off x="76200" y="152400"/>
            <a:ext cx="8839200" cy="990600"/>
          </a:xfrm>
        </p:spPr>
        <p:txBody>
          <a:bodyPr/>
          <a:lstStyle/>
          <a:p>
            <a:r>
              <a:rPr lang="en-US" b="1" dirty="0" smtClean="0">
                <a:solidFill>
                  <a:schemeClr val="tx1"/>
                </a:solidFill>
                <a:latin typeface="Cambria" pitchFamily="18" charset="0"/>
              </a:rPr>
              <a:t>Inline Function Recap</a:t>
            </a:r>
          </a:p>
        </p:txBody>
      </p:sp>
      <p:pic>
        <p:nvPicPr>
          <p:cNvPr id="4" name="Picture 2" descr="http://www.entranceforms.com/libs/img/logos/kiit0712.logo.jpg"/>
          <p:cNvPicPr>
            <a:picLocks noChangeAspect="1" noChangeArrowheads="1"/>
          </p:cNvPicPr>
          <p:nvPr/>
        </p:nvPicPr>
        <p:blipFill>
          <a:blip r:embed="rId3" cstate="print"/>
          <a:srcRect l="7585" b="3870"/>
          <a:stretch>
            <a:fillRect/>
          </a:stretch>
        </p:blipFill>
        <p:spPr bwMode="auto">
          <a:xfrm>
            <a:off x="8153403" y="533400"/>
            <a:ext cx="928396" cy="685800"/>
          </a:xfrm>
          <a:prstGeom prst="rect">
            <a:avLst/>
          </a:prstGeom>
          <a:noFill/>
        </p:spPr>
      </p:pic>
      <p:sp>
        <p:nvSpPr>
          <p:cNvPr id="5" name="Footer Placeholder 3"/>
          <p:cNvSpPr>
            <a:spLocks noGrp="1"/>
          </p:cNvSpPr>
          <p:nvPr>
            <p:ph type="ftr" sz="quarter" idx="11"/>
          </p:nvPr>
        </p:nvSpPr>
        <p:spPr bwMode="auto">
          <a:xfrm>
            <a:off x="609600" y="6506310"/>
            <a:ext cx="8115300" cy="316523"/>
          </a:xfrm>
          <a:solidFill>
            <a:srgbClr val="008000"/>
          </a:solidFill>
          <a:ln>
            <a:solidFill>
              <a:srgbClr val="00B050"/>
            </a:solidFill>
            <a:miter lim="800000"/>
            <a:headEnd/>
            <a:tailEnd/>
          </a:ln>
        </p:spPr>
        <p:txBody>
          <a:bodyPr wrap="square" lIns="91258" tIns="45628" rIns="91258" bIns="45628" numCol="1" anchorCtr="0" compatLnSpc="1">
            <a:prstTxWarp prst="textNoShape">
              <a:avLst/>
            </a:prstTxWarp>
          </a:bodyPr>
          <a:lstStyle/>
          <a:p>
            <a:pPr algn="ctr"/>
            <a:r>
              <a:rPr lang="en-US" sz="2200" b="1" dirty="0" smtClean="0">
                <a:solidFill>
                  <a:schemeClr val="bg1"/>
                </a:solidFill>
                <a:latin typeface="Cambria Math" pitchFamily="18" charset="0"/>
                <a:ea typeface="Cambria Math" pitchFamily="18" charset="0"/>
                <a:cs typeface="Times New Roman" pitchFamily="18" charset="0"/>
              </a:rPr>
              <a:t>School of Computer Engineering</a:t>
            </a:r>
            <a:endParaRPr lang="en-US" sz="1900" dirty="0">
              <a:solidFill>
                <a:schemeClr val="bg1"/>
              </a:solidFill>
              <a:latin typeface="Cambria Math" pitchFamily="18" charset="0"/>
              <a:ea typeface="Cambria Math" pitchFamily="18" charset="0"/>
            </a:endParaRPr>
          </a:p>
        </p:txBody>
      </p:sp>
      <p:sp>
        <p:nvSpPr>
          <p:cNvPr id="16" name="Slide Number Placeholder 15"/>
          <p:cNvSpPr>
            <a:spLocks noGrp="1"/>
          </p:cNvSpPr>
          <p:nvPr>
            <p:ph type="sldNum" sz="quarter" idx="12"/>
          </p:nvPr>
        </p:nvSpPr>
        <p:spPr/>
        <p:txBody>
          <a:bodyPr>
            <a:normAutofit fontScale="85000" lnSpcReduction="20000"/>
          </a:bodyPr>
          <a:lstStyle/>
          <a:p>
            <a:pPr>
              <a:defRPr/>
            </a:pPr>
            <a:fld id="{F22323B9-1D87-4D56-A1A0-9DA960EA2996}" type="slidenum">
              <a:rPr lang="en-US" smtClean="0"/>
              <a:pPr>
                <a:defRPr/>
              </a:pPr>
              <a:t>10</a:t>
            </a:fld>
            <a:endParaRPr lang="en-US" dirty="0"/>
          </a:p>
        </p:txBody>
      </p:sp>
      <p:sp>
        <p:nvSpPr>
          <p:cNvPr id="10" name="Content Placeholder 2"/>
          <p:cNvSpPr txBox="1">
            <a:spLocks/>
          </p:cNvSpPr>
          <p:nvPr/>
        </p:nvSpPr>
        <p:spPr bwMode="auto">
          <a:xfrm>
            <a:off x="99234" y="1479699"/>
            <a:ext cx="8892365" cy="4921101"/>
          </a:xfrm>
          <a:prstGeom prst="rect">
            <a:avLst/>
          </a:prstGeom>
          <a:noFill/>
          <a:ln w="9525">
            <a:noFill/>
            <a:miter lim="800000"/>
            <a:headEnd/>
            <a:tailEnd/>
          </a:ln>
        </p:spPr>
        <p:txBody>
          <a:bodyPr vert="horz" wrap="square" lIns="91273" tIns="45636" rIns="91273" bIns="45636" numCol="1" anchor="t" anchorCtr="0" compatLnSpc="1">
            <a:prstTxWarp prst="textNoShape">
              <a:avLst/>
            </a:prstTxWarp>
          </a:bodyPr>
          <a:lstStyle/>
          <a:p>
            <a:pPr lvl="0" algn="just">
              <a:lnSpc>
                <a:spcPct val="120000"/>
              </a:lnSpc>
              <a:buClr>
                <a:srgbClr val="C00000"/>
              </a:buClr>
              <a:buSzPct val="80000"/>
              <a:defRPr/>
            </a:pPr>
            <a:r>
              <a:rPr lang="en-US" dirty="0" smtClean="0">
                <a:latin typeface="Cambria" pitchFamily="18" charset="0"/>
              </a:rPr>
              <a:t>The inline functions are a C++ enhancement feature to increase the execution time of a program. Functions can be instructed to compiler to make them inline so that compiler can replace those function definition wherever those are being called. Compiler replaces the definition of inline functions at compile time instead of referring function definition at runtime. </a:t>
            </a:r>
          </a:p>
          <a:p>
            <a:pPr lvl="0" algn="just">
              <a:lnSpc>
                <a:spcPct val="120000"/>
              </a:lnSpc>
              <a:buClr>
                <a:srgbClr val="C00000"/>
              </a:buClr>
              <a:buSzPct val="80000"/>
              <a:defRPr/>
            </a:pPr>
            <a:r>
              <a:rPr lang="en-US" b="1" dirty="0" smtClean="0">
                <a:latin typeface="Cambria" pitchFamily="18" charset="0"/>
              </a:rPr>
              <a:t>NOTE- </a:t>
            </a:r>
            <a:r>
              <a:rPr lang="en-US" dirty="0" smtClean="0">
                <a:latin typeface="Cambria" pitchFamily="18" charset="0"/>
              </a:rPr>
              <a:t>This is just a suggestion to compiler to make the function inline, if function is big (in term of executable instruction etc) then, compiler can ignore the “inline” request and treat the function as normal function.</a:t>
            </a:r>
          </a:p>
          <a:p>
            <a:pPr lvl="0" algn="just">
              <a:lnSpc>
                <a:spcPct val="120000"/>
              </a:lnSpc>
              <a:buClr>
                <a:srgbClr val="C00000"/>
              </a:buClr>
              <a:buSzPct val="80000"/>
              <a:defRPr/>
            </a:pPr>
            <a:r>
              <a:rPr lang="en-US" b="1" dirty="0" smtClean="0">
                <a:latin typeface="Cambria" pitchFamily="18" charset="0"/>
              </a:rPr>
              <a:t>How to make function inline:</a:t>
            </a:r>
          </a:p>
          <a:p>
            <a:pPr lvl="0" algn="just">
              <a:lnSpc>
                <a:spcPct val="120000"/>
              </a:lnSpc>
              <a:buClr>
                <a:srgbClr val="C00000"/>
              </a:buClr>
              <a:buSzPct val="80000"/>
              <a:defRPr/>
            </a:pPr>
            <a:r>
              <a:rPr lang="en-US" dirty="0" smtClean="0">
                <a:latin typeface="Cambria" pitchFamily="18" charset="0"/>
              </a:rPr>
              <a:t>To make any function as inline, start its definitions with the keyword “</a:t>
            </a:r>
            <a:r>
              <a:rPr lang="en-US" b="1" dirty="0" smtClean="0">
                <a:latin typeface="Cambria" pitchFamily="18" charset="0"/>
              </a:rPr>
              <a:t>inline</a:t>
            </a:r>
            <a:r>
              <a:rPr lang="en-US" dirty="0" smtClean="0">
                <a:latin typeface="Cambria" pitchFamily="18" charset="0"/>
              </a:rPr>
              <a:t>”.</a:t>
            </a:r>
          </a:p>
          <a:p>
            <a:pPr algn="just">
              <a:lnSpc>
                <a:spcPct val="120000"/>
              </a:lnSpc>
              <a:buClr>
                <a:srgbClr val="C00000"/>
              </a:buClr>
              <a:buSzPct val="80000"/>
              <a:defRPr/>
            </a:pPr>
            <a:r>
              <a:rPr lang="en-US" b="1" dirty="0" smtClean="0">
                <a:latin typeface="Cambria" pitchFamily="18" charset="0"/>
              </a:rPr>
              <a:t>NOTE - </a:t>
            </a:r>
            <a:r>
              <a:rPr lang="en-US" dirty="0" smtClean="0">
                <a:latin typeface="Cambria" pitchFamily="18" charset="0"/>
              </a:rPr>
              <a:t>All the member functions defined inside the class definition are by default </a:t>
            </a:r>
            <a:r>
              <a:rPr lang="en-US" b="1" dirty="0" smtClean="0">
                <a:latin typeface="Cambria" pitchFamily="18" charset="0"/>
              </a:rPr>
              <a:t>inline</a:t>
            </a:r>
            <a:r>
              <a:rPr lang="en-US" dirty="0" smtClean="0">
                <a:latin typeface="Cambria" pitchFamily="18" charset="0"/>
              </a:rPr>
              <a:t>, but you can also make any non-class function inline by using keyword inline with them. Inline functions are actual functions, which are copied everywhere during compilation, like pre-processor macro, so the overhead of function calling is reduced.</a:t>
            </a:r>
          </a:p>
          <a:p>
            <a:pPr lvl="0" algn="just">
              <a:lnSpc>
                <a:spcPct val="120000"/>
              </a:lnSpc>
              <a:buClr>
                <a:srgbClr val="C00000"/>
              </a:buClr>
              <a:buSzPct val="80000"/>
              <a:defRPr/>
            </a:pPr>
            <a:endParaRPr lang="en-US" dirty="0" smtClean="0">
              <a:latin typeface="Cambria"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a:xfrm>
            <a:off x="12402" y="152400"/>
            <a:ext cx="8839200" cy="990600"/>
          </a:xfrm>
        </p:spPr>
        <p:txBody>
          <a:bodyPr/>
          <a:lstStyle/>
          <a:p>
            <a:r>
              <a:rPr lang="en-US" b="1" dirty="0" smtClean="0">
                <a:solidFill>
                  <a:schemeClr val="tx1"/>
                </a:solidFill>
                <a:latin typeface="Cambria" pitchFamily="18" charset="0"/>
              </a:rPr>
              <a:t>Making Member Function inline</a:t>
            </a:r>
          </a:p>
        </p:txBody>
      </p:sp>
      <p:pic>
        <p:nvPicPr>
          <p:cNvPr id="4" name="Picture 2" descr="http://www.entranceforms.com/libs/img/logos/kiit0712.logo.jpg"/>
          <p:cNvPicPr>
            <a:picLocks noChangeAspect="1" noChangeArrowheads="1"/>
          </p:cNvPicPr>
          <p:nvPr/>
        </p:nvPicPr>
        <p:blipFill>
          <a:blip r:embed="rId3" cstate="print"/>
          <a:srcRect l="7585" b="3870"/>
          <a:stretch>
            <a:fillRect/>
          </a:stretch>
        </p:blipFill>
        <p:spPr bwMode="auto">
          <a:xfrm>
            <a:off x="8153403" y="533400"/>
            <a:ext cx="928396" cy="685800"/>
          </a:xfrm>
          <a:prstGeom prst="rect">
            <a:avLst/>
          </a:prstGeom>
          <a:noFill/>
        </p:spPr>
      </p:pic>
      <p:sp>
        <p:nvSpPr>
          <p:cNvPr id="5" name="Footer Placeholder 3"/>
          <p:cNvSpPr>
            <a:spLocks noGrp="1"/>
          </p:cNvSpPr>
          <p:nvPr>
            <p:ph type="ftr" sz="quarter" idx="11"/>
          </p:nvPr>
        </p:nvSpPr>
        <p:spPr bwMode="auto">
          <a:xfrm>
            <a:off x="609600" y="6506310"/>
            <a:ext cx="8115300" cy="316523"/>
          </a:xfrm>
          <a:solidFill>
            <a:srgbClr val="008000"/>
          </a:solidFill>
          <a:ln>
            <a:solidFill>
              <a:srgbClr val="00B050"/>
            </a:solidFill>
            <a:miter lim="800000"/>
            <a:headEnd/>
            <a:tailEnd/>
          </a:ln>
        </p:spPr>
        <p:txBody>
          <a:bodyPr wrap="square" lIns="91258" tIns="45628" rIns="91258" bIns="45628" numCol="1" anchorCtr="0" compatLnSpc="1">
            <a:prstTxWarp prst="textNoShape">
              <a:avLst/>
            </a:prstTxWarp>
          </a:bodyPr>
          <a:lstStyle/>
          <a:p>
            <a:pPr algn="ctr"/>
            <a:r>
              <a:rPr lang="en-US" sz="2200" b="1" smtClean="0">
                <a:solidFill>
                  <a:schemeClr val="bg1"/>
                </a:solidFill>
                <a:latin typeface="Cambria Math" pitchFamily="18" charset="0"/>
                <a:ea typeface="Cambria Math" pitchFamily="18" charset="0"/>
                <a:cs typeface="Times New Roman" pitchFamily="18" charset="0"/>
              </a:rPr>
              <a:t>School of Computer Engineering</a:t>
            </a:r>
            <a:endParaRPr lang="en-US" sz="1900" dirty="0">
              <a:solidFill>
                <a:schemeClr val="bg1"/>
              </a:solidFill>
              <a:latin typeface="Cambria Math" pitchFamily="18" charset="0"/>
              <a:ea typeface="Cambria Math" pitchFamily="18" charset="0"/>
            </a:endParaRPr>
          </a:p>
        </p:txBody>
      </p:sp>
      <p:sp>
        <p:nvSpPr>
          <p:cNvPr id="16" name="Slide Number Placeholder 15"/>
          <p:cNvSpPr>
            <a:spLocks noGrp="1"/>
          </p:cNvSpPr>
          <p:nvPr>
            <p:ph type="sldNum" sz="quarter" idx="12"/>
          </p:nvPr>
        </p:nvSpPr>
        <p:spPr/>
        <p:txBody>
          <a:bodyPr>
            <a:normAutofit fontScale="85000" lnSpcReduction="20000"/>
          </a:bodyPr>
          <a:lstStyle/>
          <a:p>
            <a:pPr>
              <a:defRPr/>
            </a:pPr>
            <a:fld id="{F22323B9-1D87-4D56-A1A0-9DA960EA2996}" type="slidenum">
              <a:rPr lang="en-US" smtClean="0"/>
              <a:pPr>
                <a:defRPr/>
              </a:pPr>
              <a:t>11</a:t>
            </a:fld>
            <a:endParaRPr lang="en-US" dirty="0"/>
          </a:p>
        </p:txBody>
      </p:sp>
      <p:sp>
        <p:nvSpPr>
          <p:cNvPr id="8" name="Content Placeholder 2"/>
          <p:cNvSpPr txBox="1">
            <a:spLocks/>
          </p:cNvSpPr>
          <p:nvPr/>
        </p:nvSpPr>
        <p:spPr bwMode="auto">
          <a:xfrm>
            <a:off x="10632" y="1490332"/>
            <a:ext cx="8980967" cy="4986668"/>
          </a:xfrm>
          <a:prstGeom prst="rect">
            <a:avLst/>
          </a:prstGeom>
          <a:noFill/>
          <a:ln w="9525">
            <a:noFill/>
            <a:miter lim="800000"/>
            <a:headEnd/>
            <a:tailEnd/>
          </a:ln>
        </p:spPr>
        <p:txBody>
          <a:bodyPr vert="horz" wrap="square" lIns="91273" tIns="45636" rIns="91273" bIns="45636" numCol="1" anchor="t" anchorCtr="0" compatLnSpc="1">
            <a:prstTxWarp prst="textNoShape">
              <a:avLst/>
            </a:prstTxWarp>
          </a:bodyPr>
          <a:lstStyle/>
          <a:p>
            <a:pPr lvl="0" algn="just">
              <a:lnSpc>
                <a:spcPct val="120000"/>
              </a:lnSpc>
              <a:buClr>
                <a:srgbClr val="C00000"/>
              </a:buClr>
              <a:buSzPct val="80000"/>
              <a:defRPr/>
            </a:pPr>
            <a:r>
              <a:rPr lang="en-US" dirty="0" smtClean="0">
                <a:latin typeface="Cambria" pitchFamily="18" charset="0"/>
              </a:rPr>
              <a:t>All the functions defined inside the class are implicitly inline. If you need to explicitly declare inline function in the class then just declare the function inside the class and define it outside the class using </a:t>
            </a:r>
            <a:r>
              <a:rPr lang="en-US" b="1" dirty="0" smtClean="0">
                <a:latin typeface="Cambria" pitchFamily="18" charset="0"/>
              </a:rPr>
              <a:t>inline</a:t>
            </a:r>
            <a:r>
              <a:rPr lang="en-US" dirty="0" smtClean="0">
                <a:latin typeface="Cambria" pitchFamily="18" charset="0"/>
              </a:rPr>
              <a:t> keyword.</a:t>
            </a:r>
          </a:p>
          <a:p>
            <a:pPr lvl="0" algn="just">
              <a:lnSpc>
                <a:spcPct val="120000"/>
              </a:lnSpc>
              <a:buClr>
                <a:srgbClr val="C00000"/>
              </a:buClr>
              <a:buSzPct val="80000"/>
              <a:defRPr/>
            </a:pPr>
            <a:r>
              <a:rPr lang="en-US" dirty="0" smtClean="0">
                <a:latin typeface="Cambria" pitchFamily="18" charset="0"/>
              </a:rPr>
              <a:t>class S</a:t>
            </a:r>
          </a:p>
          <a:p>
            <a:pPr lvl="0" algn="just">
              <a:lnSpc>
                <a:spcPct val="120000"/>
              </a:lnSpc>
              <a:buClr>
                <a:srgbClr val="C00000"/>
              </a:buClr>
              <a:buSzPct val="80000"/>
              <a:defRPr/>
            </a:pPr>
            <a:r>
              <a:rPr lang="en-US" dirty="0" smtClean="0">
                <a:latin typeface="Cambria" pitchFamily="18" charset="0"/>
              </a:rPr>
              <a:t>{</a:t>
            </a:r>
          </a:p>
          <a:p>
            <a:pPr lvl="0" algn="just">
              <a:lnSpc>
                <a:spcPct val="120000"/>
              </a:lnSpc>
              <a:buClr>
                <a:srgbClr val="C00000"/>
              </a:buClr>
              <a:buSzPct val="80000"/>
              <a:defRPr/>
            </a:pPr>
            <a:r>
              <a:rPr lang="en-US" dirty="0" smtClean="0">
                <a:latin typeface="Cambria" pitchFamily="18" charset="0"/>
              </a:rPr>
              <a:t>public:</a:t>
            </a:r>
          </a:p>
          <a:p>
            <a:pPr lvl="0" algn="just">
              <a:lnSpc>
                <a:spcPct val="120000"/>
              </a:lnSpc>
              <a:buClr>
                <a:srgbClr val="C00000"/>
              </a:buClr>
              <a:buSzPct val="80000"/>
              <a:defRPr/>
            </a:pPr>
            <a:r>
              <a:rPr lang="en-US" dirty="0" smtClean="0">
                <a:latin typeface="Cambria" pitchFamily="18" charset="0"/>
              </a:rPr>
              <a:t>    </a:t>
            </a:r>
            <a:r>
              <a:rPr lang="en-US" b="1" dirty="0" smtClean="0">
                <a:latin typeface="Cambria" pitchFamily="18" charset="0"/>
              </a:rPr>
              <a:t>inline</a:t>
            </a:r>
            <a:r>
              <a:rPr lang="en-US" dirty="0" smtClean="0">
                <a:latin typeface="Cambria" pitchFamily="18" charset="0"/>
              </a:rPr>
              <a:t> int square(int s) </a:t>
            </a:r>
            <a:r>
              <a:rPr lang="en-US" b="1" dirty="0" smtClean="0">
                <a:latin typeface="Cambria" pitchFamily="18" charset="0"/>
              </a:rPr>
              <a:t>// redundant use of inline</a:t>
            </a:r>
          </a:p>
          <a:p>
            <a:pPr lvl="0" algn="just">
              <a:lnSpc>
                <a:spcPct val="120000"/>
              </a:lnSpc>
              <a:buClr>
                <a:srgbClr val="C00000"/>
              </a:buClr>
              <a:buSzPct val="80000"/>
              <a:defRPr/>
            </a:pPr>
            <a:r>
              <a:rPr lang="en-US" dirty="0" smtClean="0">
                <a:latin typeface="Cambria" pitchFamily="18" charset="0"/>
              </a:rPr>
              <a:t>    {</a:t>
            </a:r>
          </a:p>
          <a:p>
            <a:pPr lvl="0" algn="just">
              <a:lnSpc>
                <a:spcPct val="120000"/>
              </a:lnSpc>
              <a:buClr>
                <a:srgbClr val="C00000"/>
              </a:buClr>
              <a:buSzPct val="80000"/>
              <a:defRPr/>
            </a:pPr>
            <a:r>
              <a:rPr lang="en-US" dirty="0" smtClean="0">
                <a:latin typeface="Cambria" pitchFamily="18" charset="0"/>
              </a:rPr>
              <a:t>        // this function is automatically inline</a:t>
            </a:r>
          </a:p>
          <a:p>
            <a:pPr lvl="0" algn="just">
              <a:lnSpc>
                <a:spcPct val="120000"/>
              </a:lnSpc>
              <a:buClr>
                <a:srgbClr val="C00000"/>
              </a:buClr>
              <a:buSzPct val="80000"/>
              <a:defRPr/>
            </a:pPr>
            <a:r>
              <a:rPr lang="en-US" dirty="0" smtClean="0">
                <a:latin typeface="Cambria" pitchFamily="18" charset="0"/>
              </a:rPr>
              <a:t>        // function body</a:t>
            </a:r>
          </a:p>
          <a:p>
            <a:pPr lvl="0" algn="just">
              <a:lnSpc>
                <a:spcPct val="120000"/>
              </a:lnSpc>
              <a:buClr>
                <a:srgbClr val="C00000"/>
              </a:buClr>
              <a:buSzPct val="80000"/>
              <a:defRPr/>
            </a:pPr>
            <a:r>
              <a:rPr lang="en-US" dirty="0" smtClean="0">
                <a:latin typeface="Cambria" pitchFamily="18" charset="0"/>
              </a:rPr>
              <a:t>    }</a:t>
            </a:r>
          </a:p>
          <a:p>
            <a:pPr lvl="0" algn="just">
              <a:lnSpc>
                <a:spcPct val="120000"/>
              </a:lnSpc>
              <a:buClr>
                <a:srgbClr val="C00000"/>
              </a:buClr>
              <a:buSzPct val="80000"/>
              <a:defRPr/>
            </a:pPr>
            <a:r>
              <a:rPr lang="en-US" dirty="0" smtClean="0">
                <a:latin typeface="Cambria" pitchFamily="18" charset="0"/>
              </a:rPr>
              <a:t>};</a:t>
            </a:r>
          </a:p>
          <a:p>
            <a:pPr lvl="0" algn="just">
              <a:lnSpc>
                <a:spcPct val="120000"/>
              </a:lnSpc>
              <a:buClr>
                <a:srgbClr val="C00000"/>
              </a:buClr>
              <a:buSzPct val="80000"/>
              <a:defRPr/>
            </a:pPr>
            <a:r>
              <a:rPr lang="en-US" dirty="0" smtClean="0">
                <a:latin typeface="Cambria" pitchFamily="18" charset="0"/>
              </a:rPr>
              <a:t>The above style is considered as a bad programming style. The best programming style is to just write the prototype of function inside the class and specify it as an inline in the function definition.</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a:xfrm>
            <a:off x="12402" y="152400"/>
            <a:ext cx="8839200" cy="990600"/>
          </a:xfrm>
        </p:spPr>
        <p:txBody>
          <a:bodyPr/>
          <a:lstStyle/>
          <a:p>
            <a:r>
              <a:rPr lang="en-US" sz="3200" b="1" dirty="0" smtClean="0">
                <a:solidFill>
                  <a:schemeClr val="tx1"/>
                </a:solidFill>
                <a:latin typeface="Cambria" pitchFamily="18" charset="0"/>
              </a:rPr>
              <a:t>Making Member Function inline cont…</a:t>
            </a:r>
          </a:p>
        </p:txBody>
      </p:sp>
      <p:pic>
        <p:nvPicPr>
          <p:cNvPr id="4" name="Picture 2" descr="http://www.entranceforms.com/libs/img/logos/kiit0712.logo.jpg"/>
          <p:cNvPicPr>
            <a:picLocks noChangeAspect="1" noChangeArrowheads="1"/>
          </p:cNvPicPr>
          <p:nvPr/>
        </p:nvPicPr>
        <p:blipFill>
          <a:blip r:embed="rId3" cstate="print"/>
          <a:srcRect l="7585" b="3870"/>
          <a:stretch>
            <a:fillRect/>
          </a:stretch>
        </p:blipFill>
        <p:spPr bwMode="auto">
          <a:xfrm>
            <a:off x="8153403" y="533400"/>
            <a:ext cx="928396" cy="685800"/>
          </a:xfrm>
          <a:prstGeom prst="rect">
            <a:avLst/>
          </a:prstGeom>
          <a:noFill/>
        </p:spPr>
      </p:pic>
      <p:sp>
        <p:nvSpPr>
          <p:cNvPr id="5" name="Footer Placeholder 3"/>
          <p:cNvSpPr>
            <a:spLocks noGrp="1"/>
          </p:cNvSpPr>
          <p:nvPr>
            <p:ph type="ftr" sz="quarter" idx="11"/>
          </p:nvPr>
        </p:nvSpPr>
        <p:spPr bwMode="auto">
          <a:xfrm>
            <a:off x="609600" y="6506310"/>
            <a:ext cx="8115300" cy="316523"/>
          </a:xfrm>
          <a:solidFill>
            <a:srgbClr val="008000"/>
          </a:solidFill>
          <a:ln>
            <a:solidFill>
              <a:srgbClr val="00B050"/>
            </a:solidFill>
            <a:miter lim="800000"/>
            <a:headEnd/>
            <a:tailEnd/>
          </a:ln>
        </p:spPr>
        <p:txBody>
          <a:bodyPr wrap="square" lIns="91258" tIns="45628" rIns="91258" bIns="45628" numCol="1" anchorCtr="0" compatLnSpc="1">
            <a:prstTxWarp prst="textNoShape">
              <a:avLst/>
            </a:prstTxWarp>
          </a:bodyPr>
          <a:lstStyle/>
          <a:p>
            <a:pPr algn="ctr"/>
            <a:r>
              <a:rPr lang="en-US" sz="2200" b="1" smtClean="0">
                <a:solidFill>
                  <a:schemeClr val="bg1"/>
                </a:solidFill>
                <a:latin typeface="Cambria Math" pitchFamily="18" charset="0"/>
                <a:ea typeface="Cambria Math" pitchFamily="18" charset="0"/>
                <a:cs typeface="Times New Roman" pitchFamily="18" charset="0"/>
              </a:rPr>
              <a:t>School of Computer Engineering</a:t>
            </a:r>
            <a:endParaRPr lang="en-US" sz="1900" dirty="0">
              <a:solidFill>
                <a:schemeClr val="bg1"/>
              </a:solidFill>
              <a:latin typeface="Cambria Math" pitchFamily="18" charset="0"/>
              <a:ea typeface="Cambria Math" pitchFamily="18" charset="0"/>
            </a:endParaRPr>
          </a:p>
        </p:txBody>
      </p:sp>
      <p:sp>
        <p:nvSpPr>
          <p:cNvPr id="16" name="Slide Number Placeholder 15"/>
          <p:cNvSpPr>
            <a:spLocks noGrp="1"/>
          </p:cNvSpPr>
          <p:nvPr>
            <p:ph type="sldNum" sz="quarter" idx="12"/>
          </p:nvPr>
        </p:nvSpPr>
        <p:spPr/>
        <p:txBody>
          <a:bodyPr>
            <a:normAutofit fontScale="85000" lnSpcReduction="20000"/>
          </a:bodyPr>
          <a:lstStyle/>
          <a:p>
            <a:pPr>
              <a:defRPr/>
            </a:pPr>
            <a:fld id="{F22323B9-1D87-4D56-A1A0-9DA960EA2996}" type="slidenum">
              <a:rPr lang="en-US" smtClean="0"/>
              <a:pPr>
                <a:defRPr/>
              </a:pPr>
              <a:t>12</a:t>
            </a:fld>
            <a:endParaRPr lang="en-US" dirty="0"/>
          </a:p>
        </p:txBody>
      </p:sp>
      <p:sp>
        <p:nvSpPr>
          <p:cNvPr id="8" name="Content Placeholder 2"/>
          <p:cNvSpPr txBox="1">
            <a:spLocks/>
          </p:cNvSpPr>
          <p:nvPr/>
        </p:nvSpPr>
        <p:spPr bwMode="auto">
          <a:xfrm>
            <a:off x="10632" y="1490332"/>
            <a:ext cx="9133368" cy="3691268"/>
          </a:xfrm>
          <a:prstGeom prst="rect">
            <a:avLst/>
          </a:prstGeom>
          <a:noFill/>
          <a:ln w="9525">
            <a:noFill/>
            <a:miter lim="800000"/>
            <a:headEnd/>
            <a:tailEnd/>
          </a:ln>
        </p:spPr>
        <p:txBody>
          <a:bodyPr vert="horz" wrap="square" lIns="91273" tIns="45636" rIns="91273" bIns="45636" numCol="1" anchor="t" anchorCtr="0" compatLnSpc="1">
            <a:prstTxWarp prst="textNoShape">
              <a:avLst/>
            </a:prstTxWarp>
          </a:bodyPr>
          <a:lstStyle/>
          <a:p>
            <a:pPr lvl="0" algn="just">
              <a:lnSpc>
                <a:spcPct val="120000"/>
              </a:lnSpc>
              <a:buClr>
                <a:srgbClr val="C00000"/>
              </a:buClr>
              <a:buSzPct val="80000"/>
              <a:defRPr/>
            </a:pPr>
            <a:r>
              <a:rPr lang="en-US" b="1" dirty="0" smtClean="0">
                <a:latin typeface="Cambria" pitchFamily="18" charset="0"/>
              </a:rPr>
              <a:t>For example:</a:t>
            </a:r>
          </a:p>
          <a:p>
            <a:pPr lvl="0" algn="just">
              <a:lnSpc>
                <a:spcPct val="120000"/>
              </a:lnSpc>
              <a:buClr>
                <a:srgbClr val="C00000"/>
              </a:buClr>
              <a:buSzPct val="80000"/>
              <a:defRPr/>
            </a:pPr>
            <a:r>
              <a:rPr lang="en-US" dirty="0" smtClean="0">
                <a:latin typeface="Cambria" pitchFamily="18" charset="0"/>
              </a:rPr>
              <a:t>class S</a:t>
            </a:r>
          </a:p>
          <a:p>
            <a:pPr lvl="0" algn="just">
              <a:lnSpc>
                <a:spcPct val="120000"/>
              </a:lnSpc>
              <a:buClr>
                <a:srgbClr val="C00000"/>
              </a:buClr>
              <a:buSzPct val="80000"/>
              <a:defRPr/>
            </a:pPr>
            <a:r>
              <a:rPr lang="en-US" dirty="0" smtClean="0">
                <a:latin typeface="Cambria" pitchFamily="18" charset="0"/>
              </a:rPr>
              <a:t>{</a:t>
            </a:r>
          </a:p>
          <a:p>
            <a:pPr lvl="0" algn="just">
              <a:lnSpc>
                <a:spcPct val="120000"/>
              </a:lnSpc>
              <a:buClr>
                <a:srgbClr val="C00000"/>
              </a:buClr>
              <a:buSzPct val="80000"/>
              <a:defRPr/>
            </a:pPr>
            <a:r>
              <a:rPr lang="en-US" dirty="0" smtClean="0">
                <a:latin typeface="Cambria" pitchFamily="18" charset="0"/>
              </a:rPr>
              <a:t>public:</a:t>
            </a:r>
          </a:p>
          <a:p>
            <a:pPr lvl="0" algn="just">
              <a:lnSpc>
                <a:spcPct val="120000"/>
              </a:lnSpc>
              <a:buClr>
                <a:srgbClr val="C00000"/>
              </a:buClr>
              <a:buSzPct val="80000"/>
              <a:defRPr/>
            </a:pPr>
            <a:r>
              <a:rPr lang="en-US" dirty="0" smtClean="0">
                <a:latin typeface="Cambria" pitchFamily="18" charset="0"/>
              </a:rPr>
              <a:t>    int square(int s); // declare the function</a:t>
            </a:r>
          </a:p>
          <a:p>
            <a:pPr lvl="0" algn="just">
              <a:lnSpc>
                <a:spcPct val="120000"/>
              </a:lnSpc>
              <a:buClr>
                <a:srgbClr val="C00000"/>
              </a:buClr>
              <a:buSzPct val="80000"/>
              <a:defRPr/>
            </a:pPr>
            <a:r>
              <a:rPr lang="en-US" dirty="0" smtClean="0">
                <a:latin typeface="Cambria" pitchFamily="18" charset="0"/>
              </a:rPr>
              <a:t>};</a:t>
            </a:r>
          </a:p>
          <a:p>
            <a:pPr lvl="0" algn="just">
              <a:lnSpc>
                <a:spcPct val="120000"/>
              </a:lnSpc>
              <a:buClr>
                <a:srgbClr val="C00000"/>
              </a:buClr>
              <a:buSzPct val="80000"/>
              <a:defRPr/>
            </a:pPr>
            <a:r>
              <a:rPr lang="en-US" dirty="0" smtClean="0">
                <a:latin typeface="Cambria" pitchFamily="18" charset="0"/>
              </a:rPr>
              <a:t> </a:t>
            </a:r>
          </a:p>
          <a:p>
            <a:pPr lvl="0" algn="just">
              <a:lnSpc>
                <a:spcPct val="120000"/>
              </a:lnSpc>
              <a:buClr>
                <a:srgbClr val="C00000"/>
              </a:buClr>
              <a:buSzPct val="80000"/>
              <a:defRPr/>
            </a:pPr>
            <a:r>
              <a:rPr lang="en-US" b="1" dirty="0" smtClean="0">
                <a:latin typeface="Cambria" pitchFamily="18" charset="0"/>
              </a:rPr>
              <a:t>inline</a:t>
            </a:r>
            <a:r>
              <a:rPr lang="en-US" dirty="0" smtClean="0">
                <a:latin typeface="Cambria" pitchFamily="18" charset="0"/>
              </a:rPr>
              <a:t> int S::square(int s) // use inline prefix</a:t>
            </a:r>
          </a:p>
          <a:p>
            <a:pPr lvl="0" algn="just">
              <a:lnSpc>
                <a:spcPct val="120000"/>
              </a:lnSpc>
              <a:buClr>
                <a:srgbClr val="C00000"/>
              </a:buClr>
              <a:buSzPct val="80000"/>
              <a:defRPr/>
            </a:pPr>
            <a:r>
              <a:rPr lang="en-US" dirty="0" smtClean="0">
                <a:latin typeface="Cambria" pitchFamily="18" charset="0"/>
              </a:rPr>
              <a:t>{</a:t>
            </a:r>
          </a:p>
          <a:p>
            <a:pPr lvl="0" algn="just">
              <a:lnSpc>
                <a:spcPct val="120000"/>
              </a:lnSpc>
              <a:buClr>
                <a:srgbClr val="C00000"/>
              </a:buClr>
              <a:buSzPct val="80000"/>
              <a:defRPr/>
            </a:pPr>
            <a:r>
              <a:rPr lang="en-US" dirty="0" smtClean="0">
                <a:latin typeface="Cambria" pitchFamily="18" charset="0"/>
              </a:rPr>
              <a:t> </a:t>
            </a:r>
          </a:p>
          <a:p>
            <a:pPr lvl="0" algn="just">
              <a:lnSpc>
                <a:spcPct val="120000"/>
              </a:lnSpc>
              <a:buClr>
                <a:srgbClr val="C00000"/>
              </a:buClr>
              <a:buSzPct val="80000"/>
              <a:defRPr/>
            </a:pPr>
            <a:r>
              <a:rPr lang="en-US" dirty="0" smtClean="0">
                <a:latin typeface="Cambria" pitchFamily="18" charset="0"/>
              </a:rPr>
              <a:t>}</a:t>
            </a:r>
          </a:p>
        </p:txBody>
      </p:sp>
      <p:grpSp>
        <p:nvGrpSpPr>
          <p:cNvPr id="7" name="Group 6"/>
          <p:cNvGrpSpPr/>
          <p:nvPr/>
        </p:nvGrpSpPr>
        <p:grpSpPr>
          <a:xfrm>
            <a:off x="62029" y="5213499"/>
            <a:ext cx="8959701" cy="369332"/>
            <a:chOff x="86833" y="4504664"/>
            <a:chExt cx="8959701" cy="369332"/>
          </a:xfrm>
        </p:grpSpPr>
        <p:sp>
          <p:nvSpPr>
            <p:cNvPr id="9" name="TextBox 8"/>
            <p:cNvSpPr txBox="1"/>
            <p:nvPr/>
          </p:nvSpPr>
          <p:spPr>
            <a:xfrm>
              <a:off x="86833" y="4504664"/>
              <a:ext cx="8959701" cy="369332"/>
            </a:xfrm>
            <a:prstGeom prst="rect">
              <a:avLst/>
            </a:prstGeom>
            <a:solidFill>
              <a:schemeClr val="accent2"/>
            </a:solidFill>
          </p:spPr>
          <p:txBody>
            <a:bodyPr wrap="square" rtlCol="0">
              <a:spAutoFit/>
            </a:bodyPr>
            <a:lstStyle/>
            <a:p>
              <a:r>
                <a:rPr lang="en-US" i="1" dirty="0" smtClean="0">
                  <a:solidFill>
                    <a:schemeClr val="bg1"/>
                  </a:solidFill>
                  <a:latin typeface="+mn-lt"/>
                </a:rPr>
                <a:t>Class Work</a:t>
              </a:r>
            </a:p>
          </p:txBody>
        </p:sp>
        <p:pic>
          <p:nvPicPr>
            <p:cNvPr id="10" name="Picture 2"/>
            <p:cNvPicPr>
              <a:picLocks noChangeAspect="1" noChangeArrowheads="1"/>
            </p:cNvPicPr>
            <p:nvPr/>
          </p:nvPicPr>
          <p:blipFill>
            <a:blip r:embed="rId4" cstate="print"/>
            <a:srcRect/>
            <a:stretch>
              <a:fillRect/>
            </a:stretch>
          </p:blipFill>
          <p:spPr bwMode="auto">
            <a:xfrm>
              <a:off x="8621233" y="4540101"/>
              <a:ext cx="381000" cy="304800"/>
            </a:xfrm>
            <a:prstGeom prst="rect">
              <a:avLst/>
            </a:prstGeom>
            <a:noFill/>
            <a:ln w="9525">
              <a:noFill/>
              <a:miter lim="800000"/>
              <a:headEnd/>
              <a:tailEnd/>
            </a:ln>
            <a:effectLst/>
          </p:spPr>
        </p:pic>
      </p:grpSp>
      <p:sp>
        <p:nvSpPr>
          <p:cNvPr id="11" name="Content Placeholder 2"/>
          <p:cNvSpPr txBox="1">
            <a:spLocks/>
          </p:cNvSpPr>
          <p:nvPr/>
        </p:nvSpPr>
        <p:spPr bwMode="auto">
          <a:xfrm>
            <a:off x="42532" y="5553735"/>
            <a:ext cx="8924264" cy="389865"/>
          </a:xfrm>
          <a:prstGeom prst="rect">
            <a:avLst/>
          </a:prstGeom>
          <a:noFill/>
          <a:ln w="9525">
            <a:noFill/>
            <a:miter lim="800000"/>
            <a:headEnd/>
            <a:tailEnd/>
          </a:ln>
        </p:spPr>
        <p:txBody>
          <a:bodyPr vert="horz" wrap="square" lIns="91273" tIns="45636" rIns="91273" bIns="45636" numCol="1" anchor="t" anchorCtr="0" compatLnSpc="1">
            <a:prstTxWarp prst="textNoShape">
              <a:avLst/>
            </a:prstTxWarp>
          </a:bodyPr>
          <a:lstStyle/>
          <a:p>
            <a:pPr lvl="0" algn="just">
              <a:lnSpc>
                <a:spcPct val="120000"/>
              </a:lnSpc>
              <a:buClr>
                <a:srgbClr val="C00000"/>
              </a:buClr>
              <a:buSzPct val="80000"/>
              <a:defRPr/>
            </a:pPr>
            <a:r>
              <a:rPr lang="en-US" dirty="0" smtClean="0">
                <a:latin typeface="Cambria" pitchFamily="18" charset="0"/>
              </a:rPr>
              <a:t>WAP to perform arithmetic operation between 2 integers using inline function.  </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a:xfrm>
            <a:off x="76200" y="152400"/>
            <a:ext cx="8839200" cy="990600"/>
          </a:xfrm>
        </p:spPr>
        <p:txBody>
          <a:bodyPr/>
          <a:lstStyle/>
          <a:p>
            <a:r>
              <a:rPr lang="en-US" b="1" dirty="0" smtClean="0">
                <a:solidFill>
                  <a:schemeClr val="tx1"/>
                </a:solidFill>
                <a:latin typeface="Cambria" pitchFamily="18" charset="0"/>
              </a:rPr>
              <a:t>Nesting of Member Function</a:t>
            </a:r>
          </a:p>
        </p:txBody>
      </p:sp>
      <p:pic>
        <p:nvPicPr>
          <p:cNvPr id="4" name="Picture 2" descr="http://www.entranceforms.com/libs/img/logos/kiit0712.logo.jpg"/>
          <p:cNvPicPr>
            <a:picLocks noChangeAspect="1" noChangeArrowheads="1"/>
          </p:cNvPicPr>
          <p:nvPr/>
        </p:nvPicPr>
        <p:blipFill>
          <a:blip r:embed="rId3" cstate="print"/>
          <a:srcRect l="7585" b="3870"/>
          <a:stretch>
            <a:fillRect/>
          </a:stretch>
        </p:blipFill>
        <p:spPr bwMode="auto">
          <a:xfrm>
            <a:off x="8153403" y="533400"/>
            <a:ext cx="928396" cy="685800"/>
          </a:xfrm>
          <a:prstGeom prst="rect">
            <a:avLst/>
          </a:prstGeom>
          <a:noFill/>
        </p:spPr>
      </p:pic>
      <p:sp>
        <p:nvSpPr>
          <p:cNvPr id="5" name="Footer Placeholder 3"/>
          <p:cNvSpPr>
            <a:spLocks noGrp="1"/>
          </p:cNvSpPr>
          <p:nvPr>
            <p:ph type="ftr" sz="quarter" idx="11"/>
          </p:nvPr>
        </p:nvSpPr>
        <p:spPr bwMode="auto">
          <a:xfrm>
            <a:off x="609600" y="6506310"/>
            <a:ext cx="8115300" cy="316523"/>
          </a:xfrm>
          <a:solidFill>
            <a:srgbClr val="008000"/>
          </a:solidFill>
          <a:ln>
            <a:solidFill>
              <a:srgbClr val="00B050"/>
            </a:solidFill>
            <a:miter lim="800000"/>
            <a:headEnd/>
            <a:tailEnd/>
          </a:ln>
        </p:spPr>
        <p:txBody>
          <a:bodyPr wrap="square" lIns="91258" tIns="45628" rIns="91258" bIns="45628" numCol="1" anchorCtr="0" compatLnSpc="1">
            <a:prstTxWarp prst="textNoShape">
              <a:avLst/>
            </a:prstTxWarp>
          </a:bodyPr>
          <a:lstStyle/>
          <a:p>
            <a:pPr algn="ctr"/>
            <a:r>
              <a:rPr lang="en-US" sz="2200" b="1" smtClean="0">
                <a:solidFill>
                  <a:schemeClr val="bg1"/>
                </a:solidFill>
                <a:latin typeface="Cambria Math" pitchFamily="18" charset="0"/>
                <a:ea typeface="Cambria Math" pitchFamily="18" charset="0"/>
                <a:cs typeface="Times New Roman" pitchFamily="18" charset="0"/>
              </a:rPr>
              <a:t>School of Computer Engineering</a:t>
            </a:r>
            <a:endParaRPr lang="en-US" sz="1900" dirty="0">
              <a:solidFill>
                <a:schemeClr val="bg1"/>
              </a:solidFill>
              <a:latin typeface="Cambria Math" pitchFamily="18" charset="0"/>
              <a:ea typeface="Cambria Math" pitchFamily="18" charset="0"/>
            </a:endParaRPr>
          </a:p>
        </p:txBody>
      </p:sp>
      <p:sp>
        <p:nvSpPr>
          <p:cNvPr id="16" name="Slide Number Placeholder 15"/>
          <p:cNvSpPr>
            <a:spLocks noGrp="1"/>
          </p:cNvSpPr>
          <p:nvPr>
            <p:ph type="sldNum" sz="quarter" idx="12"/>
          </p:nvPr>
        </p:nvSpPr>
        <p:spPr/>
        <p:txBody>
          <a:bodyPr>
            <a:normAutofit fontScale="85000" lnSpcReduction="20000"/>
          </a:bodyPr>
          <a:lstStyle/>
          <a:p>
            <a:pPr>
              <a:defRPr/>
            </a:pPr>
            <a:fld id="{F22323B9-1D87-4D56-A1A0-9DA960EA2996}" type="slidenum">
              <a:rPr lang="en-US" smtClean="0"/>
              <a:pPr>
                <a:defRPr/>
              </a:pPr>
              <a:t>13</a:t>
            </a:fld>
            <a:endParaRPr lang="en-US" dirty="0"/>
          </a:p>
        </p:txBody>
      </p:sp>
      <p:sp>
        <p:nvSpPr>
          <p:cNvPr id="8" name="Content Placeholder 2"/>
          <p:cNvSpPr txBox="1">
            <a:spLocks/>
          </p:cNvSpPr>
          <p:nvPr/>
        </p:nvSpPr>
        <p:spPr bwMode="auto">
          <a:xfrm>
            <a:off x="10632" y="1490332"/>
            <a:ext cx="8980967" cy="4453268"/>
          </a:xfrm>
          <a:prstGeom prst="rect">
            <a:avLst/>
          </a:prstGeom>
          <a:noFill/>
          <a:ln w="9525">
            <a:noFill/>
            <a:miter lim="800000"/>
            <a:headEnd/>
            <a:tailEnd/>
          </a:ln>
        </p:spPr>
        <p:txBody>
          <a:bodyPr vert="horz" wrap="square" lIns="91273" tIns="45636" rIns="91273" bIns="45636" numCol="1" anchor="t" anchorCtr="0" compatLnSpc="1">
            <a:prstTxWarp prst="textNoShape">
              <a:avLst/>
            </a:prstTxWarp>
          </a:bodyPr>
          <a:lstStyle/>
          <a:p>
            <a:pPr lvl="0" algn="just">
              <a:lnSpc>
                <a:spcPct val="120000"/>
              </a:lnSpc>
              <a:buClr>
                <a:srgbClr val="C00000"/>
              </a:buClr>
              <a:buSzPct val="80000"/>
              <a:defRPr/>
            </a:pPr>
            <a:r>
              <a:rPr lang="en-US" dirty="0" smtClean="0">
                <a:latin typeface="Cambria" pitchFamily="18" charset="0"/>
              </a:rPr>
              <a:t>A member function of a class can be called only by an object of that class using a dot operator. However, there is an exception to this. A member function can be called by using its name inside another member function of the same class. This is known as nesting of member functions. </a:t>
            </a:r>
          </a:p>
          <a:p>
            <a:pPr lvl="0" algn="just">
              <a:lnSpc>
                <a:spcPct val="120000"/>
              </a:lnSpc>
              <a:buClr>
                <a:srgbClr val="C00000"/>
              </a:buClr>
              <a:buSzPct val="80000"/>
              <a:defRPr/>
            </a:pPr>
            <a:r>
              <a:rPr lang="en-US" b="1" dirty="0" smtClean="0">
                <a:latin typeface="Cambria" pitchFamily="18" charset="0"/>
              </a:rPr>
              <a:t>Example – </a:t>
            </a:r>
          </a:p>
          <a:p>
            <a:pPr lvl="0" algn="just">
              <a:lnSpc>
                <a:spcPct val="120000"/>
              </a:lnSpc>
              <a:buClr>
                <a:srgbClr val="C00000"/>
              </a:buClr>
              <a:buSzPct val="80000"/>
              <a:defRPr/>
            </a:pPr>
            <a:r>
              <a:rPr lang="en-US" dirty="0" smtClean="0">
                <a:latin typeface="Cambria" pitchFamily="18" charset="0"/>
              </a:rPr>
              <a:t>class set</a:t>
            </a:r>
          </a:p>
          <a:p>
            <a:pPr lvl="0" algn="just">
              <a:lnSpc>
                <a:spcPct val="120000"/>
              </a:lnSpc>
              <a:buClr>
                <a:srgbClr val="C00000"/>
              </a:buClr>
              <a:buSzPct val="80000"/>
              <a:defRPr/>
            </a:pPr>
            <a:r>
              <a:rPr lang="en-US" dirty="0" smtClean="0">
                <a:latin typeface="Cambria" pitchFamily="18" charset="0"/>
              </a:rPr>
              <a:t>{</a:t>
            </a:r>
          </a:p>
          <a:p>
            <a:pPr lvl="0" algn="just">
              <a:lnSpc>
                <a:spcPct val="120000"/>
              </a:lnSpc>
              <a:buClr>
                <a:srgbClr val="C00000"/>
              </a:buClr>
              <a:buSzPct val="80000"/>
              <a:defRPr/>
            </a:pPr>
            <a:r>
              <a:rPr lang="en-US" dirty="0" smtClean="0">
                <a:latin typeface="Cambria" pitchFamily="18" charset="0"/>
              </a:rPr>
              <a:t>  int </a:t>
            </a:r>
            <a:r>
              <a:rPr lang="en-US" dirty="0" err="1" smtClean="0">
                <a:latin typeface="Cambria" pitchFamily="18" charset="0"/>
              </a:rPr>
              <a:t>m,n</a:t>
            </a:r>
            <a:r>
              <a:rPr lang="en-US" dirty="0" smtClean="0">
                <a:latin typeface="Cambria" pitchFamily="18" charset="0"/>
              </a:rPr>
              <a:t>;</a:t>
            </a:r>
          </a:p>
          <a:p>
            <a:pPr lvl="0" algn="just">
              <a:lnSpc>
                <a:spcPct val="120000"/>
              </a:lnSpc>
              <a:buClr>
                <a:srgbClr val="C00000"/>
              </a:buClr>
              <a:buSzPct val="80000"/>
              <a:defRPr/>
            </a:pPr>
            <a:r>
              <a:rPr lang="en-US" dirty="0" smtClean="0">
                <a:latin typeface="Cambria" pitchFamily="18" charset="0"/>
              </a:rPr>
              <a:t>  public:</a:t>
            </a:r>
          </a:p>
          <a:p>
            <a:pPr lvl="0" algn="just">
              <a:lnSpc>
                <a:spcPct val="120000"/>
              </a:lnSpc>
              <a:buClr>
                <a:srgbClr val="C00000"/>
              </a:buClr>
              <a:buSzPct val="80000"/>
              <a:defRPr/>
            </a:pPr>
            <a:r>
              <a:rPr lang="en-US" dirty="0" smtClean="0">
                <a:latin typeface="Cambria" pitchFamily="18" charset="0"/>
              </a:rPr>
              <a:t>  void input(void);</a:t>
            </a:r>
          </a:p>
          <a:p>
            <a:pPr lvl="0" algn="just">
              <a:lnSpc>
                <a:spcPct val="120000"/>
              </a:lnSpc>
              <a:buClr>
                <a:srgbClr val="C00000"/>
              </a:buClr>
              <a:buSzPct val="80000"/>
              <a:defRPr/>
            </a:pPr>
            <a:r>
              <a:rPr lang="en-US" dirty="0" smtClean="0">
                <a:latin typeface="Cambria" pitchFamily="18" charset="0"/>
              </a:rPr>
              <a:t>  void display(void);</a:t>
            </a:r>
          </a:p>
          <a:p>
            <a:pPr lvl="0" algn="just">
              <a:lnSpc>
                <a:spcPct val="120000"/>
              </a:lnSpc>
              <a:buClr>
                <a:srgbClr val="C00000"/>
              </a:buClr>
              <a:buSzPct val="80000"/>
              <a:defRPr/>
            </a:pPr>
            <a:r>
              <a:rPr lang="en-US" dirty="0" smtClean="0">
                <a:latin typeface="Cambria" pitchFamily="18" charset="0"/>
              </a:rPr>
              <a:t>  int largest(void);</a:t>
            </a:r>
          </a:p>
          <a:p>
            <a:pPr lvl="0" algn="just">
              <a:lnSpc>
                <a:spcPct val="120000"/>
              </a:lnSpc>
              <a:buClr>
                <a:srgbClr val="C00000"/>
              </a:buClr>
              <a:buSzPct val="80000"/>
              <a:defRPr/>
            </a:pPr>
            <a:r>
              <a:rPr lang="en-US" dirty="0" smtClean="0">
                <a:latin typeface="Cambria" pitchFamily="18" charset="0"/>
              </a:rPr>
              <a:t>};</a:t>
            </a:r>
          </a:p>
        </p:txBody>
      </p:sp>
      <p:sp>
        <p:nvSpPr>
          <p:cNvPr id="10" name="Content Placeholder 2"/>
          <p:cNvSpPr txBox="1">
            <a:spLocks/>
          </p:cNvSpPr>
          <p:nvPr/>
        </p:nvSpPr>
        <p:spPr bwMode="auto">
          <a:xfrm>
            <a:off x="2209800" y="3166732"/>
            <a:ext cx="2667000" cy="2624468"/>
          </a:xfrm>
          <a:prstGeom prst="rect">
            <a:avLst/>
          </a:prstGeom>
          <a:noFill/>
          <a:ln w="9525">
            <a:noFill/>
            <a:miter lim="800000"/>
            <a:headEnd/>
            <a:tailEnd/>
          </a:ln>
        </p:spPr>
        <p:txBody>
          <a:bodyPr vert="horz" wrap="square" lIns="91273" tIns="45636" rIns="91273" bIns="45636" numCol="1" anchor="t" anchorCtr="0" compatLnSpc="1">
            <a:prstTxWarp prst="textNoShape">
              <a:avLst/>
            </a:prstTxWarp>
          </a:bodyPr>
          <a:lstStyle/>
          <a:p>
            <a:pPr lvl="0" algn="just">
              <a:lnSpc>
                <a:spcPct val="120000"/>
              </a:lnSpc>
              <a:buClr>
                <a:srgbClr val="C00000"/>
              </a:buClr>
              <a:buSzPct val="80000"/>
              <a:defRPr/>
            </a:pPr>
            <a:r>
              <a:rPr lang="en-US" dirty="0" smtClean="0">
                <a:latin typeface="Cambria" pitchFamily="18" charset="0"/>
              </a:rPr>
              <a:t>int set :: largest(void)</a:t>
            </a:r>
          </a:p>
          <a:p>
            <a:pPr lvl="0" algn="just">
              <a:lnSpc>
                <a:spcPct val="120000"/>
              </a:lnSpc>
              <a:buClr>
                <a:srgbClr val="C00000"/>
              </a:buClr>
              <a:buSzPct val="80000"/>
              <a:defRPr/>
            </a:pPr>
            <a:r>
              <a:rPr lang="en-US" dirty="0" smtClean="0">
                <a:latin typeface="Cambria" pitchFamily="18" charset="0"/>
              </a:rPr>
              <a:t>{</a:t>
            </a:r>
          </a:p>
          <a:p>
            <a:pPr lvl="0" algn="just">
              <a:lnSpc>
                <a:spcPct val="120000"/>
              </a:lnSpc>
              <a:buClr>
                <a:srgbClr val="C00000"/>
              </a:buClr>
              <a:buSzPct val="80000"/>
              <a:defRPr/>
            </a:pPr>
            <a:r>
              <a:rPr lang="en-US" dirty="0" smtClean="0">
                <a:latin typeface="Cambria" pitchFamily="18" charset="0"/>
              </a:rPr>
              <a:t>  if(m &gt;= n)</a:t>
            </a:r>
          </a:p>
          <a:p>
            <a:pPr lvl="0" algn="just">
              <a:lnSpc>
                <a:spcPct val="120000"/>
              </a:lnSpc>
              <a:buClr>
                <a:srgbClr val="C00000"/>
              </a:buClr>
              <a:buSzPct val="80000"/>
              <a:defRPr/>
            </a:pPr>
            <a:r>
              <a:rPr lang="en-US" dirty="0" smtClean="0">
                <a:latin typeface="Cambria" pitchFamily="18" charset="0"/>
              </a:rPr>
              <a:t>    return(m);</a:t>
            </a:r>
          </a:p>
          <a:p>
            <a:pPr lvl="0" algn="just">
              <a:lnSpc>
                <a:spcPct val="120000"/>
              </a:lnSpc>
              <a:buClr>
                <a:srgbClr val="C00000"/>
              </a:buClr>
              <a:buSzPct val="80000"/>
              <a:defRPr/>
            </a:pPr>
            <a:r>
              <a:rPr lang="en-US" dirty="0" smtClean="0">
                <a:latin typeface="Cambria" pitchFamily="18" charset="0"/>
              </a:rPr>
              <a:t>  else</a:t>
            </a:r>
          </a:p>
          <a:p>
            <a:pPr lvl="0" algn="just">
              <a:lnSpc>
                <a:spcPct val="120000"/>
              </a:lnSpc>
              <a:buClr>
                <a:srgbClr val="C00000"/>
              </a:buClr>
              <a:buSzPct val="80000"/>
              <a:defRPr/>
            </a:pPr>
            <a:r>
              <a:rPr lang="en-US" dirty="0" smtClean="0">
                <a:latin typeface="Cambria" pitchFamily="18" charset="0"/>
              </a:rPr>
              <a:t>    return(n);</a:t>
            </a:r>
          </a:p>
          <a:p>
            <a:pPr lvl="0" algn="just">
              <a:lnSpc>
                <a:spcPct val="120000"/>
              </a:lnSpc>
              <a:buClr>
                <a:srgbClr val="C00000"/>
              </a:buClr>
              <a:buSzPct val="80000"/>
              <a:defRPr/>
            </a:pPr>
            <a:r>
              <a:rPr lang="en-US" dirty="0" smtClean="0">
                <a:latin typeface="Cambria" pitchFamily="18" charset="0"/>
              </a:rPr>
              <a:t>}</a:t>
            </a:r>
          </a:p>
        </p:txBody>
      </p:sp>
      <p:sp>
        <p:nvSpPr>
          <p:cNvPr id="11" name="Content Placeholder 2"/>
          <p:cNvSpPr txBox="1">
            <a:spLocks/>
          </p:cNvSpPr>
          <p:nvPr/>
        </p:nvSpPr>
        <p:spPr bwMode="auto">
          <a:xfrm>
            <a:off x="4648200" y="3157868"/>
            <a:ext cx="4419600" cy="2624468"/>
          </a:xfrm>
          <a:prstGeom prst="rect">
            <a:avLst/>
          </a:prstGeom>
          <a:noFill/>
          <a:ln w="9525">
            <a:noFill/>
            <a:miter lim="800000"/>
            <a:headEnd/>
            <a:tailEnd/>
          </a:ln>
        </p:spPr>
        <p:txBody>
          <a:bodyPr vert="horz" wrap="square" lIns="91273" tIns="45636" rIns="91273" bIns="45636" numCol="1" anchor="t" anchorCtr="0" compatLnSpc="1">
            <a:prstTxWarp prst="textNoShape">
              <a:avLst/>
            </a:prstTxWarp>
          </a:bodyPr>
          <a:lstStyle/>
          <a:p>
            <a:pPr lvl="0" algn="just">
              <a:lnSpc>
                <a:spcPct val="120000"/>
              </a:lnSpc>
              <a:buClr>
                <a:srgbClr val="C00000"/>
              </a:buClr>
              <a:buSzPct val="80000"/>
              <a:defRPr/>
            </a:pPr>
            <a:r>
              <a:rPr lang="en-US" dirty="0" smtClean="0">
                <a:latin typeface="Cambria" pitchFamily="18" charset="0"/>
              </a:rPr>
              <a:t>void set :: input(void)</a:t>
            </a:r>
          </a:p>
          <a:p>
            <a:pPr lvl="0" algn="just">
              <a:lnSpc>
                <a:spcPct val="120000"/>
              </a:lnSpc>
              <a:buClr>
                <a:srgbClr val="C00000"/>
              </a:buClr>
              <a:buSzPct val="80000"/>
              <a:defRPr/>
            </a:pPr>
            <a:r>
              <a:rPr lang="en-US" dirty="0" smtClean="0">
                <a:latin typeface="Cambria" pitchFamily="18" charset="0"/>
              </a:rPr>
              <a:t>{</a:t>
            </a:r>
          </a:p>
          <a:p>
            <a:pPr lvl="0" algn="just">
              <a:lnSpc>
                <a:spcPct val="120000"/>
              </a:lnSpc>
              <a:buClr>
                <a:srgbClr val="C00000"/>
              </a:buClr>
              <a:buSzPct val="80000"/>
              <a:defRPr/>
            </a:pPr>
            <a:r>
              <a:rPr lang="en-US" dirty="0" smtClean="0">
                <a:latin typeface="Cambria" pitchFamily="18" charset="0"/>
              </a:rPr>
              <a:t>  </a:t>
            </a:r>
            <a:r>
              <a:rPr lang="en-US" dirty="0" err="1" smtClean="0">
                <a:latin typeface="Cambria" pitchFamily="18" charset="0"/>
              </a:rPr>
              <a:t>cout</a:t>
            </a:r>
            <a:r>
              <a:rPr lang="en-US" dirty="0" smtClean="0">
                <a:latin typeface="Cambria" pitchFamily="18" charset="0"/>
              </a:rPr>
              <a:t> &lt;&lt; "Input value of m and n"&lt;&lt;"\n";</a:t>
            </a:r>
          </a:p>
          <a:p>
            <a:pPr lvl="0" algn="just">
              <a:lnSpc>
                <a:spcPct val="120000"/>
              </a:lnSpc>
              <a:buClr>
                <a:srgbClr val="C00000"/>
              </a:buClr>
              <a:buSzPct val="80000"/>
              <a:defRPr/>
            </a:pPr>
            <a:r>
              <a:rPr lang="en-US" dirty="0" smtClean="0">
                <a:latin typeface="Cambria" pitchFamily="18" charset="0"/>
              </a:rPr>
              <a:t>  </a:t>
            </a:r>
            <a:r>
              <a:rPr lang="en-US" dirty="0" err="1" smtClean="0">
                <a:latin typeface="Cambria" pitchFamily="18" charset="0"/>
              </a:rPr>
              <a:t>cin</a:t>
            </a:r>
            <a:r>
              <a:rPr lang="en-US" dirty="0" smtClean="0">
                <a:latin typeface="Cambria" pitchFamily="18" charset="0"/>
              </a:rPr>
              <a:t> &gt;&gt; m&gt;&gt;n;</a:t>
            </a:r>
          </a:p>
          <a:p>
            <a:pPr lvl="0" algn="just">
              <a:lnSpc>
                <a:spcPct val="120000"/>
              </a:lnSpc>
              <a:buClr>
                <a:srgbClr val="C00000"/>
              </a:buClr>
              <a:buSzPct val="80000"/>
              <a:defRPr/>
            </a:pPr>
            <a:r>
              <a:rPr lang="en-US" dirty="0" smtClean="0">
                <a:latin typeface="Cambria" pitchFamily="18" charset="0"/>
              </a:rPr>
              <a:t>}</a:t>
            </a:r>
          </a:p>
          <a:p>
            <a:pPr lvl="0" algn="just">
              <a:lnSpc>
                <a:spcPct val="120000"/>
              </a:lnSpc>
              <a:buClr>
                <a:srgbClr val="C00000"/>
              </a:buClr>
              <a:buSzPct val="80000"/>
              <a:defRPr/>
            </a:pPr>
            <a:r>
              <a:rPr lang="en-US" dirty="0" smtClean="0">
                <a:latin typeface="Cambria" pitchFamily="18" charset="0"/>
              </a:rPr>
              <a:t>void set :: display(void)</a:t>
            </a:r>
          </a:p>
          <a:p>
            <a:pPr lvl="0" algn="just">
              <a:lnSpc>
                <a:spcPct val="120000"/>
              </a:lnSpc>
              <a:buClr>
                <a:srgbClr val="C00000"/>
              </a:buClr>
              <a:buSzPct val="80000"/>
              <a:defRPr/>
            </a:pPr>
            <a:r>
              <a:rPr lang="en-US" dirty="0" smtClean="0">
                <a:latin typeface="Cambria" pitchFamily="18" charset="0"/>
              </a:rPr>
              <a:t>{</a:t>
            </a:r>
          </a:p>
          <a:p>
            <a:pPr lvl="0" algn="just">
              <a:lnSpc>
                <a:spcPct val="120000"/>
              </a:lnSpc>
              <a:buClr>
                <a:srgbClr val="C00000"/>
              </a:buClr>
              <a:buSzPct val="80000"/>
              <a:defRPr/>
            </a:pPr>
            <a:r>
              <a:rPr lang="en-US" dirty="0" smtClean="0">
                <a:latin typeface="Cambria" pitchFamily="18" charset="0"/>
              </a:rPr>
              <a:t>  </a:t>
            </a:r>
            <a:r>
              <a:rPr lang="en-US" sz="1600" dirty="0" err="1" smtClean="0">
                <a:latin typeface="Cambria" pitchFamily="18" charset="0"/>
              </a:rPr>
              <a:t>cout</a:t>
            </a:r>
            <a:r>
              <a:rPr lang="en-US" sz="1600" dirty="0" smtClean="0">
                <a:latin typeface="Cambria" pitchFamily="18" charset="0"/>
              </a:rPr>
              <a:t> &lt;&lt; "largest value=" &lt;&lt; </a:t>
            </a:r>
            <a:r>
              <a:rPr lang="en-US" sz="1600" b="1" dirty="0" smtClean="0">
                <a:solidFill>
                  <a:srgbClr val="C00000"/>
                </a:solidFill>
                <a:latin typeface="Cambria" pitchFamily="18" charset="0"/>
              </a:rPr>
              <a:t>largest() </a:t>
            </a:r>
            <a:r>
              <a:rPr lang="en-US" sz="1600" dirty="0" smtClean="0">
                <a:latin typeface="Cambria" pitchFamily="18" charset="0"/>
              </a:rPr>
              <a:t>&lt;&lt;"\n";</a:t>
            </a:r>
            <a:endParaRPr lang="en-US" dirty="0" smtClean="0">
              <a:latin typeface="Cambria" pitchFamily="18" charset="0"/>
            </a:endParaRPr>
          </a:p>
          <a:p>
            <a:pPr lvl="0" algn="just">
              <a:lnSpc>
                <a:spcPct val="120000"/>
              </a:lnSpc>
              <a:buClr>
                <a:srgbClr val="C00000"/>
              </a:buClr>
              <a:buSzPct val="80000"/>
              <a:defRPr/>
            </a:pPr>
            <a:r>
              <a:rPr lang="en-US" dirty="0" smtClean="0">
                <a:latin typeface="Cambria" pitchFamily="18" charset="0"/>
              </a:rPr>
              <a:t>}</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a:xfrm>
            <a:off x="76200" y="152400"/>
            <a:ext cx="8839200" cy="990600"/>
          </a:xfrm>
        </p:spPr>
        <p:txBody>
          <a:bodyPr/>
          <a:lstStyle/>
          <a:p>
            <a:r>
              <a:rPr lang="en-US" sz="2800" b="1" dirty="0" smtClean="0">
                <a:solidFill>
                  <a:schemeClr val="tx1"/>
                </a:solidFill>
                <a:latin typeface="Cambria" pitchFamily="18" charset="0"/>
              </a:rPr>
              <a:t>Nesting of Member Function Example cont…</a:t>
            </a:r>
          </a:p>
        </p:txBody>
      </p:sp>
      <p:pic>
        <p:nvPicPr>
          <p:cNvPr id="4" name="Picture 2" descr="http://www.entranceforms.com/libs/img/logos/kiit0712.logo.jpg"/>
          <p:cNvPicPr>
            <a:picLocks noChangeAspect="1" noChangeArrowheads="1"/>
          </p:cNvPicPr>
          <p:nvPr/>
        </p:nvPicPr>
        <p:blipFill>
          <a:blip r:embed="rId3" cstate="print"/>
          <a:srcRect l="7585" b="3870"/>
          <a:stretch>
            <a:fillRect/>
          </a:stretch>
        </p:blipFill>
        <p:spPr bwMode="auto">
          <a:xfrm>
            <a:off x="8153403" y="533400"/>
            <a:ext cx="928396" cy="685800"/>
          </a:xfrm>
          <a:prstGeom prst="rect">
            <a:avLst/>
          </a:prstGeom>
          <a:noFill/>
        </p:spPr>
      </p:pic>
      <p:sp>
        <p:nvSpPr>
          <p:cNvPr id="5" name="Footer Placeholder 3"/>
          <p:cNvSpPr>
            <a:spLocks noGrp="1"/>
          </p:cNvSpPr>
          <p:nvPr>
            <p:ph type="ftr" sz="quarter" idx="11"/>
          </p:nvPr>
        </p:nvSpPr>
        <p:spPr bwMode="auto">
          <a:xfrm>
            <a:off x="609600" y="6506310"/>
            <a:ext cx="8115300" cy="316523"/>
          </a:xfrm>
          <a:solidFill>
            <a:srgbClr val="008000"/>
          </a:solidFill>
          <a:ln>
            <a:solidFill>
              <a:srgbClr val="00B050"/>
            </a:solidFill>
            <a:miter lim="800000"/>
            <a:headEnd/>
            <a:tailEnd/>
          </a:ln>
        </p:spPr>
        <p:txBody>
          <a:bodyPr wrap="square" lIns="91258" tIns="45628" rIns="91258" bIns="45628" numCol="1" anchorCtr="0" compatLnSpc="1">
            <a:prstTxWarp prst="textNoShape">
              <a:avLst/>
            </a:prstTxWarp>
          </a:bodyPr>
          <a:lstStyle/>
          <a:p>
            <a:pPr algn="ctr"/>
            <a:r>
              <a:rPr lang="en-US" sz="2200" b="1" smtClean="0">
                <a:solidFill>
                  <a:schemeClr val="bg1"/>
                </a:solidFill>
                <a:latin typeface="Cambria Math" pitchFamily="18" charset="0"/>
                <a:ea typeface="Cambria Math" pitchFamily="18" charset="0"/>
                <a:cs typeface="Times New Roman" pitchFamily="18" charset="0"/>
              </a:rPr>
              <a:t>School of Computer Engineering</a:t>
            </a:r>
            <a:endParaRPr lang="en-US" sz="1900" dirty="0">
              <a:solidFill>
                <a:schemeClr val="bg1"/>
              </a:solidFill>
              <a:latin typeface="Cambria Math" pitchFamily="18" charset="0"/>
              <a:ea typeface="Cambria Math" pitchFamily="18" charset="0"/>
            </a:endParaRPr>
          </a:p>
        </p:txBody>
      </p:sp>
      <p:sp>
        <p:nvSpPr>
          <p:cNvPr id="16" name="Slide Number Placeholder 15"/>
          <p:cNvSpPr>
            <a:spLocks noGrp="1"/>
          </p:cNvSpPr>
          <p:nvPr>
            <p:ph type="sldNum" sz="quarter" idx="12"/>
          </p:nvPr>
        </p:nvSpPr>
        <p:spPr/>
        <p:txBody>
          <a:bodyPr>
            <a:normAutofit fontScale="85000" lnSpcReduction="20000"/>
          </a:bodyPr>
          <a:lstStyle/>
          <a:p>
            <a:pPr>
              <a:defRPr/>
            </a:pPr>
            <a:fld id="{F22323B9-1D87-4D56-A1A0-9DA960EA2996}" type="slidenum">
              <a:rPr lang="en-US" smtClean="0"/>
              <a:pPr>
                <a:defRPr/>
              </a:pPr>
              <a:t>14</a:t>
            </a:fld>
            <a:endParaRPr lang="en-US" dirty="0"/>
          </a:p>
        </p:txBody>
      </p:sp>
      <p:sp>
        <p:nvSpPr>
          <p:cNvPr id="7" name="Content Placeholder 2"/>
          <p:cNvSpPr txBox="1">
            <a:spLocks/>
          </p:cNvSpPr>
          <p:nvPr/>
        </p:nvSpPr>
        <p:spPr bwMode="auto">
          <a:xfrm>
            <a:off x="99235" y="1500965"/>
            <a:ext cx="3710766" cy="4976035"/>
          </a:xfrm>
          <a:prstGeom prst="rect">
            <a:avLst/>
          </a:prstGeom>
          <a:noFill/>
          <a:ln w="9525">
            <a:noFill/>
            <a:miter lim="800000"/>
            <a:headEnd/>
            <a:tailEnd/>
          </a:ln>
        </p:spPr>
        <p:txBody>
          <a:bodyPr vert="horz" wrap="square" lIns="91273" tIns="45636" rIns="91273" bIns="45636" numCol="1" anchor="t" anchorCtr="0" compatLnSpc="1">
            <a:prstTxWarp prst="textNoShape">
              <a:avLst/>
            </a:prstTxWarp>
          </a:bodyPr>
          <a:lstStyle/>
          <a:p>
            <a:pPr lvl="0" algn="just">
              <a:lnSpc>
                <a:spcPct val="120000"/>
              </a:lnSpc>
              <a:buClr>
                <a:srgbClr val="C00000"/>
              </a:buClr>
              <a:buSzPct val="80000"/>
              <a:defRPr/>
            </a:pPr>
            <a:r>
              <a:rPr lang="en-US" sz="1100" dirty="0" smtClean="0">
                <a:latin typeface="Cambria" pitchFamily="18" charset="0"/>
              </a:rPr>
              <a:t>#include &lt;iostream&gt;</a:t>
            </a:r>
          </a:p>
          <a:p>
            <a:pPr lvl="0" algn="just">
              <a:lnSpc>
                <a:spcPct val="120000"/>
              </a:lnSpc>
              <a:buClr>
                <a:srgbClr val="C00000"/>
              </a:buClr>
              <a:buSzPct val="80000"/>
              <a:defRPr/>
            </a:pPr>
            <a:r>
              <a:rPr lang="en-US" sz="1100" dirty="0" smtClean="0">
                <a:latin typeface="Cambria" pitchFamily="18" charset="0"/>
              </a:rPr>
              <a:t>using namespace std;</a:t>
            </a:r>
          </a:p>
          <a:p>
            <a:pPr lvl="0" algn="just">
              <a:lnSpc>
                <a:spcPct val="120000"/>
              </a:lnSpc>
              <a:buClr>
                <a:srgbClr val="C00000"/>
              </a:buClr>
              <a:buSzPct val="80000"/>
              <a:defRPr/>
            </a:pPr>
            <a:endParaRPr lang="en-US" sz="1100" dirty="0" smtClean="0">
              <a:latin typeface="Cambria" pitchFamily="18" charset="0"/>
            </a:endParaRPr>
          </a:p>
          <a:p>
            <a:pPr algn="just">
              <a:lnSpc>
                <a:spcPct val="120000"/>
              </a:lnSpc>
              <a:buClr>
                <a:srgbClr val="C00000"/>
              </a:buClr>
              <a:buSzPct val="80000"/>
              <a:defRPr/>
            </a:pPr>
            <a:r>
              <a:rPr lang="en-US" sz="1100" dirty="0" smtClean="0">
                <a:latin typeface="Cambria" pitchFamily="18" charset="0"/>
              </a:rPr>
              <a:t>class A //class definition</a:t>
            </a:r>
          </a:p>
          <a:p>
            <a:pPr lvl="0" algn="just">
              <a:lnSpc>
                <a:spcPct val="120000"/>
              </a:lnSpc>
              <a:buClr>
                <a:srgbClr val="C00000"/>
              </a:buClr>
              <a:buSzPct val="80000"/>
              <a:defRPr/>
            </a:pPr>
            <a:r>
              <a:rPr lang="en-US" sz="1100" dirty="0" smtClean="0">
                <a:latin typeface="Cambria" pitchFamily="18" charset="0"/>
              </a:rPr>
              <a:t>{</a:t>
            </a:r>
          </a:p>
          <a:p>
            <a:pPr lvl="0" indent="233363" algn="just">
              <a:lnSpc>
                <a:spcPct val="120000"/>
              </a:lnSpc>
              <a:buClr>
                <a:srgbClr val="C00000"/>
              </a:buClr>
              <a:buSzPct val="80000"/>
              <a:defRPr/>
            </a:pPr>
            <a:r>
              <a:rPr lang="en-US" sz="1100" dirty="0" smtClean="0">
                <a:latin typeface="Cambria" pitchFamily="18" charset="0"/>
              </a:rPr>
              <a:t>private:</a:t>
            </a:r>
          </a:p>
          <a:p>
            <a:pPr lvl="0" indent="233363" algn="just">
              <a:lnSpc>
                <a:spcPct val="120000"/>
              </a:lnSpc>
              <a:buClr>
                <a:srgbClr val="C00000"/>
              </a:buClr>
              <a:buSzPct val="80000"/>
              <a:defRPr/>
            </a:pPr>
            <a:r>
              <a:rPr lang="en-US" sz="1100" dirty="0" smtClean="0">
                <a:latin typeface="Cambria" pitchFamily="18" charset="0"/>
              </a:rPr>
              <a:t>int a;</a:t>
            </a:r>
          </a:p>
          <a:p>
            <a:pPr lvl="0" indent="233363" algn="just">
              <a:lnSpc>
                <a:spcPct val="120000"/>
              </a:lnSpc>
              <a:buClr>
                <a:srgbClr val="C00000"/>
              </a:buClr>
              <a:buSzPct val="80000"/>
              <a:defRPr/>
            </a:pPr>
            <a:r>
              <a:rPr lang="en-US" sz="1100" dirty="0" smtClean="0">
                <a:latin typeface="Cambria" pitchFamily="18" charset="0"/>
              </a:rPr>
              <a:t>int b;</a:t>
            </a:r>
          </a:p>
          <a:p>
            <a:pPr lvl="0" indent="233363" algn="just">
              <a:lnSpc>
                <a:spcPct val="120000"/>
              </a:lnSpc>
              <a:buClr>
                <a:srgbClr val="C00000"/>
              </a:buClr>
              <a:buSzPct val="80000"/>
              <a:defRPr/>
            </a:pPr>
            <a:endParaRPr lang="en-US" sz="1100" dirty="0" smtClean="0">
              <a:latin typeface="Cambria" pitchFamily="18" charset="0"/>
            </a:endParaRPr>
          </a:p>
          <a:p>
            <a:pPr indent="233363" algn="just">
              <a:lnSpc>
                <a:spcPct val="120000"/>
              </a:lnSpc>
              <a:buClr>
                <a:srgbClr val="C00000"/>
              </a:buClr>
              <a:buSzPct val="80000"/>
              <a:defRPr/>
            </a:pPr>
            <a:r>
              <a:rPr lang="en-US" sz="1100" dirty="0" smtClean="0">
                <a:latin typeface="Cambria" pitchFamily="18" charset="0"/>
              </a:rPr>
              <a:t>void </a:t>
            </a:r>
            <a:r>
              <a:rPr lang="en-US" sz="1100" dirty="0" err="1" smtClean="0">
                <a:latin typeface="Cambria" pitchFamily="18" charset="0"/>
              </a:rPr>
              <a:t>set_a</a:t>
            </a:r>
            <a:r>
              <a:rPr lang="en-US" sz="1100" dirty="0" smtClean="0">
                <a:latin typeface="Cambria" pitchFamily="18" charset="0"/>
              </a:rPr>
              <a:t>(int a) //set value of a</a:t>
            </a:r>
          </a:p>
          <a:p>
            <a:pPr lvl="0" indent="233363" algn="just">
              <a:lnSpc>
                <a:spcPct val="120000"/>
              </a:lnSpc>
              <a:buClr>
                <a:srgbClr val="C00000"/>
              </a:buClr>
              <a:buSzPct val="80000"/>
              <a:defRPr/>
            </a:pPr>
            <a:r>
              <a:rPr lang="en-US" sz="1100" dirty="0" smtClean="0">
                <a:latin typeface="Cambria" pitchFamily="18" charset="0"/>
              </a:rPr>
              <a:t> {</a:t>
            </a:r>
          </a:p>
          <a:p>
            <a:pPr lvl="0" indent="404813" algn="just">
              <a:lnSpc>
                <a:spcPct val="120000"/>
              </a:lnSpc>
              <a:buClr>
                <a:srgbClr val="C00000"/>
              </a:buClr>
              <a:buSzPct val="80000"/>
              <a:defRPr/>
            </a:pPr>
            <a:r>
              <a:rPr lang="en-US" sz="1100" dirty="0" smtClean="0">
                <a:latin typeface="Cambria" pitchFamily="18" charset="0"/>
              </a:rPr>
              <a:t>this-&gt;a=a;</a:t>
            </a:r>
          </a:p>
          <a:p>
            <a:pPr lvl="0" indent="233363" algn="just">
              <a:lnSpc>
                <a:spcPct val="120000"/>
              </a:lnSpc>
              <a:buClr>
                <a:srgbClr val="C00000"/>
              </a:buClr>
              <a:buSzPct val="80000"/>
              <a:defRPr/>
            </a:pPr>
            <a:r>
              <a:rPr lang="en-US" sz="1100" dirty="0" smtClean="0">
                <a:latin typeface="Cambria" pitchFamily="18" charset="0"/>
              </a:rPr>
              <a:t>}</a:t>
            </a:r>
          </a:p>
          <a:p>
            <a:pPr lvl="0" indent="233363" algn="just">
              <a:lnSpc>
                <a:spcPct val="120000"/>
              </a:lnSpc>
              <a:buClr>
                <a:srgbClr val="C00000"/>
              </a:buClr>
              <a:buSzPct val="80000"/>
              <a:defRPr/>
            </a:pPr>
            <a:endParaRPr lang="en-US" sz="1100" dirty="0" smtClean="0">
              <a:latin typeface="Cambria" pitchFamily="18" charset="0"/>
            </a:endParaRPr>
          </a:p>
          <a:p>
            <a:pPr indent="233363" algn="just">
              <a:lnSpc>
                <a:spcPct val="120000"/>
              </a:lnSpc>
              <a:buClr>
                <a:srgbClr val="C00000"/>
              </a:buClr>
              <a:buSzPct val="80000"/>
              <a:defRPr/>
            </a:pPr>
            <a:r>
              <a:rPr lang="en-US" sz="1100" dirty="0" smtClean="0">
                <a:latin typeface="Cambria" pitchFamily="18" charset="0"/>
              </a:rPr>
              <a:t>void </a:t>
            </a:r>
            <a:r>
              <a:rPr lang="en-US" sz="1100" dirty="0" err="1" smtClean="0">
                <a:latin typeface="Cambria" pitchFamily="18" charset="0"/>
              </a:rPr>
              <a:t>set_b</a:t>
            </a:r>
            <a:r>
              <a:rPr lang="en-US" sz="1100" dirty="0" smtClean="0">
                <a:latin typeface="Cambria" pitchFamily="18" charset="0"/>
              </a:rPr>
              <a:t>(int b) //set value of b</a:t>
            </a:r>
          </a:p>
          <a:p>
            <a:pPr lvl="0" indent="233363" algn="just">
              <a:lnSpc>
                <a:spcPct val="120000"/>
              </a:lnSpc>
              <a:buClr>
                <a:srgbClr val="C00000"/>
              </a:buClr>
              <a:buSzPct val="80000"/>
              <a:defRPr/>
            </a:pPr>
            <a:r>
              <a:rPr lang="en-US" sz="1100" dirty="0" smtClean="0">
                <a:latin typeface="Cambria" pitchFamily="18" charset="0"/>
              </a:rPr>
              <a:t>{</a:t>
            </a:r>
          </a:p>
          <a:p>
            <a:pPr lvl="0" indent="457200" algn="just">
              <a:lnSpc>
                <a:spcPct val="120000"/>
              </a:lnSpc>
              <a:buClr>
                <a:srgbClr val="C00000"/>
              </a:buClr>
              <a:buSzPct val="80000"/>
              <a:defRPr/>
            </a:pPr>
            <a:r>
              <a:rPr lang="en-US" sz="1100" dirty="0" smtClean="0">
                <a:latin typeface="Cambria" pitchFamily="18" charset="0"/>
              </a:rPr>
              <a:t>this-&gt;b=b;</a:t>
            </a:r>
          </a:p>
          <a:p>
            <a:pPr lvl="0" indent="233363" algn="just">
              <a:lnSpc>
                <a:spcPct val="120000"/>
              </a:lnSpc>
              <a:buClr>
                <a:srgbClr val="C00000"/>
              </a:buClr>
              <a:buSzPct val="80000"/>
              <a:defRPr/>
            </a:pPr>
            <a:r>
              <a:rPr lang="en-US" sz="1100" dirty="0" smtClean="0">
                <a:latin typeface="Cambria" pitchFamily="18" charset="0"/>
              </a:rPr>
              <a:t>}</a:t>
            </a:r>
          </a:p>
          <a:p>
            <a:pPr lvl="0" indent="233363" algn="just">
              <a:lnSpc>
                <a:spcPct val="120000"/>
              </a:lnSpc>
              <a:buClr>
                <a:srgbClr val="C00000"/>
              </a:buClr>
              <a:buSzPct val="80000"/>
              <a:defRPr/>
            </a:pPr>
            <a:endParaRPr lang="en-US" sz="1100" dirty="0" smtClean="0">
              <a:latin typeface="Cambria" pitchFamily="18" charset="0"/>
            </a:endParaRPr>
          </a:p>
          <a:p>
            <a:pPr lvl="0" indent="233363" algn="just">
              <a:lnSpc>
                <a:spcPct val="120000"/>
              </a:lnSpc>
              <a:buClr>
                <a:srgbClr val="C00000"/>
              </a:buClr>
              <a:buSzPct val="80000"/>
              <a:defRPr/>
            </a:pPr>
            <a:r>
              <a:rPr lang="en-US" sz="1100" dirty="0" smtClean="0">
                <a:latin typeface="Cambria" pitchFamily="18" charset="0"/>
              </a:rPr>
              <a:t>public:</a:t>
            </a:r>
          </a:p>
          <a:p>
            <a:pPr lvl="0" indent="233363" algn="just">
              <a:lnSpc>
                <a:spcPct val="120000"/>
              </a:lnSpc>
              <a:buClr>
                <a:srgbClr val="C00000"/>
              </a:buClr>
              <a:buSzPct val="80000"/>
              <a:defRPr/>
            </a:pPr>
            <a:r>
              <a:rPr lang="en-US" sz="1100" dirty="0" smtClean="0">
                <a:latin typeface="Cambria" pitchFamily="18" charset="0"/>
              </a:rPr>
              <a:t>void </a:t>
            </a:r>
            <a:r>
              <a:rPr lang="en-US" sz="1100" dirty="0" err="1" smtClean="0">
                <a:latin typeface="Cambria" pitchFamily="18" charset="0"/>
              </a:rPr>
              <a:t>getValues</a:t>
            </a:r>
            <a:r>
              <a:rPr lang="en-US" sz="1100" dirty="0" smtClean="0">
                <a:latin typeface="Cambria" pitchFamily="18" charset="0"/>
              </a:rPr>
              <a:t>(int </a:t>
            </a:r>
            <a:r>
              <a:rPr lang="en-US" sz="1100" dirty="0" err="1" smtClean="0">
                <a:latin typeface="Cambria" pitchFamily="18" charset="0"/>
              </a:rPr>
              <a:t>x,int</a:t>
            </a:r>
            <a:r>
              <a:rPr lang="en-US" sz="1100" dirty="0" smtClean="0">
                <a:latin typeface="Cambria" pitchFamily="18" charset="0"/>
              </a:rPr>
              <a:t> y)</a:t>
            </a:r>
          </a:p>
          <a:p>
            <a:pPr lvl="0" indent="233363" algn="just">
              <a:lnSpc>
                <a:spcPct val="120000"/>
              </a:lnSpc>
              <a:buClr>
                <a:srgbClr val="C00000"/>
              </a:buClr>
              <a:buSzPct val="80000"/>
              <a:defRPr/>
            </a:pPr>
            <a:r>
              <a:rPr lang="en-US" sz="1100" dirty="0" smtClean="0">
                <a:latin typeface="Cambria" pitchFamily="18" charset="0"/>
              </a:rPr>
              <a:t>{</a:t>
            </a:r>
          </a:p>
          <a:p>
            <a:pPr lvl="0" indent="404813" algn="just">
              <a:lnSpc>
                <a:spcPct val="120000"/>
              </a:lnSpc>
              <a:buClr>
                <a:srgbClr val="C00000"/>
              </a:buClr>
              <a:buSzPct val="80000"/>
              <a:defRPr/>
            </a:pPr>
            <a:r>
              <a:rPr lang="en-US" sz="1100" dirty="0" err="1" smtClean="0">
                <a:latin typeface="Cambria" pitchFamily="18" charset="0"/>
              </a:rPr>
              <a:t>set_a</a:t>
            </a:r>
            <a:r>
              <a:rPr lang="en-US" sz="1100" dirty="0" smtClean="0">
                <a:latin typeface="Cambria" pitchFamily="18" charset="0"/>
              </a:rPr>
              <a:t>(x); //calling private member function</a:t>
            </a:r>
          </a:p>
          <a:p>
            <a:pPr lvl="0" indent="404813" algn="just">
              <a:lnSpc>
                <a:spcPct val="120000"/>
              </a:lnSpc>
              <a:buClr>
                <a:srgbClr val="C00000"/>
              </a:buClr>
              <a:buSzPct val="80000"/>
              <a:defRPr/>
            </a:pPr>
            <a:r>
              <a:rPr lang="en-US" sz="1100" dirty="0" err="1" smtClean="0">
                <a:latin typeface="Cambria" pitchFamily="18" charset="0"/>
              </a:rPr>
              <a:t>set_b</a:t>
            </a:r>
            <a:r>
              <a:rPr lang="en-US" sz="1100" dirty="0" smtClean="0">
                <a:latin typeface="Cambria" pitchFamily="18" charset="0"/>
              </a:rPr>
              <a:t>(y); //calling private member function</a:t>
            </a:r>
          </a:p>
          <a:p>
            <a:pPr lvl="0" indent="233363" algn="just">
              <a:lnSpc>
                <a:spcPct val="120000"/>
              </a:lnSpc>
              <a:buClr>
                <a:srgbClr val="C00000"/>
              </a:buClr>
              <a:buSzPct val="80000"/>
              <a:defRPr/>
            </a:pPr>
            <a:r>
              <a:rPr lang="en-US" sz="1100" dirty="0" smtClean="0">
                <a:latin typeface="Cambria" pitchFamily="18" charset="0"/>
              </a:rPr>
              <a:t>}</a:t>
            </a:r>
          </a:p>
          <a:p>
            <a:pPr lvl="0" indent="233363" algn="just">
              <a:lnSpc>
                <a:spcPct val="120000"/>
              </a:lnSpc>
              <a:buClr>
                <a:srgbClr val="C00000"/>
              </a:buClr>
              <a:buSzPct val="80000"/>
              <a:defRPr/>
            </a:pPr>
            <a:endParaRPr lang="en-US" sz="1100" dirty="0" smtClean="0">
              <a:latin typeface="Cambria" pitchFamily="18" charset="0"/>
            </a:endParaRPr>
          </a:p>
        </p:txBody>
      </p:sp>
      <p:sp>
        <p:nvSpPr>
          <p:cNvPr id="8" name="Content Placeholder 2"/>
          <p:cNvSpPr txBox="1">
            <a:spLocks/>
          </p:cNvSpPr>
          <p:nvPr/>
        </p:nvSpPr>
        <p:spPr bwMode="auto">
          <a:xfrm>
            <a:off x="3276600" y="1577165"/>
            <a:ext cx="5334000" cy="2232835"/>
          </a:xfrm>
          <a:prstGeom prst="rect">
            <a:avLst/>
          </a:prstGeom>
          <a:noFill/>
          <a:ln w="9525">
            <a:noFill/>
            <a:miter lim="800000"/>
            <a:headEnd/>
            <a:tailEnd/>
          </a:ln>
        </p:spPr>
        <p:txBody>
          <a:bodyPr vert="horz" wrap="square" lIns="91273" tIns="45636" rIns="91273" bIns="45636" numCol="1" anchor="t" anchorCtr="0" compatLnSpc="1">
            <a:prstTxWarp prst="textNoShape">
              <a:avLst/>
            </a:prstTxWarp>
          </a:bodyPr>
          <a:lstStyle/>
          <a:p>
            <a:pPr lvl="0" algn="just">
              <a:lnSpc>
                <a:spcPct val="120000"/>
              </a:lnSpc>
              <a:buClr>
                <a:srgbClr val="C00000"/>
              </a:buClr>
              <a:buSzPct val="80000"/>
              <a:defRPr/>
            </a:pPr>
            <a:r>
              <a:rPr lang="en-US" sz="1050" dirty="0" smtClean="0">
                <a:latin typeface="Cambria" pitchFamily="18" charset="0"/>
              </a:rPr>
              <a:t>        //continuation of program</a:t>
            </a:r>
          </a:p>
          <a:p>
            <a:pPr lvl="0" indent="233363" algn="just">
              <a:lnSpc>
                <a:spcPct val="120000"/>
              </a:lnSpc>
              <a:buClr>
                <a:srgbClr val="C00000"/>
              </a:buClr>
              <a:buSzPct val="80000"/>
              <a:defRPr/>
            </a:pPr>
            <a:r>
              <a:rPr lang="en-US" sz="1050" dirty="0" smtClean="0">
                <a:latin typeface="Cambria" pitchFamily="18" charset="0"/>
              </a:rPr>
              <a:t>void </a:t>
            </a:r>
            <a:r>
              <a:rPr lang="en-US" sz="1050" dirty="0" err="1" smtClean="0">
                <a:latin typeface="Cambria" pitchFamily="18" charset="0"/>
              </a:rPr>
              <a:t>putValues</a:t>
            </a:r>
            <a:r>
              <a:rPr lang="en-US" sz="1050" dirty="0" smtClean="0">
                <a:latin typeface="Cambria" pitchFamily="18" charset="0"/>
              </a:rPr>
              <a:t>()</a:t>
            </a:r>
          </a:p>
          <a:p>
            <a:pPr lvl="0" indent="233363" algn="just">
              <a:lnSpc>
                <a:spcPct val="120000"/>
              </a:lnSpc>
              <a:buClr>
                <a:srgbClr val="C00000"/>
              </a:buClr>
              <a:buSzPct val="80000"/>
              <a:defRPr/>
            </a:pPr>
            <a:r>
              <a:rPr lang="en-US" sz="1050" dirty="0" smtClean="0">
                <a:latin typeface="Cambria" pitchFamily="18" charset="0"/>
              </a:rPr>
              <a:t>{</a:t>
            </a:r>
          </a:p>
          <a:p>
            <a:pPr indent="233363" algn="just">
              <a:lnSpc>
                <a:spcPct val="120000"/>
              </a:lnSpc>
              <a:buClr>
                <a:srgbClr val="C00000"/>
              </a:buClr>
              <a:buSzPct val="80000"/>
              <a:defRPr/>
            </a:pPr>
            <a:r>
              <a:rPr lang="en-US" sz="1050" dirty="0" smtClean="0">
                <a:latin typeface="Cambria" pitchFamily="18" charset="0"/>
              </a:rPr>
              <a:t>     </a:t>
            </a:r>
            <a:r>
              <a:rPr lang="en-US" sz="1050" dirty="0" err="1" smtClean="0">
                <a:latin typeface="Cambria" pitchFamily="18" charset="0"/>
              </a:rPr>
              <a:t>cout</a:t>
            </a:r>
            <a:r>
              <a:rPr lang="en-US" sz="1050" dirty="0" smtClean="0">
                <a:latin typeface="Cambria" pitchFamily="18" charset="0"/>
              </a:rPr>
              <a:t>&lt;&lt;"a="&lt;&lt;a&lt;&lt;",b="&lt;&lt;b&lt;&lt;</a:t>
            </a:r>
            <a:r>
              <a:rPr lang="en-US" sz="1050" dirty="0" err="1" smtClean="0">
                <a:latin typeface="Cambria" pitchFamily="18" charset="0"/>
              </a:rPr>
              <a:t>endl</a:t>
            </a:r>
            <a:r>
              <a:rPr lang="en-US" sz="1050" dirty="0" smtClean="0">
                <a:latin typeface="Cambria" pitchFamily="18" charset="0"/>
              </a:rPr>
              <a:t>; //printing values of private data members </a:t>
            </a:r>
            <a:r>
              <a:rPr lang="en-US" sz="1050" dirty="0" err="1" smtClean="0">
                <a:latin typeface="Cambria" pitchFamily="18" charset="0"/>
              </a:rPr>
              <a:t>a,b</a:t>
            </a:r>
            <a:endParaRPr lang="en-US" sz="1050" dirty="0" smtClean="0">
              <a:latin typeface="Cambria" pitchFamily="18" charset="0"/>
            </a:endParaRPr>
          </a:p>
          <a:p>
            <a:pPr lvl="0" indent="233363" algn="just">
              <a:lnSpc>
                <a:spcPct val="120000"/>
              </a:lnSpc>
              <a:buClr>
                <a:srgbClr val="C00000"/>
              </a:buClr>
              <a:buSzPct val="80000"/>
              <a:defRPr/>
            </a:pPr>
            <a:r>
              <a:rPr lang="en-US" sz="1050" dirty="0" smtClean="0">
                <a:latin typeface="Cambria" pitchFamily="18" charset="0"/>
              </a:rPr>
              <a:t>}</a:t>
            </a:r>
          </a:p>
          <a:p>
            <a:pPr lvl="0" algn="just">
              <a:lnSpc>
                <a:spcPct val="120000"/>
              </a:lnSpc>
              <a:buClr>
                <a:srgbClr val="C00000"/>
              </a:buClr>
              <a:buSzPct val="80000"/>
              <a:defRPr/>
            </a:pPr>
            <a:r>
              <a:rPr lang="en-US" sz="1050" dirty="0" smtClean="0">
                <a:latin typeface="Cambria" pitchFamily="18" charset="0"/>
              </a:rPr>
              <a:t>};</a:t>
            </a:r>
          </a:p>
          <a:p>
            <a:pPr lvl="0" algn="just">
              <a:lnSpc>
                <a:spcPct val="120000"/>
              </a:lnSpc>
              <a:buClr>
                <a:srgbClr val="C00000"/>
              </a:buClr>
              <a:buSzPct val="80000"/>
              <a:defRPr/>
            </a:pPr>
            <a:endParaRPr lang="en-US" sz="1050" dirty="0" smtClean="0">
              <a:latin typeface="Cambria" pitchFamily="18" charset="0"/>
            </a:endParaRPr>
          </a:p>
          <a:p>
            <a:pPr lvl="0" algn="just">
              <a:lnSpc>
                <a:spcPct val="120000"/>
              </a:lnSpc>
              <a:buClr>
                <a:srgbClr val="C00000"/>
              </a:buClr>
              <a:buSzPct val="80000"/>
              <a:defRPr/>
            </a:pPr>
            <a:r>
              <a:rPr lang="en-US" sz="1050" dirty="0" smtClean="0">
                <a:latin typeface="Cambria" pitchFamily="18" charset="0"/>
              </a:rPr>
              <a:t>int main()</a:t>
            </a:r>
          </a:p>
          <a:p>
            <a:pPr lvl="0" algn="just">
              <a:lnSpc>
                <a:spcPct val="120000"/>
              </a:lnSpc>
              <a:buClr>
                <a:srgbClr val="C00000"/>
              </a:buClr>
              <a:buSzPct val="80000"/>
              <a:defRPr/>
            </a:pPr>
            <a:r>
              <a:rPr lang="en-US" sz="1050" dirty="0" smtClean="0">
                <a:latin typeface="Cambria" pitchFamily="18" charset="0"/>
              </a:rPr>
              <a:t>{</a:t>
            </a:r>
          </a:p>
          <a:p>
            <a:pPr lvl="0" indent="233363" algn="just">
              <a:lnSpc>
                <a:spcPct val="120000"/>
              </a:lnSpc>
              <a:buClr>
                <a:srgbClr val="C00000"/>
              </a:buClr>
              <a:buSzPct val="80000"/>
              <a:defRPr/>
            </a:pPr>
            <a:r>
              <a:rPr lang="en-US" sz="1050" dirty="0" smtClean="0">
                <a:latin typeface="Cambria" pitchFamily="18" charset="0"/>
              </a:rPr>
              <a:t>//creating object</a:t>
            </a:r>
          </a:p>
          <a:p>
            <a:pPr lvl="0" indent="233363" algn="just">
              <a:lnSpc>
                <a:spcPct val="120000"/>
              </a:lnSpc>
              <a:buClr>
                <a:srgbClr val="C00000"/>
              </a:buClr>
              <a:buSzPct val="80000"/>
              <a:defRPr/>
            </a:pPr>
            <a:r>
              <a:rPr lang="en-US" sz="1050" dirty="0" smtClean="0">
                <a:latin typeface="Cambria" pitchFamily="18" charset="0"/>
              </a:rPr>
              <a:t>A </a:t>
            </a:r>
            <a:r>
              <a:rPr lang="en-US" sz="1050" dirty="0" err="1" smtClean="0">
                <a:latin typeface="Cambria" pitchFamily="18" charset="0"/>
              </a:rPr>
              <a:t>objA</a:t>
            </a:r>
            <a:r>
              <a:rPr lang="en-US" sz="1050" dirty="0" smtClean="0">
                <a:latin typeface="Cambria" pitchFamily="18" charset="0"/>
              </a:rPr>
              <a:t>;</a:t>
            </a:r>
          </a:p>
          <a:p>
            <a:pPr lvl="0" indent="233363" algn="just">
              <a:lnSpc>
                <a:spcPct val="120000"/>
              </a:lnSpc>
              <a:buClr>
                <a:srgbClr val="C00000"/>
              </a:buClr>
              <a:buSzPct val="80000"/>
              <a:defRPr/>
            </a:pPr>
            <a:r>
              <a:rPr lang="en-US" sz="1050" dirty="0" smtClean="0">
                <a:latin typeface="Cambria" pitchFamily="18" charset="0"/>
              </a:rPr>
              <a:t>	</a:t>
            </a:r>
          </a:p>
          <a:p>
            <a:pPr lvl="0" indent="233363" algn="just">
              <a:lnSpc>
                <a:spcPct val="120000"/>
              </a:lnSpc>
              <a:buClr>
                <a:srgbClr val="C00000"/>
              </a:buClr>
              <a:buSzPct val="80000"/>
              <a:defRPr/>
            </a:pPr>
            <a:r>
              <a:rPr lang="en-US" sz="1050" dirty="0" smtClean="0">
                <a:latin typeface="Cambria" pitchFamily="18" charset="0"/>
              </a:rPr>
              <a:t>//set values to class data members</a:t>
            </a:r>
          </a:p>
          <a:p>
            <a:pPr lvl="0" indent="233363" algn="just">
              <a:lnSpc>
                <a:spcPct val="120000"/>
              </a:lnSpc>
              <a:buClr>
                <a:srgbClr val="C00000"/>
              </a:buClr>
              <a:buSzPct val="80000"/>
              <a:defRPr/>
            </a:pPr>
            <a:r>
              <a:rPr lang="en-US" sz="1050" dirty="0" err="1" smtClean="0">
                <a:latin typeface="Cambria" pitchFamily="18" charset="0"/>
              </a:rPr>
              <a:t>objA.getValues</a:t>
            </a:r>
            <a:r>
              <a:rPr lang="en-US" sz="1050" dirty="0" smtClean="0">
                <a:latin typeface="Cambria" pitchFamily="18" charset="0"/>
              </a:rPr>
              <a:t>(100,200);</a:t>
            </a:r>
          </a:p>
          <a:p>
            <a:pPr lvl="0" indent="233363" algn="just">
              <a:lnSpc>
                <a:spcPct val="120000"/>
              </a:lnSpc>
              <a:buClr>
                <a:srgbClr val="C00000"/>
              </a:buClr>
              <a:buSzPct val="80000"/>
              <a:defRPr/>
            </a:pPr>
            <a:endParaRPr lang="en-US" sz="1050" dirty="0" smtClean="0">
              <a:latin typeface="Cambria" pitchFamily="18" charset="0"/>
            </a:endParaRPr>
          </a:p>
          <a:p>
            <a:pPr lvl="0" indent="233363" algn="just">
              <a:lnSpc>
                <a:spcPct val="120000"/>
              </a:lnSpc>
              <a:buClr>
                <a:srgbClr val="C00000"/>
              </a:buClr>
              <a:buSzPct val="80000"/>
              <a:defRPr/>
            </a:pPr>
            <a:r>
              <a:rPr lang="en-US" sz="1050" dirty="0" smtClean="0">
                <a:latin typeface="Cambria" pitchFamily="18" charset="0"/>
              </a:rPr>
              <a:t>//print values</a:t>
            </a:r>
          </a:p>
          <a:p>
            <a:pPr lvl="0" indent="233363" algn="just">
              <a:lnSpc>
                <a:spcPct val="120000"/>
              </a:lnSpc>
              <a:buClr>
                <a:srgbClr val="C00000"/>
              </a:buClr>
              <a:buSzPct val="80000"/>
              <a:defRPr/>
            </a:pPr>
            <a:r>
              <a:rPr lang="en-US" sz="1050" dirty="0" err="1" smtClean="0">
                <a:latin typeface="Cambria" pitchFamily="18" charset="0"/>
              </a:rPr>
              <a:t>objA.putValues</a:t>
            </a:r>
            <a:r>
              <a:rPr lang="en-US" sz="1050" dirty="0" smtClean="0">
                <a:latin typeface="Cambria" pitchFamily="18" charset="0"/>
              </a:rPr>
              <a:t>();</a:t>
            </a:r>
          </a:p>
          <a:p>
            <a:pPr lvl="0" indent="233363" algn="just">
              <a:lnSpc>
                <a:spcPct val="120000"/>
              </a:lnSpc>
              <a:buClr>
                <a:srgbClr val="C00000"/>
              </a:buClr>
              <a:buSzPct val="80000"/>
              <a:defRPr/>
            </a:pPr>
            <a:r>
              <a:rPr lang="en-US" sz="1050" dirty="0" smtClean="0">
                <a:latin typeface="Cambria" pitchFamily="18" charset="0"/>
              </a:rPr>
              <a:t>	</a:t>
            </a:r>
          </a:p>
          <a:p>
            <a:pPr lvl="0" indent="233363" algn="just">
              <a:lnSpc>
                <a:spcPct val="120000"/>
              </a:lnSpc>
              <a:buClr>
                <a:srgbClr val="C00000"/>
              </a:buClr>
              <a:buSzPct val="80000"/>
              <a:defRPr/>
            </a:pPr>
            <a:r>
              <a:rPr lang="en-US" sz="1050" dirty="0" smtClean="0">
                <a:latin typeface="Cambria" pitchFamily="18" charset="0"/>
              </a:rPr>
              <a:t>return 0;</a:t>
            </a:r>
          </a:p>
          <a:p>
            <a:pPr lvl="0" algn="just">
              <a:lnSpc>
                <a:spcPct val="120000"/>
              </a:lnSpc>
              <a:buClr>
                <a:srgbClr val="C00000"/>
              </a:buClr>
              <a:buSzPct val="80000"/>
              <a:defRPr/>
            </a:pPr>
            <a:r>
              <a:rPr lang="en-US" sz="1050" dirty="0" smtClean="0">
                <a:latin typeface="Cambria" pitchFamily="18" charset="0"/>
              </a:rPr>
              <a:t>}</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a:xfrm>
            <a:off x="76200" y="152400"/>
            <a:ext cx="8839200" cy="990600"/>
          </a:xfrm>
        </p:spPr>
        <p:txBody>
          <a:bodyPr/>
          <a:lstStyle/>
          <a:p>
            <a:r>
              <a:rPr lang="en-US" b="1" dirty="0" smtClean="0">
                <a:solidFill>
                  <a:schemeClr val="tx1"/>
                </a:solidFill>
                <a:latin typeface="Cambria" pitchFamily="18" charset="0"/>
              </a:rPr>
              <a:t>Access Specifier</a:t>
            </a:r>
          </a:p>
        </p:txBody>
      </p:sp>
      <p:pic>
        <p:nvPicPr>
          <p:cNvPr id="4" name="Picture 2" descr="http://www.entranceforms.com/libs/img/logos/kiit0712.logo.jpg"/>
          <p:cNvPicPr>
            <a:picLocks noChangeAspect="1" noChangeArrowheads="1"/>
          </p:cNvPicPr>
          <p:nvPr/>
        </p:nvPicPr>
        <p:blipFill>
          <a:blip r:embed="rId3" cstate="print"/>
          <a:srcRect l="7585" b="3870"/>
          <a:stretch>
            <a:fillRect/>
          </a:stretch>
        </p:blipFill>
        <p:spPr bwMode="auto">
          <a:xfrm>
            <a:off x="8153403" y="533400"/>
            <a:ext cx="928396" cy="685800"/>
          </a:xfrm>
          <a:prstGeom prst="rect">
            <a:avLst/>
          </a:prstGeom>
          <a:noFill/>
        </p:spPr>
      </p:pic>
      <p:sp>
        <p:nvSpPr>
          <p:cNvPr id="5" name="Footer Placeholder 3"/>
          <p:cNvSpPr>
            <a:spLocks noGrp="1"/>
          </p:cNvSpPr>
          <p:nvPr>
            <p:ph type="ftr" sz="quarter" idx="11"/>
          </p:nvPr>
        </p:nvSpPr>
        <p:spPr bwMode="auto">
          <a:xfrm>
            <a:off x="609600" y="6506310"/>
            <a:ext cx="8115300" cy="316523"/>
          </a:xfrm>
          <a:solidFill>
            <a:srgbClr val="008000"/>
          </a:solidFill>
          <a:ln>
            <a:solidFill>
              <a:srgbClr val="00B050"/>
            </a:solidFill>
            <a:miter lim="800000"/>
            <a:headEnd/>
            <a:tailEnd/>
          </a:ln>
        </p:spPr>
        <p:txBody>
          <a:bodyPr wrap="square" lIns="91258" tIns="45628" rIns="91258" bIns="45628" numCol="1" anchorCtr="0" compatLnSpc="1">
            <a:prstTxWarp prst="textNoShape">
              <a:avLst/>
            </a:prstTxWarp>
          </a:bodyPr>
          <a:lstStyle/>
          <a:p>
            <a:pPr algn="ctr"/>
            <a:r>
              <a:rPr lang="en-US" sz="2200" b="1" smtClean="0">
                <a:solidFill>
                  <a:schemeClr val="bg1"/>
                </a:solidFill>
                <a:latin typeface="Cambria Math" pitchFamily="18" charset="0"/>
                <a:ea typeface="Cambria Math" pitchFamily="18" charset="0"/>
                <a:cs typeface="Times New Roman" pitchFamily="18" charset="0"/>
              </a:rPr>
              <a:t>School of Computer Engineering</a:t>
            </a:r>
            <a:endParaRPr lang="en-US" sz="1900" dirty="0">
              <a:solidFill>
                <a:schemeClr val="bg1"/>
              </a:solidFill>
              <a:latin typeface="Cambria Math" pitchFamily="18" charset="0"/>
              <a:ea typeface="Cambria Math" pitchFamily="18" charset="0"/>
            </a:endParaRPr>
          </a:p>
        </p:txBody>
      </p:sp>
      <p:sp>
        <p:nvSpPr>
          <p:cNvPr id="16" name="Slide Number Placeholder 15"/>
          <p:cNvSpPr>
            <a:spLocks noGrp="1"/>
          </p:cNvSpPr>
          <p:nvPr>
            <p:ph type="sldNum" sz="quarter" idx="12"/>
          </p:nvPr>
        </p:nvSpPr>
        <p:spPr/>
        <p:txBody>
          <a:bodyPr>
            <a:normAutofit fontScale="85000" lnSpcReduction="20000"/>
          </a:bodyPr>
          <a:lstStyle/>
          <a:p>
            <a:pPr>
              <a:defRPr/>
            </a:pPr>
            <a:fld id="{F22323B9-1D87-4D56-A1A0-9DA960EA2996}" type="slidenum">
              <a:rPr lang="en-US" smtClean="0"/>
              <a:pPr>
                <a:defRPr/>
              </a:pPr>
              <a:t>15</a:t>
            </a:fld>
            <a:endParaRPr lang="en-US" dirty="0"/>
          </a:p>
        </p:txBody>
      </p:sp>
      <p:sp>
        <p:nvSpPr>
          <p:cNvPr id="19" name="Content Placeholder 2"/>
          <p:cNvSpPr txBox="1">
            <a:spLocks/>
          </p:cNvSpPr>
          <p:nvPr/>
        </p:nvSpPr>
        <p:spPr bwMode="auto">
          <a:xfrm>
            <a:off x="99234" y="1500965"/>
            <a:ext cx="8892365" cy="4976035"/>
          </a:xfrm>
          <a:prstGeom prst="rect">
            <a:avLst/>
          </a:prstGeom>
          <a:noFill/>
          <a:ln w="9525">
            <a:noFill/>
            <a:miter lim="800000"/>
            <a:headEnd/>
            <a:tailEnd/>
          </a:ln>
        </p:spPr>
        <p:txBody>
          <a:bodyPr vert="horz" wrap="square" lIns="91273" tIns="45636" rIns="91273" bIns="45636" numCol="1" anchor="t" anchorCtr="0" compatLnSpc="1">
            <a:prstTxWarp prst="textNoShape">
              <a:avLst/>
            </a:prstTxWarp>
          </a:bodyPr>
          <a:lstStyle/>
          <a:p>
            <a:pPr lvl="0" algn="just">
              <a:lnSpc>
                <a:spcPct val="120000"/>
              </a:lnSpc>
              <a:buClr>
                <a:srgbClr val="C00000"/>
              </a:buClr>
              <a:buSzPct val="80000"/>
              <a:defRPr/>
            </a:pPr>
            <a:r>
              <a:rPr lang="en-US" dirty="0" smtClean="0">
                <a:latin typeface="Cambria" pitchFamily="18" charset="0"/>
              </a:rPr>
              <a:t>Data hiding is one of the important features of Object Oriented Programming which allows preventing the functions of a program to access directly the internal representation of a class type. The access restriction to the class members is specified by the labeled </a:t>
            </a:r>
            <a:r>
              <a:rPr lang="en-US" b="1" dirty="0" smtClean="0">
                <a:latin typeface="Cambria" pitchFamily="18" charset="0"/>
              </a:rPr>
              <a:t>public</a:t>
            </a:r>
            <a:r>
              <a:rPr lang="en-US" dirty="0" smtClean="0">
                <a:latin typeface="Cambria" pitchFamily="18" charset="0"/>
              </a:rPr>
              <a:t>, </a:t>
            </a:r>
            <a:r>
              <a:rPr lang="en-US" b="1" dirty="0" smtClean="0">
                <a:latin typeface="Cambria" pitchFamily="18" charset="0"/>
              </a:rPr>
              <a:t>private</a:t>
            </a:r>
            <a:r>
              <a:rPr lang="en-US" dirty="0" smtClean="0">
                <a:latin typeface="Cambria" pitchFamily="18" charset="0"/>
              </a:rPr>
              <a:t>, and </a:t>
            </a:r>
            <a:r>
              <a:rPr lang="en-US" b="1" dirty="0" smtClean="0">
                <a:latin typeface="Cambria" pitchFamily="18" charset="0"/>
              </a:rPr>
              <a:t>protected</a:t>
            </a:r>
            <a:r>
              <a:rPr lang="en-US" dirty="0" smtClean="0">
                <a:latin typeface="Cambria" pitchFamily="18" charset="0"/>
              </a:rPr>
              <a:t> sections within the class body. The keywords </a:t>
            </a:r>
            <a:r>
              <a:rPr lang="en-US" b="1" dirty="0" smtClean="0">
                <a:latin typeface="Cambria" pitchFamily="18" charset="0"/>
              </a:rPr>
              <a:t>public</a:t>
            </a:r>
            <a:r>
              <a:rPr lang="en-US" dirty="0" smtClean="0">
                <a:latin typeface="Cambria" pitchFamily="18" charset="0"/>
              </a:rPr>
              <a:t>, </a:t>
            </a:r>
            <a:r>
              <a:rPr lang="en-US" b="1" dirty="0" smtClean="0">
                <a:latin typeface="Cambria" pitchFamily="18" charset="0"/>
              </a:rPr>
              <a:t>private</a:t>
            </a:r>
            <a:r>
              <a:rPr lang="en-US" dirty="0" smtClean="0">
                <a:latin typeface="Cambria" pitchFamily="18" charset="0"/>
              </a:rPr>
              <a:t>, and </a:t>
            </a:r>
            <a:r>
              <a:rPr lang="en-US" b="1" dirty="0" smtClean="0">
                <a:latin typeface="Cambria" pitchFamily="18" charset="0"/>
              </a:rPr>
              <a:t>protected</a:t>
            </a:r>
            <a:r>
              <a:rPr lang="en-US" dirty="0" smtClean="0">
                <a:latin typeface="Cambria" pitchFamily="18" charset="0"/>
              </a:rPr>
              <a:t> are called access specifiers.</a:t>
            </a:r>
          </a:p>
          <a:p>
            <a:pPr lvl="0" algn="just">
              <a:lnSpc>
                <a:spcPct val="120000"/>
              </a:lnSpc>
              <a:buClr>
                <a:srgbClr val="C00000"/>
              </a:buClr>
              <a:buSzPct val="80000"/>
              <a:defRPr/>
            </a:pPr>
            <a:r>
              <a:rPr lang="en-US" dirty="0" smtClean="0">
                <a:latin typeface="Cambria" pitchFamily="18" charset="0"/>
              </a:rPr>
              <a:t>A class can have multiple public, protected, or private labeled sections. Each section remains in effect until either another section label or the closing right brace of the class body is seen. The default access for members and classes is private. </a:t>
            </a:r>
          </a:p>
          <a:p>
            <a:pPr lvl="0" algn="just">
              <a:lnSpc>
                <a:spcPct val="120000"/>
              </a:lnSpc>
              <a:buClr>
                <a:srgbClr val="C00000"/>
              </a:buClr>
              <a:buSzPct val="80000"/>
              <a:defRPr/>
            </a:pPr>
            <a:r>
              <a:rPr lang="en-US" dirty="0" smtClean="0">
                <a:latin typeface="Cambria" pitchFamily="18" charset="0"/>
              </a:rPr>
              <a:t>class Base { </a:t>
            </a:r>
          </a:p>
          <a:p>
            <a:pPr lvl="0" algn="just">
              <a:lnSpc>
                <a:spcPct val="120000"/>
              </a:lnSpc>
              <a:buClr>
                <a:srgbClr val="C00000"/>
              </a:buClr>
              <a:buSzPct val="80000"/>
              <a:defRPr/>
            </a:pPr>
            <a:r>
              <a:rPr lang="en-US" dirty="0" smtClean="0">
                <a:latin typeface="Cambria" pitchFamily="18" charset="0"/>
              </a:rPr>
              <a:t>   public:</a:t>
            </a:r>
          </a:p>
          <a:p>
            <a:pPr lvl="0" algn="just">
              <a:lnSpc>
                <a:spcPct val="120000"/>
              </a:lnSpc>
              <a:buClr>
                <a:srgbClr val="C00000"/>
              </a:buClr>
              <a:buSzPct val="80000"/>
              <a:defRPr/>
            </a:pPr>
            <a:r>
              <a:rPr lang="en-US" dirty="0" smtClean="0">
                <a:latin typeface="Cambria" pitchFamily="18" charset="0"/>
              </a:rPr>
              <a:t>      // public members go here</a:t>
            </a:r>
          </a:p>
          <a:p>
            <a:pPr lvl="0" algn="just">
              <a:lnSpc>
                <a:spcPct val="120000"/>
              </a:lnSpc>
              <a:buClr>
                <a:srgbClr val="C00000"/>
              </a:buClr>
              <a:buSzPct val="80000"/>
              <a:defRPr/>
            </a:pPr>
            <a:r>
              <a:rPr lang="en-US" dirty="0" smtClean="0">
                <a:latin typeface="Cambria" pitchFamily="18" charset="0"/>
              </a:rPr>
              <a:t>   protected:</a:t>
            </a:r>
          </a:p>
          <a:p>
            <a:pPr lvl="0" algn="just">
              <a:lnSpc>
                <a:spcPct val="120000"/>
              </a:lnSpc>
              <a:buClr>
                <a:srgbClr val="C00000"/>
              </a:buClr>
              <a:buSzPct val="80000"/>
              <a:defRPr/>
            </a:pPr>
            <a:r>
              <a:rPr lang="en-US" dirty="0" smtClean="0">
                <a:latin typeface="Cambria" pitchFamily="18" charset="0"/>
              </a:rPr>
              <a:t>   // protected members go here</a:t>
            </a:r>
          </a:p>
          <a:p>
            <a:pPr lvl="0" algn="just">
              <a:lnSpc>
                <a:spcPct val="120000"/>
              </a:lnSpc>
              <a:buClr>
                <a:srgbClr val="C00000"/>
              </a:buClr>
              <a:buSzPct val="80000"/>
              <a:defRPr/>
            </a:pPr>
            <a:r>
              <a:rPr lang="en-US" dirty="0" smtClean="0">
                <a:latin typeface="Cambria" pitchFamily="18" charset="0"/>
              </a:rPr>
              <a:t>   private:</a:t>
            </a:r>
          </a:p>
          <a:p>
            <a:pPr lvl="0" algn="just">
              <a:lnSpc>
                <a:spcPct val="120000"/>
              </a:lnSpc>
              <a:buClr>
                <a:srgbClr val="C00000"/>
              </a:buClr>
              <a:buSzPct val="80000"/>
              <a:defRPr/>
            </a:pPr>
            <a:r>
              <a:rPr lang="en-US" dirty="0" smtClean="0">
                <a:latin typeface="Cambria" pitchFamily="18" charset="0"/>
              </a:rPr>
              <a:t>   // private members go here</a:t>
            </a:r>
          </a:p>
          <a:p>
            <a:pPr lvl="0" algn="just">
              <a:lnSpc>
                <a:spcPct val="120000"/>
              </a:lnSpc>
              <a:buClr>
                <a:srgbClr val="C00000"/>
              </a:buClr>
              <a:buSzPct val="80000"/>
              <a:defRPr/>
            </a:pPr>
            <a:r>
              <a:rPr lang="en-US" dirty="0" smtClean="0">
                <a:latin typeface="Cambria" pitchFamily="18" charset="0"/>
              </a:rPr>
              <a:t>};</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a:xfrm>
            <a:off x="76200" y="152400"/>
            <a:ext cx="8839200" cy="990600"/>
          </a:xfrm>
        </p:spPr>
        <p:txBody>
          <a:bodyPr/>
          <a:lstStyle/>
          <a:p>
            <a:r>
              <a:rPr lang="en-US" b="1" dirty="0" smtClean="0">
                <a:solidFill>
                  <a:schemeClr val="tx1"/>
                </a:solidFill>
                <a:latin typeface="Cambria" pitchFamily="18" charset="0"/>
              </a:rPr>
              <a:t>Public Access Specifier</a:t>
            </a:r>
          </a:p>
        </p:txBody>
      </p:sp>
      <p:pic>
        <p:nvPicPr>
          <p:cNvPr id="4" name="Picture 2" descr="http://www.entranceforms.com/libs/img/logos/kiit0712.logo.jpg"/>
          <p:cNvPicPr>
            <a:picLocks noChangeAspect="1" noChangeArrowheads="1"/>
          </p:cNvPicPr>
          <p:nvPr/>
        </p:nvPicPr>
        <p:blipFill>
          <a:blip r:embed="rId3" cstate="print"/>
          <a:srcRect l="7585" b="3870"/>
          <a:stretch>
            <a:fillRect/>
          </a:stretch>
        </p:blipFill>
        <p:spPr bwMode="auto">
          <a:xfrm>
            <a:off x="8153403" y="533400"/>
            <a:ext cx="928396" cy="685800"/>
          </a:xfrm>
          <a:prstGeom prst="rect">
            <a:avLst/>
          </a:prstGeom>
          <a:noFill/>
        </p:spPr>
      </p:pic>
      <p:sp>
        <p:nvSpPr>
          <p:cNvPr id="5" name="Footer Placeholder 3"/>
          <p:cNvSpPr>
            <a:spLocks noGrp="1"/>
          </p:cNvSpPr>
          <p:nvPr>
            <p:ph type="ftr" sz="quarter" idx="11"/>
          </p:nvPr>
        </p:nvSpPr>
        <p:spPr bwMode="auto">
          <a:xfrm>
            <a:off x="609600" y="6506310"/>
            <a:ext cx="8115300" cy="316523"/>
          </a:xfrm>
          <a:solidFill>
            <a:srgbClr val="008000"/>
          </a:solidFill>
          <a:ln>
            <a:solidFill>
              <a:srgbClr val="00B050"/>
            </a:solidFill>
            <a:miter lim="800000"/>
            <a:headEnd/>
            <a:tailEnd/>
          </a:ln>
        </p:spPr>
        <p:txBody>
          <a:bodyPr wrap="square" lIns="91258" tIns="45628" rIns="91258" bIns="45628" numCol="1" anchorCtr="0" compatLnSpc="1">
            <a:prstTxWarp prst="textNoShape">
              <a:avLst/>
            </a:prstTxWarp>
          </a:bodyPr>
          <a:lstStyle/>
          <a:p>
            <a:pPr algn="ctr"/>
            <a:r>
              <a:rPr lang="en-US" sz="2200" b="1" smtClean="0">
                <a:solidFill>
                  <a:schemeClr val="bg1"/>
                </a:solidFill>
                <a:latin typeface="Cambria Math" pitchFamily="18" charset="0"/>
                <a:ea typeface="Cambria Math" pitchFamily="18" charset="0"/>
                <a:cs typeface="Times New Roman" pitchFamily="18" charset="0"/>
              </a:rPr>
              <a:t>School of Computer Engineering</a:t>
            </a:r>
            <a:endParaRPr lang="en-US" sz="1900" dirty="0">
              <a:solidFill>
                <a:schemeClr val="bg1"/>
              </a:solidFill>
              <a:latin typeface="Cambria Math" pitchFamily="18" charset="0"/>
              <a:ea typeface="Cambria Math" pitchFamily="18" charset="0"/>
            </a:endParaRPr>
          </a:p>
        </p:txBody>
      </p:sp>
      <p:sp>
        <p:nvSpPr>
          <p:cNvPr id="16" name="Slide Number Placeholder 15"/>
          <p:cNvSpPr>
            <a:spLocks noGrp="1"/>
          </p:cNvSpPr>
          <p:nvPr>
            <p:ph type="sldNum" sz="quarter" idx="12"/>
          </p:nvPr>
        </p:nvSpPr>
        <p:spPr/>
        <p:txBody>
          <a:bodyPr>
            <a:normAutofit fontScale="85000" lnSpcReduction="20000"/>
          </a:bodyPr>
          <a:lstStyle/>
          <a:p>
            <a:pPr>
              <a:defRPr/>
            </a:pPr>
            <a:fld id="{F22323B9-1D87-4D56-A1A0-9DA960EA2996}" type="slidenum">
              <a:rPr lang="en-US" smtClean="0"/>
              <a:pPr>
                <a:defRPr/>
              </a:pPr>
              <a:t>16</a:t>
            </a:fld>
            <a:endParaRPr lang="en-US" dirty="0"/>
          </a:p>
        </p:txBody>
      </p:sp>
      <p:sp>
        <p:nvSpPr>
          <p:cNvPr id="19" name="Content Placeholder 2"/>
          <p:cNvSpPr txBox="1">
            <a:spLocks/>
          </p:cNvSpPr>
          <p:nvPr/>
        </p:nvSpPr>
        <p:spPr bwMode="auto">
          <a:xfrm>
            <a:off x="99234" y="1500965"/>
            <a:ext cx="8892365" cy="4976035"/>
          </a:xfrm>
          <a:prstGeom prst="rect">
            <a:avLst/>
          </a:prstGeom>
          <a:noFill/>
          <a:ln w="9525">
            <a:noFill/>
            <a:miter lim="800000"/>
            <a:headEnd/>
            <a:tailEnd/>
          </a:ln>
        </p:spPr>
        <p:txBody>
          <a:bodyPr vert="horz" wrap="square" lIns="91273" tIns="45636" rIns="91273" bIns="45636" numCol="1" anchor="t" anchorCtr="0" compatLnSpc="1">
            <a:prstTxWarp prst="textNoShape">
              <a:avLst/>
            </a:prstTxWarp>
          </a:bodyPr>
          <a:lstStyle/>
          <a:p>
            <a:pPr lvl="0" algn="just">
              <a:lnSpc>
                <a:spcPct val="120000"/>
              </a:lnSpc>
              <a:buClr>
                <a:srgbClr val="C00000"/>
              </a:buClr>
              <a:buSzPct val="80000"/>
              <a:defRPr/>
            </a:pPr>
            <a:r>
              <a:rPr lang="en-US" dirty="0" smtClean="0">
                <a:latin typeface="Cambria" pitchFamily="18" charset="0"/>
              </a:rPr>
              <a:t>All the class members declared under public will be available to everyone. The data members and member functions declared public can be accessed by other classes too. The public members of a class can be accessed from anywhere in the program using the direct member access operator (.) with the object of that class.</a:t>
            </a:r>
          </a:p>
          <a:p>
            <a:pPr lvl="0" algn="just">
              <a:lnSpc>
                <a:spcPct val="120000"/>
              </a:lnSpc>
              <a:buClr>
                <a:srgbClr val="C00000"/>
              </a:buClr>
              <a:buSzPct val="80000"/>
              <a:defRPr/>
            </a:pPr>
            <a:r>
              <a:rPr lang="en-US" b="1" dirty="0" smtClean="0">
                <a:latin typeface="Cambria" pitchFamily="18" charset="0"/>
              </a:rPr>
              <a:t>Example - </a:t>
            </a:r>
          </a:p>
          <a:p>
            <a:pPr lvl="0" algn="just">
              <a:lnSpc>
                <a:spcPct val="120000"/>
              </a:lnSpc>
              <a:buClr>
                <a:srgbClr val="C00000"/>
              </a:buClr>
              <a:buSzPct val="80000"/>
              <a:defRPr/>
            </a:pPr>
            <a:r>
              <a:rPr lang="en-US" dirty="0" smtClean="0">
                <a:latin typeface="Cambria" pitchFamily="18" charset="0"/>
              </a:rPr>
              <a:t>// class definition</a:t>
            </a:r>
          </a:p>
          <a:p>
            <a:pPr lvl="0" algn="just">
              <a:lnSpc>
                <a:spcPct val="120000"/>
              </a:lnSpc>
              <a:buClr>
                <a:srgbClr val="C00000"/>
              </a:buClr>
              <a:buSzPct val="80000"/>
              <a:defRPr/>
            </a:pPr>
            <a:r>
              <a:rPr lang="en-US" dirty="0" smtClean="0">
                <a:latin typeface="Cambria" pitchFamily="18" charset="0"/>
              </a:rPr>
              <a:t>class Circle</a:t>
            </a:r>
          </a:p>
          <a:p>
            <a:pPr lvl="0" algn="just">
              <a:lnSpc>
                <a:spcPct val="120000"/>
              </a:lnSpc>
              <a:buClr>
                <a:srgbClr val="C00000"/>
              </a:buClr>
              <a:buSzPct val="80000"/>
              <a:defRPr/>
            </a:pPr>
            <a:r>
              <a:rPr lang="en-US" dirty="0" smtClean="0">
                <a:latin typeface="Cambria" pitchFamily="18" charset="0"/>
              </a:rPr>
              <a:t>{</a:t>
            </a:r>
          </a:p>
          <a:p>
            <a:pPr lvl="0" algn="just">
              <a:lnSpc>
                <a:spcPct val="120000"/>
              </a:lnSpc>
              <a:buClr>
                <a:srgbClr val="C00000"/>
              </a:buClr>
              <a:buSzPct val="80000"/>
              <a:defRPr/>
            </a:pPr>
            <a:r>
              <a:rPr lang="en-US" dirty="0" smtClean="0">
                <a:latin typeface="Cambria" pitchFamily="18" charset="0"/>
              </a:rPr>
              <a:t>    public: </a:t>
            </a:r>
          </a:p>
          <a:p>
            <a:pPr lvl="0" algn="just">
              <a:lnSpc>
                <a:spcPct val="120000"/>
              </a:lnSpc>
              <a:buClr>
                <a:srgbClr val="C00000"/>
              </a:buClr>
              <a:buSzPct val="80000"/>
              <a:defRPr/>
            </a:pPr>
            <a:r>
              <a:rPr lang="en-US" dirty="0" smtClean="0">
                <a:latin typeface="Cambria" pitchFamily="18" charset="0"/>
              </a:rPr>
              <a:t>        double radius;</a:t>
            </a:r>
          </a:p>
          <a:p>
            <a:pPr lvl="0" algn="just">
              <a:lnSpc>
                <a:spcPct val="120000"/>
              </a:lnSpc>
              <a:buClr>
                <a:srgbClr val="C00000"/>
              </a:buClr>
              <a:buSzPct val="80000"/>
              <a:defRPr/>
            </a:pPr>
            <a:r>
              <a:rPr lang="en-US" dirty="0" smtClean="0">
                <a:latin typeface="Cambria" pitchFamily="18" charset="0"/>
              </a:rPr>
              <a:t>        double  </a:t>
            </a:r>
            <a:r>
              <a:rPr lang="en-US" dirty="0" err="1" smtClean="0">
                <a:latin typeface="Cambria" pitchFamily="18" charset="0"/>
              </a:rPr>
              <a:t>compute_area</a:t>
            </a:r>
            <a:r>
              <a:rPr lang="en-US" dirty="0" smtClean="0">
                <a:latin typeface="Cambria" pitchFamily="18" charset="0"/>
              </a:rPr>
              <a:t>()</a:t>
            </a:r>
          </a:p>
          <a:p>
            <a:pPr lvl="0" algn="just">
              <a:lnSpc>
                <a:spcPct val="120000"/>
              </a:lnSpc>
              <a:buClr>
                <a:srgbClr val="C00000"/>
              </a:buClr>
              <a:buSzPct val="80000"/>
              <a:defRPr/>
            </a:pPr>
            <a:r>
              <a:rPr lang="en-US" dirty="0" smtClean="0">
                <a:latin typeface="Cambria" pitchFamily="18" charset="0"/>
              </a:rPr>
              <a:t>        {</a:t>
            </a:r>
          </a:p>
          <a:p>
            <a:pPr lvl="0" algn="just">
              <a:lnSpc>
                <a:spcPct val="120000"/>
              </a:lnSpc>
              <a:buClr>
                <a:srgbClr val="C00000"/>
              </a:buClr>
              <a:buSzPct val="80000"/>
              <a:defRPr/>
            </a:pPr>
            <a:r>
              <a:rPr lang="en-US" dirty="0" smtClean="0">
                <a:latin typeface="Cambria" pitchFamily="18" charset="0"/>
              </a:rPr>
              <a:t>            return 3.14*radius*radius;</a:t>
            </a:r>
          </a:p>
          <a:p>
            <a:pPr lvl="0" algn="just">
              <a:lnSpc>
                <a:spcPct val="120000"/>
              </a:lnSpc>
              <a:buClr>
                <a:srgbClr val="C00000"/>
              </a:buClr>
              <a:buSzPct val="80000"/>
              <a:defRPr/>
            </a:pPr>
            <a:r>
              <a:rPr lang="en-US" dirty="0" smtClean="0">
                <a:latin typeface="Cambria" pitchFamily="18" charset="0"/>
              </a:rPr>
              <a:t>        }     </a:t>
            </a:r>
          </a:p>
          <a:p>
            <a:pPr lvl="0" algn="just">
              <a:lnSpc>
                <a:spcPct val="120000"/>
              </a:lnSpc>
              <a:buClr>
                <a:srgbClr val="C00000"/>
              </a:buClr>
              <a:buSzPct val="80000"/>
              <a:defRPr/>
            </a:pPr>
            <a:r>
              <a:rPr lang="en-US" dirty="0" smtClean="0">
                <a:latin typeface="Cambria" pitchFamily="18" charset="0"/>
              </a:rPr>
              <a:t>};</a:t>
            </a:r>
          </a:p>
        </p:txBody>
      </p:sp>
      <p:sp>
        <p:nvSpPr>
          <p:cNvPr id="7" name="Content Placeholder 2"/>
          <p:cNvSpPr txBox="1">
            <a:spLocks/>
          </p:cNvSpPr>
          <p:nvPr/>
        </p:nvSpPr>
        <p:spPr bwMode="auto">
          <a:xfrm>
            <a:off x="3939365" y="3156099"/>
            <a:ext cx="4800600" cy="3048000"/>
          </a:xfrm>
          <a:prstGeom prst="rect">
            <a:avLst/>
          </a:prstGeom>
          <a:noFill/>
          <a:ln w="9525">
            <a:noFill/>
            <a:miter lim="800000"/>
            <a:headEnd/>
            <a:tailEnd/>
          </a:ln>
        </p:spPr>
        <p:txBody>
          <a:bodyPr vert="horz" wrap="square" lIns="91273" tIns="45636" rIns="91273" bIns="45636" numCol="1" anchor="t" anchorCtr="0" compatLnSpc="1">
            <a:prstTxWarp prst="textNoShape">
              <a:avLst/>
            </a:prstTxWarp>
          </a:bodyPr>
          <a:lstStyle/>
          <a:p>
            <a:pPr lvl="0" algn="just">
              <a:lnSpc>
                <a:spcPct val="120000"/>
              </a:lnSpc>
              <a:buClr>
                <a:srgbClr val="C00000"/>
              </a:buClr>
              <a:buSzPct val="80000"/>
              <a:defRPr/>
            </a:pPr>
            <a:r>
              <a:rPr lang="en-US" dirty="0" smtClean="0">
                <a:latin typeface="Cambria" pitchFamily="18" charset="0"/>
              </a:rPr>
              <a:t>// main function</a:t>
            </a:r>
          </a:p>
          <a:p>
            <a:pPr lvl="0" algn="just">
              <a:lnSpc>
                <a:spcPct val="120000"/>
              </a:lnSpc>
              <a:buClr>
                <a:srgbClr val="C00000"/>
              </a:buClr>
              <a:buSzPct val="80000"/>
              <a:defRPr/>
            </a:pPr>
            <a:r>
              <a:rPr lang="en-US" dirty="0" smtClean="0">
                <a:latin typeface="Cambria" pitchFamily="18" charset="0"/>
              </a:rPr>
              <a:t>int main()</a:t>
            </a:r>
          </a:p>
          <a:p>
            <a:pPr lvl="0" algn="just">
              <a:lnSpc>
                <a:spcPct val="120000"/>
              </a:lnSpc>
              <a:buClr>
                <a:srgbClr val="C00000"/>
              </a:buClr>
              <a:buSzPct val="80000"/>
              <a:defRPr/>
            </a:pPr>
            <a:r>
              <a:rPr lang="en-US" dirty="0" smtClean="0">
                <a:latin typeface="Cambria" pitchFamily="18" charset="0"/>
              </a:rPr>
              <a:t>{</a:t>
            </a:r>
          </a:p>
          <a:p>
            <a:pPr lvl="0" algn="just">
              <a:lnSpc>
                <a:spcPct val="120000"/>
              </a:lnSpc>
              <a:buClr>
                <a:srgbClr val="C00000"/>
              </a:buClr>
              <a:buSzPct val="80000"/>
              <a:defRPr/>
            </a:pPr>
            <a:r>
              <a:rPr lang="en-US" dirty="0" smtClean="0">
                <a:latin typeface="Cambria" pitchFamily="18" charset="0"/>
              </a:rPr>
              <a:t>    Circle </a:t>
            </a:r>
            <a:r>
              <a:rPr lang="en-US" dirty="0" err="1" smtClean="0">
                <a:latin typeface="Cambria" pitchFamily="18" charset="0"/>
              </a:rPr>
              <a:t>obj</a:t>
            </a:r>
            <a:r>
              <a:rPr lang="en-US" dirty="0" smtClean="0">
                <a:latin typeface="Cambria" pitchFamily="18" charset="0"/>
              </a:rPr>
              <a:t>;</a:t>
            </a:r>
          </a:p>
          <a:p>
            <a:pPr lvl="0" algn="just">
              <a:lnSpc>
                <a:spcPct val="120000"/>
              </a:lnSpc>
              <a:buClr>
                <a:srgbClr val="C00000"/>
              </a:buClr>
              <a:buSzPct val="80000"/>
              <a:defRPr/>
            </a:pPr>
            <a:r>
              <a:rPr lang="en-US" dirty="0" smtClean="0">
                <a:latin typeface="Cambria" pitchFamily="18" charset="0"/>
              </a:rPr>
              <a:t>    </a:t>
            </a:r>
            <a:r>
              <a:rPr lang="en-US" dirty="0" err="1" smtClean="0">
                <a:latin typeface="Cambria" pitchFamily="18" charset="0"/>
              </a:rPr>
              <a:t>obj.radius</a:t>
            </a:r>
            <a:r>
              <a:rPr lang="en-US" dirty="0" smtClean="0">
                <a:latin typeface="Cambria" pitchFamily="18" charset="0"/>
              </a:rPr>
              <a:t> = 5.5;     </a:t>
            </a:r>
          </a:p>
          <a:p>
            <a:pPr lvl="0" algn="just">
              <a:lnSpc>
                <a:spcPct val="120000"/>
              </a:lnSpc>
              <a:buClr>
                <a:srgbClr val="C00000"/>
              </a:buClr>
              <a:buSzPct val="80000"/>
              <a:defRPr/>
            </a:pPr>
            <a:r>
              <a:rPr lang="en-US" dirty="0" smtClean="0">
                <a:latin typeface="Cambria" pitchFamily="18" charset="0"/>
              </a:rPr>
              <a:t>    </a:t>
            </a:r>
            <a:r>
              <a:rPr lang="en-US" dirty="0" err="1" smtClean="0">
                <a:latin typeface="Cambria" pitchFamily="18" charset="0"/>
              </a:rPr>
              <a:t>cout</a:t>
            </a:r>
            <a:r>
              <a:rPr lang="en-US" dirty="0" smtClean="0">
                <a:latin typeface="Cambria" pitchFamily="18" charset="0"/>
              </a:rPr>
              <a:t> &lt;&lt; "Radius is:" &lt;&lt; </a:t>
            </a:r>
            <a:r>
              <a:rPr lang="en-US" dirty="0" err="1" smtClean="0">
                <a:latin typeface="Cambria" pitchFamily="18" charset="0"/>
              </a:rPr>
              <a:t>obj.radius</a:t>
            </a:r>
            <a:r>
              <a:rPr lang="en-US" dirty="0" smtClean="0">
                <a:latin typeface="Cambria" pitchFamily="18" charset="0"/>
              </a:rPr>
              <a:t> &lt;&lt; "\n";</a:t>
            </a:r>
          </a:p>
          <a:p>
            <a:pPr lvl="0" algn="just">
              <a:lnSpc>
                <a:spcPct val="120000"/>
              </a:lnSpc>
              <a:buClr>
                <a:srgbClr val="C00000"/>
              </a:buClr>
              <a:buSzPct val="80000"/>
              <a:defRPr/>
            </a:pPr>
            <a:r>
              <a:rPr lang="en-US" dirty="0" smtClean="0">
                <a:latin typeface="Cambria" pitchFamily="18" charset="0"/>
              </a:rPr>
              <a:t>    </a:t>
            </a:r>
            <a:r>
              <a:rPr lang="en-US" dirty="0" err="1" smtClean="0">
                <a:latin typeface="Cambria" pitchFamily="18" charset="0"/>
              </a:rPr>
              <a:t>cout</a:t>
            </a:r>
            <a:r>
              <a:rPr lang="en-US" dirty="0" smtClean="0">
                <a:latin typeface="Cambria" pitchFamily="18" charset="0"/>
              </a:rPr>
              <a:t> &lt;&lt; "Area is:" &lt;&lt; </a:t>
            </a:r>
            <a:r>
              <a:rPr lang="en-US" dirty="0" err="1" smtClean="0">
                <a:latin typeface="Cambria" pitchFamily="18" charset="0"/>
              </a:rPr>
              <a:t>obj.compute_area</a:t>
            </a:r>
            <a:r>
              <a:rPr lang="en-US" dirty="0" smtClean="0">
                <a:latin typeface="Cambria" pitchFamily="18" charset="0"/>
              </a:rPr>
              <a:t>();</a:t>
            </a:r>
          </a:p>
          <a:p>
            <a:pPr lvl="0" algn="just">
              <a:lnSpc>
                <a:spcPct val="120000"/>
              </a:lnSpc>
              <a:buClr>
                <a:srgbClr val="C00000"/>
              </a:buClr>
              <a:buSzPct val="80000"/>
              <a:defRPr/>
            </a:pPr>
            <a:r>
              <a:rPr lang="en-US" dirty="0" smtClean="0">
                <a:latin typeface="Cambria" pitchFamily="18" charset="0"/>
              </a:rPr>
              <a:t>    return 0;</a:t>
            </a:r>
          </a:p>
          <a:p>
            <a:pPr lvl="0" algn="just">
              <a:lnSpc>
                <a:spcPct val="120000"/>
              </a:lnSpc>
              <a:buClr>
                <a:srgbClr val="C00000"/>
              </a:buClr>
              <a:buSzPct val="80000"/>
              <a:defRPr/>
            </a:pPr>
            <a:r>
              <a:rPr lang="en-US" dirty="0" smtClean="0">
                <a:latin typeface="Cambria" pitchFamily="18" charset="0"/>
              </a:rPr>
              <a:t>}</a:t>
            </a:r>
          </a:p>
        </p:txBody>
      </p:sp>
      <p:cxnSp>
        <p:nvCxnSpPr>
          <p:cNvPr id="9" name="Shape 8"/>
          <p:cNvCxnSpPr>
            <a:endCxn id="7" idx="0"/>
          </p:cNvCxnSpPr>
          <p:nvPr/>
        </p:nvCxnSpPr>
        <p:spPr>
          <a:xfrm flipV="1">
            <a:off x="381000" y="3156099"/>
            <a:ext cx="5958665" cy="3168501"/>
          </a:xfrm>
          <a:prstGeom prst="bentConnector4">
            <a:avLst>
              <a:gd name="adj1" fmla="val 54305"/>
              <a:gd name="adj2" fmla="val 107215"/>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a:xfrm>
            <a:off x="76200" y="152400"/>
            <a:ext cx="8839200" cy="990600"/>
          </a:xfrm>
        </p:spPr>
        <p:txBody>
          <a:bodyPr/>
          <a:lstStyle/>
          <a:p>
            <a:r>
              <a:rPr lang="en-US" b="1" dirty="0" smtClean="0">
                <a:solidFill>
                  <a:schemeClr val="tx1"/>
                </a:solidFill>
                <a:latin typeface="Cambria" pitchFamily="18" charset="0"/>
              </a:rPr>
              <a:t>Private Access Specifier</a:t>
            </a:r>
          </a:p>
        </p:txBody>
      </p:sp>
      <p:pic>
        <p:nvPicPr>
          <p:cNvPr id="4" name="Picture 2" descr="http://www.entranceforms.com/libs/img/logos/kiit0712.logo.jpg"/>
          <p:cNvPicPr>
            <a:picLocks noChangeAspect="1" noChangeArrowheads="1"/>
          </p:cNvPicPr>
          <p:nvPr/>
        </p:nvPicPr>
        <p:blipFill>
          <a:blip r:embed="rId3" cstate="print"/>
          <a:srcRect l="7585" b="3870"/>
          <a:stretch>
            <a:fillRect/>
          </a:stretch>
        </p:blipFill>
        <p:spPr bwMode="auto">
          <a:xfrm>
            <a:off x="8153403" y="533400"/>
            <a:ext cx="928396" cy="685800"/>
          </a:xfrm>
          <a:prstGeom prst="rect">
            <a:avLst/>
          </a:prstGeom>
          <a:noFill/>
        </p:spPr>
      </p:pic>
      <p:sp>
        <p:nvSpPr>
          <p:cNvPr id="5" name="Footer Placeholder 3"/>
          <p:cNvSpPr>
            <a:spLocks noGrp="1"/>
          </p:cNvSpPr>
          <p:nvPr>
            <p:ph type="ftr" sz="quarter" idx="11"/>
          </p:nvPr>
        </p:nvSpPr>
        <p:spPr bwMode="auto">
          <a:xfrm>
            <a:off x="609600" y="6506310"/>
            <a:ext cx="8115300" cy="316523"/>
          </a:xfrm>
          <a:solidFill>
            <a:srgbClr val="008000"/>
          </a:solidFill>
          <a:ln>
            <a:solidFill>
              <a:srgbClr val="00B050"/>
            </a:solidFill>
            <a:miter lim="800000"/>
            <a:headEnd/>
            <a:tailEnd/>
          </a:ln>
        </p:spPr>
        <p:txBody>
          <a:bodyPr wrap="square" lIns="91258" tIns="45628" rIns="91258" bIns="45628" numCol="1" anchorCtr="0" compatLnSpc="1">
            <a:prstTxWarp prst="textNoShape">
              <a:avLst/>
            </a:prstTxWarp>
          </a:bodyPr>
          <a:lstStyle/>
          <a:p>
            <a:pPr algn="ctr"/>
            <a:r>
              <a:rPr lang="en-US" sz="2200" b="1" smtClean="0">
                <a:solidFill>
                  <a:schemeClr val="bg1"/>
                </a:solidFill>
                <a:latin typeface="Cambria Math" pitchFamily="18" charset="0"/>
                <a:ea typeface="Cambria Math" pitchFamily="18" charset="0"/>
                <a:cs typeface="Times New Roman" pitchFamily="18" charset="0"/>
              </a:rPr>
              <a:t>School of Computer Engineering</a:t>
            </a:r>
            <a:endParaRPr lang="en-US" sz="1900" dirty="0">
              <a:solidFill>
                <a:schemeClr val="bg1"/>
              </a:solidFill>
              <a:latin typeface="Cambria Math" pitchFamily="18" charset="0"/>
              <a:ea typeface="Cambria Math" pitchFamily="18" charset="0"/>
            </a:endParaRPr>
          </a:p>
        </p:txBody>
      </p:sp>
      <p:sp>
        <p:nvSpPr>
          <p:cNvPr id="16" name="Slide Number Placeholder 15"/>
          <p:cNvSpPr>
            <a:spLocks noGrp="1"/>
          </p:cNvSpPr>
          <p:nvPr>
            <p:ph type="sldNum" sz="quarter" idx="12"/>
          </p:nvPr>
        </p:nvSpPr>
        <p:spPr/>
        <p:txBody>
          <a:bodyPr>
            <a:normAutofit fontScale="85000" lnSpcReduction="20000"/>
          </a:bodyPr>
          <a:lstStyle/>
          <a:p>
            <a:pPr>
              <a:defRPr/>
            </a:pPr>
            <a:fld id="{F22323B9-1D87-4D56-A1A0-9DA960EA2996}" type="slidenum">
              <a:rPr lang="en-US" smtClean="0"/>
              <a:pPr>
                <a:defRPr/>
              </a:pPr>
              <a:t>17</a:t>
            </a:fld>
            <a:endParaRPr lang="en-US" dirty="0"/>
          </a:p>
        </p:txBody>
      </p:sp>
      <p:sp>
        <p:nvSpPr>
          <p:cNvPr id="19" name="Content Placeholder 2"/>
          <p:cNvSpPr txBox="1">
            <a:spLocks/>
          </p:cNvSpPr>
          <p:nvPr/>
        </p:nvSpPr>
        <p:spPr bwMode="auto">
          <a:xfrm>
            <a:off x="99234" y="1500965"/>
            <a:ext cx="8892365" cy="4976035"/>
          </a:xfrm>
          <a:prstGeom prst="rect">
            <a:avLst/>
          </a:prstGeom>
          <a:noFill/>
          <a:ln w="9525">
            <a:noFill/>
            <a:miter lim="800000"/>
            <a:headEnd/>
            <a:tailEnd/>
          </a:ln>
        </p:spPr>
        <p:txBody>
          <a:bodyPr vert="horz" wrap="square" lIns="91273" tIns="45636" rIns="91273" bIns="45636" numCol="1" anchor="t" anchorCtr="0" compatLnSpc="1">
            <a:prstTxWarp prst="textNoShape">
              <a:avLst/>
            </a:prstTxWarp>
          </a:bodyPr>
          <a:lstStyle/>
          <a:p>
            <a:pPr lvl="0" algn="just">
              <a:lnSpc>
                <a:spcPct val="120000"/>
              </a:lnSpc>
              <a:buClr>
                <a:srgbClr val="C00000"/>
              </a:buClr>
              <a:buSzPct val="80000"/>
              <a:defRPr/>
            </a:pPr>
            <a:r>
              <a:rPr lang="en-US" dirty="0" smtClean="0">
                <a:latin typeface="Cambria" pitchFamily="18" charset="0"/>
              </a:rPr>
              <a:t>The class members declared as private can be accessed only by the functions inside the class. They are not allowed to be accessed directly by any object or function outside the class. Only the member functions are allowed to access the private data members of a class.</a:t>
            </a:r>
          </a:p>
          <a:p>
            <a:pPr lvl="0" algn="just">
              <a:lnSpc>
                <a:spcPct val="120000"/>
              </a:lnSpc>
              <a:buClr>
                <a:srgbClr val="C00000"/>
              </a:buClr>
              <a:buSzPct val="80000"/>
              <a:defRPr/>
            </a:pPr>
            <a:r>
              <a:rPr lang="en-US" b="1" dirty="0" smtClean="0">
                <a:latin typeface="Cambria" pitchFamily="18" charset="0"/>
              </a:rPr>
              <a:t>Example - </a:t>
            </a:r>
          </a:p>
          <a:p>
            <a:pPr lvl="0" algn="just">
              <a:lnSpc>
                <a:spcPct val="120000"/>
              </a:lnSpc>
              <a:buClr>
                <a:srgbClr val="C00000"/>
              </a:buClr>
              <a:buSzPct val="80000"/>
              <a:defRPr/>
            </a:pPr>
            <a:r>
              <a:rPr lang="en-US" dirty="0" smtClean="0">
                <a:latin typeface="Cambria" pitchFamily="18" charset="0"/>
              </a:rPr>
              <a:t>class Circle</a:t>
            </a:r>
          </a:p>
          <a:p>
            <a:pPr lvl="0" algn="just">
              <a:lnSpc>
                <a:spcPct val="120000"/>
              </a:lnSpc>
              <a:buClr>
                <a:srgbClr val="C00000"/>
              </a:buClr>
              <a:buSzPct val="80000"/>
              <a:defRPr/>
            </a:pPr>
            <a:r>
              <a:rPr lang="en-US" dirty="0" smtClean="0">
                <a:latin typeface="Cambria" pitchFamily="18" charset="0"/>
              </a:rPr>
              <a:t>{</a:t>
            </a:r>
          </a:p>
          <a:p>
            <a:pPr lvl="0" algn="just">
              <a:lnSpc>
                <a:spcPct val="120000"/>
              </a:lnSpc>
              <a:buClr>
                <a:srgbClr val="C00000"/>
              </a:buClr>
              <a:buSzPct val="80000"/>
              <a:defRPr/>
            </a:pPr>
            <a:r>
              <a:rPr lang="en-US" dirty="0" smtClean="0">
                <a:latin typeface="Cambria" pitchFamily="18" charset="0"/>
              </a:rPr>
              <a:t>        private:</a:t>
            </a:r>
          </a:p>
          <a:p>
            <a:pPr lvl="0" algn="just">
              <a:lnSpc>
                <a:spcPct val="120000"/>
              </a:lnSpc>
              <a:buClr>
                <a:srgbClr val="C00000"/>
              </a:buClr>
              <a:buSzPct val="80000"/>
              <a:defRPr/>
            </a:pPr>
            <a:r>
              <a:rPr lang="en-US" dirty="0" smtClean="0">
                <a:latin typeface="Cambria" pitchFamily="18" charset="0"/>
              </a:rPr>
              <a:t>        double radius;</a:t>
            </a:r>
          </a:p>
          <a:p>
            <a:pPr lvl="0" algn="just">
              <a:lnSpc>
                <a:spcPct val="120000"/>
              </a:lnSpc>
              <a:buClr>
                <a:srgbClr val="C00000"/>
              </a:buClr>
              <a:buSzPct val="80000"/>
              <a:defRPr/>
            </a:pPr>
            <a:r>
              <a:rPr lang="en-US" dirty="0" smtClean="0">
                <a:latin typeface="Cambria" pitchFamily="18" charset="0"/>
              </a:rPr>
              <a:t>        public:</a:t>
            </a:r>
          </a:p>
          <a:p>
            <a:pPr lvl="0" algn="just">
              <a:lnSpc>
                <a:spcPct val="120000"/>
              </a:lnSpc>
              <a:buClr>
                <a:srgbClr val="C00000"/>
              </a:buClr>
              <a:buSzPct val="80000"/>
              <a:defRPr/>
            </a:pPr>
            <a:r>
              <a:rPr lang="en-US" dirty="0" smtClean="0">
                <a:latin typeface="Cambria" pitchFamily="18" charset="0"/>
              </a:rPr>
              <a:t>        double  </a:t>
            </a:r>
            <a:r>
              <a:rPr lang="en-US" dirty="0" err="1" smtClean="0">
                <a:latin typeface="Cambria" pitchFamily="18" charset="0"/>
              </a:rPr>
              <a:t>compute_area</a:t>
            </a:r>
            <a:r>
              <a:rPr lang="en-US" dirty="0" smtClean="0">
                <a:latin typeface="Cambria" pitchFamily="18" charset="0"/>
              </a:rPr>
              <a:t>()</a:t>
            </a:r>
          </a:p>
          <a:p>
            <a:pPr lvl="0" algn="just">
              <a:lnSpc>
                <a:spcPct val="120000"/>
              </a:lnSpc>
              <a:buClr>
                <a:srgbClr val="C00000"/>
              </a:buClr>
              <a:buSzPct val="80000"/>
              <a:defRPr/>
            </a:pPr>
            <a:r>
              <a:rPr lang="en-US" dirty="0" smtClean="0">
                <a:latin typeface="Cambria" pitchFamily="18" charset="0"/>
              </a:rPr>
              <a:t>        {</a:t>
            </a:r>
          </a:p>
          <a:p>
            <a:pPr lvl="0" algn="just">
              <a:lnSpc>
                <a:spcPct val="120000"/>
              </a:lnSpc>
              <a:buClr>
                <a:srgbClr val="C00000"/>
              </a:buClr>
              <a:buSzPct val="80000"/>
              <a:defRPr/>
            </a:pPr>
            <a:r>
              <a:rPr lang="en-US" dirty="0" smtClean="0">
                <a:latin typeface="Cambria" pitchFamily="18" charset="0"/>
              </a:rPr>
              <a:t>            return 3.14*radius*radius;</a:t>
            </a:r>
          </a:p>
          <a:p>
            <a:pPr lvl="0" algn="just">
              <a:lnSpc>
                <a:spcPct val="120000"/>
              </a:lnSpc>
              <a:buClr>
                <a:srgbClr val="C00000"/>
              </a:buClr>
              <a:buSzPct val="80000"/>
              <a:defRPr/>
            </a:pPr>
            <a:r>
              <a:rPr lang="en-US" dirty="0" smtClean="0">
                <a:latin typeface="Cambria" pitchFamily="18" charset="0"/>
              </a:rPr>
              <a:t>        }     </a:t>
            </a:r>
          </a:p>
          <a:p>
            <a:pPr lvl="0" algn="just">
              <a:lnSpc>
                <a:spcPct val="120000"/>
              </a:lnSpc>
              <a:buClr>
                <a:srgbClr val="C00000"/>
              </a:buClr>
              <a:buSzPct val="80000"/>
              <a:defRPr/>
            </a:pPr>
            <a:r>
              <a:rPr lang="en-US" dirty="0" smtClean="0">
                <a:latin typeface="Cambria" pitchFamily="18" charset="0"/>
              </a:rPr>
              <a:t>};</a:t>
            </a:r>
          </a:p>
        </p:txBody>
      </p:sp>
      <p:sp>
        <p:nvSpPr>
          <p:cNvPr id="7" name="Content Placeholder 2"/>
          <p:cNvSpPr txBox="1">
            <a:spLocks/>
          </p:cNvSpPr>
          <p:nvPr/>
        </p:nvSpPr>
        <p:spPr bwMode="auto">
          <a:xfrm>
            <a:off x="3810000" y="2819400"/>
            <a:ext cx="4800600" cy="2743200"/>
          </a:xfrm>
          <a:prstGeom prst="rect">
            <a:avLst/>
          </a:prstGeom>
          <a:noFill/>
          <a:ln w="9525">
            <a:noFill/>
            <a:miter lim="800000"/>
            <a:headEnd/>
            <a:tailEnd/>
          </a:ln>
        </p:spPr>
        <p:txBody>
          <a:bodyPr vert="horz" wrap="square" lIns="91273" tIns="45636" rIns="91273" bIns="45636" numCol="1" anchor="t" anchorCtr="0" compatLnSpc="1">
            <a:prstTxWarp prst="textNoShape">
              <a:avLst/>
            </a:prstTxWarp>
          </a:bodyPr>
          <a:lstStyle/>
          <a:p>
            <a:pPr lvl="0" algn="just">
              <a:lnSpc>
                <a:spcPct val="120000"/>
              </a:lnSpc>
              <a:buClr>
                <a:srgbClr val="C00000"/>
              </a:buClr>
              <a:buSzPct val="80000"/>
              <a:defRPr/>
            </a:pPr>
            <a:r>
              <a:rPr lang="en-US" dirty="0" smtClean="0">
                <a:latin typeface="Cambria" pitchFamily="18" charset="0"/>
              </a:rPr>
              <a:t>// main function</a:t>
            </a:r>
          </a:p>
          <a:p>
            <a:pPr lvl="0" algn="just">
              <a:lnSpc>
                <a:spcPct val="120000"/>
              </a:lnSpc>
              <a:buClr>
                <a:srgbClr val="C00000"/>
              </a:buClr>
              <a:buSzPct val="80000"/>
              <a:defRPr/>
            </a:pPr>
            <a:r>
              <a:rPr lang="en-US" dirty="0" smtClean="0">
                <a:latin typeface="Cambria" pitchFamily="18" charset="0"/>
              </a:rPr>
              <a:t>int main()</a:t>
            </a:r>
          </a:p>
          <a:p>
            <a:pPr lvl="0" algn="just">
              <a:lnSpc>
                <a:spcPct val="120000"/>
              </a:lnSpc>
              <a:buClr>
                <a:srgbClr val="C00000"/>
              </a:buClr>
              <a:buSzPct val="80000"/>
              <a:defRPr/>
            </a:pPr>
            <a:r>
              <a:rPr lang="en-US" dirty="0" smtClean="0">
                <a:latin typeface="Cambria" pitchFamily="18" charset="0"/>
              </a:rPr>
              <a:t>{</a:t>
            </a:r>
          </a:p>
          <a:p>
            <a:pPr lvl="0" algn="just">
              <a:lnSpc>
                <a:spcPct val="120000"/>
              </a:lnSpc>
              <a:buClr>
                <a:srgbClr val="C00000"/>
              </a:buClr>
              <a:buSzPct val="80000"/>
              <a:defRPr/>
            </a:pPr>
            <a:r>
              <a:rPr lang="en-US" dirty="0" smtClean="0">
                <a:latin typeface="Cambria" pitchFamily="18" charset="0"/>
              </a:rPr>
              <a:t>    Circle </a:t>
            </a:r>
            <a:r>
              <a:rPr lang="en-US" dirty="0" err="1" smtClean="0">
                <a:latin typeface="Cambria" pitchFamily="18" charset="0"/>
              </a:rPr>
              <a:t>obj</a:t>
            </a:r>
            <a:r>
              <a:rPr lang="en-US" dirty="0" smtClean="0">
                <a:latin typeface="Cambria" pitchFamily="18" charset="0"/>
              </a:rPr>
              <a:t>;</a:t>
            </a:r>
          </a:p>
          <a:p>
            <a:pPr lvl="0" algn="just">
              <a:lnSpc>
                <a:spcPct val="120000"/>
              </a:lnSpc>
              <a:buClr>
                <a:srgbClr val="C00000"/>
              </a:buClr>
              <a:buSzPct val="80000"/>
              <a:defRPr/>
            </a:pPr>
            <a:r>
              <a:rPr lang="en-US" dirty="0" smtClean="0">
                <a:latin typeface="Cambria" pitchFamily="18" charset="0"/>
              </a:rPr>
              <a:t>    </a:t>
            </a:r>
            <a:r>
              <a:rPr lang="en-US" b="1" dirty="0" err="1" smtClean="0">
                <a:solidFill>
                  <a:srgbClr val="C00000"/>
                </a:solidFill>
                <a:latin typeface="Cambria" pitchFamily="18" charset="0"/>
              </a:rPr>
              <a:t>obj.radius</a:t>
            </a:r>
            <a:r>
              <a:rPr lang="en-US" b="1" dirty="0" smtClean="0">
                <a:solidFill>
                  <a:srgbClr val="C00000"/>
                </a:solidFill>
                <a:latin typeface="Cambria" pitchFamily="18" charset="0"/>
              </a:rPr>
              <a:t> = 5.5; </a:t>
            </a:r>
            <a:r>
              <a:rPr lang="en-US" dirty="0" smtClean="0">
                <a:latin typeface="Cambria" pitchFamily="18" charset="0"/>
              </a:rPr>
              <a:t>// statement is wrong     </a:t>
            </a:r>
          </a:p>
          <a:p>
            <a:pPr lvl="0" algn="just">
              <a:lnSpc>
                <a:spcPct val="120000"/>
              </a:lnSpc>
              <a:buClr>
                <a:srgbClr val="C00000"/>
              </a:buClr>
              <a:buSzPct val="80000"/>
              <a:defRPr/>
            </a:pPr>
            <a:r>
              <a:rPr lang="en-US" dirty="0" smtClean="0">
                <a:latin typeface="Cambria" pitchFamily="18" charset="0"/>
              </a:rPr>
              <a:t>    </a:t>
            </a:r>
            <a:r>
              <a:rPr lang="en-US" dirty="0" err="1" smtClean="0">
                <a:latin typeface="Cambria" pitchFamily="18" charset="0"/>
              </a:rPr>
              <a:t>cout</a:t>
            </a:r>
            <a:r>
              <a:rPr lang="en-US" dirty="0" smtClean="0">
                <a:latin typeface="Cambria" pitchFamily="18" charset="0"/>
              </a:rPr>
              <a:t> &lt;&lt; "Area is:" &lt;&lt; </a:t>
            </a:r>
            <a:r>
              <a:rPr lang="en-US" dirty="0" err="1" smtClean="0">
                <a:latin typeface="Cambria" pitchFamily="18" charset="0"/>
              </a:rPr>
              <a:t>obj.compute_area</a:t>
            </a:r>
            <a:r>
              <a:rPr lang="en-US" dirty="0" smtClean="0">
                <a:latin typeface="Cambria" pitchFamily="18" charset="0"/>
              </a:rPr>
              <a:t>();</a:t>
            </a:r>
          </a:p>
          <a:p>
            <a:pPr lvl="0" algn="just">
              <a:lnSpc>
                <a:spcPct val="120000"/>
              </a:lnSpc>
              <a:buClr>
                <a:srgbClr val="C00000"/>
              </a:buClr>
              <a:buSzPct val="80000"/>
              <a:defRPr/>
            </a:pPr>
            <a:r>
              <a:rPr lang="en-US" dirty="0" smtClean="0">
                <a:latin typeface="Cambria" pitchFamily="18" charset="0"/>
              </a:rPr>
              <a:t>    return 0;</a:t>
            </a:r>
          </a:p>
          <a:p>
            <a:pPr lvl="0" algn="just">
              <a:lnSpc>
                <a:spcPct val="120000"/>
              </a:lnSpc>
              <a:buClr>
                <a:srgbClr val="C00000"/>
              </a:buClr>
              <a:buSzPct val="80000"/>
              <a:defRPr/>
            </a:pPr>
            <a:r>
              <a:rPr lang="en-US" dirty="0" smtClean="0">
                <a:latin typeface="Cambria" pitchFamily="18" charset="0"/>
              </a:rPr>
              <a:t>}</a:t>
            </a:r>
          </a:p>
        </p:txBody>
      </p:sp>
      <p:cxnSp>
        <p:nvCxnSpPr>
          <p:cNvPr id="9" name="Shape 8"/>
          <p:cNvCxnSpPr>
            <a:endCxn id="7" idx="0"/>
          </p:cNvCxnSpPr>
          <p:nvPr/>
        </p:nvCxnSpPr>
        <p:spPr>
          <a:xfrm flipV="1">
            <a:off x="457200" y="2819400"/>
            <a:ext cx="5753100" cy="3505200"/>
          </a:xfrm>
          <a:prstGeom prst="bentConnector4">
            <a:avLst>
              <a:gd name="adj1" fmla="val 55013"/>
              <a:gd name="adj2" fmla="val 106522"/>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Rounded Rectangle 9"/>
          <p:cNvSpPr/>
          <p:nvPr/>
        </p:nvSpPr>
        <p:spPr>
          <a:xfrm>
            <a:off x="4572000" y="5562600"/>
            <a:ext cx="1905000"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How to overcome such challenge?</a:t>
            </a:r>
            <a:endParaRPr lang="en-US" dirty="0"/>
          </a:p>
        </p:txBody>
      </p:sp>
      <p:pic>
        <p:nvPicPr>
          <p:cNvPr id="9217" name="Picture 1"/>
          <p:cNvPicPr>
            <a:picLocks noChangeAspect="1" noChangeArrowheads="1"/>
          </p:cNvPicPr>
          <p:nvPr/>
        </p:nvPicPr>
        <p:blipFill>
          <a:blip r:embed="rId4"/>
          <a:srcRect/>
          <a:stretch>
            <a:fillRect/>
          </a:stretch>
        </p:blipFill>
        <p:spPr bwMode="auto">
          <a:xfrm>
            <a:off x="6515100" y="5105400"/>
            <a:ext cx="2095500" cy="12858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ounded Rectangle 9"/>
          <p:cNvSpPr/>
          <p:nvPr/>
        </p:nvSpPr>
        <p:spPr>
          <a:xfrm>
            <a:off x="6195235" y="4495800"/>
            <a:ext cx="2362200"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09" name="Title 1"/>
          <p:cNvSpPr>
            <a:spLocks noGrp="1"/>
          </p:cNvSpPr>
          <p:nvPr>
            <p:ph type="title"/>
          </p:nvPr>
        </p:nvSpPr>
        <p:spPr>
          <a:xfrm>
            <a:off x="76200" y="152400"/>
            <a:ext cx="8839200" cy="990600"/>
          </a:xfrm>
        </p:spPr>
        <p:txBody>
          <a:bodyPr/>
          <a:lstStyle/>
          <a:p>
            <a:r>
              <a:rPr lang="en-US" b="1" dirty="0" smtClean="0">
                <a:solidFill>
                  <a:schemeClr val="tx1"/>
                </a:solidFill>
                <a:latin typeface="Cambria" pitchFamily="18" charset="0"/>
              </a:rPr>
              <a:t>Private Access Specifier cont…</a:t>
            </a:r>
          </a:p>
        </p:txBody>
      </p:sp>
      <p:pic>
        <p:nvPicPr>
          <p:cNvPr id="4" name="Picture 2" descr="http://www.entranceforms.com/libs/img/logos/kiit0712.logo.jpg"/>
          <p:cNvPicPr>
            <a:picLocks noChangeAspect="1" noChangeArrowheads="1"/>
          </p:cNvPicPr>
          <p:nvPr/>
        </p:nvPicPr>
        <p:blipFill>
          <a:blip r:embed="rId3" cstate="print"/>
          <a:srcRect l="7585" b="3870"/>
          <a:stretch>
            <a:fillRect/>
          </a:stretch>
        </p:blipFill>
        <p:spPr bwMode="auto">
          <a:xfrm>
            <a:off x="8153403" y="533400"/>
            <a:ext cx="928396" cy="685800"/>
          </a:xfrm>
          <a:prstGeom prst="rect">
            <a:avLst/>
          </a:prstGeom>
          <a:noFill/>
        </p:spPr>
      </p:pic>
      <p:sp>
        <p:nvSpPr>
          <p:cNvPr id="5" name="Footer Placeholder 3"/>
          <p:cNvSpPr>
            <a:spLocks noGrp="1"/>
          </p:cNvSpPr>
          <p:nvPr>
            <p:ph type="ftr" sz="quarter" idx="11"/>
          </p:nvPr>
        </p:nvSpPr>
        <p:spPr bwMode="auto">
          <a:xfrm>
            <a:off x="609600" y="6506310"/>
            <a:ext cx="8115300" cy="316523"/>
          </a:xfrm>
          <a:solidFill>
            <a:srgbClr val="008000"/>
          </a:solidFill>
          <a:ln>
            <a:solidFill>
              <a:srgbClr val="00B050"/>
            </a:solidFill>
            <a:miter lim="800000"/>
            <a:headEnd/>
            <a:tailEnd/>
          </a:ln>
        </p:spPr>
        <p:txBody>
          <a:bodyPr wrap="square" lIns="91258" tIns="45628" rIns="91258" bIns="45628" numCol="1" anchorCtr="0" compatLnSpc="1">
            <a:prstTxWarp prst="textNoShape">
              <a:avLst/>
            </a:prstTxWarp>
          </a:bodyPr>
          <a:lstStyle/>
          <a:p>
            <a:pPr algn="ctr"/>
            <a:r>
              <a:rPr lang="en-US" sz="2200" b="1" smtClean="0">
                <a:solidFill>
                  <a:schemeClr val="bg1"/>
                </a:solidFill>
                <a:latin typeface="Cambria Math" pitchFamily="18" charset="0"/>
                <a:ea typeface="Cambria Math" pitchFamily="18" charset="0"/>
                <a:cs typeface="Times New Roman" pitchFamily="18" charset="0"/>
              </a:rPr>
              <a:t>School of Computer Engineering</a:t>
            </a:r>
            <a:endParaRPr lang="en-US" sz="1900" dirty="0">
              <a:solidFill>
                <a:schemeClr val="bg1"/>
              </a:solidFill>
              <a:latin typeface="Cambria Math" pitchFamily="18" charset="0"/>
              <a:ea typeface="Cambria Math" pitchFamily="18" charset="0"/>
            </a:endParaRPr>
          </a:p>
        </p:txBody>
      </p:sp>
      <p:sp>
        <p:nvSpPr>
          <p:cNvPr id="16" name="Slide Number Placeholder 15"/>
          <p:cNvSpPr>
            <a:spLocks noGrp="1"/>
          </p:cNvSpPr>
          <p:nvPr>
            <p:ph type="sldNum" sz="quarter" idx="12"/>
          </p:nvPr>
        </p:nvSpPr>
        <p:spPr/>
        <p:txBody>
          <a:bodyPr>
            <a:normAutofit fontScale="85000" lnSpcReduction="20000"/>
          </a:bodyPr>
          <a:lstStyle/>
          <a:p>
            <a:pPr>
              <a:defRPr/>
            </a:pPr>
            <a:fld id="{F22323B9-1D87-4D56-A1A0-9DA960EA2996}" type="slidenum">
              <a:rPr lang="en-US" smtClean="0"/>
              <a:pPr>
                <a:defRPr/>
              </a:pPr>
              <a:t>18</a:t>
            </a:fld>
            <a:endParaRPr lang="en-US" dirty="0"/>
          </a:p>
        </p:txBody>
      </p:sp>
      <p:sp>
        <p:nvSpPr>
          <p:cNvPr id="19" name="Content Placeholder 2"/>
          <p:cNvSpPr txBox="1">
            <a:spLocks/>
          </p:cNvSpPr>
          <p:nvPr/>
        </p:nvSpPr>
        <p:spPr bwMode="auto">
          <a:xfrm>
            <a:off x="99234" y="1500965"/>
            <a:ext cx="8892365" cy="4976035"/>
          </a:xfrm>
          <a:prstGeom prst="rect">
            <a:avLst/>
          </a:prstGeom>
          <a:noFill/>
          <a:ln w="9525">
            <a:noFill/>
            <a:miter lim="800000"/>
            <a:headEnd/>
            <a:tailEnd/>
          </a:ln>
        </p:spPr>
        <p:txBody>
          <a:bodyPr vert="horz" wrap="square" lIns="91273" tIns="45636" rIns="91273" bIns="45636" numCol="1" anchor="t" anchorCtr="0" compatLnSpc="1">
            <a:prstTxWarp prst="textNoShape">
              <a:avLst/>
            </a:prstTxWarp>
          </a:bodyPr>
          <a:lstStyle/>
          <a:p>
            <a:pPr lvl="0" algn="just">
              <a:lnSpc>
                <a:spcPct val="120000"/>
              </a:lnSpc>
              <a:buClr>
                <a:srgbClr val="C00000"/>
              </a:buClr>
              <a:buSzPct val="80000"/>
              <a:defRPr/>
            </a:pPr>
            <a:r>
              <a:rPr lang="en-US" dirty="0" smtClean="0">
                <a:latin typeface="Cambria" pitchFamily="18" charset="0"/>
              </a:rPr>
              <a:t>The class members declared as private can be accessed only by the functions inside the class. They are not allowed to be accessed directly by any object or function outside the class. Only the member functions are allowed to access the private data members of a class.</a:t>
            </a:r>
          </a:p>
          <a:p>
            <a:pPr lvl="0" algn="just">
              <a:lnSpc>
                <a:spcPct val="120000"/>
              </a:lnSpc>
              <a:buClr>
                <a:srgbClr val="C00000"/>
              </a:buClr>
              <a:buSzPct val="80000"/>
              <a:defRPr/>
            </a:pPr>
            <a:r>
              <a:rPr lang="en-US" b="1" dirty="0" smtClean="0">
                <a:latin typeface="Cambria" pitchFamily="18" charset="0"/>
              </a:rPr>
              <a:t>Example – </a:t>
            </a:r>
          </a:p>
          <a:p>
            <a:pPr lvl="0" algn="just">
              <a:lnSpc>
                <a:spcPct val="120000"/>
              </a:lnSpc>
              <a:buClr>
                <a:srgbClr val="C00000"/>
              </a:buClr>
              <a:buSzPct val="80000"/>
              <a:defRPr/>
            </a:pPr>
            <a:r>
              <a:rPr lang="en-US" dirty="0" smtClean="0">
                <a:latin typeface="Cambria" pitchFamily="18" charset="0"/>
              </a:rPr>
              <a:t>class Circle</a:t>
            </a:r>
          </a:p>
          <a:p>
            <a:pPr lvl="0" algn="just">
              <a:lnSpc>
                <a:spcPct val="120000"/>
              </a:lnSpc>
              <a:buClr>
                <a:srgbClr val="C00000"/>
              </a:buClr>
              <a:buSzPct val="80000"/>
              <a:defRPr/>
            </a:pPr>
            <a:r>
              <a:rPr lang="en-US" dirty="0" smtClean="0">
                <a:latin typeface="Cambria" pitchFamily="18" charset="0"/>
              </a:rPr>
              <a:t>{</a:t>
            </a:r>
          </a:p>
          <a:p>
            <a:pPr lvl="0" algn="just">
              <a:lnSpc>
                <a:spcPct val="120000"/>
              </a:lnSpc>
              <a:buClr>
                <a:srgbClr val="C00000"/>
              </a:buClr>
              <a:buSzPct val="80000"/>
              <a:defRPr/>
            </a:pPr>
            <a:r>
              <a:rPr lang="en-US" dirty="0" smtClean="0">
                <a:latin typeface="Cambria" pitchFamily="18" charset="0"/>
              </a:rPr>
              <a:t>        public:</a:t>
            </a:r>
          </a:p>
          <a:p>
            <a:pPr lvl="0" algn="just">
              <a:lnSpc>
                <a:spcPct val="120000"/>
              </a:lnSpc>
              <a:buClr>
                <a:srgbClr val="C00000"/>
              </a:buClr>
              <a:buSzPct val="80000"/>
              <a:defRPr/>
            </a:pPr>
            <a:r>
              <a:rPr lang="en-US" dirty="0" smtClean="0">
                <a:latin typeface="Cambria" pitchFamily="18" charset="0"/>
              </a:rPr>
              <a:t>        double  </a:t>
            </a:r>
            <a:r>
              <a:rPr lang="en-US" dirty="0" err="1" smtClean="0">
                <a:latin typeface="Cambria" pitchFamily="18" charset="0"/>
              </a:rPr>
              <a:t>compute_area</a:t>
            </a:r>
            <a:r>
              <a:rPr lang="en-US" dirty="0" smtClean="0">
                <a:latin typeface="Cambria" pitchFamily="18" charset="0"/>
              </a:rPr>
              <a:t>(double r)</a:t>
            </a:r>
          </a:p>
          <a:p>
            <a:pPr lvl="0" algn="just">
              <a:lnSpc>
                <a:spcPct val="120000"/>
              </a:lnSpc>
              <a:buClr>
                <a:srgbClr val="C00000"/>
              </a:buClr>
              <a:buSzPct val="80000"/>
              <a:defRPr/>
            </a:pPr>
            <a:r>
              <a:rPr lang="en-US" dirty="0" smtClean="0">
                <a:latin typeface="Cambria" pitchFamily="18" charset="0"/>
              </a:rPr>
              <a:t>        {</a:t>
            </a:r>
          </a:p>
          <a:p>
            <a:pPr lvl="0" algn="just">
              <a:lnSpc>
                <a:spcPct val="120000"/>
              </a:lnSpc>
              <a:buClr>
                <a:srgbClr val="C00000"/>
              </a:buClr>
              <a:buSzPct val="80000"/>
              <a:defRPr/>
            </a:pPr>
            <a:r>
              <a:rPr lang="en-US" dirty="0" smtClean="0">
                <a:latin typeface="Cambria" pitchFamily="18" charset="0"/>
              </a:rPr>
              <a:t>             return 3.14*r*r;</a:t>
            </a:r>
          </a:p>
          <a:p>
            <a:pPr lvl="0" algn="just">
              <a:lnSpc>
                <a:spcPct val="120000"/>
              </a:lnSpc>
              <a:buClr>
                <a:srgbClr val="C00000"/>
              </a:buClr>
              <a:buSzPct val="80000"/>
              <a:defRPr/>
            </a:pPr>
            <a:r>
              <a:rPr lang="en-US" dirty="0" smtClean="0">
                <a:latin typeface="Cambria" pitchFamily="18" charset="0"/>
              </a:rPr>
              <a:t>        }     </a:t>
            </a:r>
          </a:p>
          <a:p>
            <a:pPr lvl="0" algn="just">
              <a:lnSpc>
                <a:spcPct val="120000"/>
              </a:lnSpc>
              <a:buClr>
                <a:srgbClr val="C00000"/>
              </a:buClr>
              <a:buSzPct val="80000"/>
              <a:defRPr/>
            </a:pPr>
            <a:r>
              <a:rPr lang="en-US" dirty="0" smtClean="0">
                <a:latin typeface="Cambria" pitchFamily="18" charset="0"/>
              </a:rPr>
              <a:t>};</a:t>
            </a:r>
          </a:p>
        </p:txBody>
      </p:sp>
      <p:sp>
        <p:nvSpPr>
          <p:cNvPr id="7" name="Content Placeholder 2"/>
          <p:cNvSpPr txBox="1">
            <a:spLocks/>
          </p:cNvSpPr>
          <p:nvPr/>
        </p:nvSpPr>
        <p:spPr bwMode="auto">
          <a:xfrm>
            <a:off x="3939365" y="3156099"/>
            <a:ext cx="4800600" cy="3048000"/>
          </a:xfrm>
          <a:prstGeom prst="rect">
            <a:avLst/>
          </a:prstGeom>
          <a:noFill/>
          <a:ln w="9525">
            <a:noFill/>
            <a:miter lim="800000"/>
            <a:headEnd/>
            <a:tailEnd/>
          </a:ln>
        </p:spPr>
        <p:txBody>
          <a:bodyPr vert="horz" wrap="square" lIns="91273" tIns="45636" rIns="91273" bIns="45636" numCol="1" anchor="t" anchorCtr="0" compatLnSpc="1">
            <a:prstTxWarp prst="textNoShape">
              <a:avLst/>
            </a:prstTxWarp>
          </a:bodyPr>
          <a:lstStyle/>
          <a:p>
            <a:pPr lvl="0" algn="just">
              <a:lnSpc>
                <a:spcPct val="120000"/>
              </a:lnSpc>
              <a:buClr>
                <a:srgbClr val="C00000"/>
              </a:buClr>
              <a:buSzPct val="80000"/>
              <a:defRPr/>
            </a:pPr>
            <a:r>
              <a:rPr lang="en-US" dirty="0" smtClean="0">
                <a:latin typeface="Cambria" pitchFamily="18" charset="0"/>
              </a:rPr>
              <a:t>// main function</a:t>
            </a:r>
          </a:p>
          <a:p>
            <a:pPr lvl="0" algn="just">
              <a:lnSpc>
                <a:spcPct val="120000"/>
              </a:lnSpc>
              <a:buClr>
                <a:srgbClr val="C00000"/>
              </a:buClr>
              <a:buSzPct val="80000"/>
              <a:defRPr/>
            </a:pPr>
            <a:r>
              <a:rPr lang="en-US" dirty="0" smtClean="0">
                <a:latin typeface="Cambria" pitchFamily="18" charset="0"/>
              </a:rPr>
              <a:t>int main()</a:t>
            </a:r>
          </a:p>
          <a:p>
            <a:pPr lvl="0" algn="just">
              <a:lnSpc>
                <a:spcPct val="120000"/>
              </a:lnSpc>
              <a:buClr>
                <a:srgbClr val="C00000"/>
              </a:buClr>
              <a:buSzPct val="80000"/>
              <a:defRPr/>
            </a:pPr>
            <a:r>
              <a:rPr lang="en-US" dirty="0" smtClean="0">
                <a:latin typeface="Cambria" pitchFamily="18" charset="0"/>
              </a:rPr>
              <a:t>{</a:t>
            </a:r>
          </a:p>
          <a:p>
            <a:pPr lvl="0" algn="just">
              <a:lnSpc>
                <a:spcPct val="120000"/>
              </a:lnSpc>
              <a:buClr>
                <a:srgbClr val="C00000"/>
              </a:buClr>
              <a:buSzPct val="80000"/>
              <a:defRPr/>
            </a:pPr>
            <a:r>
              <a:rPr lang="en-US" dirty="0" smtClean="0">
                <a:latin typeface="Cambria" pitchFamily="18" charset="0"/>
              </a:rPr>
              <a:t>    Circle </a:t>
            </a:r>
            <a:r>
              <a:rPr lang="en-US" dirty="0" err="1" smtClean="0">
                <a:latin typeface="Cambria" pitchFamily="18" charset="0"/>
              </a:rPr>
              <a:t>obj</a:t>
            </a:r>
            <a:r>
              <a:rPr lang="en-US" dirty="0" smtClean="0">
                <a:latin typeface="Cambria" pitchFamily="18" charset="0"/>
              </a:rPr>
              <a:t>;</a:t>
            </a:r>
          </a:p>
          <a:p>
            <a:pPr lvl="0" algn="just">
              <a:lnSpc>
                <a:spcPct val="120000"/>
              </a:lnSpc>
              <a:buClr>
                <a:srgbClr val="C00000"/>
              </a:buClr>
              <a:buSzPct val="80000"/>
              <a:defRPr/>
            </a:pPr>
            <a:r>
              <a:rPr lang="en-US" dirty="0" smtClean="0">
                <a:latin typeface="Cambria" pitchFamily="18" charset="0"/>
              </a:rPr>
              <a:t>    </a:t>
            </a:r>
            <a:r>
              <a:rPr lang="en-US" dirty="0" err="1" smtClean="0">
                <a:latin typeface="Cambria" pitchFamily="18" charset="0"/>
              </a:rPr>
              <a:t>cout</a:t>
            </a:r>
            <a:r>
              <a:rPr lang="en-US" dirty="0" smtClean="0">
                <a:latin typeface="Cambria" pitchFamily="18" charset="0"/>
              </a:rPr>
              <a:t> &lt;&lt; "Area is:" &lt;&lt; </a:t>
            </a:r>
            <a:r>
              <a:rPr lang="en-US" dirty="0" err="1" smtClean="0">
                <a:latin typeface="Cambria" pitchFamily="18" charset="0"/>
              </a:rPr>
              <a:t>obj.compute_area</a:t>
            </a:r>
            <a:r>
              <a:rPr lang="en-US" dirty="0" smtClean="0">
                <a:latin typeface="Cambria" pitchFamily="18" charset="0"/>
              </a:rPr>
              <a:t>(5.2);</a:t>
            </a:r>
          </a:p>
          <a:p>
            <a:pPr lvl="0" algn="just">
              <a:lnSpc>
                <a:spcPct val="120000"/>
              </a:lnSpc>
              <a:buClr>
                <a:srgbClr val="C00000"/>
              </a:buClr>
              <a:buSzPct val="80000"/>
              <a:defRPr/>
            </a:pPr>
            <a:r>
              <a:rPr lang="en-US" dirty="0" smtClean="0">
                <a:latin typeface="Cambria" pitchFamily="18" charset="0"/>
              </a:rPr>
              <a:t>    return 0;</a:t>
            </a:r>
          </a:p>
          <a:p>
            <a:pPr lvl="0" algn="just">
              <a:lnSpc>
                <a:spcPct val="120000"/>
              </a:lnSpc>
              <a:buClr>
                <a:srgbClr val="C00000"/>
              </a:buClr>
              <a:buSzPct val="80000"/>
              <a:defRPr/>
            </a:pPr>
            <a:r>
              <a:rPr lang="en-US" dirty="0" smtClean="0">
                <a:latin typeface="Cambria" pitchFamily="18" charset="0"/>
              </a:rPr>
              <a:t>}</a:t>
            </a:r>
          </a:p>
        </p:txBody>
      </p:sp>
      <p:cxnSp>
        <p:nvCxnSpPr>
          <p:cNvPr id="9" name="Shape 8"/>
          <p:cNvCxnSpPr>
            <a:endCxn id="7" idx="0"/>
          </p:cNvCxnSpPr>
          <p:nvPr/>
        </p:nvCxnSpPr>
        <p:spPr>
          <a:xfrm flipV="1">
            <a:off x="457200" y="3156099"/>
            <a:ext cx="5882465" cy="2558901"/>
          </a:xfrm>
          <a:prstGeom prst="bentConnector4">
            <a:avLst>
              <a:gd name="adj1" fmla="val 57072"/>
              <a:gd name="adj2" fmla="val 108934"/>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a:xfrm>
            <a:off x="76200" y="152400"/>
            <a:ext cx="8839200" cy="990600"/>
          </a:xfrm>
        </p:spPr>
        <p:txBody>
          <a:bodyPr/>
          <a:lstStyle/>
          <a:p>
            <a:r>
              <a:rPr lang="en-US" b="1" dirty="0" smtClean="0">
                <a:solidFill>
                  <a:schemeClr val="tx1"/>
                </a:solidFill>
                <a:latin typeface="Cambria" pitchFamily="18" charset="0"/>
              </a:rPr>
              <a:t>Protected Access Specifier</a:t>
            </a:r>
          </a:p>
        </p:txBody>
      </p:sp>
      <p:pic>
        <p:nvPicPr>
          <p:cNvPr id="4" name="Picture 2" descr="http://www.entranceforms.com/libs/img/logos/kiit0712.logo.jpg"/>
          <p:cNvPicPr>
            <a:picLocks noChangeAspect="1" noChangeArrowheads="1"/>
          </p:cNvPicPr>
          <p:nvPr/>
        </p:nvPicPr>
        <p:blipFill>
          <a:blip r:embed="rId3" cstate="print"/>
          <a:srcRect l="7585" b="3870"/>
          <a:stretch>
            <a:fillRect/>
          </a:stretch>
        </p:blipFill>
        <p:spPr bwMode="auto">
          <a:xfrm>
            <a:off x="8153403" y="533400"/>
            <a:ext cx="928396" cy="685800"/>
          </a:xfrm>
          <a:prstGeom prst="rect">
            <a:avLst/>
          </a:prstGeom>
          <a:noFill/>
        </p:spPr>
      </p:pic>
      <p:sp>
        <p:nvSpPr>
          <p:cNvPr id="5" name="Footer Placeholder 3"/>
          <p:cNvSpPr>
            <a:spLocks noGrp="1"/>
          </p:cNvSpPr>
          <p:nvPr>
            <p:ph type="ftr" sz="quarter" idx="11"/>
          </p:nvPr>
        </p:nvSpPr>
        <p:spPr bwMode="auto">
          <a:xfrm>
            <a:off x="609600" y="6506310"/>
            <a:ext cx="8115300" cy="316523"/>
          </a:xfrm>
          <a:solidFill>
            <a:srgbClr val="008000"/>
          </a:solidFill>
          <a:ln>
            <a:solidFill>
              <a:srgbClr val="00B050"/>
            </a:solidFill>
            <a:miter lim="800000"/>
            <a:headEnd/>
            <a:tailEnd/>
          </a:ln>
        </p:spPr>
        <p:txBody>
          <a:bodyPr wrap="square" lIns="91258" tIns="45628" rIns="91258" bIns="45628" numCol="1" anchorCtr="0" compatLnSpc="1">
            <a:prstTxWarp prst="textNoShape">
              <a:avLst/>
            </a:prstTxWarp>
          </a:bodyPr>
          <a:lstStyle/>
          <a:p>
            <a:pPr algn="ctr"/>
            <a:r>
              <a:rPr lang="en-US" sz="2200" b="1" smtClean="0">
                <a:solidFill>
                  <a:schemeClr val="bg1"/>
                </a:solidFill>
                <a:latin typeface="Cambria Math" pitchFamily="18" charset="0"/>
                <a:ea typeface="Cambria Math" pitchFamily="18" charset="0"/>
                <a:cs typeface="Times New Roman" pitchFamily="18" charset="0"/>
              </a:rPr>
              <a:t>School of Computer Engineering</a:t>
            </a:r>
            <a:endParaRPr lang="en-US" sz="1900" dirty="0">
              <a:solidFill>
                <a:schemeClr val="bg1"/>
              </a:solidFill>
              <a:latin typeface="Cambria Math" pitchFamily="18" charset="0"/>
              <a:ea typeface="Cambria Math" pitchFamily="18" charset="0"/>
            </a:endParaRPr>
          </a:p>
        </p:txBody>
      </p:sp>
      <p:sp>
        <p:nvSpPr>
          <p:cNvPr id="16" name="Slide Number Placeholder 15"/>
          <p:cNvSpPr>
            <a:spLocks noGrp="1"/>
          </p:cNvSpPr>
          <p:nvPr>
            <p:ph type="sldNum" sz="quarter" idx="12"/>
          </p:nvPr>
        </p:nvSpPr>
        <p:spPr/>
        <p:txBody>
          <a:bodyPr>
            <a:normAutofit fontScale="85000" lnSpcReduction="20000"/>
          </a:bodyPr>
          <a:lstStyle/>
          <a:p>
            <a:pPr>
              <a:defRPr/>
            </a:pPr>
            <a:fld id="{F22323B9-1D87-4D56-A1A0-9DA960EA2996}" type="slidenum">
              <a:rPr lang="en-US" smtClean="0"/>
              <a:pPr>
                <a:defRPr/>
              </a:pPr>
              <a:t>19</a:t>
            </a:fld>
            <a:endParaRPr lang="en-US" dirty="0"/>
          </a:p>
        </p:txBody>
      </p:sp>
      <p:sp>
        <p:nvSpPr>
          <p:cNvPr id="19" name="Content Placeholder 2"/>
          <p:cNvSpPr txBox="1">
            <a:spLocks/>
          </p:cNvSpPr>
          <p:nvPr/>
        </p:nvSpPr>
        <p:spPr bwMode="auto">
          <a:xfrm>
            <a:off x="99234" y="1500965"/>
            <a:ext cx="8892365" cy="1089835"/>
          </a:xfrm>
          <a:prstGeom prst="rect">
            <a:avLst/>
          </a:prstGeom>
          <a:noFill/>
          <a:ln w="9525">
            <a:noFill/>
            <a:miter lim="800000"/>
            <a:headEnd/>
            <a:tailEnd/>
          </a:ln>
        </p:spPr>
        <p:txBody>
          <a:bodyPr vert="horz" wrap="square" lIns="91273" tIns="45636" rIns="91273" bIns="45636" numCol="1" anchor="t" anchorCtr="0" compatLnSpc="1">
            <a:prstTxWarp prst="textNoShape">
              <a:avLst/>
            </a:prstTxWarp>
          </a:bodyPr>
          <a:lstStyle/>
          <a:p>
            <a:pPr lvl="0" algn="just">
              <a:lnSpc>
                <a:spcPct val="120000"/>
              </a:lnSpc>
              <a:buClr>
                <a:srgbClr val="C00000"/>
              </a:buClr>
              <a:buSzPct val="80000"/>
              <a:defRPr/>
            </a:pPr>
            <a:r>
              <a:rPr lang="en-US" dirty="0" smtClean="0">
                <a:latin typeface="Cambria" pitchFamily="18" charset="0"/>
              </a:rPr>
              <a:t>Protected access modifier is similar to that of private access modifiers, the difference is that the class member declared as Protected are inaccessible outside the class but they can be accessed by any subclass(derived class) of that class. </a:t>
            </a:r>
          </a:p>
          <a:p>
            <a:pPr marL="52388" lvl="2" indent="6350" algn="just">
              <a:spcBef>
                <a:spcPts val="600"/>
              </a:spcBef>
              <a:buClr>
                <a:srgbClr val="C00000"/>
              </a:buClr>
              <a:buSzPct val="90000"/>
            </a:pPr>
            <a:r>
              <a:rPr lang="en-US" sz="2000" b="1" dirty="0" smtClean="0">
                <a:latin typeface="Cambria" pitchFamily="18" charset="0"/>
              </a:rPr>
              <a:t>Example – </a:t>
            </a:r>
          </a:p>
          <a:p>
            <a:pPr marL="52388" lvl="2" indent="6350" algn="just">
              <a:spcBef>
                <a:spcPts val="600"/>
              </a:spcBef>
              <a:buClr>
                <a:srgbClr val="C00000"/>
              </a:buClr>
              <a:buSzPct val="90000"/>
            </a:pPr>
            <a:r>
              <a:rPr lang="en-US" sz="2000" dirty="0" smtClean="0">
                <a:latin typeface="Cambria" pitchFamily="18" charset="0"/>
              </a:rPr>
              <a:t>class </a:t>
            </a:r>
            <a:r>
              <a:rPr lang="en-US" sz="2000" dirty="0" err="1" smtClean="0">
                <a:latin typeface="Cambria" pitchFamily="18" charset="0"/>
              </a:rPr>
              <a:t>ProtectedAccess</a:t>
            </a:r>
            <a:endParaRPr lang="en-US" sz="2000" dirty="0" smtClean="0">
              <a:latin typeface="Cambria" pitchFamily="18" charset="0"/>
            </a:endParaRPr>
          </a:p>
          <a:p>
            <a:pPr marL="52388" lvl="2" indent="6350" algn="just">
              <a:spcBef>
                <a:spcPts val="600"/>
              </a:spcBef>
              <a:buClr>
                <a:srgbClr val="C00000"/>
              </a:buClr>
              <a:buSzPct val="90000"/>
            </a:pPr>
            <a:r>
              <a:rPr lang="en-US" sz="2000" dirty="0" smtClean="0">
                <a:latin typeface="Cambria" pitchFamily="18" charset="0"/>
              </a:rPr>
              <a:t>{</a:t>
            </a:r>
          </a:p>
          <a:p>
            <a:pPr marL="52388" lvl="2" indent="6350" algn="just">
              <a:spcBef>
                <a:spcPts val="600"/>
              </a:spcBef>
              <a:buClr>
                <a:srgbClr val="C00000"/>
              </a:buClr>
              <a:buSzPct val="90000"/>
            </a:pPr>
            <a:r>
              <a:rPr lang="en-US" sz="2000" dirty="0" smtClean="0">
                <a:latin typeface="Cambria" pitchFamily="18" charset="0"/>
              </a:rPr>
              <a:t> protected:   // protected access specifier</a:t>
            </a:r>
          </a:p>
          <a:p>
            <a:pPr marL="52388" lvl="2" indent="6350" algn="just">
              <a:spcBef>
                <a:spcPts val="600"/>
              </a:spcBef>
              <a:buClr>
                <a:srgbClr val="C00000"/>
              </a:buClr>
              <a:buSzPct val="90000"/>
            </a:pPr>
            <a:r>
              <a:rPr lang="en-US" sz="2000" dirty="0" smtClean="0">
                <a:latin typeface="Cambria" pitchFamily="18" charset="0"/>
              </a:rPr>
              <a:t> int x;            // Data Member Declaration </a:t>
            </a:r>
          </a:p>
          <a:p>
            <a:pPr marL="52388" lvl="2" indent="6350" algn="just">
              <a:spcBef>
                <a:spcPts val="600"/>
              </a:spcBef>
              <a:buClr>
                <a:srgbClr val="C00000"/>
              </a:buClr>
              <a:buSzPct val="90000"/>
            </a:pPr>
            <a:r>
              <a:rPr lang="en-US" sz="2000" dirty="0" smtClean="0">
                <a:latin typeface="Cambria" pitchFamily="18" charset="0"/>
              </a:rPr>
              <a:t> void display();   // Member Function declaration</a:t>
            </a:r>
          </a:p>
          <a:p>
            <a:pPr marL="52388" lvl="2" indent="6350" algn="just">
              <a:spcBef>
                <a:spcPts val="600"/>
              </a:spcBef>
              <a:buClr>
                <a:srgbClr val="C00000"/>
              </a:buClr>
              <a:buSzPct val="90000"/>
            </a:pPr>
            <a:r>
              <a:rPr lang="en-US" sz="2000" dirty="0" smtClean="0">
                <a:latin typeface="Cambria" pitchFamily="18" charset="0"/>
              </a:rPr>
              <a:t>}</a:t>
            </a:r>
            <a:endParaRPr lang="en-US" dirty="0" smtClean="0">
              <a:latin typeface="Cambria" pitchFamily="18" charset="0"/>
            </a:endParaRPr>
          </a:p>
          <a:p>
            <a:pPr lvl="0" algn="just">
              <a:lnSpc>
                <a:spcPct val="120000"/>
              </a:lnSpc>
              <a:buClr>
                <a:srgbClr val="C00000"/>
              </a:buClr>
              <a:buSzPct val="80000"/>
              <a:defRPr/>
            </a:pPr>
            <a:endParaRPr lang="en-US" dirty="0" smtClean="0">
              <a:latin typeface="Cambria" pitchFamily="18" charset="0"/>
            </a:endParaRPr>
          </a:p>
        </p:txBody>
      </p:sp>
      <p:sp>
        <p:nvSpPr>
          <p:cNvPr id="10" name="Rectangle 9"/>
          <p:cNvSpPr/>
          <p:nvPr/>
        </p:nvSpPr>
        <p:spPr>
          <a:xfrm>
            <a:off x="65567" y="5334000"/>
            <a:ext cx="8939691" cy="923330"/>
          </a:xfrm>
          <a:prstGeom prst="rect">
            <a:avLst/>
          </a:prstGeom>
        </p:spPr>
        <p:style>
          <a:lnRef idx="2">
            <a:schemeClr val="accent3"/>
          </a:lnRef>
          <a:fillRef idx="1">
            <a:schemeClr val="lt1"/>
          </a:fillRef>
          <a:effectRef idx="0">
            <a:schemeClr val="accent3"/>
          </a:effectRef>
          <a:fontRef idx="minor">
            <a:schemeClr val="dk1"/>
          </a:fontRef>
        </p:style>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54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Details will be discussed later</a:t>
            </a:r>
            <a:endParaRPr lang="en-US" sz="54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a:xfrm>
            <a:off x="132966" y="228600"/>
            <a:ext cx="8153400" cy="990600"/>
          </a:xfrm>
        </p:spPr>
        <p:txBody>
          <a:bodyPr/>
          <a:lstStyle/>
          <a:p>
            <a:r>
              <a:rPr lang="en-US" b="1" smtClean="0">
                <a:solidFill>
                  <a:schemeClr val="tx1"/>
                </a:solidFill>
                <a:latin typeface="Cambria" pitchFamily="18" charset="0"/>
              </a:rPr>
              <a:t>Course Contents</a:t>
            </a:r>
            <a:endParaRPr lang="en-US" b="1" dirty="0" smtClean="0">
              <a:solidFill>
                <a:schemeClr val="tx1"/>
              </a:solidFill>
              <a:latin typeface="Cambria" pitchFamily="18" charset="0"/>
            </a:endParaRPr>
          </a:p>
        </p:txBody>
      </p:sp>
      <p:pic>
        <p:nvPicPr>
          <p:cNvPr id="4" name="Picture 2" descr="http://www.entranceforms.com/libs/img/logos/kiit0712.logo.jpg"/>
          <p:cNvPicPr>
            <a:picLocks noChangeAspect="1" noChangeArrowheads="1"/>
          </p:cNvPicPr>
          <p:nvPr/>
        </p:nvPicPr>
        <p:blipFill>
          <a:blip r:embed="rId3" cstate="print"/>
          <a:srcRect l="7585" b="3870"/>
          <a:stretch>
            <a:fillRect/>
          </a:stretch>
        </p:blipFill>
        <p:spPr bwMode="auto">
          <a:xfrm>
            <a:off x="8153403" y="533400"/>
            <a:ext cx="928396" cy="685800"/>
          </a:xfrm>
          <a:prstGeom prst="rect">
            <a:avLst/>
          </a:prstGeom>
          <a:noFill/>
        </p:spPr>
      </p:pic>
      <p:sp>
        <p:nvSpPr>
          <p:cNvPr id="5" name="Footer Placeholder 3"/>
          <p:cNvSpPr>
            <a:spLocks noGrp="1"/>
          </p:cNvSpPr>
          <p:nvPr>
            <p:ph type="ftr" sz="quarter" idx="11"/>
          </p:nvPr>
        </p:nvSpPr>
        <p:spPr bwMode="auto">
          <a:xfrm>
            <a:off x="609600" y="6506310"/>
            <a:ext cx="8115300" cy="316523"/>
          </a:xfrm>
          <a:solidFill>
            <a:srgbClr val="008000"/>
          </a:solidFill>
          <a:ln>
            <a:solidFill>
              <a:srgbClr val="00B050"/>
            </a:solidFill>
            <a:miter lim="800000"/>
            <a:headEnd/>
            <a:tailEnd/>
          </a:ln>
        </p:spPr>
        <p:txBody>
          <a:bodyPr wrap="square" lIns="91258" tIns="45628" rIns="91258" bIns="45628" numCol="1" anchorCtr="0" compatLnSpc="1">
            <a:prstTxWarp prst="textNoShape">
              <a:avLst/>
            </a:prstTxWarp>
          </a:bodyPr>
          <a:lstStyle/>
          <a:p>
            <a:pPr algn="ctr"/>
            <a:r>
              <a:rPr lang="en-US" sz="2200" b="1" smtClean="0">
                <a:solidFill>
                  <a:schemeClr val="bg1"/>
                </a:solidFill>
                <a:latin typeface="Cambria Math" pitchFamily="18" charset="0"/>
                <a:ea typeface="Cambria Math" pitchFamily="18" charset="0"/>
                <a:cs typeface="Times New Roman" pitchFamily="18" charset="0"/>
              </a:rPr>
              <a:t>School of Computer Engineering</a:t>
            </a:r>
            <a:endParaRPr lang="en-US" sz="1900" dirty="0">
              <a:solidFill>
                <a:schemeClr val="bg1"/>
              </a:solidFill>
              <a:latin typeface="Cambria Math" pitchFamily="18" charset="0"/>
              <a:ea typeface="Cambria Math" pitchFamily="18" charset="0"/>
            </a:endParaRPr>
          </a:p>
        </p:txBody>
      </p:sp>
      <p:graphicFrame>
        <p:nvGraphicFramePr>
          <p:cNvPr id="7" name="Table 6"/>
          <p:cNvGraphicFramePr>
            <a:graphicFrameLocks noGrp="1"/>
          </p:cNvGraphicFramePr>
          <p:nvPr/>
        </p:nvGraphicFramePr>
        <p:xfrm>
          <a:off x="230369" y="1585632"/>
          <a:ext cx="8686800" cy="4846320"/>
        </p:xfrm>
        <a:graphic>
          <a:graphicData uri="http://schemas.openxmlformats.org/drawingml/2006/table">
            <a:tbl>
              <a:tblPr firstRow="1" bandRow="1">
                <a:tableStyleId>{5C22544A-7EE6-4342-B048-85BDC9FD1C3A}</a:tableStyleId>
              </a:tblPr>
              <a:tblGrid>
                <a:gridCol w="760231"/>
                <a:gridCol w="7316969"/>
                <a:gridCol w="609600"/>
              </a:tblGrid>
              <a:tr h="341843">
                <a:tc>
                  <a:txBody>
                    <a:bodyPr/>
                    <a:lstStyle/>
                    <a:p>
                      <a:r>
                        <a:rPr lang="en-US" sz="2400" dirty="0" smtClean="0"/>
                        <a:t>Sr #</a:t>
                      </a:r>
                      <a:endParaRPr lang="en-US" sz="2400" dirty="0"/>
                    </a:p>
                  </a:txBody>
                  <a:tcPr/>
                </a:tc>
                <a:tc>
                  <a:txBody>
                    <a:bodyPr/>
                    <a:lstStyle/>
                    <a:p>
                      <a:r>
                        <a:rPr lang="en-US" sz="2400" dirty="0" smtClean="0"/>
                        <a:t>Major and</a:t>
                      </a:r>
                      <a:r>
                        <a:rPr lang="en-US" sz="2400" baseline="0" dirty="0" smtClean="0"/>
                        <a:t> Detailed Coverage Area</a:t>
                      </a:r>
                      <a:endParaRPr lang="en-US" sz="2400" dirty="0"/>
                    </a:p>
                  </a:txBody>
                  <a:tcPr/>
                </a:tc>
                <a:tc>
                  <a:txBody>
                    <a:bodyPr/>
                    <a:lstStyle/>
                    <a:p>
                      <a:r>
                        <a:rPr lang="en-US" sz="2400" dirty="0" smtClean="0"/>
                        <a:t>Hrs</a:t>
                      </a:r>
                      <a:endParaRPr lang="en-US" sz="2400" dirty="0"/>
                    </a:p>
                  </a:txBody>
                  <a:tcPr/>
                </a:tc>
              </a:tr>
              <a:tr h="284869">
                <a:tc rowSpan="2">
                  <a:txBody>
                    <a:bodyPr/>
                    <a:lstStyle/>
                    <a:p>
                      <a:pPr marL="0" algn="l" rtl="0" eaLnBrk="1" latinLnBrk="0" hangingPunct="1"/>
                      <a:r>
                        <a:rPr kumimoji="0" lang="en-US" sz="2800" kern="1200" dirty="0" smtClean="0">
                          <a:solidFill>
                            <a:schemeClr val="dk1"/>
                          </a:solidFill>
                          <a:latin typeface="+mn-lt"/>
                          <a:ea typeface="+mn-ea"/>
                          <a:cs typeface="+mn-cs"/>
                        </a:rPr>
                        <a:t>3</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400" b="1" kern="1200" dirty="0" smtClean="0">
                          <a:solidFill>
                            <a:schemeClr val="dk1"/>
                          </a:solidFill>
                          <a:latin typeface="+mn-lt"/>
                          <a:ea typeface="+mn-ea"/>
                          <a:cs typeface="+mn-cs"/>
                        </a:rPr>
                        <a:t>Classes and Objects</a:t>
                      </a:r>
                    </a:p>
                  </a:txBody>
                  <a:tcPr/>
                </a:tc>
                <a:tc rowSpan="2">
                  <a:txBody>
                    <a:bodyPr/>
                    <a:lstStyle/>
                    <a:p>
                      <a:pPr marL="0" algn="l" rtl="0" eaLnBrk="1" latinLnBrk="0" hangingPunct="1"/>
                      <a:r>
                        <a:rPr kumimoji="0" lang="en-US" sz="2800" kern="1200" dirty="0" smtClean="0">
                          <a:solidFill>
                            <a:schemeClr val="dk1"/>
                          </a:solidFill>
                          <a:latin typeface="+mn-lt"/>
                          <a:ea typeface="+mn-ea"/>
                          <a:cs typeface="+mn-cs"/>
                        </a:rPr>
                        <a:t>4</a:t>
                      </a:r>
                    </a:p>
                  </a:txBody>
                  <a:tcPr/>
                </a:tc>
              </a:tr>
              <a:tr h="284869">
                <a:tc vMerge="1">
                  <a:txBody>
                    <a:bodyPr/>
                    <a:lstStyle/>
                    <a:p>
                      <a:pPr marL="0" algn="l" rtl="0" eaLnBrk="1" latinLnBrk="0" hangingPunct="1"/>
                      <a:endParaRPr kumimoji="0" lang="en-US" sz="1400" kern="1200" dirty="0" smtClean="0">
                        <a:solidFill>
                          <a:schemeClr val="dk1"/>
                        </a:solidFill>
                        <a:latin typeface="+mn-lt"/>
                        <a:ea typeface="+mn-ea"/>
                        <a:cs typeface="+mn-cs"/>
                      </a:endParaRPr>
                    </a:p>
                  </a:txBody>
                  <a:tcPr/>
                </a:tc>
                <a:tc>
                  <a:txBody>
                    <a:bodyPr/>
                    <a:lstStyle/>
                    <a:p>
                      <a:pPr marL="0" marR="0" indent="169863"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en-US" sz="2800" kern="1200" dirty="0" smtClean="0">
                          <a:solidFill>
                            <a:schemeClr val="dk1"/>
                          </a:solidFill>
                          <a:latin typeface="+mn-lt"/>
                          <a:ea typeface="+mn-ea"/>
                          <a:cs typeface="+mn-cs"/>
                        </a:rPr>
                        <a:t>Defining class with functions and data members</a:t>
                      </a:r>
                    </a:p>
                    <a:p>
                      <a:pPr marL="0" marR="0" indent="169863"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en-US" sz="2800" kern="1200" dirty="0" smtClean="0">
                          <a:solidFill>
                            <a:schemeClr val="dk1"/>
                          </a:solidFill>
                          <a:latin typeface="+mn-lt"/>
                          <a:ea typeface="+mn-ea"/>
                          <a:cs typeface="+mn-cs"/>
                        </a:rPr>
                        <a:t>Access specifier: private Vs. public</a:t>
                      </a:r>
                    </a:p>
                    <a:p>
                      <a:pPr marL="0" marR="0" indent="169863"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en-US" sz="2800" kern="1200" dirty="0" smtClean="0">
                          <a:solidFill>
                            <a:schemeClr val="dk1"/>
                          </a:solidFill>
                          <a:latin typeface="+mn-lt"/>
                          <a:ea typeface="+mn-ea"/>
                          <a:cs typeface="+mn-cs"/>
                        </a:rPr>
                        <a:t>Creating &amp; deleting objects by using new and delete operators respectively, Array of objects, Objects as function argument</a:t>
                      </a:r>
                    </a:p>
                    <a:p>
                      <a:pPr marL="0" marR="0" indent="169863"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en-US" sz="2800" kern="1200" dirty="0" smtClean="0">
                          <a:solidFill>
                            <a:schemeClr val="dk1"/>
                          </a:solidFill>
                          <a:latin typeface="+mn-lt"/>
                          <a:ea typeface="+mn-ea"/>
                          <a:cs typeface="+mn-cs"/>
                        </a:rPr>
                        <a:t>Static Data members and member functions</a:t>
                      </a:r>
                    </a:p>
                    <a:p>
                      <a:pPr marL="0" marR="0" indent="169863"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en-US" sz="2800" kern="1200" dirty="0" smtClean="0">
                          <a:solidFill>
                            <a:schemeClr val="dk1"/>
                          </a:solidFill>
                          <a:latin typeface="+mn-lt"/>
                          <a:ea typeface="+mn-ea"/>
                          <a:cs typeface="+mn-cs"/>
                        </a:rPr>
                        <a:t>Friend function, friend class</a:t>
                      </a:r>
                    </a:p>
                    <a:p>
                      <a:pPr marL="0" marR="0" indent="169863"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en-US" sz="2800" kern="1200" dirty="0" smtClean="0">
                          <a:solidFill>
                            <a:schemeClr val="dk1"/>
                          </a:solidFill>
                          <a:latin typeface="+mn-lt"/>
                          <a:ea typeface="+mn-ea"/>
                          <a:cs typeface="+mn-cs"/>
                        </a:rPr>
                        <a:t>Function with default arguments, function overloading</a:t>
                      </a:r>
                    </a:p>
                  </a:txBody>
                  <a:tcPr/>
                </a:tc>
                <a:tc vMerge="1">
                  <a:txBody>
                    <a:bodyPr/>
                    <a:lstStyle/>
                    <a:p>
                      <a:pPr marL="0" algn="l" rtl="0" eaLnBrk="1" latinLnBrk="0" hangingPunct="1"/>
                      <a:endParaRPr kumimoji="0" lang="en-US" sz="1400" kern="1200" dirty="0" smtClean="0">
                        <a:solidFill>
                          <a:schemeClr val="dk1"/>
                        </a:solidFill>
                        <a:latin typeface="+mn-lt"/>
                        <a:ea typeface="+mn-ea"/>
                        <a:cs typeface="+mn-cs"/>
                      </a:endParaRPr>
                    </a:p>
                  </a:txBody>
                  <a:tcPr/>
                </a:tc>
              </a:tr>
            </a:tbl>
          </a:graphicData>
        </a:graphic>
      </p:graphicFrame>
      <p:sp>
        <p:nvSpPr>
          <p:cNvPr id="8" name="Slide Number Placeholder 7"/>
          <p:cNvSpPr>
            <a:spLocks noGrp="1"/>
          </p:cNvSpPr>
          <p:nvPr>
            <p:ph type="sldNum" sz="quarter" idx="12"/>
          </p:nvPr>
        </p:nvSpPr>
        <p:spPr/>
        <p:txBody>
          <a:bodyPr>
            <a:normAutofit fontScale="85000" lnSpcReduction="20000"/>
          </a:bodyPr>
          <a:lstStyle/>
          <a:p>
            <a:pPr>
              <a:defRPr/>
            </a:pPr>
            <a:fld id="{F22323B9-1D87-4D56-A1A0-9DA960EA2996}" type="slidenum">
              <a:rPr lang="en-US" smtClean="0"/>
              <a:pPr>
                <a:defRPr/>
              </a:pPr>
              <a:t>2</a:t>
            </a:fld>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a:xfrm>
            <a:off x="76200" y="152400"/>
            <a:ext cx="8839200" cy="990600"/>
          </a:xfrm>
        </p:spPr>
        <p:txBody>
          <a:bodyPr/>
          <a:lstStyle/>
          <a:p>
            <a:r>
              <a:rPr lang="en-US" sz="2800" b="1" dirty="0" smtClean="0">
                <a:solidFill>
                  <a:schemeClr val="tx1"/>
                </a:solidFill>
                <a:latin typeface="Cambria" pitchFamily="18" charset="0"/>
              </a:rPr>
              <a:t>Memory Allocation for Classes and Objects</a:t>
            </a:r>
          </a:p>
        </p:txBody>
      </p:sp>
      <p:pic>
        <p:nvPicPr>
          <p:cNvPr id="4" name="Picture 2" descr="http://www.entranceforms.com/libs/img/logos/kiit0712.logo.jpg"/>
          <p:cNvPicPr>
            <a:picLocks noChangeAspect="1" noChangeArrowheads="1"/>
          </p:cNvPicPr>
          <p:nvPr/>
        </p:nvPicPr>
        <p:blipFill>
          <a:blip r:embed="rId3" cstate="print"/>
          <a:srcRect l="7585" b="3870"/>
          <a:stretch>
            <a:fillRect/>
          </a:stretch>
        </p:blipFill>
        <p:spPr bwMode="auto">
          <a:xfrm>
            <a:off x="8153403" y="533400"/>
            <a:ext cx="928396" cy="685800"/>
          </a:xfrm>
          <a:prstGeom prst="rect">
            <a:avLst/>
          </a:prstGeom>
          <a:noFill/>
        </p:spPr>
      </p:pic>
      <p:sp>
        <p:nvSpPr>
          <p:cNvPr id="5" name="Footer Placeholder 3"/>
          <p:cNvSpPr>
            <a:spLocks noGrp="1"/>
          </p:cNvSpPr>
          <p:nvPr>
            <p:ph type="ftr" sz="quarter" idx="11"/>
          </p:nvPr>
        </p:nvSpPr>
        <p:spPr bwMode="auto">
          <a:xfrm>
            <a:off x="609600" y="6506310"/>
            <a:ext cx="8115300" cy="316523"/>
          </a:xfrm>
          <a:solidFill>
            <a:srgbClr val="008000"/>
          </a:solidFill>
          <a:ln>
            <a:solidFill>
              <a:srgbClr val="00B050"/>
            </a:solidFill>
            <a:miter lim="800000"/>
            <a:headEnd/>
            <a:tailEnd/>
          </a:ln>
        </p:spPr>
        <p:txBody>
          <a:bodyPr wrap="square" lIns="91258" tIns="45628" rIns="91258" bIns="45628" numCol="1" anchorCtr="0" compatLnSpc="1">
            <a:prstTxWarp prst="textNoShape">
              <a:avLst/>
            </a:prstTxWarp>
          </a:bodyPr>
          <a:lstStyle/>
          <a:p>
            <a:pPr algn="ctr"/>
            <a:r>
              <a:rPr lang="en-US" sz="2200" b="1" smtClean="0">
                <a:solidFill>
                  <a:schemeClr val="bg1"/>
                </a:solidFill>
                <a:latin typeface="Cambria Math" pitchFamily="18" charset="0"/>
                <a:ea typeface="Cambria Math" pitchFamily="18" charset="0"/>
                <a:cs typeface="Times New Roman" pitchFamily="18" charset="0"/>
              </a:rPr>
              <a:t>School of Computer Engineering</a:t>
            </a:r>
            <a:endParaRPr lang="en-US" sz="1900" dirty="0">
              <a:solidFill>
                <a:schemeClr val="bg1"/>
              </a:solidFill>
              <a:latin typeface="Cambria Math" pitchFamily="18" charset="0"/>
              <a:ea typeface="Cambria Math" pitchFamily="18" charset="0"/>
            </a:endParaRPr>
          </a:p>
        </p:txBody>
      </p:sp>
      <p:sp>
        <p:nvSpPr>
          <p:cNvPr id="16" name="Slide Number Placeholder 15"/>
          <p:cNvSpPr>
            <a:spLocks noGrp="1"/>
          </p:cNvSpPr>
          <p:nvPr>
            <p:ph type="sldNum" sz="quarter" idx="12"/>
          </p:nvPr>
        </p:nvSpPr>
        <p:spPr/>
        <p:txBody>
          <a:bodyPr>
            <a:normAutofit fontScale="85000" lnSpcReduction="20000"/>
          </a:bodyPr>
          <a:lstStyle/>
          <a:p>
            <a:pPr>
              <a:defRPr/>
            </a:pPr>
            <a:fld id="{F22323B9-1D87-4D56-A1A0-9DA960EA2996}" type="slidenum">
              <a:rPr lang="en-US" smtClean="0"/>
              <a:pPr>
                <a:defRPr/>
              </a:pPr>
              <a:t>20</a:t>
            </a:fld>
            <a:endParaRPr lang="en-US" dirty="0"/>
          </a:p>
        </p:txBody>
      </p:sp>
      <p:sp>
        <p:nvSpPr>
          <p:cNvPr id="19" name="Content Placeholder 2"/>
          <p:cNvSpPr txBox="1">
            <a:spLocks/>
          </p:cNvSpPr>
          <p:nvPr/>
        </p:nvSpPr>
        <p:spPr bwMode="auto">
          <a:xfrm>
            <a:off x="99234" y="1500965"/>
            <a:ext cx="8892365" cy="1318435"/>
          </a:xfrm>
          <a:prstGeom prst="rect">
            <a:avLst/>
          </a:prstGeom>
          <a:noFill/>
          <a:ln w="9525">
            <a:noFill/>
            <a:miter lim="800000"/>
            <a:headEnd/>
            <a:tailEnd/>
          </a:ln>
        </p:spPr>
        <p:txBody>
          <a:bodyPr vert="horz" wrap="square" lIns="91273" tIns="45636" rIns="91273" bIns="45636" numCol="1" anchor="t" anchorCtr="0" compatLnSpc="1">
            <a:prstTxWarp prst="textNoShape">
              <a:avLst/>
            </a:prstTxWarp>
          </a:bodyPr>
          <a:lstStyle/>
          <a:p>
            <a:pPr lvl="0" algn="just">
              <a:lnSpc>
                <a:spcPct val="120000"/>
              </a:lnSpc>
              <a:buClr>
                <a:srgbClr val="C00000"/>
              </a:buClr>
              <a:buSzPct val="80000"/>
              <a:defRPr/>
            </a:pPr>
            <a:r>
              <a:rPr lang="en-US" dirty="0" smtClean="0">
                <a:latin typeface="Cambria" pitchFamily="18" charset="0"/>
              </a:rPr>
              <a:t>Class is not allocated any memory, which is partially true. The functions in a class are allocated memory which are shared by all the objects of a class. Only the data in a class is allocated memory when an object is created. Every object has its own memory for data (variables).</a:t>
            </a:r>
            <a:endParaRPr lang="en-US" b="1" dirty="0" smtClean="0">
              <a:solidFill>
                <a:srgbClr val="C00000"/>
              </a:solidFill>
              <a:latin typeface="Cambria" pitchFamily="18" charset="0"/>
            </a:endParaRPr>
          </a:p>
        </p:txBody>
      </p:sp>
      <p:sp>
        <p:nvSpPr>
          <p:cNvPr id="3076" name="AutoShape 4" descr="Image result for memory allocation for clas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3078" name="Picture 6"/>
          <p:cNvPicPr>
            <a:picLocks noChangeAspect="1" noChangeArrowheads="1"/>
          </p:cNvPicPr>
          <p:nvPr/>
        </p:nvPicPr>
        <p:blipFill>
          <a:blip r:embed="rId4"/>
          <a:srcRect/>
          <a:stretch>
            <a:fillRect/>
          </a:stretch>
        </p:blipFill>
        <p:spPr bwMode="auto">
          <a:xfrm>
            <a:off x="3810000" y="2819400"/>
            <a:ext cx="5067300" cy="3562350"/>
          </a:xfrm>
          <a:prstGeom prst="rect">
            <a:avLst/>
          </a:prstGeom>
          <a:noFill/>
          <a:ln w="9525">
            <a:noFill/>
            <a:miter lim="800000"/>
            <a:headEnd/>
            <a:tailEnd/>
          </a:ln>
          <a:effectLst/>
        </p:spPr>
      </p:pic>
      <p:sp>
        <p:nvSpPr>
          <p:cNvPr id="13" name="TextBox 12"/>
          <p:cNvSpPr txBox="1"/>
          <p:nvPr/>
        </p:nvSpPr>
        <p:spPr>
          <a:xfrm>
            <a:off x="152400" y="2971800"/>
            <a:ext cx="3581400" cy="369332"/>
          </a:xfrm>
          <a:prstGeom prst="rect">
            <a:avLst/>
          </a:prstGeom>
          <a:solidFill>
            <a:schemeClr val="accent2"/>
          </a:solidFill>
        </p:spPr>
        <p:txBody>
          <a:bodyPr wrap="square" rtlCol="0">
            <a:spAutoFit/>
          </a:bodyPr>
          <a:lstStyle/>
          <a:p>
            <a:r>
              <a:rPr lang="en-US" i="1" dirty="0" smtClean="0">
                <a:solidFill>
                  <a:schemeClr val="bg1"/>
                </a:solidFill>
                <a:latin typeface="+mn-lt"/>
              </a:rPr>
              <a:t>Note</a:t>
            </a:r>
          </a:p>
        </p:txBody>
      </p:sp>
      <p:sp>
        <p:nvSpPr>
          <p:cNvPr id="14" name="Content Placeholder 2"/>
          <p:cNvSpPr txBox="1">
            <a:spLocks/>
          </p:cNvSpPr>
          <p:nvPr/>
        </p:nvSpPr>
        <p:spPr bwMode="auto">
          <a:xfrm>
            <a:off x="44301" y="3319132"/>
            <a:ext cx="3689499" cy="3081668"/>
          </a:xfrm>
          <a:prstGeom prst="rect">
            <a:avLst/>
          </a:prstGeom>
          <a:noFill/>
          <a:ln w="9525">
            <a:noFill/>
            <a:miter lim="800000"/>
            <a:headEnd/>
            <a:tailEnd/>
          </a:ln>
        </p:spPr>
        <p:txBody>
          <a:bodyPr vert="horz" wrap="square" lIns="91273" tIns="45636" rIns="91273" bIns="45636" numCol="1" anchor="t" anchorCtr="0" compatLnSpc="1">
            <a:prstTxWarp prst="textNoShape">
              <a:avLst/>
            </a:prstTxWarp>
          </a:bodyPr>
          <a:lstStyle/>
          <a:p>
            <a:pPr lvl="0" algn="just">
              <a:lnSpc>
                <a:spcPct val="120000"/>
              </a:lnSpc>
              <a:buClr>
                <a:srgbClr val="C00000"/>
              </a:buClr>
              <a:buSzPct val="80000"/>
              <a:defRPr/>
            </a:pPr>
            <a:r>
              <a:rPr lang="en-US" dirty="0" smtClean="0">
                <a:latin typeface="Cambria" pitchFamily="18" charset="0"/>
              </a:rPr>
              <a:t>Memory for member functions is allocated only once i.e. when the class is defined. Therefore, a single copy of member function is shared among all objects.</a:t>
            </a:r>
            <a:endParaRPr lang="en-US" b="1" dirty="0" smtClean="0">
              <a:solidFill>
                <a:srgbClr val="C00000"/>
              </a:solidFill>
              <a:latin typeface="Cambria" pitchFamily="18"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a:xfrm>
            <a:off x="76200" y="152400"/>
            <a:ext cx="8839200" cy="990600"/>
          </a:xfrm>
        </p:spPr>
        <p:txBody>
          <a:bodyPr/>
          <a:lstStyle/>
          <a:p>
            <a:r>
              <a:rPr lang="en-US" b="1" dirty="0" smtClean="0">
                <a:solidFill>
                  <a:schemeClr val="tx1"/>
                </a:solidFill>
                <a:latin typeface="Cambria" pitchFamily="18" charset="0"/>
              </a:rPr>
              <a:t>Array of objects</a:t>
            </a:r>
          </a:p>
        </p:txBody>
      </p:sp>
      <p:pic>
        <p:nvPicPr>
          <p:cNvPr id="4" name="Picture 2" descr="http://www.entranceforms.com/libs/img/logos/kiit0712.logo.jpg"/>
          <p:cNvPicPr>
            <a:picLocks noChangeAspect="1" noChangeArrowheads="1"/>
          </p:cNvPicPr>
          <p:nvPr/>
        </p:nvPicPr>
        <p:blipFill>
          <a:blip r:embed="rId4" cstate="print"/>
          <a:srcRect l="7585" b="3870"/>
          <a:stretch>
            <a:fillRect/>
          </a:stretch>
        </p:blipFill>
        <p:spPr bwMode="auto">
          <a:xfrm>
            <a:off x="8153403" y="533400"/>
            <a:ext cx="928396" cy="685800"/>
          </a:xfrm>
          <a:prstGeom prst="rect">
            <a:avLst/>
          </a:prstGeom>
          <a:noFill/>
        </p:spPr>
      </p:pic>
      <p:sp>
        <p:nvSpPr>
          <p:cNvPr id="5" name="Footer Placeholder 3"/>
          <p:cNvSpPr>
            <a:spLocks noGrp="1"/>
          </p:cNvSpPr>
          <p:nvPr>
            <p:ph type="ftr" sz="quarter" idx="11"/>
          </p:nvPr>
        </p:nvSpPr>
        <p:spPr bwMode="auto">
          <a:xfrm>
            <a:off x="609600" y="6506310"/>
            <a:ext cx="8115300" cy="316523"/>
          </a:xfrm>
          <a:solidFill>
            <a:srgbClr val="008000"/>
          </a:solidFill>
          <a:ln>
            <a:solidFill>
              <a:srgbClr val="00B050"/>
            </a:solidFill>
            <a:miter lim="800000"/>
            <a:headEnd/>
            <a:tailEnd/>
          </a:ln>
        </p:spPr>
        <p:txBody>
          <a:bodyPr wrap="square" lIns="91258" tIns="45628" rIns="91258" bIns="45628" numCol="1" anchorCtr="0" compatLnSpc="1">
            <a:prstTxWarp prst="textNoShape">
              <a:avLst/>
            </a:prstTxWarp>
          </a:bodyPr>
          <a:lstStyle/>
          <a:p>
            <a:pPr algn="ctr"/>
            <a:r>
              <a:rPr lang="en-US" sz="2200" b="1" smtClean="0">
                <a:solidFill>
                  <a:schemeClr val="bg1"/>
                </a:solidFill>
                <a:latin typeface="Cambria Math" pitchFamily="18" charset="0"/>
                <a:ea typeface="Cambria Math" pitchFamily="18" charset="0"/>
                <a:cs typeface="Times New Roman" pitchFamily="18" charset="0"/>
              </a:rPr>
              <a:t>School of Computer Engineering</a:t>
            </a:r>
            <a:endParaRPr lang="en-US" sz="1900" dirty="0">
              <a:solidFill>
                <a:schemeClr val="bg1"/>
              </a:solidFill>
              <a:latin typeface="Cambria Math" pitchFamily="18" charset="0"/>
              <a:ea typeface="Cambria Math" pitchFamily="18" charset="0"/>
            </a:endParaRPr>
          </a:p>
        </p:txBody>
      </p:sp>
      <p:sp>
        <p:nvSpPr>
          <p:cNvPr id="16" name="Slide Number Placeholder 15"/>
          <p:cNvSpPr>
            <a:spLocks noGrp="1"/>
          </p:cNvSpPr>
          <p:nvPr>
            <p:ph type="sldNum" sz="quarter" idx="12"/>
          </p:nvPr>
        </p:nvSpPr>
        <p:spPr/>
        <p:txBody>
          <a:bodyPr>
            <a:normAutofit fontScale="85000" lnSpcReduction="20000"/>
          </a:bodyPr>
          <a:lstStyle/>
          <a:p>
            <a:pPr>
              <a:defRPr/>
            </a:pPr>
            <a:fld id="{F22323B9-1D87-4D56-A1A0-9DA960EA2996}" type="slidenum">
              <a:rPr lang="en-US" smtClean="0"/>
              <a:pPr>
                <a:defRPr/>
              </a:pPr>
              <a:t>21</a:t>
            </a:fld>
            <a:endParaRPr lang="en-US" dirty="0"/>
          </a:p>
        </p:txBody>
      </p:sp>
      <p:sp>
        <p:nvSpPr>
          <p:cNvPr id="19" name="Content Placeholder 2"/>
          <p:cNvSpPr txBox="1">
            <a:spLocks/>
          </p:cNvSpPr>
          <p:nvPr/>
        </p:nvSpPr>
        <p:spPr bwMode="auto">
          <a:xfrm>
            <a:off x="99234" y="1500965"/>
            <a:ext cx="8892365" cy="4976035"/>
          </a:xfrm>
          <a:prstGeom prst="rect">
            <a:avLst/>
          </a:prstGeom>
          <a:noFill/>
          <a:ln w="9525">
            <a:noFill/>
            <a:miter lim="800000"/>
            <a:headEnd/>
            <a:tailEnd/>
          </a:ln>
        </p:spPr>
        <p:txBody>
          <a:bodyPr vert="horz" wrap="square" lIns="91273" tIns="45636" rIns="91273" bIns="45636" numCol="1" anchor="t" anchorCtr="0" compatLnSpc="1">
            <a:prstTxWarp prst="textNoShape">
              <a:avLst/>
            </a:prstTxWarp>
          </a:bodyPr>
          <a:lstStyle/>
          <a:p>
            <a:pPr lvl="0" algn="just">
              <a:lnSpc>
                <a:spcPct val="120000"/>
              </a:lnSpc>
              <a:buClr>
                <a:srgbClr val="C00000"/>
              </a:buClr>
              <a:buSzPct val="80000"/>
              <a:defRPr/>
            </a:pPr>
            <a:r>
              <a:rPr lang="en-US" dirty="0" smtClean="0">
                <a:latin typeface="Cambria" pitchFamily="18" charset="0"/>
              </a:rPr>
              <a:t>Like array of other user-defined data types, an array of type class can also be created. The array of type class contains the objects of the class as its individual elements. Thus, an array of a class type is also known as an array of objects. An array of objects is declared in the same way as an array of any built-in data type. </a:t>
            </a:r>
          </a:p>
          <a:p>
            <a:pPr lvl="0" algn="just">
              <a:lnSpc>
                <a:spcPct val="120000"/>
              </a:lnSpc>
              <a:buClr>
                <a:srgbClr val="C00000"/>
              </a:buClr>
              <a:buSzPct val="80000"/>
              <a:defRPr/>
            </a:pPr>
            <a:endParaRPr lang="en-US" dirty="0" smtClean="0">
              <a:latin typeface="Cambria" pitchFamily="18" charset="0"/>
            </a:endParaRPr>
          </a:p>
          <a:p>
            <a:pPr lvl="0" algn="just">
              <a:lnSpc>
                <a:spcPct val="120000"/>
              </a:lnSpc>
              <a:buClr>
                <a:srgbClr val="C00000"/>
              </a:buClr>
              <a:buSzPct val="80000"/>
              <a:defRPr/>
            </a:pPr>
            <a:r>
              <a:rPr lang="en-US" dirty="0" smtClean="0">
                <a:latin typeface="Cambria" pitchFamily="18" charset="0"/>
              </a:rPr>
              <a:t>The syntax for declaring an array of objects is </a:t>
            </a:r>
            <a:r>
              <a:rPr lang="en-US" b="1" dirty="0" smtClean="0">
                <a:solidFill>
                  <a:srgbClr val="C00000"/>
                </a:solidFill>
                <a:latin typeface="Cambria" pitchFamily="18" charset="0"/>
              </a:rPr>
              <a:t>class_name array_name[size];</a:t>
            </a:r>
          </a:p>
        </p:txBody>
      </p:sp>
      <p:sp>
        <p:nvSpPr>
          <p:cNvPr id="9" name="TextBox 8"/>
          <p:cNvSpPr txBox="1"/>
          <p:nvPr/>
        </p:nvSpPr>
        <p:spPr>
          <a:xfrm>
            <a:off x="99235" y="3723167"/>
            <a:ext cx="8959701" cy="369332"/>
          </a:xfrm>
          <a:prstGeom prst="rect">
            <a:avLst/>
          </a:prstGeom>
          <a:solidFill>
            <a:schemeClr val="accent2"/>
          </a:solidFill>
        </p:spPr>
        <p:txBody>
          <a:bodyPr wrap="square" rtlCol="0">
            <a:spAutoFit/>
          </a:bodyPr>
          <a:lstStyle/>
          <a:p>
            <a:r>
              <a:rPr lang="en-US" i="1" dirty="0" smtClean="0">
                <a:solidFill>
                  <a:schemeClr val="bg1"/>
                </a:solidFill>
                <a:latin typeface="+mn-lt"/>
              </a:rPr>
              <a:t>Example</a:t>
            </a:r>
          </a:p>
        </p:txBody>
      </p:sp>
      <p:graphicFrame>
        <p:nvGraphicFramePr>
          <p:cNvPr id="12" name="Object 11"/>
          <p:cNvGraphicFramePr>
            <a:graphicFrameLocks noChangeAspect="1"/>
          </p:cNvGraphicFramePr>
          <p:nvPr/>
        </p:nvGraphicFramePr>
        <p:xfrm>
          <a:off x="3886200" y="4495800"/>
          <a:ext cx="914400" cy="806450"/>
        </p:xfrm>
        <a:graphic>
          <a:graphicData uri="http://schemas.openxmlformats.org/presentationml/2006/ole">
            <p:oleObj spid="_x0000_s1027" name="Packager Shell Object" showAsIcon="1" r:id="rId5" imgW="914400" imgH="806400" progId="Package">
              <p:embed/>
            </p:oleObj>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a:xfrm>
            <a:off x="76200" y="152400"/>
            <a:ext cx="8839200" cy="990600"/>
          </a:xfrm>
        </p:spPr>
        <p:txBody>
          <a:bodyPr/>
          <a:lstStyle/>
          <a:p>
            <a:r>
              <a:rPr lang="en-US" b="1" dirty="0" smtClean="0">
                <a:solidFill>
                  <a:schemeClr val="tx1"/>
                </a:solidFill>
                <a:latin typeface="Cambria" pitchFamily="18" charset="0"/>
              </a:rPr>
              <a:t>Objects as function argument</a:t>
            </a:r>
          </a:p>
        </p:txBody>
      </p:sp>
      <p:pic>
        <p:nvPicPr>
          <p:cNvPr id="4" name="Picture 2" descr="http://www.entranceforms.com/libs/img/logos/kiit0712.logo.jpg"/>
          <p:cNvPicPr>
            <a:picLocks noChangeAspect="1" noChangeArrowheads="1"/>
          </p:cNvPicPr>
          <p:nvPr/>
        </p:nvPicPr>
        <p:blipFill>
          <a:blip r:embed="rId4" cstate="print"/>
          <a:srcRect l="7585" b="3870"/>
          <a:stretch>
            <a:fillRect/>
          </a:stretch>
        </p:blipFill>
        <p:spPr bwMode="auto">
          <a:xfrm>
            <a:off x="8153403" y="533400"/>
            <a:ext cx="928396" cy="685800"/>
          </a:xfrm>
          <a:prstGeom prst="rect">
            <a:avLst/>
          </a:prstGeom>
          <a:noFill/>
        </p:spPr>
      </p:pic>
      <p:sp>
        <p:nvSpPr>
          <p:cNvPr id="5" name="Footer Placeholder 3"/>
          <p:cNvSpPr>
            <a:spLocks noGrp="1"/>
          </p:cNvSpPr>
          <p:nvPr>
            <p:ph type="ftr" sz="quarter" idx="11"/>
          </p:nvPr>
        </p:nvSpPr>
        <p:spPr bwMode="auto">
          <a:xfrm>
            <a:off x="609600" y="6506310"/>
            <a:ext cx="8115300" cy="316523"/>
          </a:xfrm>
          <a:solidFill>
            <a:srgbClr val="008000"/>
          </a:solidFill>
          <a:ln>
            <a:solidFill>
              <a:srgbClr val="00B050"/>
            </a:solidFill>
            <a:miter lim="800000"/>
            <a:headEnd/>
            <a:tailEnd/>
          </a:ln>
        </p:spPr>
        <p:txBody>
          <a:bodyPr wrap="square" lIns="91258" tIns="45628" rIns="91258" bIns="45628" numCol="1" anchorCtr="0" compatLnSpc="1">
            <a:prstTxWarp prst="textNoShape">
              <a:avLst/>
            </a:prstTxWarp>
          </a:bodyPr>
          <a:lstStyle/>
          <a:p>
            <a:pPr algn="ctr"/>
            <a:r>
              <a:rPr lang="en-US" sz="2200" b="1" smtClean="0">
                <a:solidFill>
                  <a:schemeClr val="bg1"/>
                </a:solidFill>
                <a:latin typeface="Cambria Math" pitchFamily="18" charset="0"/>
                <a:ea typeface="Cambria Math" pitchFamily="18" charset="0"/>
                <a:cs typeface="Times New Roman" pitchFamily="18" charset="0"/>
              </a:rPr>
              <a:t>School of Computer Engineering</a:t>
            </a:r>
            <a:endParaRPr lang="en-US" sz="1900" dirty="0">
              <a:solidFill>
                <a:schemeClr val="bg1"/>
              </a:solidFill>
              <a:latin typeface="Cambria Math" pitchFamily="18" charset="0"/>
              <a:ea typeface="Cambria Math" pitchFamily="18" charset="0"/>
            </a:endParaRPr>
          </a:p>
        </p:txBody>
      </p:sp>
      <p:sp>
        <p:nvSpPr>
          <p:cNvPr id="16" name="Slide Number Placeholder 15"/>
          <p:cNvSpPr>
            <a:spLocks noGrp="1"/>
          </p:cNvSpPr>
          <p:nvPr>
            <p:ph type="sldNum" sz="quarter" idx="12"/>
          </p:nvPr>
        </p:nvSpPr>
        <p:spPr/>
        <p:txBody>
          <a:bodyPr>
            <a:normAutofit fontScale="85000" lnSpcReduction="20000"/>
          </a:bodyPr>
          <a:lstStyle/>
          <a:p>
            <a:pPr>
              <a:defRPr/>
            </a:pPr>
            <a:fld id="{F22323B9-1D87-4D56-A1A0-9DA960EA2996}" type="slidenum">
              <a:rPr lang="en-US" smtClean="0"/>
              <a:pPr>
                <a:defRPr/>
              </a:pPr>
              <a:t>22</a:t>
            </a:fld>
            <a:endParaRPr lang="en-US" dirty="0"/>
          </a:p>
        </p:txBody>
      </p:sp>
      <p:sp>
        <p:nvSpPr>
          <p:cNvPr id="19" name="Content Placeholder 2"/>
          <p:cNvSpPr txBox="1">
            <a:spLocks/>
          </p:cNvSpPr>
          <p:nvPr/>
        </p:nvSpPr>
        <p:spPr bwMode="auto">
          <a:xfrm>
            <a:off x="99235" y="1500965"/>
            <a:ext cx="4472766" cy="2613835"/>
          </a:xfrm>
          <a:prstGeom prst="rect">
            <a:avLst/>
          </a:prstGeom>
          <a:noFill/>
          <a:ln w="9525">
            <a:noFill/>
            <a:miter lim="800000"/>
            <a:headEnd/>
            <a:tailEnd/>
          </a:ln>
        </p:spPr>
        <p:txBody>
          <a:bodyPr vert="horz" wrap="square" lIns="91273" tIns="45636" rIns="91273" bIns="45636" numCol="1" anchor="t" anchorCtr="0" compatLnSpc="1">
            <a:prstTxWarp prst="textNoShape">
              <a:avLst/>
            </a:prstTxWarp>
          </a:bodyPr>
          <a:lstStyle/>
          <a:p>
            <a:pPr lvl="0" algn="just">
              <a:lnSpc>
                <a:spcPct val="120000"/>
              </a:lnSpc>
              <a:buClr>
                <a:srgbClr val="C00000"/>
              </a:buClr>
              <a:buSzPct val="80000"/>
              <a:defRPr/>
            </a:pPr>
            <a:r>
              <a:rPr lang="en-US" dirty="0" smtClean="0">
                <a:latin typeface="Cambria" pitchFamily="18" charset="0"/>
              </a:rPr>
              <a:t>The objects of a class can be passed as arguments to member functions as well as nonmember functions either </a:t>
            </a:r>
            <a:r>
              <a:rPr lang="en-US" b="1" dirty="0" smtClean="0">
                <a:latin typeface="Cambria" pitchFamily="18" charset="0"/>
              </a:rPr>
              <a:t>by value </a:t>
            </a:r>
            <a:r>
              <a:rPr lang="en-US" dirty="0" smtClean="0">
                <a:latin typeface="Cambria" pitchFamily="18" charset="0"/>
              </a:rPr>
              <a:t>or </a:t>
            </a:r>
            <a:r>
              <a:rPr lang="en-US" b="1" dirty="0" smtClean="0">
                <a:latin typeface="Cambria" pitchFamily="18" charset="0"/>
              </a:rPr>
              <a:t>by reference</a:t>
            </a:r>
            <a:r>
              <a:rPr lang="en-US" dirty="0" smtClean="0">
                <a:latin typeface="Cambria" pitchFamily="18" charset="0"/>
              </a:rPr>
              <a:t>. When an object is passed by value, a copy of the actual object is created inside the function. This copy is destroyed when the function terminates. Moreover, any changes made to the copy of the object inside the function are not reflected in the actual object. On the other hand, in pass by reference, only a reference to that object (not the entire object) is passed to the function. Thus, the changes made to the object within the function are also reflected in the actual object.</a:t>
            </a:r>
            <a:endParaRPr lang="en-US" b="1" dirty="0" smtClean="0">
              <a:solidFill>
                <a:srgbClr val="C00000"/>
              </a:solidFill>
              <a:latin typeface="Cambria" pitchFamily="18" charset="0"/>
            </a:endParaRPr>
          </a:p>
        </p:txBody>
      </p:sp>
      <p:sp>
        <p:nvSpPr>
          <p:cNvPr id="9" name="TextBox 8"/>
          <p:cNvSpPr txBox="1"/>
          <p:nvPr/>
        </p:nvSpPr>
        <p:spPr>
          <a:xfrm>
            <a:off x="4572000" y="4343400"/>
            <a:ext cx="4419600" cy="369332"/>
          </a:xfrm>
          <a:prstGeom prst="rect">
            <a:avLst/>
          </a:prstGeom>
          <a:solidFill>
            <a:schemeClr val="accent2"/>
          </a:solidFill>
        </p:spPr>
        <p:txBody>
          <a:bodyPr wrap="square" rtlCol="0">
            <a:spAutoFit/>
          </a:bodyPr>
          <a:lstStyle/>
          <a:p>
            <a:r>
              <a:rPr lang="en-US" i="1" dirty="0" smtClean="0">
                <a:solidFill>
                  <a:schemeClr val="bg1"/>
                </a:solidFill>
                <a:latin typeface="+mn-lt"/>
              </a:rPr>
              <a:t>Example</a:t>
            </a:r>
          </a:p>
        </p:txBody>
      </p:sp>
      <p:graphicFrame>
        <p:nvGraphicFramePr>
          <p:cNvPr id="10" name="Object 9"/>
          <p:cNvGraphicFramePr>
            <a:graphicFrameLocks noChangeAspect="1"/>
          </p:cNvGraphicFramePr>
          <p:nvPr/>
        </p:nvGraphicFramePr>
        <p:xfrm>
          <a:off x="7162800" y="4800600"/>
          <a:ext cx="914400" cy="806450"/>
        </p:xfrm>
        <a:graphic>
          <a:graphicData uri="http://schemas.openxmlformats.org/presentationml/2006/ole">
            <p:oleObj spid="_x0000_s2051" name="Packager Shell Object" showAsIcon="1" r:id="rId5" imgW="914400" imgH="806400" progId="Package">
              <p:embed/>
            </p:oleObj>
          </a:graphicData>
        </a:graphic>
      </p:graphicFrame>
      <p:graphicFrame>
        <p:nvGraphicFramePr>
          <p:cNvPr id="11" name="Object 10"/>
          <p:cNvGraphicFramePr>
            <a:graphicFrameLocks noChangeAspect="1"/>
          </p:cNvGraphicFramePr>
          <p:nvPr/>
        </p:nvGraphicFramePr>
        <p:xfrm>
          <a:off x="4876800" y="4876800"/>
          <a:ext cx="914400" cy="806450"/>
        </p:xfrm>
        <a:graphic>
          <a:graphicData uri="http://schemas.openxmlformats.org/presentationml/2006/ole">
            <p:oleObj spid="_x0000_s2052" name="Packager Shell Object" showAsIcon="1" r:id="rId6" imgW="914400" imgH="806400" progId="Package">
              <p:embed/>
            </p:oleObj>
          </a:graphicData>
        </a:graphic>
      </p:graphicFrame>
      <p:pic>
        <p:nvPicPr>
          <p:cNvPr id="2054" name="Picture 6" descr="Pass Object to a function in C++"/>
          <p:cNvPicPr>
            <a:picLocks noChangeAspect="1" noChangeArrowheads="1"/>
          </p:cNvPicPr>
          <p:nvPr/>
        </p:nvPicPr>
        <p:blipFill>
          <a:blip r:embed="rId7"/>
          <a:srcRect/>
          <a:stretch>
            <a:fillRect/>
          </a:stretch>
        </p:blipFill>
        <p:spPr bwMode="auto">
          <a:xfrm>
            <a:off x="4639336" y="1596643"/>
            <a:ext cx="4419600" cy="2628900"/>
          </a:xfrm>
          <a:prstGeom prst="rect">
            <a:avLst/>
          </a:prstGeom>
          <a:noFill/>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a:xfrm>
            <a:off x="76200" y="152400"/>
            <a:ext cx="8839200" cy="990600"/>
          </a:xfrm>
        </p:spPr>
        <p:txBody>
          <a:bodyPr/>
          <a:lstStyle/>
          <a:p>
            <a:r>
              <a:rPr lang="en-US" b="1" dirty="0" smtClean="0">
                <a:solidFill>
                  <a:schemeClr val="tx1"/>
                </a:solidFill>
                <a:latin typeface="Cambria" pitchFamily="18" charset="0"/>
              </a:rPr>
              <a:t>Function returning Object</a:t>
            </a:r>
          </a:p>
        </p:txBody>
      </p:sp>
      <p:pic>
        <p:nvPicPr>
          <p:cNvPr id="4" name="Picture 2" descr="http://www.entranceforms.com/libs/img/logos/kiit0712.logo.jpg"/>
          <p:cNvPicPr>
            <a:picLocks noChangeAspect="1" noChangeArrowheads="1"/>
          </p:cNvPicPr>
          <p:nvPr/>
        </p:nvPicPr>
        <p:blipFill>
          <a:blip r:embed="rId4" cstate="print"/>
          <a:srcRect l="7585" b="3870"/>
          <a:stretch>
            <a:fillRect/>
          </a:stretch>
        </p:blipFill>
        <p:spPr bwMode="auto">
          <a:xfrm>
            <a:off x="8153403" y="533400"/>
            <a:ext cx="928396" cy="685800"/>
          </a:xfrm>
          <a:prstGeom prst="rect">
            <a:avLst/>
          </a:prstGeom>
          <a:noFill/>
        </p:spPr>
      </p:pic>
      <p:sp>
        <p:nvSpPr>
          <p:cNvPr id="5" name="Footer Placeholder 3"/>
          <p:cNvSpPr>
            <a:spLocks noGrp="1"/>
          </p:cNvSpPr>
          <p:nvPr>
            <p:ph type="ftr" sz="quarter" idx="11"/>
          </p:nvPr>
        </p:nvSpPr>
        <p:spPr bwMode="auto">
          <a:xfrm>
            <a:off x="609600" y="6506310"/>
            <a:ext cx="8115300" cy="316523"/>
          </a:xfrm>
          <a:solidFill>
            <a:srgbClr val="008000"/>
          </a:solidFill>
          <a:ln>
            <a:solidFill>
              <a:srgbClr val="00B050"/>
            </a:solidFill>
            <a:miter lim="800000"/>
            <a:headEnd/>
            <a:tailEnd/>
          </a:ln>
        </p:spPr>
        <p:txBody>
          <a:bodyPr wrap="square" lIns="91258" tIns="45628" rIns="91258" bIns="45628" numCol="1" anchorCtr="0" compatLnSpc="1">
            <a:prstTxWarp prst="textNoShape">
              <a:avLst/>
            </a:prstTxWarp>
          </a:bodyPr>
          <a:lstStyle/>
          <a:p>
            <a:pPr algn="ctr"/>
            <a:r>
              <a:rPr lang="en-US" sz="2200" b="1" smtClean="0">
                <a:solidFill>
                  <a:schemeClr val="bg1"/>
                </a:solidFill>
                <a:latin typeface="Cambria Math" pitchFamily="18" charset="0"/>
                <a:ea typeface="Cambria Math" pitchFamily="18" charset="0"/>
                <a:cs typeface="Times New Roman" pitchFamily="18" charset="0"/>
              </a:rPr>
              <a:t>School of Computer Engineering</a:t>
            </a:r>
            <a:endParaRPr lang="en-US" sz="1900" dirty="0">
              <a:solidFill>
                <a:schemeClr val="bg1"/>
              </a:solidFill>
              <a:latin typeface="Cambria Math" pitchFamily="18" charset="0"/>
              <a:ea typeface="Cambria Math" pitchFamily="18" charset="0"/>
            </a:endParaRPr>
          </a:p>
        </p:txBody>
      </p:sp>
      <p:sp>
        <p:nvSpPr>
          <p:cNvPr id="16" name="Slide Number Placeholder 15"/>
          <p:cNvSpPr>
            <a:spLocks noGrp="1"/>
          </p:cNvSpPr>
          <p:nvPr>
            <p:ph type="sldNum" sz="quarter" idx="12"/>
          </p:nvPr>
        </p:nvSpPr>
        <p:spPr/>
        <p:txBody>
          <a:bodyPr>
            <a:normAutofit fontScale="85000" lnSpcReduction="20000"/>
          </a:bodyPr>
          <a:lstStyle/>
          <a:p>
            <a:pPr>
              <a:defRPr/>
            </a:pPr>
            <a:fld id="{F22323B9-1D87-4D56-A1A0-9DA960EA2996}" type="slidenum">
              <a:rPr lang="en-US" smtClean="0"/>
              <a:pPr>
                <a:defRPr/>
              </a:pPr>
              <a:t>23</a:t>
            </a:fld>
            <a:endParaRPr lang="en-US" dirty="0"/>
          </a:p>
        </p:txBody>
      </p:sp>
      <p:sp>
        <p:nvSpPr>
          <p:cNvPr id="9" name="TextBox 8"/>
          <p:cNvSpPr txBox="1"/>
          <p:nvPr/>
        </p:nvSpPr>
        <p:spPr>
          <a:xfrm>
            <a:off x="88602" y="4572000"/>
            <a:ext cx="8959701" cy="369332"/>
          </a:xfrm>
          <a:prstGeom prst="rect">
            <a:avLst/>
          </a:prstGeom>
          <a:solidFill>
            <a:schemeClr val="accent2"/>
          </a:solidFill>
        </p:spPr>
        <p:txBody>
          <a:bodyPr wrap="square" rtlCol="0">
            <a:spAutoFit/>
          </a:bodyPr>
          <a:lstStyle/>
          <a:p>
            <a:r>
              <a:rPr lang="en-US" i="1" dirty="0" smtClean="0">
                <a:solidFill>
                  <a:schemeClr val="bg1"/>
                </a:solidFill>
                <a:latin typeface="+mn-lt"/>
              </a:rPr>
              <a:t>Example</a:t>
            </a:r>
          </a:p>
        </p:txBody>
      </p:sp>
      <p:pic>
        <p:nvPicPr>
          <p:cNvPr id="63493" name="Picture 5" descr="Return object from a function in C++"/>
          <p:cNvPicPr>
            <a:picLocks noChangeAspect="1" noChangeArrowheads="1"/>
          </p:cNvPicPr>
          <p:nvPr/>
        </p:nvPicPr>
        <p:blipFill>
          <a:blip r:embed="rId5"/>
          <a:srcRect/>
          <a:stretch>
            <a:fillRect/>
          </a:stretch>
        </p:blipFill>
        <p:spPr bwMode="auto">
          <a:xfrm>
            <a:off x="1981200" y="1676400"/>
            <a:ext cx="3876675" cy="2819401"/>
          </a:xfrm>
          <a:prstGeom prst="rect">
            <a:avLst/>
          </a:prstGeom>
          <a:noFill/>
        </p:spPr>
      </p:pic>
      <p:graphicFrame>
        <p:nvGraphicFramePr>
          <p:cNvPr id="12" name="Object 11"/>
          <p:cNvGraphicFramePr>
            <a:graphicFrameLocks noChangeAspect="1"/>
          </p:cNvGraphicFramePr>
          <p:nvPr/>
        </p:nvGraphicFramePr>
        <p:xfrm>
          <a:off x="3810000" y="5105400"/>
          <a:ext cx="914400" cy="806450"/>
        </p:xfrm>
        <a:graphic>
          <a:graphicData uri="http://schemas.openxmlformats.org/presentationml/2006/ole">
            <p:oleObj spid="_x0000_s63494" name="Packager Shell Object" showAsIcon="1" r:id="rId6" imgW="914400" imgH="806400" progId="Package">
              <p:embed/>
            </p:oleObj>
          </a:graphicData>
        </a:graphic>
      </p:graphicFrame>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a:xfrm>
            <a:off x="76200" y="152400"/>
            <a:ext cx="8839200" cy="990600"/>
          </a:xfrm>
        </p:spPr>
        <p:txBody>
          <a:bodyPr/>
          <a:lstStyle/>
          <a:p>
            <a:r>
              <a:rPr lang="en-US" b="1" dirty="0" smtClean="0">
                <a:solidFill>
                  <a:schemeClr val="tx1"/>
                </a:solidFill>
                <a:latin typeface="Cambria" pitchFamily="18" charset="0"/>
              </a:rPr>
              <a:t>Static Data Members</a:t>
            </a:r>
          </a:p>
        </p:txBody>
      </p:sp>
      <p:pic>
        <p:nvPicPr>
          <p:cNvPr id="4" name="Picture 2" descr="http://www.entranceforms.com/libs/img/logos/kiit0712.logo.jpg"/>
          <p:cNvPicPr>
            <a:picLocks noChangeAspect="1" noChangeArrowheads="1"/>
          </p:cNvPicPr>
          <p:nvPr/>
        </p:nvPicPr>
        <p:blipFill>
          <a:blip r:embed="rId4" cstate="print"/>
          <a:srcRect l="7585" b="3870"/>
          <a:stretch>
            <a:fillRect/>
          </a:stretch>
        </p:blipFill>
        <p:spPr bwMode="auto">
          <a:xfrm>
            <a:off x="8153403" y="533400"/>
            <a:ext cx="928396" cy="685800"/>
          </a:xfrm>
          <a:prstGeom prst="rect">
            <a:avLst/>
          </a:prstGeom>
          <a:noFill/>
        </p:spPr>
      </p:pic>
      <p:sp>
        <p:nvSpPr>
          <p:cNvPr id="5" name="Footer Placeholder 3"/>
          <p:cNvSpPr>
            <a:spLocks noGrp="1"/>
          </p:cNvSpPr>
          <p:nvPr>
            <p:ph type="ftr" sz="quarter" idx="11"/>
          </p:nvPr>
        </p:nvSpPr>
        <p:spPr bwMode="auto">
          <a:xfrm>
            <a:off x="609600" y="6506310"/>
            <a:ext cx="8115300" cy="316523"/>
          </a:xfrm>
          <a:solidFill>
            <a:srgbClr val="008000"/>
          </a:solidFill>
          <a:ln>
            <a:solidFill>
              <a:srgbClr val="00B050"/>
            </a:solidFill>
            <a:miter lim="800000"/>
            <a:headEnd/>
            <a:tailEnd/>
          </a:ln>
        </p:spPr>
        <p:txBody>
          <a:bodyPr wrap="square" lIns="91258" tIns="45628" rIns="91258" bIns="45628" numCol="1" anchorCtr="0" compatLnSpc="1">
            <a:prstTxWarp prst="textNoShape">
              <a:avLst/>
            </a:prstTxWarp>
          </a:bodyPr>
          <a:lstStyle/>
          <a:p>
            <a:pPr algn="ctr"/>
            <a:r>
              <a:rPr lang="en-US" sz="2200" b="1" smtClean="0">
                <a:solidFill>
                  <a:schemeClr val="bg1"/>
                </a:solidFill>
                <a:latin typeface="Cambria Math" pitchFamily="18" charset="0"/>
                <a:ea typeface="Cambria Math" pitchFamily="18" charset="0"/>
                <a:cs typeface="Times New Roman" pitchFamily="18" charset="0"/>
              </a:rPr>
              <a:t>School of Computer Engineering</a:t>
            </a:r>
            <a:endParaRPr lang="en-US" sz="1900" dirty="0">
              <a:solidFill>
                <a:schemeClr val="bg1"/>
              </a:solidFill>
              <a:latin typeface="Cambria Math" pitchFamily="18" charset="0"/>
              <a:ea typeface="Cambria Math" pitchFamily="18" charset="0"/>
            </a:endParaRPr>
          </a:p>
        </p:txBody>
      </p:sp>
      <p:sp>
        <p:nvSpPr>
          <p:cNvPr id="16" name="Slide Number Placeholder 15"/>
          <p:cNvSpPr>
            <a:spLocks noGrp="1"/>
          </p:cNvSpPr>
          <p:nvPr>
            <p:ph type="sldNum" sz="quarter" idx="12"/>
          </p:nvPr>
        </p:nvSpPr>
        <p:spPr/>
        <p:txBody>
          <a:bodyPr>
            <a:normAutofit fontScale="85000" lnSpcReduction="20000"/>
          </a:bodyPr>
          <a:lstStyle/>
          <a:p>
            <a:pPr>
              <a:defRPr/>
            </a:pPr>
            <a:fld id="{F22323B9-1D87-4D56-A1A0-9DA960EA2996}" type="slidenum">
              <a:rPr lang="en-US" smtClean="0"/>
              <a:pPr>
                <a:defRPr/>
              </a:pPr>
              <a:t>24</a:t>
            </a:fld>
            <a:endParaRPr lang="en-US" dirty="0"/>
          </a:p>
        </p:txBody>
      </p:sp>
      <p:sp>
        <p:nvSpPr>
          <p:cNvPr id="19" name="Content Placeholder 2"/>
          <p:cNvSpPr txBox="1">
            <a:spLocks/>
          </p:cNvSpPr>
          <p:nvPr/>
        </p:nvSpPr>
        <p:spPr bwMode="auto">
          <a:xfrm>
            <a:off x="99234" y="1500965"/>
            <a:ext cx="8892365" cy="3299635"/>
          </a:xfrm>
          <a:prstGeom prst="rect">
            <a:avLst/>
          </a:prstGeom>
          <a:noFill/>
          <a:ln w="9525">
            <a:noFill/>
            <a:miter lim="800000"/>
            <a:headEnd/>
            <a:tailEnd/>
          </a:ln>
        </p:spPr>
        <p:txBody>
          <a:bodyPr vert="horz" wrap="square" lIns="91273" tIns="45636" rIns="91273" bIns="45636" numCol="1" anchor="t" anchorCtr="0" compatLnSpc="1">
            <a:prstTxWarp prst="textNoShape">
              <a:avLst/>
            </a:prstTxWarp>
          </a:bodyPr>
          <a:lstStyle/>
          <a:p>
            <a:pPr lvl="0" algn="just">
              <a:lnSpc>
                <a:spcPct val="120000"/>
              </a:lnSpc>
              <a:buClr>
                <a:srgbClr val="C00000"/>
              </a:buClr>
              <a:buSzPct val="80000"/>
              <a:defRPr/>
            </a:pPr>
            <a:r>
              <a:rPr lang="en-US" dirty="0" smtClean="0">
                <a:latin typeface="Cambria" pitchFamily="18" charset="0"/>
              </a:rPr>
              <a:t>C++ permits to define static data members within the class using the </a:t>
            </a:r>
            <a:r>
              <a:rPr lang="en-US" b="1" dirty="0" smtClean="0">
                <a:latin typeface="Cambria" pitchFamily="18" charset="0"/>
              </a:rPr>
              <a:t>static</a:t>
            </a:r>
            <a:r>
              <a:rPr lang="en-US" dirty="0" smtClean="0">
                <a:latin typeface="Cambria" pitchFamily="18" charset="0"/>
              </a:rPr>
              <a:t> keyword. When a data member is declared as static, the following must be noted – </a:t>
            </a:r>
          </a:p>
          <a:p>
            <a:pPr marL="318503" indent="-318503" algn="just">
              <a:lnSpc>
                <a:spcPct val="120000"/>
              </a:lnSpc>
              <a:buClr>
                <a:srgbClr val="C00000"/>
              </a:buClr>
              <a:buSzPct val="80000"/>
              <a:buFont typeface="Wingdings" pitchFamily="2" charset="2"/>
              <a:buChar char="q"/>
              <a:defRPr/>
            </a:pPr>
            <a:r>
              <a:rPr lang="en-US" dirty="0" smtClean="0">
                <a:latin typeface="Cambria" pitchFamily="18" charset="0"/>
              </a:rPr>
              <a:t>Only one copy of the data is maintained for all objects of the class.</a:t>
            </a:r>
          </a:p>
          <a:p>
            <a:pPr marL="318503" indent="-318503" algn="just">
              <a:lnSpc>
                <a:spcPct val="120000"/>
              </a:lnSpc>
              <a:buClr>
                <a:srgbClr val="C00000"/>
              </a:buClr>
              <a:buSzPct val="80000"/>
              <a:buFont typeface="Wingdings" pitchFamily="2" charset="2"/>
              <a:buChar char="q"/>
              <a:defRPr/>
            </a:pPr>
            <a:r>
              <a:rPr lang="en-US" dirty="0" smtClean="0">
                <a:latin typeface="Cambria" pitchFamily="18" charset="0"/>
              </a:rPr>
              <a:t>Only one copy of the data is created in memory.</a:t>
            </a:r>
          </a:p>
          <a:p>
            <a:pPr marL="318503" indent="-318503" algn="just">
              <a:lnSpc>
                <a:spcPct val="120000"/>
              </a:lnSpc>
              <a:buClr>
                <a:srgbClr val="C00000"/>
              </a:buClr>
              <a:buSzPct val="80000"/>
              <a:buFont typeface="Wingdings" pitchFamily="2" charset="2"/>
              <a:buChar char="q"/>
              <a:defRPr/>
            </a:pPr>
            <a:r>
              <a:rPr lang="en-US" dirty="0" smtClean="0">
                <a:latin typeface="Cambria" pitchFamily="18" charset="0"/>
              </a:rPr>
              <a:t>All objects of the class share the static members.</a:t>
            </a:r>
          </a:p>
          <a:p>
            <a:pPr marL="318503" indent="-318503" algn="just">
              <a:lnSpc>
                <a:spcPct val="120000"/>
              </a:lnSpc>
              <a:buClr>
                <a:srgbClr val="C00000"/>
              </a:buClr>
              <a:buSzPct val="80000"/>
              <a:buFont typeface="Wingdings" pitchFamily="2" charset="2"/>
              <a:buChar char="q"/>
              <a:defRPr/>
            </a:pPr>
            <a:r>
              <a:rPr lang="en-US" dirty="0" smtClean="0">
                <a:latin typeface="Cambria" pitchFamily="18" charset="0"/>
              </a:rPr>
              <a:t>When the first object of the class is created, all static data members are initialized to 0, if no other initialization is present.</a:t>
            </a:r>
          </a:p>
          <a:p>
            <a:pPr marL="318503" indent="-318503" algn="just">
              <a:lnSpc>
                <a:spcPct val="120000"/>
              </a:lnSpc>
              <a:buClr>
                <a:srgbClr val="C00000"/>
              </a:buClr>
              <a:buSzPct val="80000"/>
              <a:buFont typeface="Wingdings" pitchFamily="2" charset="2"/>
              <a:buChar char="q"/>
              <a:defRPr/>
            </a:pPr>
            <a:r>
              <a:rPr lang="en-US" dirty="0" smtClean="0">
                <a:latin typeface="Cambria" pitchFamily="18" charset="0"/>
              </a:rPr>
              <a:t>Static data members are visible only within the class but their lifetime is the entire program.</a:t>
            </a:r>
          </a:p>
          <a:p>
            <a:pPr marL="318503" indent="-318503" algn="just">
              <a:lnSpc>
                <a:spcPct val="120000"/>
              </a:lnSpc>
              <a:buClr>
                <a:srgbClr val="C00000"/>
              </a:buClr>
              <a:buSzPct val="80000"/>
              <a:buFont typeface="Wingdings" pitchFamily="2" charset="2"/>
              <a:buChar char="q"/>
              <a:defRPr/>
            </a:pPr>
            <a:r>
              <a:rPr lang="en-US" dirty="0" smtClean="0">
                <a:latin typeface="Cambria" pitchFamily="18" charset="0"/>
              </a:rPr>
              <a:t>Memory for static data members is allocated per class and not per object. </a:t>
            </a:r>
          </a:p>
          <a:p>
            <a:pPr marL="318503" indent="-318503" algn="just">
              <a:lnSpc>
                <a:spcPct val="120000"/>
              </a:lnSpc>
              <a:buClr>
                <a:srgbClr val="C00000"/>
              </a:buClr>
              <a:buSzPct val="80000"/>
              <a:buFont typeface="Wingdings" pitchFamily="2" charset="2"/>
              <a:buChar char="q"/>
              <a:defRPr/>
            </a:pPr>
            <a:endParaRPr lang="en-US" dirty="0" smtClean="0">
              <a:latin typeface="Cambria" pitchFamily="18" charset="0"/>
            </a:endParaRPr>
          </a:p>
        </p:txBody>
      </p:sp>
      <p:sp>
        <p:nvSpPr>
          <p:cNvPr id="12" name="TextBox 11"/>
          <p:cNvSpPr txBox="1"/>
          <p:nvPr/>
        </p:nvSpPr>
        <p:spPr>
          <a:xfrm>
            <a:off x="88602" y="4878588"/>
            <a:ext cx="8959701" cy="369332"/>
          </a:xfrm>
          <a:prstGeom prst="rect">
            <a:avLst/>
          </a:prstGeom>
          <a:solidFill>
            <a:schemeClr val="accent2"/>
          </a:solidFill>
        </p:spPr>
        <p:txBody>
          <a:bodyPr wrap="square" rtlCol="0">
            <a:spAutoFit/>
          </a:bodyPr>
          <a:lstStyle/>
          <a:p>
            <a:r>
              <a:rPr lang="en-US" i="1" dirty="0" smtClean="0">
                <a:solidFill>
                  <a:schemeClr val="bg1"/>
                </a:solidFill>
                <a:latin typeface="+mn-lt"/>
              </a:rPr>
              <a:t>Example</a:t>
            </a:r>
          </a:p>
        </p:txBody>
      </p:sp>
      <p:graphicFrame>
        <p:nvGraphicFramePr>
          <p:cNvPr id="13" name="Object 12"/>
          <p:cNvGraphicFramePr>
            <a:graphicFrameLocks noChangeAspect="1"/>
          </p:cNvGraphicFramePr>
          <p:nvPr/>
        </p:nvGraphicFramePr>
        <p:xfrm>
          <a:off x="3657600" y="5477555"/>
          <a:ext cx="914400" cy="806450"/>
        </p:xfrm>
        <a:graphic>
          <a:graphicData uri="http://schemas.openxmlformats.org/presentationml/2006/ole">
            <p:oleObj spid="_x0000_s56324" name="Packager Shell Object" showAsIcon="1" r:id="rId5" imgW="914400" imgH="806400" progId="Package">
              <p:embed/>
            </p:oleObj>
          </a:graphicData>
        </a:graphic>
      </p:graphicFrame>
      <p:graphicFrame>
        <p:nvGraphicFramePr>
          <p:cNvPr id="14" name="Object 13"/>
          <p:cNvGraphicFramePr>
            <a:graphicFrameLocks noChangeAspect="1"/>
          </p:cNvGraphicFramePr>
          <p:nvPr/>
        </p:nvGraphicFramePr>
        <p:xfrm>
          <a:off x="5029200" y="5477555"/>
          <a:ext cx="914400" cy="806450"/>
        </p:xfrm>
        <a:graphic>
          <a:graphicData uri="http://schemas.openxmlformats.org/presentationml/2006/ole">
            <p:oleObj spid="_x0000_s56325" name="Packager Shell Object" showAsIcon="1" r:id="rId6" imgW="914400" imgH="806400" progId="Package">
              <p:embed/>
            </p:oleObj>
          </a:graphicData>
        </a:graphic>
      </p:graphicFrame>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a:xfrm>
            <a:off x="76200" y="152400"/>
            <a:ext cx="8839200" cy="990600"/>
          </a:xfrm>
        </p:spPr>
        <p:txBody>
          <a:bodyPr/>
          <a:lstStyle/>
          <a:p>
            <a:r>
              <a:rPr lang="en-US" b="1" dirty="0" smtClean="0">
                <a:solidFill>
                  <a:schemeClr val="tx1"/>
                </a:solidFill>
                <a:latin typeface="Cambria" pitchFamily="18" charset="0"/>
              </a:rPr>
              <a:t>Static Member Function</a:t>
            </a:r>
          </a:p>
        </p:txBody>
      </p:sp>
      <p:pic>
        <p:nvPicPr>
          <p:cNvPr id="4" name="Picture 2" descr="http://www.entranceforms.com/libs/img/logos/kiit0712.logo.jpg"/>
          <p:cNvPicPr>
            <a:picLocks noChangeAspect="1" noChangeArrowheads="1"/>
          </p:cNvPicPr>
          <p:nvPr/>
        </p:nvPicPr>
        <p:blipFill>
          <a:blip r:embed="rId4" cstate="print"/>
          <a:srcRect l="7585" b="3870"/>
          <a:stretch>
            <a:fillRect/>
          </a:stretch>
        </p:blipFill>
        <p:spPr bwMode="auto">
          <a:xfrm>
            <a:off x="8153403" y="533400"/>
            <a:ext cx="928396" cy="685800"/>
          </a:xfrm>
          <a:prstGeom prst="rect">
            <a:avLst/>
          </a:prstGeom>
          <a:noFill/>
        </p:spPr>
      </p:pic>
      <p:sp>
        <p:nvSpPr>
          <p:cNvPr id="5" name="Footer Placeholder 3"/>
          <p:cNvSpPr>
            <a:spLocks noGrp="1"/>
          </p:cNvSpPr>
          <p:nvPr>
            <p:ph type="ftr" sz="quarter" idx="11"/>
          </p:nvPr>
        </p:nvSpPr>
        <p:spPr bwMode="auto">
          <a:xfrm>
            <a:off x="609600" y="6506310"/>
            <a:ext cx="8115300" cy="316523"/>
          </a:xfrm>
          <a:solidFill>
            <a:srgbClr val="008000"/>
          </a:solidFill>
          <a:ln>
            <a:solidFill>
              <a:srgbClr val="00B050"/>
            </a:solidFill>
            <a:miter lim="800000"/>
            <a:headEnd/>
            <a:tailEnd/>
          </a:ln>
        </p:spPr>
        <p:txBody>
          <a:bodyPr wrap="square" lIns="91258" tIns="45628" rIns="91258" bIns="45628" numCol="1" anchorCtr="0" compatLnSpc="1">
            <a:prstTxWarp prst="textNoShape">
              <a:avLst/>
            </a:prstTxWarp>
          </a:bodyPr>
          <a:lstStyle/>
          <a:p>
            <a:pPr algn="ctr"/>
            <a:r>
              <a:rPr lang="en-US" sz="2200" b="1" smtClean="0">
                <a:solidFill>
                  <a:schemeClr val="bg1"/>
                </a:solidFill>
                <a:latin typeface="Cambria Math" pitchFamily="18" charset="0"/>
                <a:ea typeface="Cambria Math" pitchFamily="18" charset="0"/>
                <a:cs typeface="Times New Roman" pitchFamily="18" charset="0"/>
              </a:rPr>
              <a:t>School of Computer Engineering</a:t>
            </a:r>
            <a:endParaRPr lang="en-US" sz="1900" dirty="0">
              <a:solidFill>
                <a:schemeClr val="bg1"/>
              </a:solidFill>
              <a:latin typeface="Cambria Math" pitchFamily="18" charset="0"/>
              <a:ea typeface="Cambria Math" pitchFamily="18" charset="0"/>
            </a:endParaRPr>
          </a:p>
        </p:txBody>
      </p:sp>
      <p:sp>
        <p:nvSpPr>
          <p:cNvPr id="16" name="Slide Number Placeholder 15"/>
          <p:cNvSpPr>
            <a:spLocks noGrp="1"/>
          </p:cNvSpPr>
          <p:nvPr>
            <p:ph type="sldNum" sz="quarter" idx="12"/>
          </p:nvPr>
        </p:nvSpPr>
        <p:spPr/>
        <p:txBody>
          <a:bodyPr>
            <a:normAutofit fontScale="85000" lnSpcReduction="20000"/>
          </a:bodyPr>
          <a:lstStyle/>
          <a:p>
            <a:pPr>
              <a:defRPr/>
            </a:pPr>
            <a:fld id="{F22323B9-1D87-4D56-A1A0-9DA960EA2996}" type="slidenum">
              <a:rPr lang="en-US" smtClean="0"/>
              <a:pPr>
                <a:defRPr/>
              </a:pPr>
              <a:t>25</a:t>
            </a:fld>
            <a:endParaRPr lang="en-US" dirty="0"/>
          </a:p>
        </p:txBody>
      </p:sp>
      <p:sp>
        <p:nvSpPr>
          <p:cNvPr id="19" name="Content Placeholder 2"/>
          <p:cNvSpPr txBox="1">
            <a:spLocks/>
          </p:cNvSpPr>
          <p:nvPr/>
        </p:nvSpPr>
        <p:spPr bwMode="auto">
          <a:xfrm>
            <a:off x="99234" y="1500965"/>
            <a:ext cx="8892365" cy="1775635"/>
          </a:xfrm>
          <a:prstGeom prst="rect">
            <a:avLst/>
          </a:prstGeom>
          <a:noFill/>
          <a:ln w="9525">
            <a:noFill/>
            <a:miter lim="800000"/>
            <a:headEnd/>
            <a:tailEnd/>
          </a:ln>
        </p:spPr>
        <p:txBody>
          <a:bodyPr vert="horz" wrap="square" lIns="91273" tIns="45636" rIns="91273" bIns="45636" numCol="1" anchor="t" anchorCtr="0" compatLnSpc="1">
            <a:prstTxWarp prst="textNoShape">
              <a:avLst/>
            </a:prstTxWarp>
          </a:bodyPr>
          <a:lstStyle/>
          <a:p>
            <a:pPr lvl="0" algn="just">
              <a:lnSpc>
                <a:spcPct val="120000"/>
              </a:lnSpc>
              <a:buClr>
                <a:srgbClr val="C00000"/>
              </a:buClr>
              <a:buSzPct val="80000"/>
              <a:defRPr/>
            </a:pPr>
            <a:r>
              <a:rPr lang="en-US" dirty="0" smtClean="0">
                <a:latin typeface="Cambria" pitchFamily="18" charset="0"/>
              </a:rPr>
              <a:t>By declaring a function member as static, you make it independent of any particular object of the class. A static member function can be called even if no objects of the class exist and the static functions are accessed using only the class name and the scope resolution operator ::. A static member function can only access static data member, other static member functions and any other functions from outside the class.</a:t>
            </a:r>
          </a:p>
        </p:txBody>
      </p:sp>
      <p:sp>
        <p:nvSpPr>
          <p:cNvPr id="12" name="TextBox 11"/>
          <p:cNvSpPr txBox="1"/>
          <p:nvPr/>
        </p:nvSpPr>
        <p:spPr>
          <a:xfrm>
            <a:off x="88602" y="3212068"/>
            <a:ext cx="8959701" cy="369332"/>
          </a:xfrm>
          <a:prstGeom prst="rect">
            <a:avLst/>
          </a:prstGeom>
          <a:solidFill>
            <a:schemeClr val="accent2"/>
          </a:solidFill>
        </p:spPr>
        <p:txBody>
          <a:bodyPr wrap="square" rtlCol="0">
            <a:spAutoFit/>
          </a:bodyPr>
          <a:lstStyle/>
          <a:p>
            <a:r>
              <a:rPr lang="en-US" i="1" dirty="0" smtClean="0">
                <a:solidFill>
                  <a:schemeClr val="bg1"/>
                </a:solidFill>
                <a:latin typeface="+mn-lt"/>
              </a:rPr>
              <a:t>Example</a:t>
            </a:r>
          </a:p>
        </p:txBody>
      </p:sp>
      <p:graphicFrame>
        <p:nvGraphicFramePr>
          <p:cNvPr id="10" name="Object 9"/>
          <p:cNvGraphicFramePr>
            <a:graphicFrameLocks noChangeAspect="1"/>
          </p:cNvGraphicFramePr>
          <p:nvPr/>
        </p:nvGraphicFramePr>
        <p:xfrm>
          <a:off x="4038600" y="3682404"/>
          <a:ext cx="914400" cy="806450"/>
        </p:xfrm>
        <a:graphic>
          <a:graphicData uri="http://schemas.openxmlformats.org/presentationml/2006/ole">
            <p:oleObj spid="_x0000_s57348" name="Packager Shell Object" showAsIcon="1" r:id="rId5" imgW="914400" imgH="806400" progId="Package">
              <p:embed/>
            </p:oleObj>
          </a:graphicData>
        </a:graphic>
      </p:graphicFrame>
      <p:sp>
        <p:nvSpPr>
          <p:cNvPr id="9" name="TextBox 8"/>
          <p:cNvSpPr txBox="1"/>
          <p:nvPr/>
        </p:nvSpPr>
        <p:spPr>
          <a:xfrm>
            <a:off x="77969" y="4506433"/>
            <a:ext cx="8959701" cy="369332"/>
          </a:xfrm>
          <a:prstGeom prst="rect">
            <a:avLst/>
          </a:prstGeom>
          <a:solidFill>
            <a:schemeClr val="accent2"/>
          </a:solidFill>
        </p:spPr>
        <p:txBody>
          <a:bodyPr wrap="square" rtlCol="0">
            <a:spAutoFit/>
          </a:bodyPr>
          <a:lstStyle/>
          <a:p>
            <a:r>
              <a:rPr lang="en-US" i="1" dirty="0" smtClean="0">
                <a:solidFill>
                  <a:schemeClr val="bg1"/>
                </a:solidFill>
                <a:latin typeface="+mn-lt"/>
              </a:rPr>
              <a:t>Uses</a:t>
            </a:r>
          </a:p>
        </p:txBody>
      </p:sp>
      <p:sp>
        <p:nvSpPr>
          <p:cNvPr id="11" name="Content Placeholder 2"/>
          <p:cNvSpPr txBox="1">
            <a:spLocks/>
          </p:cNvSpPr>
          <p:nvPr/>
        </p:nvSpPr>
        <p:spPr bwMode="auto">
          <a:xfrm>
            <a:off x="42532" y="4832499"/>
            <a:ext cx="8892365" cy="1034901"/>
          </a:xfrm>
          <a:prstGeom prst="rect">
            <a:avLst/>
          </a:prstGeom>
          <a:noFill/>
          <a:ln w="9525">
            <a:noFill/>
            <a:miter lim="800000"/>
            <a:headEnd/>
            <a:tailEnd/>
          </a:ln>
        </p:spPr>
        <p:txBody>
          <a:bodyPr vert="horz" wrap="square" lIns="91273" tIns="45636" rIns="91273" bIns="45636" numCol="1" anchor="t" anchorCtr="0" compatLnSpc="1">
            <a:prstTxWarp prst="textNoShape">
              <a:avLst/>
            </a:prstTxWarp>
          </a:bodyPr>
          <a:lstStyle/>
          <a:p>
            <a:pPr lvl="0" algn="just">
              <a:lnSpc>
                <a:spcPct val="120000"/>
              </a:lnSpc>
              <a:buClr>
                <a:srgbClr val="C00000"/>
              </a:buClr>
              <a:buSzPct val="80000"/>
              <a:defRPr/>
            </a:pPr>
            <a:r>
              <a:rPr lang="en-US" dirty="0" smtClean="0">
                <a:latin typeface="Cambria" pitchFamily="18" charset="0"/>
              </a:rPr>
              <a:t>It is useful when you don't want to create an object just to execute few public functions on it. This is mainly the case for helper classes that contain public functions to do some repetitive and general work, but don't need to maintain any state between calls.</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a:xfrm>
            <a:off x="76200" y="152400"/>
            <a:ext cx="8839200" cy="990600"/>
          </a:xfrm>
        </p:spPr>
        <p:txBody>
          <a:bodyPr/>
          <a:lstStyle/>
          <a:p>
            <a:r>
              <a:rPr lang="en-US" b="1" dirty="0" smtClean="0">
                <a:solidFill>
                  <a:schemeClr val="tx1"/>
                </a:solidFill>
                <a:latin typeface="Cambria" pitchFamily="18" charset="0"/>
              </a:rPr>
              <a:t>Static Object</a:t>
            </a:r>
          </a:p>
        </p:txBody>
      </p:sp>
      <p:pic>
        <p:nvPicPr>
          <p:cNvPr id="4" name="Picture 2" descr="http://www.entranceforms.com/libs/img/logos/kiit0712.logo.jpg"/>
          <p:cNvPicPr>
            <a:picLocks noChangeAspect="1" noChangeArrowheads="1"/>
          </p:cNvPicPr>
          <p:nvPr/>
        </p:nvPicPr>
        <p:blipFill>
          <a:blip r:embed="rId4" cstate="print"/>
          <a:srcRect l="7585" b="3870"/>
          <a:stretch>
            <a:fillRect/>
          </a:stretch>
        </p:blipFill>
        <p:spPr bwMode="auto">
          <a:xfrm>
            <a:off x="8153403" y="533400"/>
            <a:ext cx="928396" cy="685800"/>
          </a:xfrm>
          <a:prstGeom prst="rect">
            <a:avLst/>
          </a:prstGeom>
          <a:noFill/>
        </p:spPr>
      </p:pic>
      <p:sp>
        <p:nvSpPr>
          <p:cNvPr id="5" name="Footer Placeholder 3"/>
          <p:cNvSpPr>
            <a:spLocks noGrp="1"/>
          </p:cNvSpPr>
          <p:nvPr>
            <p:ph type="ftr" sz="quarter" idx="11"/>
          </p:nvPr>
        </p:nvSpPr>
        <p:spPr bwMode="auto">
          <a:xfrm>
            <a:off x="609600" y="6506310"/>
            <a:ext cx="8115300" cy="316523"/>
          </a:xfrm>
          <a:solidFill>
            <a:srgbClr val="008000"/>
          </a:solidFill>
          <a:ln>
            <a:solidFill>
              <a:srgbClr val="00B050"/>
            </a:solidFill>
            <a:miter lim="800000"/>
            <a:headEnd/>
            <a:tailEnd/>
          </a:ln>
        </p:spPr>
        <p:txBody>
          <a:bodyPr wrap="square" lIns="91258" tIns="45628" rIns="91258" bIns="45628" numCol="1" anchorCtr="0" compatLnSpc="1">
            <a:prstTxWarp prst="textNoShape">
              <a:avLst/>
            </a:prstTxWarp>
          </a:bodyPr>
          <a:lstStyle/>
          <a:p>
            <a:pPr algn="ctr"/>
            <a:r>
              <a:rPr lang="en-US" sz="2200" b="1" smtClean="0">
                <a:solidFill>
                  <a:schemeClr val="bg1"/>
                </a:solidFill>
                <a:latin typeface="Cambria Math" pitchFamily="18" charset="0"/>
                <a:ea typeface="Cambria Math" pitchFamily="18" charset="0"/>
                <a:cs typeface="Times New Roman" pitchFamily="18" charset="0"/>
              </a:rPr>
              <a:t>School of Computer Engineering</a:t>
            </a:r>
            <a:endParaRPr lang="en-US" sz="1900" dirty="0">
              <a:solidFill>
                <a:schemeClr val="bg1"/>
              </a:solidFill>
              <a:latin typeface="Cambria Math" pitchFamily="18" charset="0"/>
              <a:ea typeface="Cambria Math" pitchFamily="18" charset="0"/>
            </a:endParaRPr>
          </a:p>
        </p:txBody>
      </p:sp>
      <p:sp>
        <p:nvSpPr>
          <p:cNvPr id="16" name="Slide Number Placeholder 15"/>
          <p:cNvSpPr>
            <a:spLocks noGrp="1"/>
          </p:cNvSpPr>
          <p:nvPr>
            <p:ph type="sldNum" sz="quarter" idx="12"/>
          </p:nvPr>
        </p:nvSpPr>
        <p:spPr/>
        <p:txBody>
          <a:bodyPr>
            <a:normAutofit fontScale="85000" lnSpcReduction="20000"/>
          </a:bodyPr>
          <a:lstStyle/>
          <a:p>
            <a:pPr>
              <a:defRPr/>
            </a:pPr>
            <a:fld id="{F22323B9-1D87-4D56-A1A0-9DA960EA2996}" type="slidenum">
              <a:rPr lang="en-US" smtClean="0"/>
              <a:pPr>
                <a:defRPr/>
              </a:pPr>
              <a:t>26</a:t>
            </a:fld>
            <a:endParaRPr lang="en-US" dirty="0"/>
          </a:p>
        </p:txBody>
      </p:sp>
      <p:sp>
        <p:nvSpPr>
          <p:cNvPr id="19" name="Content Placeholder 2"/>
          <p:cNvSpPr txBox="1">
            <a:spLocks/>
          </p:cNvSpPr>
          <p:nvPr/>
        </p:nvSpPr>
        <p:spPr bwMode="auto">
          <a:xfrm>
            <a:off x="99234" y="1500965"/>
            <a:ext cx="8892365" cy="1775635"/>
          </a:xfrm>
          <a:prstGeom prst="rect">
            <a:avLst/>
          </a:prstGeom>
          <a:noFill/>
          <a:ln w="9525">
            <a:noFill/>
            <a:miter lim="800000"/>
            <a:headEnd/>
            <a:tailEnd/>
          </a:ln>
        </p:spPr>
        <p:txBody>
          <a:bodyPr vert="horz" wrap="square" lIns="91273" tIns="45636" rIns="91273" bIns="45636" numCol="1" anchor="t" anchorCtr="0" compatLnSpc="1">
            <a:prstTxWarp prst="textNoShape">
              <a:avLst/>
            </a:prstTxWarp>
          </a:bodyPr>
          <a:lstStyle/>
          <a:p>
            <a:pPr lvl="0" algn="just">
              <a:lnSpc>
                <a:spcPct val="120000"/>
              </a:lnSpc>
              <a:buClr>
                <a:srgbClr val="C00000"/>
              </a:buClr>
              <a:buSzPct val="80000"/>
              <a:defRPr/>
            </a:pPr>
            <a:r>
              <a:rPr lang="en-US" dirty="0" smtClean="0">
                <a:latin typeface="Cambria" pitchFamily="18" charset="0"/>
              </a:rPr>
              <a:t>Declaring the object as static, initializes the class data members to 0. Thus all associated numbers get initialized to 0.</a:t>
            </a:r>
          </a:p>
        </p:txBody>
      </p:sp>
      <p:sp>
        <p:nvSpPr>
          <p:cNvPr id="12" name="TextBox 11"/>
          <p:cNvSpPr txBox="1"/>
          <p:nvPr/>
        </p:nvSpPr>
        <p:spPr>
          <a:xfrm>
            <a:off x="88602" y="2230332"/>
            <a:ext cx="8959701" cy="369332"/>
          </a:xfrm>
          <a:prstGeom prst="rect">
            <a:avLst/>
          </a:prstGeom>
          <a:solidFill>
            <a:schemeClr val="accent2"/>
          </a:solidFill>
        </p:spPr>
        <p:txBody>
          <a:bodyPr wrap="square" rtlCol="0">
            <a:spAutoFit/>
          </a:bodyPr>
          <a:lstStyle/>
          <a:p>
            <a:r>
              <a:rPr lang="en-US" i="1" dirty="0" smtClean="0">
                <a:solidFill>
                  <a:schemeClr val="bg1"/>
                </a:solidFill>
                <a:latin typeface="+mn-lt"/>
              </a:rPr>
              <a:t>Example</a:t>
            </a:r>
          </a:p>
        </p:txBody>
      </p:sp>
      <p:graphicFrame>
        <p:nvGraphicFramePr>
          <p:cNvPr id="13" name="Object 12"/>
          <p:cNvGraphicFramePr>
            <a:graphicFrameLocks noChangeAspect="1"/>
          </p:cNvGraphicFramePr>
          <p:nvPr/>
        </p:nvGraphicFramePr>
        <p:xfrm>
          <a:off x="3733800" y="2971800"/>
          <a:ext cx="914400" cy="806450"/>
        </p:xfrm>
        <a:graphic>
          <a:graphicData uri="http://schemas.openxmlformats.org/presentationml/2006/ole">
            <p:oleObj spid="_x0000_s147459" name="Packager Shell Object" showAsIcon="1" r:id="rId5" imgW="914400" imgH="806400" progId="Package">
              <p:embed/>
            </p:oleObj>
          </a:graphicData>
        </a:graphic>
      </p:graphicFrame>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a:xfrm>
            <a:off x="76200" y="152400"/>
            <a:ext cx="8839200" cy="990600"/>
          </a:xfrm>
        </p:spPr>
        <p:txBody>
          <a:bodyPr/>
          <a:lstStyle/>
          <a:p>
            <a:r>
              <a:rPr lang="en-US" b="1" dirty="0" smtClean="0">
                <a:solidFill>
                  <a:schemeClr val="tx1"/>
                </a:solidFill>
                <a:latin typeface="Cambria" pitchFamily="18" charset="0"/>
              </a:rPr>
              <a:t>Friend Function</a:t>
            </a:r>
          </a:p>
        </p:txBody>
      </p:sp>
      <p:pic>
        <p:nvPicPr>
          <p:cNvPr id="4" name="Picture 2" descr="http://www.entranceforms.com/libs/img/logos/kiit0712.logo.jpg"/>
          <p:cNvPicPr>
            <a:picLocks noChangeAspect="1" noChangeArrowheads="1"/>
          </p:cNvPicPr>
          <p:nvPr/>
        </p:nvPicPr>
        <p:blipFill>
          <a:blip r:embed="rId4" cstate="print"/>
          <a:srcRect l="7585" b="3870"/>
          <a:stretch>
            <a:fillRect/>
          </a:stretch>
        </p:blipFill>
        <p:spPr bwMode="auto">
          <a:xfrm>
            <a:off x="8153403" y="533400"/>
            <a:ext cx="928396" cy="685800"/>
          </a:xfrm>
          <a:prstGeom prst="rect">
            <a:avLst/>
          </a:prstGeom>
          <a:noFill/>
        </p:spPr>
      </p:pic>
      <p:sp>
        <p:nvSpPr>
          <p:cNvPr id="5" name="Footer Placeholder 3"/>
          <p:cNvSpPr>
            <a:spLocks noGrp="1"/>
          </p:cNvSpPr>
          <p:nvPr>
            <p:ph type="ftr" sz="quarter" idx="11"/>
          </p:nvPr>
        </p:nvSpPr>
        <p:spPr bwMode="auto">
          <a:xfrm>
            <a:off x="609600" y="6506310"/>
            <a:ext cx="8115300" cy="316523"/>
          </a:xfrm>
          <a:solidFill>
            <a:srgbClr val="008000"/>
          </a:solidFill>
          <a:ln>
            <a:solidFill>
              <a:srgbClr val="00B050"/>
            </a:solidFill>
            <a:miter lim="800000"/>
            <a:headEnd/>
            <a:tailEnd/>
          </a:ln>
        </p:spPr>
        <p:txBody>
          <a:bodyPr wrap="square" lIns="91258" tIns="45628" rIns="91258" bIns="45628" numCol="1" anchorCtr="0" compatLnSpc="1">
            <a:prstTxWarp prst="textNoShape">
              <a:avLst/>
            </a:prstTxWarp>
          </a:bodyPr>
          <a:lstStyle/>
          <a:p>
            <a:pPr algn="ctr"/>
            <a:r>
              <a:rPr lang="en-US" sz="2200" b="1" smtClean="0">
                <a:solidFill>
                  <a:schemeClr val="bg1"/>
                </a:solidFill>
                <a:latin typeface="Cambria Math" pitchFamily="18" charset="0"/>
                <a:ea typeface="Cambria Math" pitchFamily="18" charset="0"/>
                <a:cs typeface="Times New Roman" pitchFamily="18" charset="0"/>
              </a:rPr>
              <a:t>School of Computer Engineering</a:t>
            </a:r>
            <a:endParaRPr lang="en-US" sz="1900" dirty="0">
              <a:solidFill>
                <a:schemeClr val="bg1"/>
              </a:solidFill>
              <a:latin typeface="Cambria Math" pitchFamily="18" charset="0"/>
              <a:ea typeface="Cambria Math" pitchFamily="18" charset="0"/>
            </a:endParaRPr>
          </a:p>
        </p:txBody>
      </p:sp>
      <p:sp>
        <p:nvSpPr>
          <p:cNvPr id="16" name="Slide Number Placeholder 15"/>
          <p:cNvSpPr>
            <a:spLocks noGrp="1"/>
          </p:cNvSpPr>
          <p:nvPr>
            <p:ph type="sldNum" sz="quarter" idx="12"/>
          </p:nvPr>
        </p:nvSpPr>
        <p:spPr/>
        <p:txBody>
          <a:bodyPr>
            <a:normAutofit fontScale="85000" lnSpcReduction="20000"/>
          </a:bodyPr>
          <a:lstStyle/>
          <a:p>
            <a:pPr>
              <a:defRPr/>
            </a:pPr>
            <a:fld id="{F22323B9-1D87-4D56-A1A0-9DA960EA2996}" type="slidenum">
              <a:rPr lang="en-US" smtClean="0"/>
              <a:pPr>
                <a:defRPr/>
              </a:pPr>
              <a:t>27</a:t>
            </a:fld>
            <a:endParaRPr lang="en-US" dirty="0"/>
          </a:p>
        </p:txBody>
      </p:sp>
      <p:sp>
        <p:nvSpPr>
          <p:cNvPr id="19" name="Content Placeholder 2"/>
          <p:cNvSpPr txBox="1">
            <a:spLocks/>
          </p:cNvSpPr>
          <p:nvPr/>
        </p:nvSpPr>
        <p:spPr bwMode="auto">
          <a:xfrm>
            <a:off x="99234" y="1500965"/>
            <a:ext cx="8892365" cy="2994835"/>
          </a:xfrm>
          <a:prstGeom prst="rect">
            <a:avLst/>
          </a:prstGeom>
          <a:noFill/>
          <a:ln w="9525">
            <a:noFill/>
            <a:miter lim="800000"/>
            <a:headEnd/>
            <a:tailEnd/>
          </a:ln>
        </p:spPr>
        <p:txBody>
          <a:bodyPr vert="horz" wrap="square" lIns="91273" tIns="45636" rIns="91273" bIns="45636" numCol="1" anchor="t" anchorCtr="0" compatLnSpc="1">
            <a:prstTxWarp prst="textNoShape">
              <a:avLst/>
            </a:prstTxWarp>
          </a:bodyPr>
          <a:lstStyle/>
          <a:p>
            <a:pPr lvl="0" algn="just">
              <a:lnSpc>
                <a:spcPct val="120000"/>
              </a:lnSpc>
              <a:buClr>
                <a:srgbClr val="C00000"/>
              </a:buClr>
              <a:buSzPct val="80000"/>
              <a:defRPr/>
            </a:pPr>
            <a:r>
              <a:rPr lang="en-US" dirty="0" smtClean="0">
                <a:latin typeface="Cambria" pitchFamily="18" charset="0"/>
              </a:rPr>
              <a:t>One of the important concepts of OOP is data hiding, i.e., a nonmember function cannot access an object's private or protected data. But, there is mechanism built in C++ programming to access private or protected data from non-member functions. This is done using a </a:t>
            </a:r>
            <a:r>
              <a:rPr lang="en-US" b="1" dirty="0" smtClean="0">
                <a:latin typeface="Cambria" pitchFamily="18" charset="0"/>
              </a:rPr>
              <a:t>friend function</a:t>
            </a:r>
            <a:r>
              <a:rPr lang="en-US" dirty="0" smtClean="0">
                <a:latin typeface="Cambria" pitchFamily="18" charset="0"/>
              </a:rPr>
              <a:t>.</a:t>
            </a:r>
          </a:p>
          <a:p>
            <a:pPr lvl="0" algn="just">
              <a:lnSpc>
                <a:spcPct val="120000"/>
              </a:lnSpc>
              <a:buClr>
                <a:srgbClr val="C00000"/>
              </a:buClr>
              <a:buSzPct val="80000"/>
              <a:defRPr/>
            </a:pPr>
            <a:r>
              <a:rPr lang="en-US" dirty="0" smtClean="0">
                <a:latin typeface="Cambria" pitchFamily="18" charset="0"/>
              </a:rPr>
              <a:t>If a function is defined as a friend function then, the private and protected data of a class can be accessed using the function. The complier knows a given function is a friend function by the use of the keyword </a:t>
            </a:r>
            <a:r>
              <a:rPr lang="en-US" b="1" dirty="0" smtClean="0">
                <a:latin typeface="Cambria" pitchFamily="18" charset="0"/>
              </a:rPr>
              <a:t>friend</a:t>
            </a:r>
            <a:r>
              <a:rPr lang="en-US" dirty="0" smtClean="0">
                <a:latin typeface="Cambria" pitchFamily="18" charset="0"/>
              </a:rPr>
              <a:t>. For accessing the data, the declaration of a friend function should be made inside the body of the class (can be anywhere inside class either in private or public section) starting with keyword friend.</a:t>
            </a:r>
          </a:p>
        </p:txBody>
      </p:sp>
      <p:sp>
        <p:nvSpPr>
          <p:cNvPr id="12" name="TextBox 11"/>
          <p:cNvSpPr txBox="1"/>
          <p:nvPr/>
        </p:nvSpPr>
        <p:spPr>
          <a:xfrm>
            <a:off x="141767" y="4495800"/>
            <a:ext cx="8959701" cy="369332"/>
          </a:xfrm>
          <a:prstGeom prst="rect">
            <a:avLst/>
          </a:prstGeom>
          <a:solidFill>
            <a:schemeClr val="accent2"/>
          </a:solidFill>
        </p:spPr>
        <p:txBody>
          <a:bodyPr wrap="square" rtlCol="0">
            <a:spAutoFit/>
          </a:bodyPr>
          <a:lstStyle/>
          <a:p>
            <a:r>
              <a:rPr lang="en-US" i="1" dirty="0" smtClean="0">
                <a:solidFill>
                  <a:schemeClr val="bg1"/>
                </a:solidFill>
                <a:latin typeface="+mn-lt"/>
              </a:rPr>
              <a:t>Example</a:t>
            </a:r>
          </a:p>
        </p:txBody>
      </p:sp>
      <p:graphicFrame>
        <p:nvGraphicFramePr>
          <p:cNvPr id="9" name="Object 8"/>
          <p:cNvGraphicFramePr>
            <a:graphicFrameLocks noChangeAspect="1"/>
          </p:cNvGraphicFramePr>
          <p:nvPr/>
        </p:nvGraphicFramePr>
        <p:xfrm>
          <a:off x="3733800" y="5105400"/>
          <a:ext cx="914400" cy="806450"/>
        </p:xfrm>
        <a:graphic>
          <a:graphicData uri="http://schemas.openxmlformats.org/presentationml/2006/ole">
            <p:oleObj spid="_x0000_s60419" name="Packager Shell Object" showAsIcon="1" r:id="rId5" imgW="914400" imgH="806400" progId="Package">
              <p:embed/>
            </p:oleObj>
          </a:graphicData>
        </a:graphic>
      </p:graphicFrame>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a:xfrm>
            <a:off x="76200" y="152400"/>
            <a:ext cx="8839200" cy="990600"/>
          </a:xfrm>
        </p:spPr>
        <p:txBody>
          <a:bodyPr/>
          <a:lstStyle/>
          <a:p>
            <a:r>
              <a:rPr lang="en-US" b="1" dirty="0" smtClean="0">
                <a:solidFill>
                  <a:schemeClr val="tx1"/>
                </a:solidFill>
                <a:latin typeface="Cambria" pitchFamily="18" charset="0"/>
              </a:rPr>
              <a:t>Friend Class</a:t>
            </a:r>
          </a:p>
        </p:txBody>
      </p:sp>
      <p:pic>
        <p:nvPicPr>
          <p:cNvPr id="4" name="Picture 2" descr="http://www.entranceforms.com/libs/img/logos/kiit0712.logo.jpg"/>
          <p:cNvPicPr>
            <a:picLocks noChangeAspect="1" noChangeArrowheads="1"/>
          </p:cNvPicPr>
          <p:nvPr/>
        </p:nvPicPr>
        <p:blipFill>
          <a:blip r:embed="rId3" cstate="print"/>
          <a:srcRect l="7585" b="3870"/>
          <a:stretch>
            <a:fillRect/>
          </a:stretch>
        </p:blipFill>
        <p:spPr bwMode="auto">
          <a:xfrm>
            <a:off x="8153403" y="533400"/>
            <a:ext cx="928396" cy="685800"/>
          </a:xfrm>
          <a:prstGeom prst="rect">
            <a:avLst/>
          </a:prstGeom>
          <a:noFill/>
        </p:spPr>
      </p:pic>
      <p:sp>
        <p:nvSpPr>
          <p:cNvPr id="5" name="Footer Placeholder 3"/>
          <p:cNvSpPr>
            <a:spLocks noGrp="1"/>
          </p:cNvSpPr>
          <p:nvPr>
            <p:ph type="ftr" sz="quarter" idx="11"/>
          </p:nvPr>
        </p:nvSpPr>
        <p:spPr bwMode="auto">
          <a:xfrm>
            <a:off x="609600" y="6506310"/>
            <a:ext cx="8115300" cy="316523"/>
          </a:xfrm>
          <a:solidFill>
            <a:srgbClr val="008000"/>
          </a:solidFill>
          <a:ln>
            <a:solidFill>
              <a:srgbClr val="00B050"/>
            </a:solidFill>
            <a:miter lim="800000"/>
            <a:headEnd/>
            <a:tailEnd/>
          </a:ln>
        </p:spPr>
        <p:txBody>
          <a:bodyPr wrap="square" lIns="91258" tIns="45628" rIns="91258" bIns="45628" numCol="1" anchorCtr="0" compatLnSpc="1">
            <a:prstTxWarp prst="textNoShape">
              <a:avLst/>
            </a:prstTxWarp>
          </a:bodyPr>
          <a:lstStyle/>
          <a:p>
            <a:pPr algn="ctr"/>
            <a:r>
              <a:rPr lang="en-US" sz="2200" b="1" smtClean="0">
                <a:solidFill>
                  <a:schemeClr val="bg1"/>
                </a:solidFill>
                <a:latin typeface="Cambria Math" pitchFamily="18" charset="0"/>
                <a:ea typeface="Cambria Math" pitchFamily="18" charset="0"/>
                <a:cs typeface="Times New Roman" pitchFamily="18" charset="0"/>
              </a:rPr>
              <a:t>School of Computer Engineering</a:t>
            </a:r>
            <a:endParaRPr lang="en-US" sz="1900" dirty="0">
              <a:solidFill>
                <a:schemeClr val="bg1"/>
              </a:solidFill>
              <a:latin typeface="Cambria Math" pitchFamily="18" charset="0"/>
              <a:ea typeface="Cambria Math" pitchFamily="18" charset="0"/>
            </a:endParaRPr>
          </a:p>
        </p:txBody>
      </p:sp>
      <p:sp>
        <p:nvSpPr>
          <p:cNvPr id="16" name="Slide Number Placeholder 15"/>
          <p:cNvSpPr>
            <a:spLocks noGrp="1"/>
          </p:cNvSpPr>
          <p:nvPr>
            <p:ph type="sldNum" sz="quarter" idx="12"/>
          </p:nvPr>
        </p:nvSpPr>
        <p:spPr/>
        <p:txBody>
          <a:bodyPr>
            <a:normAutofit fontScale="85000" lnSpcReduction="20000"/>
          </a:bodyPr>
          <a:lstStyle/>
          <a:p>
            <a:pPr>
              <a:defRPr/>
            </a:pPr>
            <a:fld id="{F22323B9-1D87-4D56-A1A0-9DA960EA2996}" type="slidenum">
              <a:rPr lang="en-US" smtClean="0"/>
              <a:pPr>
                <a:defRPr/>
              </a:pPr>
              <a:t>28</a:t>
            </a:fld>
            <a:endParaRPr lang="en-US" dirty="0"/>
          </a:p>
        </p:txBody>
      </p:sp>
      <p:sp>
        <p:nvSpPr>
          <p:cNvPr id="19" name="Content Placeholder 2"/>
          <p:cNvSpPr txBox="1">
            <a:spLocks/>
          </p:cNvSpPr>
          <p:nvPr/>
        </p:nvSpPr>
        <p:spPr bwMode="auto">
          <a:xfrm>
            <a:off x="99234" y="1500965"/>
            <a:ext cx="8892365" cy="1318435"/>
          </a:xfrm>
          <a:prstGeom prst="rect">
            <a:avLst/>
          </a:prstGeom>
          <a:noFill/>
          <a:ln w="9525">
            <a:noFill/>
            <a:miter lim="800000"/>
            <a:headEnd/>
            <a:tailEnd/>
          </a:ln>
        </p:spPr>
        <p:txBody>
          <a:bodyPr vert="horz" wrap="square" lIns="91273" tIns="45636" rIns="91273" bIns="45636" numCol="1" anchor="t" anchorCtr="0" compatLnSpc="1">
            <a:prstTxWarp prst="textNoShape">
              <a:avLst/>
            </a:prstTxWarp>
          </a:bodyPr>
          <a:lstStyle/>
          <a:p>
            <a:pPr lvl="0" algn="just">
              <a:lnSpc>
                <a:spcPct val="120000"/>
              </a:lnSpc>
              <a:buClr>
                <a:srgbClr val="C00000"/>
              </a:buClr>
              <a:buSzPct val="80000"/>
              <a:defRPr/>
            </a:pPr>
            <a:r>
              <a:rPr lang="en-US" dirty="0" smtClean="0">
                <a:latin typeface="Cambria" pitchFamily="18" charset="0"/>
              </a:rPr>
              <a:t>Similarly, like a friend function, a class can also be made a friend of another class using keyword </a:t>
            </a:r>
            <a:r>
              <a:rPr lang="en-US" b="1" dirty="0" smtClean="0">
                <a:latin typeface="Cambria" pitchFamily="18" charset="0"/>
              </a:rPr>
              <a:t>friend</a:t>
            </a:r>
            <a:r>
              <a:rPr lang="en-US" dirty="0" smtClean="0">
                <a:latin typeface="Cambria" pitchFamily="18" charset="0"/>
              </a:rPr>
              <a:t>.  A friend class can access private and protected members of other class in which it is declared as friend. It is sometimes useful to allow a particular class to access private members of other class.</a:t>
            </a:r>
          </a:p>
        </p:txBody>
      </p:sp>
      <p:sp>
        <p:nvSpPr>
          <p:cNvPr id="12" name="TextBox 11"/>
          <p:cNvSpPr txBox="1"/>
          <p:nvPr/>
        </p:nvSpPr>
        <p:spPr>
          <a:xfrm>
            <a:off x="141767" y="2831068"/>
            <a:ext cx="8959701" cy="369332"/>
          </a:xfrm>
          <a:prstGeom prst="rect">
            <a:avLst/>
          </a:prstGeom>
          <a:solidFill>
            <a:schemeClr val="accent2"/>
          </a:solidFill>
        </p:spPr>
        <p:txBody>
          <a:bodyPr wrap="square" rtlCol="0">
            <a:spAutoFit/>
          </a:bodyPr>
          <a:lstStyle/>
          <a:p>
            <a:r>
              <a:rPr lang="en-US" i="1" dirty="0" smtClean="0">
                <a:solidFill>
                  <a:schemeClr val="bg1"/>
                </a:solidFill>
                <a:latin typeface="+mn-lt"/>
              </a:rPr>
              <a:t>Example</a:t>
            </a:r>
          </a:p>
        </p:txBody>
      </p:sp>
      <p:sp>
        <p:nvSpPr>
          <p:cNvPr id="9" name="Content Placeholder 2"/>
          <p:cNvSpPr txBox="1">
            <a:spLocks/>
          </p:cNvSpPr>
          <p:nvPr/>
        </p:nvSpPr>
        <p:spPr bwMode="auto">
          <a:xfrm>
            <a:off x="63798" y="3177365"/>
            <a:ext cx="3670001" cy="2776868"/>
          </a:xfrm>
          <a:prstGeom prst="rect">
            <a:avLst/>
          </a:prstGeom>
          <a:noFill/>
          <a:ln w="9525">
            <a:noFill/>
            <a:miter lim="800000"/>
            <a:headEnd/>
            <a:tailEnd/>
          </a:ln>
        </p:spPr>
        <p:txBody>
          <a:bodyPr vert="horz" wrap="square" lIns="91273" tIns="45636" rIns="91273" bIns="45636" numCol="1" anchor="t" anchorCtr="0" compatLnSpc="1">
            <a:prstTxWarp prst="textNoShape">
              <a:avLst/>
            </a:prstTxWarp>
          </a:bodyPr>
          <a:lstStyle/>
          <a:p>
            <a:pPr lvl="0" algn="just">
              <a:lnSpc>
                <a:spcPct val="120000"/>
              </a:lnSpc>
              <a:buClr>
                <a:srgbClr val="C00000"/>
              </a:buClr>
              <a:buSzPct val="80000"/>
              <a:defRPr/>
            </a:pPr>
            <a:r>
              <a:rPr lang="en-US" dirty="0" smtClean="0">
                <a:latin typeface="Cambria" pitchFamily="18" charset="0"/>
              </a:rPr>
              <a:t>#include &lt;</a:t>
            </a:r>
            <a:r>
              <a:rPr lang="en-US" dirty="0" err="1" smtClean="0">
                <a:latin typeface="Cambria" pitchFamily="18" charset="0"/>
              </a:rPr>
              <a:t>iostream</a:t>
            </a:r>
            <a:r>
              <a:rPr lang="en-US" dirty="0" smtClean="0">
                <a:latin typeface="Cambria" pitchFamily="18" charset="0"/>
              </a:rPr>
              <a:t>&gt;</a:t>
            </a:r>
          </a:p>
          <a:p>
            <a:pPr lvl="0" algn="just">
              <a:lnSpc>
                <a:spcPct val="120000"/>
              </a:lnSpc>
              <a:buClr>
                <a:srgbClr val="C00000"/>
              </a:buClr>
              <a:buSzPct val="80000"/>
              <a:defRPr/>
            </a:pPr>
            <a:r>
              <a:rPr lang="en-US" dirty="0" smtClean="0">
                <a:latin typeface="Cambria" pitchFamily="18" charset="0"/>
              </a:rPr>
              <a:t>class A {</a:t>
            </a:r>
          </a:p>
          <a:p>
            <a:pPr lvl="0" algn="just">
              <a:lnSpc>
                <a:spcPct val="120000"/>
              </a:lnSpc>
              <a:buClr>
                <a:srgbClr val="C00000"/>
              </a:buClr>
              <a:buSzPct val="80000"/>
              <a:defRPr/>
            </a:pPr>
            <a:r>
              <a:rPr lang="en-US" dirty="0" smtClean="0">
                <a:latin typeface="Cambria" pitchFamily="18" charset="0"/>
              </a:rPr>
              <a:t>private:</a:t>
            </a:r>
          </a:p>
          <a:p>
            <a:pPr lvl="0" algn="just">
              <a:lnSpc>
                <a:spcPct val="120000"/>
              </a:lnSpc>
              <a:buClr>
                <a:srgbClr val="C00000"/>
              </a:buClr>
              <a:buSzPct val="80000"/>
              <a:defRPr/>
            </a:pPr>
            <a:r>
              <a:rPr lang="en-US" dirty="0" smtClean="0">
                <a:latin typeface="Cambria" pitchFamily="18" charset="0"/>
              </a:rPr>
              <a:t>    int a = 0;</a:t>
            </a:r>
          </a:p>
          <a:p>
            <a:pPr lvl="0" algn="just">
              <a:lnSpc>
                <a:spcPct val="120000"/>
              </a:lnSpc>
              <a:buClr>
                <a:srgbClr val="C00000"/>
              </a:buClr>
              <a:buSzPct val="80000"/>
              <a:defRPr/>
            </a:pPr>
            <a:r>
              <a:rPr lang="en-US" dirty="0" smtClean="0">
                <a:latin typeface="Cambria" pitchFamily="18" charset="0"/>
              </a:rPr>
              <a:t>public:</a:t>
            </a:r>
          </a:p>
          <a:p>
            <a:pPr lvl="0" algn="just">
              <a:lnSpc>
                <a:spcPct val="120000"/>
              </a:lnSpc>
              <a:buClr>
                <a:srgbClr val="C00000"/>
              </a:buClr>
              <a:buSzPct val="80000"/>
              <a:defRPr/>
            </a:pPr>
            <a:r>
              <a:rPr lang="en-US" dirty="0" smtClean="0">
                <a:latin typeface="Cambria" pitchFamily="18" charset="0"/>
              </a:rPr>
              <a:t>    friend class B; // Friend Class</a:t>
            </a:r>
          </a:p>
          <a:p>
            <a:pPr lvl="0" algn="just">
              <a:lnSpc>
                <a:spcPct val="120000"/>
              </a:lnSpc>
              <a:buClr>
                <a:srgbClr val="C00000"/>
              </a:buClr>
              <a:buSzPct val="80000"/>
              <a:defRPr/>
            </a:pPr>
            <a:r>
              <a:rPr lang="en-US" dirty="0" smtClean="0">
                <a:latin typeface="Cambria" pitchFamily="18" charset="0"/>
              </a:rPr>
              <a:t>};</a:t>
            </a:r>
          </a:p>
        </p:txBody>
      </p:sp>
      <p:sp>
        <p:nvSpPr>
          <p:cNvPr id="10" name="Content Placeholder 2"/>
          <p:cNvSpPr txBox="1">
            <a:spLocks/>
          </p:cNvSpPr>
          <p:nvPr/>
        </p:nvSpPr>
        <p:spPr bwMode="auto">
          <a:xfrm>
            <a:off x="3209246" y="3159637"/>
            <a:ext cx="4191000" cy="2776868"/>
          </a:xfrm>
          <a:prstGeom prst="rect">
            <a:avLst/>
          </a:prstGeom>
          <a:noFill/>
          <a:ln w="9525">
            <a:noFill/>
            <a:miter lim="800000"/>
            <a:headEnd/>
            <a:tailEnd/>
          </a:ln>
        </p:spPr>
        <p:txBody>
          <a:bodyPr vert="horz" wrap="square" lIns="91273" tIns="45636" rIns="91273" bIns="45636" numCol="1" anchor="t" anchorCtr="0" compatLnSpc="1">
            <a:prstTxWarp prst="textNoShape">
              <a:avLst/>
            </a:prstTxWarp>
          </a:bodyPr>
          <a:lstStyle/>
          <a:p>
            <a:pPr lvl="0" algn="just">
              <a:lnSpc>
                <a:spcPct val="120000"/>
              </a:lnSpc>
              <a:buClr>
                <a:srgbClr val="C00000"/>
              </a:buClr>
              <a:buSzPct val="80000"/>
              <a:defRPr/>
            </a:pPr>
            <a:r>
              <a:rPr lang="en-US" dirty="0" smtClean="0">
                <a:latin typeface="Cambria" pitchFamily="18" charset="0"/>
              </a:rPr>
              <a:t>class B {</a:t>
            </a:r>
          </a:p>
          <a:p>
            <a:pPr lvl="0" algn="just">
              <a:lnSpc>
                <a:spcPct val="120000"/>
              </a:lnSpc>
              <a:buClr>
                <a:srgbClr val="C00000"/>
              </a:buClr>
              <a:buSzPct val="80000"/>
              <a:defRPr/>
            </a:pPr>
            <a:r>
              <a:rPr lang="en-US" dirty="0" smtClean="0">
                <a:latin typeface="Cambria" pitchFamily="18" charset="0"/>
              </a:rPr>
              <a:t>private:</a:t>
            </a:r>
          </a:p>
          <a:p>
            <a:pPr lvl="0" algn="just">
              <a:lnSpc>
                <a:spcPct val="120000"/>
              </a:lnSpc>
              <a:buClr>
                <a:srgbClr val="C00000"/>
              </a:buClr>
              <a:buSzPct val="80000"/>
              <a:defRPr/>
            </a:pPr>
            <a:r>
              <a:rPr lang="en-US" dirty="0" smtClean="0">
                <a:latin typeface="Cambria" pitchFamily="18" charset="0"/>
              </a:rPr>
              <a:t>    int b;</a:t>
            </a:r>
          </a:p>
          <a:p>
            <a:pPr lvl="0" algn="just">
              <a:lnSpc>
                <a:spcPct val="120000"/>
              </a:lnSpc>
              <a:buClr>
                <a:srgbClr val="C00000"/>
              </a:buClr>
              <a:buSzPct val="80000"/>
              <a:defRPr/>
            </a:pPr>
            <a:r>
              <a:rPr lang="en-US" dirty="0" smtClean="0">
                <a:latin typeface="Cambria" pitchFamily="18" charset="0"/>
              </a:rPr>
              <a:t>public:</a:t>
            </a:r>
          </a:p>
          <a:p>
            <a:pPr lvl="0" algn="just">
              <a:lnSpc>
                <a:spcPct val="120000"/>
              </a:lnSpc>
              <a:buClr>
                <a:srgbClr val="C00000"/>
              </a:buClr>
              <a:buSzPct val="80000"/>
              <a:defRPr/>
            </a:pPr>
            <a:r>
              <a:rPr lang="en-US" dirty="0" smtClean="0">
                <a:latin typeface="Cambria" pitchFamily="18" charset="0"/>
              </a:rPr>
              <a:t>    void </a:t>
            </a:r>
            <a:r>
              <a:rPr lang="en-US" dirty="0" err="1" smtClean="0">
                <a:latin typeface="Cambria" pitchFamily="18" charset="0"/>
              </a:rPr>
              <a:t>showA</a:t>
            </a:r>
            <a:r>
              <a:rPr lang="en-US" dirty="0" smtClean="0">
                <a:latin typeface="Cambria" pitchFamily="18" charset="0"/>
              </a:rPr>
              <a:t>(A&amp; x) {</a:t>
            </a:r>
          </a:p>
          <a:p>
            <a:pPr lvl="0" algn="just">
              <a:lnSpc>
                <a:spcPct val="120000"/>
              </a:lnSpc>
              <a:buClr>
                <a:srgbClr val="C00000"/>
              </a:buClr>
              <a:buSzPct val="80000"/>
              <a:defRPr/>
            </a:pPr>
            <a:r>
              <a:rPr lang="en-US" dirty="0" smtClean="0">
                <a:latin typeface="Cambria" pitchFamily="18" charset="0"/>
              </a:rPr>
              <a:t>        // Since B is friend of A, it can access  </a:t>
            </a:r>
          </a:p>
          <a:p>
            <a:pPr lvl="0" algn="just">
              <a:lnSpc>
                <a:spcPct val="120000"/>
              </a:lnSpc>
              <a:buClr>
                <a:srgbClr val="C00000"/>
              </a:buClr>
              <a:buSzPct val="80000"/>
              <a:defRPr/>
            </a:pPr>
            <a:r>
              <a:rPr lang="en-US" dirty="0" smtClean="0">
                <a:latin typeface="Cambria" pitchFamily="18" charset="0"/>
              </a:rPr>
              <a:t>       // private members of A</a:t>
            </a:r>
          </a:p>
          <a:p>
            <a:pPr lvl="0" algn="just">
              <a:lnSpc>
                <a:spcPct val="120000"/>
              </a:lnSpc>
              <a:buClr>
                <a:srgbClr val="C00000"/>
              </a:buClr>
              <a:buSzPct val="80000"/>
              <a:defRPr/>
            </a:pPr>
            <a:r>
              <a:rPr lang="en-US" dirty="0" smtClean="0">
                <a:latin typeface="Cambria" pitchFamily="18" charset="0"/>
              </a:rPr>
              <a:t>        std::</a:t>
            </a:r>
            <a:r>
              <a:rPr lang="en-US" dirty="0" err="1" smtClean="0">
                <a:latin typeface="Cambria" pitchFamily="18" charset="0"/>
              </a:rPr>
              <a:t>cout</a:t>
            </a:r>
            <a:r>
              <a:rPr lang="en-US" dirty="0" smtClean="0">
                <a:latin typeface="Cambria" pitchFamily="18" charset="0"/>
              </a:rPr>
              <a:t> &lt;&lt; "A::a=" &lt;&lt; </a:t>
            </a:r>
            <a:r>
              <a:rPr lang="en-US" dirty="0" err="1" smtClean="0">
                <a:latin typeface="Cambria" pitchFamily="18" charset="0"/>
              </a:rPr>
              <a:t>x.a</a:t>
            </a:r>
            <a:r>
              <a:rPr lang="en-US" dirty="0" smtClean="0">
                <a:latin typeface="Cambria" pitchFamily="18" charset="0"/>
              </a:rPr>
              <a:t>;</a:t>
            </a:r>
          </a:p>
          <a:p>
            <a:pPr lvl="0" algn="just">
              <a:lnSpc>
                <a:spcPct val="120000"/>
              </a:lnSpc>
              <a:buClr>
                <a:srgbClr val="C00000"/>
              </a:buClr>
              <a:buSzPct val="80000"/>
              <a:defRPr/>
            </a:pPr>
            <a:r>
              <a:rPr lang="en-US" dirty="0" smtClean="0">
                <a:latin typeface="Cambria" pitchFamily="18" charset="0"/>
              </a:rPr>
              <a:t>    }</a:t>
            </a:r>
          </a:p>
          <a:p>
            <a:pPr lvl="0" algn="just">
              <a:lnSpc>
                <a:spcPct val="120000"/>
              </a:lnSpc>
              <a:buClr>
                <a:srgbClr val="C00000"/>
              </a:buClr>
              <a:buSzPct val="80000"/>
              <a:defRPr/>
            </a:pPr>
            <a:r>
              <a:rPr lang="en-US" dirty="0" smtClean="0">
                <a:latin typeface="Cambria" pitchFamily="18" charset="0"/>
              </a:rPr>
              <a:t>};</a:t>
            </a:r>
          </a:p>
        </p:txBody>
      </p:sp>
      <p:sp>
        <p:nvSpPr>
          <p:cNvPr id="11" name="Content Placeholder 2"/>
          <p:cNvSpPr txBox="1">
            <a:spLocks/>
          </p:cNvSpPr>
          <p:nvPr/>
        </p:nvSpPr>
        <p:spPr bwMode="auto">
          <a:xfrm>
            <a:off x="7467600" y="3276600"/>
            <a:ext cx="1524000" cy="2776868"/>
          </a:xfrm>
          <a:prstGeom prst="rect">
            <a:avLst/>
          </a:prstGeom>
          <a:noFill/>
          <a:ln w="9525">
            <a:noFill/>
            <a:miter lim="800000"/>
            <a:headEnd/>
            <a:tailEnd/>
          </a:ln>
        </p:spPr>
        <p:txBody>
          <a:bodyPr vert="horz" wrap="square" lIns="91273" tIns="45636" rIns="91273" bIns="45636" numCol="1" anchor="t" anchorCtr="0" compatLnSpc="1">
            <a:prstTxWarp prst="textNoShape">
              <a:avLst/>
            </a:prstTxWarp>
          </a:bodyPr>
          <a:lstStyle/>
          <a:p>
            <a:pPr algn="just">
              <a:lnSpc>
                <a:spcPct val="120000"/>
              </a:lnSpc>
              <a:buClr>
                <a:srgbClr val="C00000"/>
              </a:buClr>
              <a:buSzPct val="80000"/>
              <a:defRPr/>
            </a:pPr>
            <a:r>
              <a:rPr lang="en-US" dirty="0" smtClean="0">
                <a:latin typeface="Cambria" pitchFamily="18" charset="0"/>
              </a:rPr>
              <a:t>//</a:t>
            </a:r>
            <a:r>
              <a:rPr lang="en-US" dirty="0" err="1" smtClean="0">
                <a:latin typeface="Cambria" pitchFamily="18" charset="0"/>
              </a:rPr>
              <a:t>prog</a:t>
            </a:r>
            <a:r>
              <a:rPr lang="en-US" dirty="0" smtClean="0">
                <a:latin typeface="Cambria" pitchFamily="18" charset="0"/>
              </a:rPr>
              <a:t> cont…</a:t>
            </a:r>
          </a:p>
          <a:p>
            <a:pPr algn="just">
              <a:lnSpc>
                <a:spcPct val="120000"/>
              </a:lnSpc>
              <a:buClr>
                <a:srgbClr val="C00000"/>
              </a:buClr>
              <a:buSzPct val="80000"/>
              <a:defRPr/>
            </a:pPr>
            <a:r>
              <a:rPr lang="en-US" dirty="0" smtClean="0">
                <a:latin typeface="Cambria" pitchFamily="18" charset="0"/>
              </a:rPr>
              <a:t>int main() {</a:t>
            </a:r>
          </a:p>
          <a:p>
            <a:pPr algn="just">
              <a:lnSpc>
                <a:spcPct val="120000"/>
              </a:lnSpc>
              <a:buClr>
                <a:srgbClr val="C00000"/>
              </a:buClr>
              <a:buSzPct val="80000"/>
              <a:defRPr/>
            </a:pPr>
            <a:r>
              <a:rPr lang="en-US" dirty="0" smtClean="0">
                <a:latin typeface="Cambria" pitchFamily="18" charset="0"/>
              </a:rPr>
              <a:t>   A </a:t>
            </a:r>
            <a:r>
              <a:rPr lang="en-US" dirty="0" err="1" smtClean="0">
                <a:latin typeface="Cambria" pitchFamily="18" charset="0"/>
              </a:rPr>
              <a:t>a</a:t>
            </a:r>
            <a:r>
              <a:rPr lang="en-US" dirty="0" smtClean="0">
                <a:latin typeface="Cambria" pitchFamily="18" charset="0"/>
              </a:rPr>
              <a:t>;</a:t>
            </a:r>
          </a:p>
          <a:p>
            <a:pPr algn="just">
              <a:lnSpc>
                <a:spcPct val="120000"/>
              </a:lnSpc>
              <a:buClr>
                <a:srgbClr val="C00000"/>
              </a:buClr>
              <a:buSzPct val="80000"/>
              <a:defRPr/>
            </a:pPr>
            <a:r>
              <a:rPr lang="en-US" dirty="0" smtClean="0">
                <a:latin typeface="Cambria" pitchFamily="18" charset="0"/>
              </a:rPr>
              <a:t>   B </a:t>
            </a:r>
            <a:r>
              <a:rPr lang="en-US" dirty="0" err="1" smtClean="0">
                <a:latin typeface="Cambria" pitchFamily="18" charset="0"/>
              </a:rPr>
              <a:t>b</a:t>
            </a:r>
            <a:r>
              <a:rPr lang="en-US" dirty="0" smtClean="0">
                <a:latin typeface="Cambria" pitchFamily="18" charset="0"/>
              </a:rPr>
              <a:t>;</a:t>
            </a:r>
          </a:p>
          <a:p>
            <a:pPr algn="just">
              <a:lnSpc>
                <a:spcPct val="120000"/>
              </a:lnSpc>
              <a:buClr>
                <a:srgbClr val="C00000"/>
              </a:buClr>
              <a:buSzPct val="80000"/>
              <a:defRPr/>
            </a:pPr>
            <a:r>
              <a:rPr lang="en-US" dirty="0" smtClean="0">
                <a:latin typeface="Cambria" pitchFamily="18" charset="0"/>
              </a:rPr>
              <a:t>   </a:t>
            </a:r>
            <a:r>
              <a:rPr lang="en-US" dirty="0" err="1" smtClean="0">
                <a:latin typeface="Cambria" pitchFamily="18" charset="0"/>
              </a:rPr>
              <a:t>b.showA</a:t>
            </a:r>
            <a:r>
              <a:rPr lang="en-US" dirty="0" smtClean="0">
                <a:latin typeface="Cambria" pitchFamily="18" charset="0"/>
              </a:rPr>
              <a:t>(a);</a:t>
            </a:r>
          </a:p>
          <a:p>
            <a:pPr algn="just">
              <a:lnSpc>
                <a:spcPct val="120000"/>
              </a:lnSpc>
              <a:buClr>
                <a:srgbClr val="C00000"/>
              </a:buClr>
              <a:buSzPct val="80000"/>
              <a:defRPr/>
            </a:pPr>
            <a:r>
              <a:rPr lang="en-US" dirty="0" smtClean="0">
                <a:latin typeface="Cambria" pitchFamily="18" charset="0"/>
              </a:rPr>
              <a:t>   return 0;</a:t>
            </a:r>
          </a:p>
          <a:p>
            <a:pPr algn="just">
              <a:lnSpc>
                <a:spcPct val="120000"/>
              </a:lnSpc>
              <a:buClr>
                <a:srgbClr val="C00000"/>
              </a:buClr>
              <a:buSzPct val="80000"/>
              <a:defRPr/>
            </a:pPr>
            <a:r>
              <a:rPr lang="en-US" dirty="0" smtClean="0">
                <a:latin typeface="Cambria" pitchFamily="18" charset="0"/>
              </a:rPr>
              <a:t>}</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a:xfrm>
            <a:off x="76200" y="152400"/>
            <a:ext cx="8839200" cy="990600"/>
          </a:xfrm>
        </p:spPr>
        <p:txBody>
          <a:bodyPr/>
          <a:lstStyle/>
          <a:p>
            <a:r>
              <a:rPr lang="en-US" sz="4000" b="1" dirty="0" smtClean="0">
                <a:solidFill>
                  <a:schemeClr val="tx1"/>
                </a:solidFill>
                <a:latin typeface="Cambria" pitchFamily="18" charset="0"/>
              </a:rPr>
              <a:t>Function with Default Arguments</a:t>
            </a:r>
          </a:p>
        </p:txBody>
      </p:sp>
      <p:pic>
        <p:nvPicPr>
          <p:cNvPr id="4" name="Picture 2" descr="http://www.entranceforms.com/libs/img/logos/kiit0712.logo.jpg"/>
          <p:cNvPicPr>
            <a:picLocks noChangeAspect="1" noChangeArrowheads="1"/>
          </p:cNvPicPr>
          <p:nvPr/>
        </p:nvPicPr>
        <p:blipFill>
          <a:blip r:embed="rId3" cstate="print"/>
          <a:srcRect l="7585" b="3870"/>
          <a:stretch>
            <a:fillRect/>
          </a:stretch>
        </p:blipFill>
        <p:spPr bwMode="auto">
          <a:xfrm>
            <a:off x="8153403" y="533400"/>
            <a:ext cx="928396" cy="685800"/>
          </a:xfrm>
          <a:prstGeom prst="rect">
            <a:avLst/>
          </a:prstGeom>
          <a:noFill/>
        </p:spPr>
      </p:pic>
      <p:sp>
        <p:nvSpPr>
          <p:cNvPr id="5" name="Footer Placeholder 3"/>
          <p:cNvSpPr>
            <a:spLocks noGrp="1"/>
          </p:cNvSpPr>
          <p:nvPr>
            <p:ph type="ftr" sz="quarter" idx="11"/>
          </p:nvPr>
        </p:nvSpPr>
        <p:spPr bwMode="auto">
          <a:xfrm>
            <a:off x="609600" y="6506310"/>
            <a:ext cx="8115300" cy="316523"/>
          </a:xfrm>
          <a:solidFill>
            <a:srgbClr val="008000"/>
          </a:solidFill>
          <a:ln>
            <a:solidFill>
              <a:srgbClr val="00B050"/>
            </a:solidFill>
            <a:miter lim="800000"/>
            <a:headEnd/>
            <a:tailEnd/>
          </a:ln>
        </p:spPr>
        <p:txBody>
          <a:bodyPr wrap="square" lIns="91258" tIns="45628" rIns="91258" bIns="45628" numCol="1" anchorCtr="0" compatLnSpc="1">
            <a:prstTxWarp prst="textNoShape">
              <a:avLst/>
            </a:prstTxWarp>
          </a:bodyPr>
          <a:lstStyle/>
          <a:p>
            <a:pPr algn="ctr"/>
            <a:r>
              <a:rPr lang="en-US" sz="2200" b="1" smtClean="0">
                <a:solidFill>
                  <a:schemeClr val="bg1"/>
                </a:solidFill>
                <a:latin typeface="Cambria Math" pitchFamily="18" charset="0"/>
                <a:ea typeface="Cambria Math" pitchFamily="18" charset="0"/>
                <a:cs typeface="Times New Roman" pitchFamily="18" charset="0"/>
              </a:rPr>
              <a:t>School of Computer Engineering</a:t>
            </a:r>
            <a:endParaRPr lang="en-US" sz="1900" dirty="0">
              <a:solidFill>
                <a:schemeClr val="bg1"/>
              </a:solidFill>
              <a:latin typeface="Cambria Math" pitchFamily="18" charset="0"/>
              <a:ea typeface="Cambria Math" pitchFamily="18" charset="0"/>
            </a:endParaRPr>
          </a:p>
        </p:txBody>
      </p:sp>
      <p:sp>
        <p:nvSpPr>
          <p:cNvPr id="16" name="Slide Number Placeholder 15"/>
          <p:cNvSpPr>
            <a:spLocks noGrp="1"/>
          </p:cNvSpPr>
          <p:nvPr>
            <p:ph type="sldNum" sz="quarter" idx="12"/>
          </p:nvPr>
        </p:nvSpPr>
        <p:spPr/>
        <p:txBody>
          <a:bodyPr>
            <a:normAutofit fontScale="85000" lnSpcReduction="20000"/>
          </a:bodyPr>
          <a:lstStyle/>
          <a:p>
            <a:pPr>
              <a:defRPr/>
            </a:pPr>
            <a:fld id="{F22323B9-1D87-4D56-A1A0-9DA960EA2996}" type="slidenum">
              <a:rPr lang="en-US" smtClean="0"/>
              <a:pPr>
                <a:defRPr/>
              </a:pPr>
              <a:t>29</a:t>
            </a:fld>
            <a:endParaRPr lang="en-US" dirty="0"/>
          </a:p>
        </p:txBody>
      </p:sp>
      <p:sp>
        <p:nvSpPr>
          <p:cNvPr id="9" name="Content Placeholder 2"/>
          <p:cNvSpPr txBox="1">
            <a:spLocks/>
          </p:cNvSpPr>
          <p:nvPr/>
        </p:nvSpPr>
        <p:spPr bwMode="auto">
          <a:xfrm>
            <a:off x="76200" y="1600200"/>
            <a:ext cx="4191000" cy="4495800"/>
          </a:xfrm>
          <a:prstGeom prst="rect">
            <a:avLst/>
          </a:prstGeom>
          <a:noFill/>
          <a:ln w="9525">
            <a:noFill/>
            <a:miter lim="800000"/>
            <a:headEnd/>
            <a:tailEnd/>
          </a:ln>
        </p:spPr>
        <p:txBody>
          <a:bodyPr vert="horz" wrap="square" lIns="91273" tIns="45636" rIns="91273" bIns="45636" numCol="1" anchor="t" anchorCtr="0" compatLnSpc="1">
            <a:prstTxWarp prst="textNoShape">
              <a:avLst/>
            </a:prstTxWarp>
          </a:bodyPr>
          <a:lstStyle/>
          <a:p>
            <a:pPr lvl="0" algn="just">
              <a:lnSpc>
                <a:spcPct val="120000"/>
              </a:lnSpc>
              <a:buClr>
                <a:srgbClr val="C00000"/>
              </a:buClr>
              <a:buSzPct val="80000"/>
              <a:defRPr/>
            </a:pPr>
            <a:r>
              <a:rPr lang="en-US" dirty="0" smtClean="0">
                <a:latin typeface="Cambria" pitchFamily="18" charset="0"/>
              </a:rPr>
              <a:t>#include &lt;</a:t>
            </a:r>
            <a:r>
              <a:rPr lang="en-US" dirty="0" err="1" smtClean="0">
                <a:latin typeface="Cambria" pitchFamily="18" charset="0"/>
              </a:rPr>
              <a:t>iostream</a:t>
            </a:r>
            <a:r>
              <a:rPr lang="en-US" dirty="0" smtClean="0">
                <a:latin typeface="Cambria" pitchFamily="18" charset="0"/>
              </a:rPr>
              <a:t>&gt;</a:t>
            </a:r>
          </a:p>
          <a:p>
            <a:pPr lvl="0" algn="just">
              <a:lnSpc>
                <a:spcPct val="120000"/>
              </a:lnSpc>
              <a:buClr>
                <a:srgbClr val="C00000"/>
              </a:buClr>
              <a:buSzPct val="80000"/>
              <a:defRPr/>
            </a:pPr>
            <a:r>
              <a:rPr lang="en-US" dirty="0" smtClean="0">
                <a:latin typeface="Cambria" pitchFamily="18" charset="0"/>
              </a:rPr>
              <a:t>using namespace std;</a:t>
            </a:r>
          </a:p>
          <a:p>
            <a:pPr lvl="0" algn="just">
              <a:lnSpc>
                <a:spcPct val="120000"/>
              </a:lnSpc>
              <a:buClr>
                <a:srgbClr val="C00000"/>
              </a:buClr>
              <a:buSzPct val="80000"/>
              <a:defRPr/>
            </a:pPr>
            <a:endParaRPr lang="en-US" dirty="0" smtClean="0">
              <a:latin typeface="Cambria" pitchFamily="18" charset="0"/>
            </a:endParaRPr>
          </a:p>
          <a:p>
            <a:pPr lvl="0" algn="just">
              <a:lnSpc>
                <a:spcPct val="120000"/>
              </a:lnSpc>
              <a:buClr>
                <a:srgbClr val="C00000"/>
              </a:buClr>
              <a:buSzPct val="80000"/>
              <a:defRPr/>
            </a:pPr>
            <a:r>
              <a:rPr lang="en-US" dirty="0" smtClean="0">
                <a:latin typeface="Cambria" pitchFamily="18" charset="0"/>
              </a:rPr>
              <a:t>class A </a:t>
            </a:r>
          </a:p>
          <a:p>
            <a:pPr lvl="0" algn="just">
              <a:lnSpc>
                <a:spcPct val="120000"/>
              </a:lnSpc>
              <a:buClr>
                <a:srgbClr val="C00000"/>
              </a:buClr>
              <a:buSzPct val="80000"/>
              <a:defRPr/>
            </a:pPr>
            <a:r>
              <a:rPr lang="en-US" dirty="0" smtClean="0">
                <a:latin typeface="Cambria" pitchFamily="18" charset="0"/>
              </a:rPr>
              <a:t>{</a:t>
            </a:r>
          </a:p>
          <a:p>
            <a:pPr lvl="0" algn="just">
              <a:lnSpc>
                <a:spcPct val="120000"/>
              </a:lnSpc>
              <a:buClr>
                <a:srgbClr val="C00000"/>
              </a:buClr>
              <a:buSzPct val="80000"/>
              <a:defRPr/>
            </a:pPr>
            <a:r>
              <a:rPr lang="en-US" dirty="0" smtClean="0">
                <a:latin typeface="Cambria" pitchFamily="18" charset="0"/>
              </a:rPr>
              <a:t>  public:</a:t>
            </a:r>
          </a:p>
          <a:p>
            <a:pPr lvl="0" algn="just">
              <a:lnSpc>
                <a:spcPct val="120000"/>
              </a:lnSpc>
              <a:buClr>
                <a:srgbClr val="C00000"/>
              </a:buClr>
              <a:buSzPct val="80000"/>
              <a:defRPr/>
            </a:pPr>
            <a:r>
              <a:rPr lang="en-US" dirty="0" smtClean="0">
                <a:latin typeface="Cambria" pitchFamily="18" charset="0"/>
              </a:rPr>
              <a:t>    int sum(int a, int b=10, int c=20)</a:t>
            </a:r>
          </a:p>
          <a:p>
            <a:pPr lvl="0" algn="just">
              <a:lnSpc>
                <a:spcPct val="120000"/>
              </a:lnSpc>
              <a:buClr>
                <a:srgbClr val="C00000"/>
              </a:buClr>
              <a:buSzPct val="80000"/>
              <a:defRPr/>
            </a:pPr>
            <a:r>
              <a:rPr lang="en-US" dirty="0" smtClean="0">
                <a:latin typeface="Cambria" pitchFamily="18" charset="0"/>
              </a:rPr>
              <a:t>    {</a:t>
            </a:r>
          </a:p>
          <a:p>
            <a:pPr lvl="0" algn="just">
              <a:lnSpc>
                <a:spcPct val="120000"/>
              </a:lnSpc>
              <a:buClr>
                <a:srgbClr val="C00000"/>
              </a:buClr>
              <a:buSzPct val="80000"/>
              <a:defRPr/>
            </a:pPr>
            <a:r>
              <a:rPr lang="en-US" dirty="0" smtClean="0">
                <a:latin typeface="Cambria" pitchFamily="18" charset="0"/>
              </a:rPr>
              <a:t>       return a + b + c;</a:t>
            </a:r>
          </a:p>
          <a:p>
            <a:pPr lvl="0" algn="just">
              <a:lnSpc>
                <a:spcPct val="120000"/>
              </a:lnSpc>
              <a:buClr>
                <a:srgbClr val="C00000"/>
              </a:buClr>
              <a:buSzPct val="80000"/>
              <a:defRPr/>
            </a:pPr>
            <a:r>
              <a:rPr lang="en-US" dirty="0" smtClean="0">
                <a:latin typeface="Cambria" pitchFamily="18" charset="0"/>
              </a:rPr>
              <a:t>    }</a:t>
            </a:r>
          </a:p>
          <a:p>
            <a:pPr lvl="0" algn="just">
              <a:lnSpc>
                <a:spcPct val="120000"/>
              </a:lnSpc>
              <a:buClr>
                <a:srgbClr val="C00000"/>
              </a:buClr>
              <a:buSzPct val="80000"/>
              <a:defRPr/>
            </a:pPr>
            <a:r>
              <a:rPr lang="en-US" dirty="0" smtClean="0">
                <a:latin typeface="Cambria" pitchFamily="18" charset="0"/>
              </a:rPr>
              <a:t>};</a:t>
            </a:r>
          </a:p>
          <a:p>
            <a:pPr lvl="0" algn="just">
              <a:lnSpc>
                <a:spcPct val="120000"/>
              </a:lnSpc>
              <a:buClr>
                <a:srgbClr val="C00000"/>
              </a:buClr>
              <a:buSzPct val="80000"/>
              <a:defRPr/>
            </a:pPr>
            <a:endParaRPr lang="en-US" dirty="0" smtClean="0">
              <a:latin typeface="Cambria" pitchFamily="18" charset="0"/>
            </a:endParaRPr>
          </a:p>
        </p:txBody>
      </p:sp>
      <p:sp>
        <p:nvSpPr>
          <p:cNvPr id="13" name="Content Placeholder 2"/>
          <p:cNvSpPr txBox="1">
            <a:spLocks/>
          </p:cNvSpPr>
          <p:nvPr/>
        </p:nvSpPr>
        <p:spPr bwMode="auto">
          <a:xfrm>
            <a:off x="4419600" y="1559437"/>
            <a:ext cx="3810000" cy="4495800"/>
          </a:xfrm>
          <a:prstGeom prst="rect">
            <a:avLst/>
          </a:prstGeom>
          <a:noFill/>
          <a:ln w="9525">
            <a:noFill/>
            <a:miter lim="800000"/>
            <a:headEnd/>
            <a:tailEnd/>
          </a:ln>
        </p:spPr>
        <p:txBody>
          <a:bodyPr vert="horz" wrap="square" lIns="91273" tIns="45636" rIns="91273" bIns="45636" numCol="1" anchor="t" anchorCtr="0" compatLnSpc="1">
            <a:prstTxWarp prst="textNoShape">
              <a:avLst/>
            </a:prstTxWarp>
          </a:bodyPr>
          <a:lstStyle/>
          <a:p>
            <a:pPr algn="just">
              <a:lnSpc>
                <a:spcPct val="120000"/>
              </a:lnSpc>
              <a:buClr>
                <a:srgbClr val="C00000"/>
              </a:buClr>
              <a:buSzPct val="80000"/>
              <a:defRPr/>
            </a:pPr>
            <a:r>
              <a:rPr lang="en-US" dirty="0" smtClean="0">
                <a:latin typeface="Cambria" pitchFamily="18" charset="0"/>
              </a:rPr>
              <a:t>//</a:t>
            </a:r>
            <a:r>
              <a:rPr lang="en-US" dirty="0" err="1" smtClean="0">
                <a:latin typeface="Cambria" pitchFamily="18" charset="0"/>
              </a:rPr>
              <a:t>progam</a:t>
            </a:r>
            <a:r>
              <a:rPr lang="en-US" dirty="0" smtClean="0">
                <a:latin typeface="Cambria" pitchFamily="18" charset="0"/>
              </a:rPr>
              <a:t> cont…</a:t>
            </a:r>
          </a:p>
          <a:p>
            <a:pPr algn="just">
              <a:lnSpc>
                <a:spcPct val="120000"/>
              </a:lnSpc>
              <a:buClr>
                <a:srgbClr val="C00000"/>
              </a:buClr>
              <a:buSzPct val="80000"/>
              <a:defRPr/>
            </a:pPr>
            <a:r>
              <a:rPr lang="en-US" dirty="0" smtClean="0">
                <a:latin typeface="Cambria" pitchFamily="18" charset="0"/>
              </a:rPr>
              <a:t>int main() </a:t>
            </a:r>
          </a:p>
          <a:p>
            <a:pPr algn="just">
              <a:lnSpc>
                <a:spcPct val="120000"/>
              </a:lnSpc>
              <a:buClr>
                <a:srgbClr val="C00000"/>
              </a:buClr>
              <a:buSzPct val="80000"/>
              <a:defRPr/>
            </a:pPr>
            <a:r>
              <a:rPr lang="en-US" dirty="0" smtClean="0">
                <a:latin typeface="Cambria" pitchFamily="18" charset="0"/>
              </a:rPr>
              <a:t>{</a:t>
            </a:r>
          </a:p>
          <a:p>
            <a:pPr algn="just">
              <a:lnSpc>
                <a:spcPct val="120000"/>
              </a:lnSpc>
              <a:buClr>
                <a:srgbClr val="C00000"/>
              </a:buClr>
              <a:buSzPct val="80000"/>
              <a:defRPr/>
            </a:pPr>
            <a:r>
              <a:rPr lang="en-US" dirty="0" smtClean="0">
                <a:latin typeface="Cambria" pitchFamily="18" charset="0"/>
              </a:rPr>
              <a:t>   A </a:t>
            </a:r>
            <a:r>
              <a:rPr lang="en-US" dirty="0" err="1" smtClean="0">
                <a:latin typeface="Cambria" pitchFamily="18" charset="0"/>
              </a:rPr>
              <a:t>a</a:t>
            </a:r>
            <a:r>
              <a:rPr lang="en-US" dirty="0" smtClean="0">
                <a:latin typeface="Cambria" pitchFamily="18" charset="0"/>
              </a:rPr>
              <a:t>;</a:t>
            </a:r>
          </a:p>
          <a:p>
            <a:pPr algn="just">
              <a:lnSpc>
                <a:spcPct val="120000"/>
              </a:lnSpc>
              <a:buClr>
                <a:srgbClr val="C00000"/>
              </a:buClr>
              <a:buSzPct val="80000"/>
              <a:defRPr/>
            </a:pPr>
            <a:r>
              <a:rPr lang="en-US" dirty="0" smtClean="0">
                <a:latin typeface="Cambria" pitchFamily="18" charset="0"/>
              </a:rPr>
              <a:t>   </a:t>
            </a:r>
            <a:r>
              <a:rPr lang="en-US" dirty="0" err="1" smtClean="0">
                <a:latin typeface="Cambria" pitchFamily="18" charset="0"/>
              </a:rPr>
              <a:t>cout</a:t>
            </a:r>
            <a:r>
              <a:rPr lang="en-US" dirty="0" smtClean="0">
                <a:latin typeface="Cambria" pitchFamily="18" charset="0"/>
              </a:rPr>
              <a:t>&lt;&lt;a.sum(1)&lt;&lt;</a:t>
            </a:r>
            <a:r>
              <a:rPr lang="en-US" dirty="0" err="1" smtClean="0">
                <a:latin typeface="Cambria" pitchFamily="18" charset="0"/>
              </a:rPr>
              <a:t>endl</a:t>
            </a:r>
            <a:r>
              <a:rPr lang="en-US" dirty="0" smtClean="0">
                <a:latin typeface="Cambria" pitchFamily="18" charset="0"/>
              </a:rPr>
              <a:t>;</a:t>
            </a:r>
          </a:p>
          <a:p>
            <a:pPr algn="just">
              <a:lnSpc>
                <a:spcPct val="120000"/>
              </a:lnSpc>
              <a:buClr>
                <a:srgbClr val="C00000"/>
              </a:buClr>
              <a:buSzPct val="80000"/>
              <a:defRPr/>
            </a:pPr>
            <a:r>
              <a:rPr lang="en-US" dirty="0" smtClean="0">
                <a:latin typeface="Cambria" pitchFamily="18" charset="0"/>
              </a:rPr>
              <a:t>   </a:t>
            </a:r>
            <a:r>
              <a:rPr lang="en-US" dirty="0" err="1" smtClean="0">
                <a:latin typeface="Cambria" pitchFamily="18" charset="0"/>
              </a:rPr>
              <a:t>cout</a:t>
            </a:r>
            <a:r>
              <a:rPr lang="en-US" dirty="0" smtClean="0">
                <a:latin typeface="Cambria" pitchFamily="18" charset="0"/>
              </a:rPr>
              <a:t>&lt;&lt;a.sum(1, 2)&lt;&lt;</a:t>
            </a:r>
            <a:r>
              <a:rPr lang="en-US" dirty="0" err="1" smtClean="0">
                <a:latin typeface="Cambria" pitchFamily="18" charset="0"/>
              </a:rPr>
              <a:t>endl</a:t>
            </a:r>
            <a:r>
              <a:rPr lang="en-US" dirty="0" smtClean="0">
                <a:latin typeface="Cambria" pitchFamily="18" charset="0"/>
              </a:rPr>
              <a:t>;</a:t>
            </a:r>
          </a:p>
          <a:p>
            <a:pPr algn="just">
              <a:lnSpc>
                <a:spcPct val="120000"/>
              </a:lnSpc>
              <a:buClr>
                <a:srgbClr val="C00000"/>
              </a:buClr>
              <a:buSzPct val="80000"/>
              <a:defRPr/>
            </a:pPr>
            <a:r>
              <a:rPr lang="en-US" dirty="0" smtClean="0">
                <a:latin typeface="Cambria" pitchFamily="18" charset="0"/>
              </a:rPr>
              <a:t>   </a:t>
            </a:r>
            <a:r>
              <a:rPr lang="en-US" dirty="0" err="1" smtClean="0">
                <a:latin typeface="Cambria" pitchFamily="18" charset="0"/>
              </a:rPr>
              <a:t>cout</a:t>
            </a:r>
            <a:r>
              <a:rPr lang="en-US" dirty="0" smtClean="0">
                <a:latin typeface="Cambria" pitchFamily="18" charset="0"/>
              </a:rPr>
              <a:t>&lt;&lt;a.sum(1, 2, 3)&lt;&lt;</a:t>
            </a:r>
            <a:r>
              <a:rPr lang="en-US" dirty="0" err="1" smtClean="0">
                <a:latin typeface="Cambria" pitchFamily="18" charset="0"/>
              </a:rPr>
              <a:t>endl</a:t>
            </a:r>
            <a:r>
              <a:rPr lang="en-US" dirty="0" smtClean="0">
                <a:latin typeface="Cambria" pitchFamily="18" charset="0"/>
              </a:rPr>
              <a:t>;</a:t>
            </a:r>
          </a:p>
          <a:p>
            <a:pPr algn="just">
              <a:lnSpc>
                <a:spcPct val="120000"/>
              </a:lnSpc>
              <a:buClr>
                <a:srgbClr val="C00000"/>
              </a:buClr>
              <a:buSzPct val="80000"/>
              <a:defRPr/>
            </a:pPr>
            <a:r>
              <a:rPr lang="en-US" dirty="0" smtClean="0">
                <a:latin typeface="Cambria" pitchFamily="18" charset="0"/>
              </a:rPr>
              <a:t>   return 0;</a:t>
            </a:r>
          </a:p>
          <a:p>
            <a:pPr algn="just">
              <a:lnSpc>
                <a:spcPct val="120000"/>
              </a:lnSpc>
              <a:buClr>
                <a:srgbClr val="C00000"/>
              </a:buClr>
              <a:buSzPct val="80000"/>
              <a:defRPr/>
            </a:pPr>
            <a:r>
              <a:rPr lang="en-US" dirty="0" smtClean="0">
                <a:latin typeface="Cambria" pitchFamily="18" charset="0"/>
              </a:rPr>
              <a:t>}</a:t>
            </a:r>
          </a:p>
          <a:p>
            <a:pPr lvl="0" algn="just">
              <a:lnSpc>
                <a:spcPct val="120000"/>
              </a:lnSpc>
              <a:buClr>
                <a:srgbClr val="C00000"/>
              </a:buClr>
              <a:buSzPct val="80000"/>
              <a:defRPr/>
            </a:pPr>
            <a:endParaRPr lang="en-US" dirty="0" smtClean="0">
              <a:latin typeface="Cambria"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609600" y="4800600"/>
            <a:ext cx="21336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57" name="Title 1"/>
          <p:cNvSpPr>
            <a:spLocks noGrp="1"/>
          </p:cNvSpPr>
          <p:nvPr>
            <p:ph type="title"/>
          </p:nvPr>
        </p:nvSpPr>
        <p:spPr>
          <a:xfrm>
            <a:off x="0" y="228600"/>
            <a:ext cx="8153400" cy="990600"/>
          </a:xfrm>
        </p:spPr>
        <p:txBody>
          <a:bodyPr/>
          <a:lstStyle/>
          <a:p>
            <a:r>
              <a:rPr lang="en-US" b="1" dirty="0" smtClean="0">
                <a:solidFill>
                  <a:schemeClr val="tx1"/>
                </a:solidFill>
                <a:latin typeface="Cambria" pitchFamily="18" charset="0"/>
              </a:rPr>
              <a:t>Limitation of Structure</a:t>
            </a:r>
          </a:p>
        </p:txBody>
      </p:sp>
      <p:pic>
        <p:nvPicPr>
          <p:cNvPr id="4" name="Picture 2" descr="http://www.entranceforms.com/libs/img/logos/kiit0712.logo.jpg"/>
          <p:cNvPicPr>
            <a:picLocks noChangeAspect="1" noChangeArrowheads="1"/>
          </p:cNvPicPr>
          <p:nvPr/>
        </p:nvPicPr>
        <p:blipFill>
          <a:blip r:embed="rId3" cstate="print"/>
          <a:srcRect l="7585" b="3870"/>
          <a:stretch>
            <a:fillRect/>
          </a:stretch>
        </p:blipFill>
        <p:spPr bwMode="auto">
          <a:xfrm>
            <a:off x="8153403" y="533400"/>
            <a:ext cx="928396" cy="685800"/>
          </a:xfrm>
          <a:prstGeom prst="rect">
            <a:avLst/>
          </a:prstGeom>
          <a:noFill/>
        </p:spPr>
      </p:pic>
      <p:sp>
        <p:nvSpPr>
          <p:cNvPr id="5" name="Footer Placeholder 3"/>
          <p:cNvSpPr>
            <a:spLocks noGrp="1"/>
          </p:cNvSpPr>
          <p:nvPr>
            <p:ph type="ftr" sz="quarter" idx="11"/>
          </p:nvPr>
        </p:nvSpPr>
        <p:spPr bwMode="auto">
          <a:xfrm>
            <a:off x="609600" y="6506310"/>
            <a:ext cx="8115300" cy="316523"/>
          </a:xfrm>
          <a:solidFill>
            <a:srgbClr val="008000"/>
          </a:solidFill>
          <a:ln>
            <a:solidFill>
              <a:srgbClr val="00B050"/>
            </a:solidFill>
            <a:miter lim="800000"/>
            <a:headEnd/>
            <a:tailEnd/>
          </a:ln>
        </p:spPr>
        <p:txBody>
          <a:bodyPr wrap="square" lIns="91258" tIns="45628" rIns="91258" bIns="45628" numCol="1" anchorCtr="0" compatLnSpc="1">
            <a:prstTxWarp prst="textNoShape">
              <a:avLst/>
            </a:prstTxWarp>
          </a:bodyPr>
          <a:lstStyle/>
          <a:p>
            <a:pPr algn="ctr"/>
            <a:r>
              <a:rPr lang="en-US" sz="2200" b="1" smtClean="0">
                <a:solidFill>
                  <a:schemeClr val="bg1"/>
                </a:solidFill>
                <a:latin typeface="Cambria Math" pitchFamily="18" charset="0"/>
                <a:ea typeface="Cambria Math" pitchFamily="18" charset="0"/>
                <a:cs typeface="Times New Roman" pitchFamily="18" charset="0"/>
              </a:rPr>
              <a:t>School of Computer Engineering</a:t>
            </a:r>
            <a:endParaRPr lang="en-US" sz="1900" dirty="0">
              <a:solidFill>
                <a:schemeClr val="bg1"/>
              </a:solidFill>
              <a:latin typeface="Cambria Math" pitchFamily="18" charset="0"/>
              <a:ea typeface="Cambria Math" pitchFamily="18" charset="0"/>
            </a:endParaRPr>
          </a:p>
        </p:txBody>
      </p:sp>
      <p:sp>
        <p:nvSpPr>
          <p:cNvPr id="9" name="Slide Number Placeholder 8"/>
          <p:cNvSpPr>
            <a:spLocks noGrp="1"/>
          </p:cNvSpPr>
          <p:nvPr>
            <p:ph type="sldNum" sz="quarter" idx="12"/>
          </p:nvPr>
        </p:nvSpPr>
        <p:spPr/>
        <p:txBody>
          <a:bodyPr>
            <a:normAutofit fontScale="85000" lnSpcReduction="20000"/>
          </a:bodyPr>
          <a:lstStyle/>
          <a:p>
            <a:pPr>
              <a:defRPr/>
            </a:pPr>
            <a:fld id="{F22323B9-1D87-4D56-A1A0-9DA960EA2996}" type="slidenum">
              <a:rPr lang="en-US" smtClean="0"/>
              <a:pPr>
                <a:defRPr/>
              </a:pPr>
              <a:t>3</a:t>
            </a:fld>
            <a:endParaRPr lang="en-US" dirty="0"/>
          </a:p>
        </p:txBody>
      </p:sp>
      <p:sp>
        <p:nvSpPr>
          <p:cNvPr id="13" name="TextBox 12"/>
          <p:cNvSpPr txBox="1"/>
          <p:nvPr/>
        </p:nvSpPr>
        <p:spPr>
          <a:xfrm>
            <a:off x="44301" y="1482308"/>
            <a:ext cx="8915400" cy="4308872"/>
          </a:xfrm>
          <a:prstGeom prst="rect">
            <a:avLst/>
          </a:prstGeom>
          <a:noFill/>
          <a:ln w="12700">
            <a:noFill/>
            <a:prstDash val="sysDash"/>
          </a:ln>
        </p:spPr>
        <p:txBody>
          <a:bodyPr wrap="square" rtlCol="0">
            <a:spAutoFit/>
          </a:bodyPr>
          <a:lstStyle/>
          <a:p>
            <a:pPr marL="52388" lvl="2" indent="6350" algn="just">
              <a:spcBef>
                <a:spcPts val="600"/>
              </a:spcBef>
              <a:buClr>
                <a:srgbClr val="C00000"/>
              </a:buClr>
              <a:buSzPct val="90000"/>
            </a:pPr>
            <a:r>
              <a:rPr lang="en-US" dirty="0" err="1" smtClean="0">
                <a:latin typeface="Cambria" pitchFamily="18" charset="0"/>
              </a:rPr>
              <a:t>Struct</a:t>
            </a:r>
            <a:r>
              <a:rPr lang="en-US" dirty="0" smtClean="0">
                <a:latin typeface="Cambria" pitchFamily="18" charset="0"/>
              </a:rPr>
              <a:t> provide a method for packaging together data of different types and is a convenient tool for handling a group of logically related data items. It is a user defined data type that serves to define its data properties. However, it has following limitations – </a:t>
            </a:r>
          </a:p>
          <a:p>
            <a:pPr marL="515937" lvl="2" indent="-457200" algn="just">
              <a:spcBef>
                <a:spcPts val="600"/>
              </a:spcBef>
              <a:buClr>
                <a:srgbClr val="C00000"/>
              </a:buClr>
              <a:buSzPct val="90000"/>
              <a:buFont typeface="Wingdings" pitchFamily="2" charset="2"/>
              <a:buChar char="q"/>
            </a:pPr>
            <a:r>
              <a:rPr lang="en-US" dirty="0" smtClean="0">
                <a:latin typeface="Cambria" pitchFamily="18" charset="0"/>
              </a:rPr>
              <a:t>Standard C++ does not allow the </a:t>
            </a:r>
            <a:r>
              <a:rPr lang="en-US" dirty="0" err="1" smtClean="0">
                <a:latin typeface="Cambria" pitchFamily="18" charset="0"/>
              </a:rPr>
              <a:t>struct</a:t>
            </a:r>
            <a:r>
              <a:rPr lang="en-US" dirty="0" smtClean="0">
                <a:latin typeface="Cambria" pitchFamily="18" charset="0"/>
              </a:rPr>
              <a:t> data type to be treated as built-in data types. For example consider the following structure - </a:t>
            </a:r>
          </a:p>
          <a:p>
            <a:pPr marL="515937" lvl="2" indent="-457200" algn="just">
              <a:spcBef>
                <a:spcPts val="600"/>
              </a:spcBef>
              <a:buClr>
                <a:srgbClr val="C00000"/>
              </a:buClr>
              <a:buSzPct val="90000"/>
            </a:pPr>
            <a:r>
              <a:rPr lang="en-US" dirty="0" smtClean="0">
                <a:latin typeface="Cambria" pitchFamily="18" charset="0"/>
              </a:rPr>
              <a:t>	</a:t>
            </a:r>
            <a:r>
              <a:rPr lang="en-US" dirty="0" err="1" smtClean="0">
                <a:latin typeface="Cambria" pitchFamily="18" charset="0"/>
              </a:rPr>
              <a:t>struct</a:t>
            </a:r>
            <a:r>
              <a:rPr lang="en-US" dirty="0" smtClean="0">
                <a:latin typeface="Cambria" pitchFamily="18" charset="0"/>
              </a:rPr>
              <a:t> complex </a:t>
            </a:r>
          </a:p>
          <a:p>
            <a:pPr marL="515937" lvl="2" indent="-457200" algn="just">
              <a:spcBef>
                <a:spcPts val="600"/>
              </a:spcBef>
              <a:buClr>
                <a:srgbClr val="C00000"/>
              </a:buClr>
              <a:buSzPct val="90000"/>
            </a:pPr>
            <a:r>
              <a:rPr lang="en-US" dirty="0" smtClean="0">
                <a:latin typeface="Cambria" pitchFamily="18" charset="0"/>
              </a:rPr>
              <a:t>	{ </a:t>
            </a:r>
          </a:p>
          <a:p>
            <a:pPr marL="515937" lvl="2" indent="-457200" algn="just">
              <a:spcBef>
                <a:spcPts val="600"/>
              </a:spcBef>
              <a:buClr>
                <a:srgbClr val="C00000"/>
              </a:buClr>
              <a:buSzPct val="90000"/>
            </a:pPr>
            <a:r>
              <a:rPr lang="en-US" dirty="0" smtClean="0">
                <a:latin typeface="Cambria" pitchFamily="18" charset="0"/>
              </a:rPr>
              <a:t>	     float x, y;</a:t>
            </a:r>
          </a:p>
          <a:p>
            <a:pPr marL="515937" lvl="2" indent="-457200" algn="just">
              <a:spcBef>
                <a:spcPts val="600"/>
              </a:spcBef>
              <a:buClr>
                <a:srgbClr val="C00000"/>
              </a:buClr>
              <a:buSzPct val="90000"/>
            </a:pPr>
            <a:r>
              <a:rPr lang="en-US" dirty="0" smtClean="0">
                <a:latin typeface="Cambria" pitchFamily="18" charset="0"/>
              </a:rPr>
              <a:t>	};</a:t>
            </a:r>
          </a:p>
          <a:p>
            <a:pPr marL="515937" lvl="2" indent="-457200" algn="just">
              <a:spcBef>
                <a:spcPts val="600"/>
              </a:spcBef>
              <a:buClr>
                <a:srgbClr val="C00000"/>
              </a:buClr>
              <a:buSzPct val="90000"/>
            </a:pPr>
            <a:r>
              <a:rPr lang="en-US" dirty="0" smtClean="0">
                <a:latin typeface="Cambria" pitchFamily="18" charset="0"/>
              </a:rPr>
              <a:t>	</a:t>
            </a:r>
            <a:r>
              <a:rPr lang="en-US" dirty="0" err="1" smtClean="0">
                <a:latin typeface="Cambria" pitchFamily="18" charset="0"/>
              </a:rPr>
              <a:t>struct</a:t>
            </a:r>
            <a:r>
              <a:rPr lang="en-US" dirty="0" smtClean="0">
                <a:latin typeface="Cambria" pitchFamily="18" charset="0"/>
              </a:rPr>
              <a:t> complex c1, c2, c3;</a:t>
            </a:r>
          </a:p>
          <a:p>
            <a:pPr marL="515937" lvl="2" indent="-457200" algn="just">
              <a:spcBef>
                <a:spcPts val="600"/>
              </a:spcBef>
              <a:buClr>
                <a:srgbClr val="C00000"/>
              </a:buClr>
              <a:buSzPct val="90000"/>
            </a:pPr>
            <a:r>
              <a:rPr lang="en-US" dirty="0" smtClean="0">
                <a:latin typeface="Cambria" pitchFamily="18" charset="0"/>
              </a:rPr>
              <a:t>	c3 = c2 + c1 is illegal </a:t>
            </a:r>
          </a:p>
          <a:p>
            <a:pPr marL="515937" lvl="2" indent="-457200" algn="just">
              <a:spcBef>
                <a:spcPts val="600"/>
              </a:spcBef>
              <a:buClr>
                <a:srgbClr val="C00000"/>
              </a:buClr>
              <a:buSzPct val="90000"/>
              <a:buFont typeface="Wingdings" pitchFamily="2" charset="2"/>
              <a:buChar char="q"/>
            </a:pPr>
            <a:r>
              <a:rPr lang="en-US" dirty="0" err="1" smtClean="0">
                <a:latin typeface="Cambria" pitchFamily="18" charset="0"/>
              </a:rPr>
              <a:t>Struct</a:t>
            </a:r>
            <a:r>
              <a:rPr lang="en-US" dirty="0" smtClean="0">
                <a:latin typeface="Cambria" pitchFamily="18" charset="0"/>
              </a:rPr>
              <a:t> does not permit data hiding i.e. </a:t>
            </a:r>
            <a:r>
              <a:rPr lang="en-US" dirty="0" err="1" smtClean="0">
                <a:latin typeface="Cambria" pitchFamily="18" charset="0"/>
              </a:rPr>
              <a:t>struct</a:t>
            </a:r>
            <a:r>
              <a:rPr lang="en-US" dirty="0" smtClean="0">
                <a:latin typeface="Cambria" pitchFamily="18" charset="0"/>
              </a:rPr>
              <a:t> members can be directly accessed by the </a:t>
            </a:r>
            <a:r>
              <a:rPr lang="en-US" dirty="0" err="1" smtClean="0">
                <a:latin typeface="Cambria" pitchFamily="18" charset="0"/>
              </a:rPr>
              <a:t>struct</a:t>
            </a:r>
            <a:r>
              <a:rPr lang="en-US" dirty="0" smtClean="0">
                <a:latin typeface="Cambria" pitchFamily="18" charset="0"/>
              </a:rPr>
              <a:t> variables by any function anywhere in their scope.</a:t>
            </a:r>
          </a:p>
        </p:txBody>
      </p:sp>
      <p:sp>
        <p:nvSpPr>
          <p:cNvPr id="7" name="Down Arrow Callout 6"/>
          <p:cNvSpPr/>
          <p:nvPr/>
        </p:nvSpPr>
        <p:spPr>
          <a:xfrm>
            <a:off x="3276600" y="5715000"/>
            <a:ext cx="1905000" cy="457200"/>
          </a:xfrm>
          <a:prstGeom prst="down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How to overcome ?</a:t>
            </a:r>
            <a:endParaRPr lang="en-US" sz="1400" dirty="0"/>
          </a:p>
        </p:txBody>
      </p:sp>
      <p:sp>
        <p:nvSpPr>
          <p:cNvPr id="8" name="TextBox 7"/>
          <p:cNvSpPr txBox="1"/>
          <p:nvPr/>
        </p:nvSpPr>
        <p:spPr>
          <a:xfrm>
            <a:off x="345563" y="6076522"/>
            <a:ext cx="8458200" cy="369332"/>
          </a:xfrm>
          <a:prstGeom prst="rect">
            <a:avLst/>
          </a:prstGeom>
          <a:noFill/>
          <a:ln w="12700">
            <a:noFill/>
            <a:prstDash val="sysDash"/>
          </a:ln>
        </p:spPr>
        <p:txBody>
          <a:bodyPr wrap="square" rtlCol="0">
            <a:spAutoFit/>
          </a:bodyPr>
          <a:lstStyle/>
          <a:p>
            <a:pPr marL="52388" lvl="2" indent="6350" algn="just">
              <a:spcBef>
                <a:spcPts val="600"/>
              </a:spcBef>
              <a:buClr>
                <a:srgbClr val="C00000"/>
              </a:buClr>
              <a:buSzPct val="90000"/>
            </a:pPr>
            <a:r>
              <a:rPr lang="en-US" b="1" dirty="0" smtClean="0">
                <a:latin typeface="Cambria" pitchFamily="18" charset="0"/>
              </a:rPr>
              <a:t>C++ incorporates the extension in another user-defined type known as class. </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a:xfrm>
            <a:off x="76200" y="152400"/>
            <a:ext cx="8839200" cy="990600"/>
          </a:xfrm>
        </p:spPr>
        <p:txBody>
          <a:bodyPr/>
          <a:lstStyle/>
          <a:p>
            <a:r>
              <a:rPr lang="en-US" sz="4000" b="1" dirty="0" smtClean="0">
                <a:solidFill>
                  <a:schemeClr val="tx1"/>
                </a:solidFill>
                <a:latin typeface="Cambria" pitchFamily="18" charset="0"/>
              </a:rPr>
              <a:t>Function Overloading</a:t>
            </a:r>
          </a:p>
        </p:txBody>
      </p:sp>
      <p:pic>
        <p:nvPicPr>
          <p:cNvPr id="4" name="Picture 2" descr="http://www.entranceforms.com/libs/img/logos/kiit0712.logo.jpg"/>
          <p:cNvPicPr>
            <a:picLocks noChangeAspect="1" noChangeArrowheads="1"/>
          </p:cNvPicPr>
          <p:nvPr/>
        </p:nvPicPr>
        <p:blipFill>
          <a:blip r:embed="rId3" cstate="print"/>
          <a:srcRect l="7585" b="3870"/>
          <a:stretch>
            <a:fillRect/>
          </a:stretch>
        </p:blipFill>
        <p:spPr bwMode="auto">
          <a:xfrm>
            <a:off x="8153403" y="533400"/>
            <a:ext cx="928396" cy="685800"/>
          </a:xfrm>
          <a:prstGeom prst="rect">
            <a:avLst/>
          </a:prstGeom>
          <a:noFill/>
        </p:spPr>
      </p:pic>
      <p:sp>
        <p:nvSpPr>
          <p:cNvPr id="5" name="Footer Placeholder 3"/>
          <p:cNvSpPr>
            <a:spLocks noGrp="1"/>
          </p:cNvSpPr>
          <p:nvPr>
            <p:ph type="ftr" sz="quarter" idx="11"/>
          </p:nvPr>
        </p:nvSpPr>
        <p:spPr bwMode="auto">
          <a:xfrm>
            <a:off x="609600" y="6506310"/>
            <a:ext cx="8115300" cy="316523"/>
          </a:xfrm>
          <a:solidFill>
            <a:srgbClr val="008000"/>
          </a:solidFill>
          <a:ln>
            <a:solidFill>
              <a:srgbClr val="00B050"/>
            </a:solidFill>
            <a:miter lim="800000"/>
            <a:headEnd/>
            <a:tailEnd/>
          </a:ln>
        </p:spPr>
        <p:txBody>
          <a:bodyPr wrap="square" lIns="91258" tIns="45628" rIns="91258" bIns="45628" numCol="1" anchorCtr="0" compatLnSpc="1">
            <a:prstTxWarp prst="textNoShape">
              <a:avLst/>
            </a:prstTxWarp>
          </a:bodyPr>
          <a:lstStyle/>
          <a:p>
            <a:pPr algn="ctr"/>
            <a:r>
              <a:rPr lang="en-US" sz="2200" b="1" smtClean="0">
                <a:solidFill>
                  <a:schemeClr val="bg1"/>
                </a:solidFill>
                <a:latin typeface="Cambria Math" pitchFamily="18" charset="0"/>
                <a:ea typeface="Cambria Math" pitchFamily="18" charset="0"/>
                <a:cs typeface="Times New Roman" pitchFamily="18" charset="0"/>
              </a:rPr>
              <a:t>School of Computer Engineering</a:t>
            </a:r>
            <a:endParaRPr lang="en-US" sz="1900" dirty="0">
              <a:solidFill>
                <a:schemeClr val="bg1"/>
              </a:solidFill>
              <a:latin typeface="Cambria Math" pitchFamily="18" charset="0"/>
              <a:ea typeface="Cambria Math" pitchFamily="18" charset="0"/>
            </a:endParaRPr>
          </a:p>
        </p:txBody>
      </p:sp>
      <p:sp>
        <p:nvSpPr>
          <p:cNvPr id="16" name="Slide Number Placeholder 15"/>
          <p:cNvSpPr>
            <a:spLocks noGrp="1"/>
          </p:cNvSpPr>
          <p:nvPr>
            <p:ph type="sldNum" sz="quarter" idx="12"/>
          </p:nvPr>
        </p:nvSpPr>
        <p:spPr/>
        <p:txBody>
          <a:bodyPr>
            <a:normAutofit fontScale="85000" lnSpcReduction="20000"/>
          </a:bodyPr>
          <a:lstStyle/>
          <a:p>
            <a:pPr>
              <a:defRPr/>
            </a:pPr>
            <a:fld id="{F22323B9-1D87-4D56-A1A0-9DA960EA2996}" type="slidenum">
              <a:rPr lang="en-US" smtClean="0"/>
              <a:pPr>
                <a:defRPr/>
              </a:pPr>
              <a:t>30</a:t>
            </a:fld>
            <a:endParaRPr lang="en-US" dirty="0"/>
          </a:p>
        </p:txBody>
      </p:sp>
      <p:sp>
        <p:nvSpPr>
          <p:cNvPr id="9" name="Content Placeholder 2"/>
          <p:cNvSpPr txBox="1">
            <a:spLocks/>
          </p:cNvSpPr>
          <p:nvPr/>
        </p:nvSpPr>
        <p:spPr bwMode="auto">
          <a:xfrm>
            <a:off x="76200" y="1430072"/>
            <a:ext cx="4191000" cy="5275528"/>
          </a:xfrm>
          <a:prstGeom prst="rect">
            <a:avLst/>
          </a:prstGeom>
          <a:noFill/>
          <a:ln w="9525">
            <a:noFill/>
            <a:miter lim="800000"/>
            <a:headEnd/>
            <a:tailEnd/>
          </a:ln>
        </p:spPr>
        <p:txBody>
          <a:bodyPr vert="horz" wrap="square" lIns="91273" tIns="45636" rIns="91273" bIns="45636" numCol="1" anchor="t" anchorCtr="0" compatLnSpc="1">
            <a:prstTxWarp prst="textNoShape">
              <a:avLst/>
            </a:prstTxWarp>
          </a:bodyPr>
          <a:lstStyle/>
          <a:p>
            <a:pPr lvl="0" algn="just">
              <a:lnSpc>
                <a:spcPct val="120000"/>
              </a:lnSpc>
              <a:buClr>
                <a:srgbClr val="C00000"/>
              </a:buClr>
              <a:buSzPct val="80000"/>
              <a:defRPr/>
            </a:pPr>
            <a:r>
              <a:rPr lang="en-US" dirty="0" smtClean="0">
                <a:latin typeface="Cambria" pitchFamily="18" charset="0"/>
              </a:rPr>
              <a:t>#include &lt;</a:t>
            </a:r>
            <a:r>
              <a:rPr lang="en-US" dirty="0" err="1" smtClean="0">
                <a:latin typeface="Cambria" pitchFamily="18" charset="0"/>
              </a:rPr>
              <a:t>iostream</a:t>
            </a:r>
            <a:r>
              <a:rPr lang="en-US" dirty="0" smtClean="0">
                <a:latin typeface="Cambria" pitchFamily="18" charset="0"/>
              </a:rPr>
              <a:t>&gt;</a:t>
            </a:r>
          </a:p>
          <a:p>
            <a:pPr lvl="0" algn="just">
              <a:lnSpc>
                <a:spcPct val="120000"/>
              </a:lnSpc>
              <a:buClr>
                <a:srgbClr val="C00000"/>
              </a:buClr>
              <a:buSzPct val="80000"/>
              <a:defRPr/>
            </a:pPr>
            <a:r>
              <a:rPr lang="en-US" dirty="0" smtClean="0">
                <a:latin typeface="Cambria" pitchFamily="18" charset="0"/>
              </a:rPr>
              <a:t>using namespace std;</a:t>
            </a:r>
          </a:p>
          <a:p>
            <a:pPr lvl="0" algn="just">
              <a:lnSpc>
                <a:spcPct val="120000"/>
              </a:lnSpc>
              <a:buClr>
                <a:srgbClr val="C00000"/>
              </a:buClr>
              <a:buSzPct val="80000"/>
              <a:defRPr/>
            </a:pPr>
            <a:r>
              <a:rPr lang="en-US" dirty="0" smtClean="0">
                <a:latin typeface="Cambria" pitchFamily="18" charset="0"/>
              </a:rPr>
              <a:t>class A </a:t>
            </a:r>
          </a:p>
          <a:p>
            <a:pPr lvl="0" algn="just">
              <a:lnSpc>
                <a:spcPct val="120000"/>
              </a:lnSpc>
              <a:buClr>
                <a:srgbClr val="C00000"/>
              </a:buClr>
              <a:buSzPct val="80000"/>
              <a:defRPr/>
            </a:pPr>
            <a:r>
              <a:rPr lang="en-US" dirty="0" smtClean="0">
                <a:latin typeface="Cambria" pitchFamily="18" charset="0"/>
              </a:rPr>
              <a:t>{</a:t>
            </a:r>
          </a:p>
          <a:p>
            <a:pPr lvl="0" indent="169863" algn="just">
              <a:lnSpc>
                <a:spcPct val="120000"/>
              </a:lnSpc>
              <a:buClr>
                <a:srgbClr val="C00000"/>
              </a:buClr>
              <a:buSzPct val="80000"/>
              <a:defRPr/>
            </a:pPr>
            <a:r>
              <a:rPr lang="en-US" dirty="0" smtClean="0">
                <a:latin typeface="Cambria" pitchFamily="18" charset="0"/>
              </a:rPr>
              <a:t>public:</a:t>
            </a:r>
          </a:p>
          <a:p>
            <a:pPr marL="0" lvl="2" indent="169863" algn="just">
              <a:spcBef>
                <a:spcPts val="0"/>
              </a:spcBef>
              <a:spcAft>
                <a:spcPts val="0"/>
              </a:spcAft>
              <a:buClr>
                <a:srgbClr val="C00000"/>
              </a:buClr>
              <a:buSzPct val="90000"/>
            </a:pPr>
            <a:r>
              <a:rPr lang="fr-FR" dirty="0" smtClean="0">
                <a:latin typeface="Cambria" pitchFamily="18" charset="0"/>
              </a:rPr>
              <a:t>double </a:t>
            </a:r>
            <a:r>
              <a:rPr lang="fr-FR" dirty="0" err="1" smtClean="0">
                <a:latin typeface="Cambria" pitchFamily="18" charset="0"/>
              </a:rPr>
              <a:t>add</a:t>
            </a:r>
            <a:r>
              <a:rPr lang="fr-FR" dirty="0" smtClean="0">
                <a:latin typeface="Cambria" pitchFamily="18" charset="0"/>
              </a:rPr>
              <a:t>(double x, double y)</a:t>
            </a:r>
          </a:p>
          <a:p>
            <a:pPr marL="0" lvl="2" indent="169863" algn="just">
              <a:spcBef>
                <a:spcPts val="0"/>
              </a:spcBef>
              <a:spcAft>
                <a:spcPts val="0"/>
              </a:spcAft>
              <a:buClr>
                <a:srgbClr val="C00000"/>
              </a:buClr>
              <a:buSzPct val="90000"/>
            </a:pPr>
            <a:r>
              <a:rPr lang="fr-FR" dirty="0" smtClean="0">
                <a:latin typeface="Cambria" pitchFamily="18" charset="0"/>
              </a:rPr>
              <a:t>{</a:t>
            </a:r>
          </a:p>
          <a:p>
            <a:pPr marL="0" lvl="2" indent="169863" algn="just">
              <a:spcBef>
                <a:spcPts val="0"/>
              </a:spcBef>
              <a:spcAft>
                <a:spcPts val="0"/>
              </a:spcAft>
              <a:buClr>
                <a:srgbClr val="C00000"/>
              </a:buClr>
              <a:buSzPct val="90000"/>
            </a:pPr>
            <a:r>
              <a:rPr lang="fr-FR" dirty="0" smtClean="0">
                <a:latin typeface="Cambria" pitchFamily="18" charset="0"/>
              </a:rPr>
              <a:t>    return x+y;</a:t>
            </a:r>
          </a:p>
          <a:p>
            <a:pPr marL="0" lvl="2" indent="169863" algn="just">
              <a:spcBef>
                <a:spcPts val="0"/>
              </a:spcBef>
              <a:spcAft>
                <a:spcPts val="0"/>
              </a:spcAft>
              <a:buClr>
                <a:srgbClr val="C00000"/>
              </a:buClr>
              <a:buSzPct val="90000"/>
            </a:pPr>
            <a:r>
              <a:rPr lang="fr-FR" dirty="0" smtClean="0">
                <a:latin typeface="Cambria" pitchFamily="18" charset="0"/>
              </a:rPr>
              <a:t>}</a:t>
            </a:r>
            <a:endParaRPr lang="en-US" dirty="0" smtClean="0">
              <a:latin typeface="Cambria" pitchFamily="18" charset="0"/>
            </a:endParaRPr>
          </a:p>
          <a:p>
            <a:pPr marL="0" lvl="2" indent="169863" algn="just">
              <a:spcBef>
                <a:spcPts val="0"/>
              </a:spcBef>
              <a:spcAft>
                <a:spcPts val="0"/>
              </a:spcAft>
              <a:buClr>
                <a:srgbClr val="C00000"/>
              </a:buClr>
              <a:buSzPct val="90000"/>
            </a:pPr>
            <a:r>
              <a:rPr lang="fr-FR" dirty="0" smtClean="0">
                <a:latin typeface="Cambria" pitchFamily="18" charset="0"/>
              </a:rPr>
              <a:t>int </a:t>
            </a:r>
            <a:r>
              <a:rPr lang="fr-FR" dirty="0" err="1" smtClean="0">
                <a:latin typeface="Cambria" pitchFamily="18" charset="0"/>
              </a:rPr>
              <a:t>add</a:t>
            </a:r>
            <a:r>
              <a:rPr lang="fr-FR" dirty="0" smtClean="0">
                <a:latin typeface="Cambria" pitchFamily="18" charset="0"/>
              </a:rPr>
              <a:t>(int x, int y)</a:t>
            </a:r>
          </a:p>
          <a:p>
            <a:pPr marL="0" lvl="2" indent="169863" algn="just">
              <a:spcBef>
                <a:spcPts val="0"/>
              </a:spcBef>
              <a:spcAft>
                <a:spcPts val="0"/>
              </a:spcAft>
              <a:buClr>
                <a:srgbClr val="C00000"/>
              </a:buClr>
              <a:buSzPct val="90000"/>
            </a:pPr>
            <a:r>
              <a:rPr lang="fr-FR" dirty="0" smtClean="0">
                <a:latin typeface="Cambria" pitchFamily="18" charset="0"/>
              </a:rPr>
              <a:t>{</a:t>
            </a:r>
          </a:p>
          <a:p>
            <a:pPr marL="0" lvl="2" indent="169863" algn="just">
              <a:spcBef>
                <a:spcPts val="0"/>
              </a:spcBef>
              <a:spcAft>
                <a:spcPts val="0"/>
              </a:spcAft>
              <a:buClr>
                <a:srgbClr val="C00000"/>
              </a:buClr>
              <a:buSzPct val="90000"/>
            </a:pPr>
            <a:r>
              <a:rPr lang="fr-FR" dirty="0" smtClean="0">
                <a:latin typeface="Cambria" pitchFamily="18" charset="0"/>
              </a:rPr>
              <a:t>    return x+y;</a:t>
            </a:r>
          </a:p>
          <a:p>
            <a:pPr marL="0" lvl="2" indent="169863" algn="just">
              <a:spcBef>
                <a:spcPts val="0"/>
              </a:spcBef>
              <a:spcAft>
                <a:spcPts val="0"/>
              </a:spcAft>
              <a:buClr>
                <a:srgbClr val="C00000"/>
              </a:buClr>
              <a:buSzPct val="90000"/>
            </a:pPr>
            <a:r>
              <a:rPr lang="fr-FR" dirty="0" smtClean="0">
                <a:latin typeface="Cambria" pitchFamily="18" charset="0"/>
              </a:rPr>
              <a:t>}</a:t>
            </a:r>
          </a:p>
          <a:p>
            <a:pPr marL="0" lvl="2" indent="169863" algn="just">
              <a:spcBef>
                <a:spcPts val="0"/>
              </a:spcBef>
              <a:spcAft>
                <a:spcPts val="0"/>
              </a:spcAft>
              <a:buClr>
                <a:srgbClr val="C00000"/>
              </a:buClr>
              <a:buSzPct val="90000"/>
            </a:pPr>
            <a:r>
              <a:rPr lang="fr-FR" dirty="0" smtClean="0">
                <a:latin typeface="Cambria" pitchFamily="18" charset="0"/>
              </a:rPr>
              <a:t>int </a:t>
            </a:r>
            <a:r>
              <a:rPr lang="fr-FR" dirty="0" err="1" smtClean="0">
                <a:latin typeface="Cambria" pitchFamily="18" charset="0"/>
              </a:rPr>
              <a:t>add</a:t>
            </a:r>
            <a:r>
              <a:rPr lang="fr-FR" dirty="0" smtClean="0">
                <a:latin typeface="Cambria" pitchFamily="18" charset="0"/>
              </a:rPr>
              <a:t>(int x, int y, int z)</a:t>
            </a:r>
          </a:p>
          <a:p>
            <a:pPr marL="0" lvl="2" indent="169863" algn="just">
              <a:spcBef>
                <a:spcPts val="0"/>
              </a:spcBef>
              <a:spcAft>
                <a:spcPts val="0"/>
              </a:spcAft>
              <a:buClr>
                <a:srgbClr val="C00000"/>
              </a:buClr>
              <a:buSzPct val="90000"/>
            </a:pPr>
            <a:r>
              <a:rPr lang="fr-FR" dirty="0" smtClean="0">
                <a:latin typeface="Cambria" pitchFamily="18" charset="0"/>
              </a:rPr>
              <a:t>{</a:t>
            </a:r>
          </a:p>
          <a:p>
            <a:pPr marL="0" lvl="2" indent="169863" algn="just">
              <a:spcBef>
                <a:spcPts val="0"/>
              </a:spcBef>
              <a:spcAft>
                <a:spcPts val="0"/>
              </a:spcAft>
              <a:buClr>
                <a:srgbClr val="C00000"/>
              </a:buClr>
              <a:buSzPct val="90000"/>
            </a:pPr>
            <a:r>
              <a:rPr lang="fr-FR" dirty="0" smtClean="0">
                <a:latin typeface="Cambria" pitchFamily="18" charset="0"/>
              </a:rPr>
              <a:t>    return x+y+z;</a:t>
            </a:r>
          </a:p>
          <a:p>
            <a:pPr marL="0" lvl="2" indent="169863" algn="just">
              <a:spcBef>
                <a:spcPts val="0"/>
              </a:spcBef>
              <a:spcAft>
                <a:spcPts val="0"/>
              </a:spcAft>
              <a:buClr>
                <a:srgbClr val="C00000"/>
              </a:buClr>
              <a:buSzPct val="90000"/>
            </a:pPr>
            <a:r>
              <a:rPr lang="fr-FR" dirty="0" smtClean="0">
                <a:latin typeface="Cambria" pitchFamily="18" charset="0"/>
              </a:rPr>
              <a:t>}</a:t>
            </a:r>
          </a:p>
          <a:p>
            <a:pPr marL="0" lvl="2" algn="just">
              <a:spcBef>
                <a:spcPts val="0"/>
              </a:spcBef>
              <a:spcAft>
                <a:spcPts val="0"/>
              </a:spcAft>
              <a:buClr>
                <a:srgbClr val="C00000"/>
              </a:buClr>
              <a:buSzPct val="90000"/>
            </a:pPr>
            <a:r>
              <a:rPr lang="en-US" dirty="0" smtClean="0">
                <a:latin typeface="Cambria" pitchFamily="18" charset="0"/>
              </a:rPr>
              <a:t>};</a:t>
            </a:r>
          </a:p>
          <a:p>
            <a:pPr lvl="0" algn="just">
              <a:lnSpc>
                <a:spcPct val="120000"/>
              </a:lnSpc>
              <a:buClr>
                <a:srgbClr val="C00000"/>
              </a:buClr>
              <a:buSzPct val="80000"/>
              <a:defRPr/>
            </a:pPr>
            <a:endParaRPr lang="en-US" dirty="0" smtClean="0">
              <a:latin typeface="Cambria" pitchFamily="18" charset="0"/>
            </a:endParaRPr>
          </a:p>
        </p:txBody>
      </p:sp>
      <p:sp>
        <p:nvSpPr>
          <p:cNvPr id="13" name="Content Placeholder 2"/>
          <p:cNvSpPr txBox="1">
            <a:spLocks/>
          </p:cNvSpPr>
          <p:nvPr/>
        </p:nvSpPr>
        <p:spPr bwMode="auto">
          <a:xfrm>
            <a:off x="4419600" y="1559437"/>
            <a:ext cx="3810000" cy="3088763"/>
          </a:xfrm>
          <a:prstGeom prst="rect">
            <a:avLst/>
          </a:prstGeom>
          <a:noFill/>
          <a:ln w="9525">
            <a:noFill/>
            <a:miter lim="800000"/>
            <a:headEnd/>
            <a:tailEnd/>
          </a:ln>
        </p:spPr>
        <p:txBody>
          <a:bodyPr vert="horz" wrap="square" lIns="91273" tIns="45636" rIns="91273" bIns="45636" numCol="1" anchor="t" anchorCtr="0" compatLnSpc="1">
            <a:prstTxWarp prst="textNoShape">
              <a:avLst/>
            </a:prstTxWarp>
          </a:bodyPr>
          <a:lstStyle/>
          <a:p>
            <a:pPr algn="just">
              <a:lnSpc>
                <a:spcPct val="120000"/>
              </a:lnSpc>
              <a:buClr>
                <a:srgbClr val="C00000"/>
              </a:buClr>
              <a:buSzPct val="80000"/>
              <a:defRPr/>
            </a:pPr>
            <a:r>
              <a:rPr lang="en-US" dirty="0" smtClean="0">
                <a:latin typeface="Cambria" pitchFamily="18" charset="0"/>
              </a:rPr>
              <a:t>//</a:t>
            </a:r>
            <a:r>
              <a:rPr lang="en-US" dirty="0" err="1" smtClean="0">
                <a:latin typeface="Cambria" pitchFamily="18" charset="0"/>
              </a:rPr>
              <a:t>progam</a:t>
            </a:r>
            <a:r>
              <a:rPr lang="en-US" dirty="0" smtClean="0">
                <a:latin typeface="Cambria" pitchFamily="18" charset="0"/>
              </a:rPr>
              <a:t> cont…</a:t>
            </a:r>
          </a:p>
          <a:p>
            <a:pPr algn="just">
              <a:lnSpc>
                <a:spcPct val="120000"/>
              </a:lnSpc>
              <a:buClr>
                <a:srgbClr val="C00000"/>
              </a:buClr>
              <a:buSzPct val="80000"/>
              <a:defRPr/>
            </a:pPr>
            <a:r>
              <a:rPr lang="en-US" dirty="0" smtClean="0">
                <a:latin typeface="Cambria" pitchFamily="18" charset="0"/>
              </a:rPr>
              <a:t>int main() </a:t>
            </a:r>
          </a:p>
          <a:p>
            <a:pPr algn="just">
              <a:lnSpc>
                <a:spcPct val="120000"/>
              </a:lnSpc>
              <a:buClr>
                <a:srgbClr val="C00000"/>
              </a:buClr>
              <a:buSzPct val="80000"/>
              <a:defRPr/>
            </a:pPr>
            <a:r>
              <a:rPr lang="en-US" dirty="0" smtClean="0">
                <a:latin typeface="Cambria" pitchFamily="18" charset="0"/>
              </a:rPr>
              <a:t>{</a:t>
            </a:r>
          </a:p>
          <a:p>
            <a:pPr algn="just">
              <a:lnSpc>
                <a:spcPct val="120000"/>
              </a:lnSpc>
              <a:buClr>
                <a:srgbClr val="C00000"/>
              </a:buClr>
              <a:buSzPct val="80000"/>
              <a:defRPr/>
            </a:pPr>
            <a:r>
              <a:rPr lang="en-US" dirty="0" smtClean="0">
                <a:latin typeface="Cambria" pitchFamily="18" charset="0"/>
              </a:rPr>
              <a:t>   A </a:t>
            </a:r>
            <a:r>
              <a:rPr lang="en-US" dirty="0" err="1" smtClean="0">
                <a:latin typeface="Cambria" pitchFamily="18" charset="0"/>
              </a:rPr>
              <a:t>a</a:t>
            </a:r>
            <a:r>
              <a:rPr lang="en-US" dirty="0" smtClean="0">
                <a:latin typeface="Cambria" pitchFamily="18" charset="0"/>
              </a:rPr>
              <a:t>;</a:t>
            </a:r>
          </a:p>
          <a:p>
            <a:pPr algn="just">
              <a:lnSpc>
                <a:spcPct val="120000"/>
              </a:lnSpc>
              <a:buClr>
                <a:srgbClr val="C00000"/>
              </a:buClr>
              <a:buSzPct val="80000"/>
              <a:defRPr/>
            </a:pPr>
            <a:r>
              <a:rPr lang="en-US" dirty="0" smtClean="0">
                <a:latin typeface="Cambria" pitchFamily="18" charset="0"/>
              </a:rPr>
              <a:t>   </a:t>
            </a:r>
            <a:r>
              <a:rPr lang="en-US" dirty="0" err="1" smtClean="0">
                <a:latin typeface="Cambria" pitchFamily="18" charset="0"/>
              </a:rPr>
              <a:t>cout</a:t>
            </a:r>
            <a:r>
              <a:rPr lang="en-US" dirty="0" smtClean="0">
                <a:latin typeface="Cambria" pitchFamily="18" charset="0"/>
              </a:rPr>
              <a:t>&lt;&lt;</a:t>
            </a:r>
            <a:r>
              <a:rPr lang="en-US" dirty="0" err="1" smtClean="0">
                <a:latin typeface="Cambria" pitchFamily="18" charset="0"/>
              </a:rPr>
              <a:t>a.add</a:t>
            </a:r>
            <a:r>
              <a:rPr lang="en-US" dirty="0" smtClean="0">
                <a:latin typeface="Cambria" pitchFamily="18" charset="0"/>
              </a:rPr>
              <a:t>(1, 2)&lt;&lt;</a:t>
            </a:r>
            <a:r>
              <a:rPr lang="en-US" dirty="0" err="1" smtClean="0">
                <a:latin typeface="Cambria" pitchFamily="18" charset="0"/>
              </a:rPr>
              <a:t>endl</a:t>
            </a:r>
            <a:r>
              <a:rPr lang="en-US" dirty="0" smtClean="0">
                <a:latin typeface="Cambria" pitchFamily="18" charset="0"/>
              </a:rPr>
              <a:t>;</a:t>
            </a:r>
          </a:p>
          <a:p>
            <a:pPr algn="just">
              <a:lnSpc>
                <a:spcPct val="120000"/>
              </a:lnSpc>
              <a:buClr>
                <a:srgbClr val="C00000"/>
              </a:buClr>
              <a:buSzPct val="80000"/>
              <a:defRPr/>
            </a:pPr>
            <a:r>
              <a:rPr lang="en-US" dirty="0" smtClean="0">
                <a:latin typeface="Cambria" pitchFamily="18" charset="0"/>
              </a:rPr>
              <a:t>   </a:t>
            </a:r>
            <a:r>
              <a:rPr lang="en-US" dirty="0" err="1" smtClean="0">
                <a:latin typeface="Cambria" pitchFamily="18" charset="0"/>
              </a:rPr>
              <a:t>cout</a:t>
            </a:r>
            <a:r>
              <a:rPr lang="en-US" dirty="0" smtClean="0">
                <a:latin typeface="Cambria" pitchFamily="18" charset="0"/>
              </a:rPr>
              <a:t>&lt;&lt;</a:t>
            </a:r>
            <a:r>
              <a:rPr lang="en-US" dirty="0" err="1" smtClean="0">
                <a:latin typeface="Cambria" pitchFamily="18" charset="0"/>
              </a:rPr>
              <a:t>a.add</a:t>
            </a:r>
            <a:r>
              <a:rPr lang="en-US" dirty="0" smtClean="0">
                <a:latin typeface="Cambria" pitchFamily="18" charset="0"/>
              </a:rPr>
              <a:t>(1.5, 2.5)&lt;&lt;</a:t>
            </a:r>
            <a:r>
              <a:rPr lang="en-US" dirty="0" err="1" smtClean="0">
                <a:latin typeface="Cambria" pitchFamily="18" charset="0"/>
              </a:rPr>
              <a:t>endl</a:t>
            </a:r>
            <a:r>
              <a:rPr lang="en-US" dirty="0" smtClean="0">
                <a:latin typeface="Cambria" pitchFamily="18" charset="0"/>
              </a:rPr>
              <a:t>;</a:t>
            </a:r>
          </a:p>
          <a:p>
            <a:pPr algn="just">
              <a:lnSpc>
                <a:spcPct val="120000"/>
              </a:lnSpc>
              <a:buClr>
                <a:srgbClr val="C00000"/>
              </a:buClr>
              <a:buSzPct val="80000"/>
              <a:defRPr/>
            </a:pPr>
            <a:r>
              <a:rPr lang="en-US" dirty="0" smtClean="0">
                <a:latin typeface="Cambria" pitchFamily="18" charset="0"/>
              </a:rPr>
              <a:t>   </a:t>
            </a:r>
            <a:r>
              <a:rPr lang="en-US" dirty="0" err="1" smtClean="0">
                <a:latin typeface="Cambria" pitchFamily="18" charset="0"/>
              </a:rPr>
              <a:t>cout</a:t>
            </a:r>
            <a:r>
              <a:rPr lang="en-US" dirty="0" smtClean="0">
                <a:latin typeface="Cambria" pitchFamily="18" charset="0"/>
              </a:rPr>
              <a:t>&lt;&lt;</a:t>
            </a:r>
            <a:r>
              <a:rPr lang="en-US" dirty="0" err="1" smtClean="0">
                <a:latin typeface="Cambria" pitchFamily="18" charset="0"/>
              </a:rPr>
              <a:t>a.add</a:t>
            </a:r>
            <a:r>
              <a:rPr lang="en-US" dirty="0" smtClean="0">
                <a:latin typeface="Cambria" pitchFamily="18" charset="0"/>
              </a:rPr>
              <a:t>(1, 2, 3)&lt;&lt;</a:t>
            </a:r>
            <a:r>
              <a:rPr lang="en-US" dirty="0" err="1" smtClean="0">
                <a:latin typeface="Cambria" pitchFamily="18" charset="0"/>
              </a:rPr>
              <a:t>endl</a:t>
            </a:r>
            <a:r>
              <a:rPr lang="en-US" dirty="0" smtClean="0">
                <a:latin typeface="Cambria" pitchFamily="18" charset="0"/>
              </a:rPr>
              <a:t>;</a:t>
            </a:r>
          </a:p>
          <a:p>
            <a:pPr algn="just">
              <a:lnSpc>
                <a:spcPct val="120000"/>
              </a:lnSpc>
              <a:buClr>
                <a:srgbClr val="C00000"/>
              </a:buClr>
              <a:buSzPct val="80000"/>
              <a:defRPr/>
            </a:pPr>
            <a:r>
              <a:rPr lang="en-US" dirty="0" smtClean="0">
                <a:latin typeface="Cambria" pitchFamily="18" charset="0"/>
              </a:rPr>
              <a:t>   return 0;</a:t>
            </a:r>
          </a:p>
          <a:p>
            <a:pPr algn="just">
              <a:lnSpc>
                <a:spcPct val="120000"/>
              </a:lnSpc>
              <a:buClr>
                <a:srgbClr val="C00000"/>
              </a:buClr>
              <a:buSzPct val="80000"/>
              <a:defRPr/>
            </a:pPr>
            <a:r>
              <a:rPr lang="en-US" dirty="0" smtClean="0">
                <a:latin typeface="Cambria" pitchFamily="18" charset="0"/>
              </a:rPr>
              <a:t>}</a:t>
            </a:r>
          </a:p>
          <a:p>
            <a:pPr lvl="0" algn="just">
              <a:lnSpc>
                <a:spcPct val="120000"/>
              </a:lnSpc>
              <a:buClr>
                <a:srgbClr val="C00000"/>
              </a:buClr>
              <a:buSzPct val="80000"/>
              <a:defRPr/>
            </a:pPr>
            <a:endParaRPr lang="en-US" dirty="0" smtClean="0">
              <a:latin typeface="Cambria" pitchFamily="18" charset="0"/>
            </a:endParaRPr>
          </a:p>
        </p:txBody>
      </p:sp>
      <p:grpSp>
        <p:nvGrpSpPr>
          <p:cNvPr id="10" name="Group 9"/>
          <p:cNvGrpSpPr/>
          <p:nvPr/>
        </p:nvGrpSpPr>
        <p:grpSpPr>
          <a:xfrm>
            <a:off x="3733800" y="4702400"/>
            <a:ext cx="5236534" cy="369332"/>
            <a:chOff x="-43545" y="6172200"/>
            <a:chExt cx="8959701" cy="369332"/>
          </a:xfrm>
        </p:grpSpPr>
        <p:sp>
          <p:nvSpPr>
            <p:cNvPr id="11" name="TextBox 10"/>
            <p:cNvSpPr txBox="1"/>
            <p:nvPr/>
          </p:nvSpPr>
          <p:spPr>
            <a:xfrm>
              <a:off x="-43545" y="6172200"/>
              <a:ext cx="8959701" cy="369332"/>
            </a:xfrm>
            <a:prstGeom prst="rect">
              <a:avLst/>
            </a:prstGeom>
            <a:solidFill>
              <a:schemeClr val="accent2"/>
            </a:solidFill>
          </p:spPr>
          <p:txBody>
            <a:bodyPr wrap="square" rtlCol="0">
              <a:spAutoFit/>
            </a:bodyPr>
            <a:lstStyle/>
            <a:p>
              <a:r>
                <a:rPr lang="en-US" i="1" dirty="0" smtClean="0">
                  <a:solidFill>
                    <a:schemeClr val="bg1"/>
                  </a:solidFill>
                  <a:latin typeface="+mn-lt"/>
                </a:rPr>
                <a:t>Class Work</a:t>
              </a:r>
            </a:p>
          </p:txBody>
        </p:sp>
        <p:pic>
          <p:nvPicPr>
            <p:cNvPr id="12" name="Picture 2"/>
            <p:cNvPicPr>
              <a:picLocks noChangeAspect="1" noChangeArrowheads="1"/>
            </p:cNvPicPr>
            <p:nvPr/>
          </p:nvPicPr>
          <p:blipFill>
            <a:blip r:embed="rId4" cstate="print"/>
            <a:srcRect/>
            <a:stretch>
              <a:fillRect/>
            </a:stretch>
          </p:blipFill>
          <p:spPr bwMode="auto">
            <a:xfrm>
              <a:off x="8170274" y="6205868"/>
              <a:ext cx="701581" cy="304800"/>
            </a:xfrm>
            <a:prstGeom prst="rect">
              <a:avLst/>
            </a:prstGeom>
            <a:noFill/>
            <a:ln w="9525">
              <a:noFill/>
              <a:miter lim="800000"/>
              <a:headEnd/>
              <a:tailEnd/>
            </a:ln>
            <a:effectLst/>
          </p:spPr>
        </p:pic>
      </p:grpSp>
      <p:sp>
        <p:nvSpPr>
          <p:cNvPr id="14" name="Content Placeholder 2"/>
          <p:cNvSpPr txBox="1">
            <a:spLocks/>
          </p:cNvSpPr>
          <p:nvPr/>
        </p:nvSpPr>
        <p:spPr bwMode="auto">
          <a:xfrm>
            <a:off x="3659369" y="5022106"/>
            <a:ext cx="5257800" cy="381000"/>
          </a:xfrm>
          <a:prstGeom prst="rect">
            <a:avLst/>
          </a:prstGeom>
          <a:noFill/>
          <a:ln w="9525">
            <a:noFill/>
            <a:miter lim="800000"/>
            <a:headEnd/>
            <a:tailEnd/>
          </a:ln>
        </p:spPr>
        <p:txBody>
          <a:bodyPr vert="horz" wrap="square" lIns="91273" tIns="45636" rIns="91273" bIns="45636" numCol="1" anchor="t" anchorCtr="0" compatLnSpc="1">
            <a:prstTxWarp prst="textNoShape">
              <a:avLst/>
            </a:prstTxWarp>
          </a:bodyPr>
          <a:lstStyle/>
          <a:p>
            <a:pPr algn="just">
              <a:lnSpc>
                <a:spcPct val="120000"/>
              </a:lnSpc>
              <a:buClr>
                <a:srgbClr val="C00000"/>
              </a:buClr>
              <a:buSzPct val="80000"/>
              <a:defRPr/>
            </a:pPr>
            <a:r>
              <a:rPr lang="en-US" dirty="0" smtClean="0">
                <a:latin typeface="Cambria" pitchFamily="18" charset="0"/>
              </a:rPr>
              <a:t>Overload the function with different data type</a:t>
            </a:r>
          </a:p>
          <a:p>
            <a:pPr lvl="0" algn="just">
              <a:lnSpc>
                <a:spcPct val="120000"/>
              </a:lnSpc>
              <a:buClr>
                <a:srgbClr val="C00000"/>
              </a:buClr>
              <a:buSzPct val="80000"/>
              <a:defRPr/>
            </a:pPr>
            <a:endParaRPr lang="en-US" dirty="0" smtClean="0">
              <a:latin typeface="Cambria" pitchFamily="18" charset="0"/>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a:xfrm>
            <a:off x="76200" y="152400"/>
            <a:ext cx="8839200" cy="990600"/>
          </a:xfrm>
        </p:spPr>
        <p:txBody>
          <a:bodyPr/>
          <a:lstStyle/>
          <a:p>
            <a:r>
              <a:rPr lang="en-US" sz="4000" b="1" dirty="0" smtClean="0">
                <a:solidFill>
                  <a:schemeClr val="tx1"/>
                </a:solidFill>
                <a:latin typeface="Cambria" pitchFamily="18" charset="0"/>
              </a:rPr>
              <a:t>Nested Class</a:t>
            </a:r>
          </a:p>
        </p:txBody>
      </p:sp>
      <p:pic>
        <p:nvPicPr>
          <p:cNvPr id="4" name="Picture 2" descr="http://www.entranceforms.com/libs/img/logos/kiit0712.logo.jpg"/>
          <p:cNvPicPr>
            <a:picLocks noChangeAspect="1" noChangeArrowheads="1"/>
          </p:cNvPicPr>
          <p:nvPr/>
        </p:nvPicPr>
        <p:blipFill>
          <a:blip r:embed="rId3" cstate="print"/>
          <a:srcRect l="7585" b="3870"/>
          <a:stretch>
            <a:fillRect/>
          </a:stretch>
        </p:blipFill>
        <p:spPr bwMode="auto">
          <a:xfrm>
            <a:off x="8153403" y="533400"/>
            <a:ext cx="928396" cy="685800"/>
          </a:xfrm>
          <a:prstGeom prst="rect">
            <a:avLst/>
          </a:prstGeom>
          <a:noFill/>
        </p:spPr>
      </p:pic>
      <p:sp>
        <p:nvSpPr>
          <p:cNvPr id="5" name="Footer Placeholder 3"/>
          <p:cNvSpPr>
            <a:spLocks noGrp="1"/>
          </p:cNvSpPr>
          <p:nvPr>
            <p:ph type="ftr" sz="quarter" idx="11"/>
          </p:nvPr>
        </p:nvSpPr>
        <p:spPr bwMode="auto">
          <a:xfrm>
            <a:off x="609600" y="6506310"/>
            <a:ext cx="8115300" cy="316523"/>
          </a:xfrm>
          <a:solidFill>
            <a:srgbClr val="008000"/>
          </a:solidFill>
          <a:ln>
            <a:solidFill>
              <a:srgbClr val="00B050"/>
            </a:solidFill>
            <a:miter lim="800000"/>
            <a:headEnd/>
            <a:tailEnd/>
          </a:ln>
        </p:spPr>
        <p:txBody>
          <a:bodyPr wrap="square" lIns="91258" tIns="45628" rIns="91258" bIns="45628" numCol="1" anchorCtr="0" compatLnSpc="1">
            <a:prstTxWarp prst="textNoShape">
              <a:avLst/>
            </a:prstTxWarp>
          </a:bodyPr>
          <a:lstStyle/>
          <a:p>
            <a:pPr algn="ctr"/>
            <a:r>
              <a:rPr lang="en-US" sz="2200" b="1" dirty="0" smtClean="0">
                <a:solidFill>
                  <a:schemeClr val="bg1"/>
                </a:solidFill>
                <a:latin typeface="Cambria Math" pitchFamily="18" charset="0"/>
                <a:ea typeface="Cambria Math" pitchFamily="18" charset="0"/>
                <a:cs typeface="Times New Roman" pitchFamily="18" charset="0"/>
              </a:rPr>
              <a:t>School of Computer Engineering</a:t>
            </a:r>
            <a:endParaRPr lang="en-US" sz="1900" dirty="0">
              <a:solidFill>
                <a:schemeClr val="bg1"/>
              </a:solidFill>
              <a:latin typeface="Cambria Math" pitchFamily="18" charset="0"/>
              <a:ea typeface="Cambria Math" pitchFamily="18" charset="0"/>
            </a:endParaRPr>
          </a:p>
        </p:txBody>
      </p:sp>
      <p:sp>
        <p:nvSpPr>
          <p:cNvPr id="16" name="Slide Number Placeholder 15"/>
          <p:cNvSpPr>
            <a:spLocks noGrp="1"/>
          </p:cNvSpPr>
          <p:nvPr>
            <p:ph type="sldNum" sz="quarter" idx="12"/>
          </p:nvPr>
        </p:nvSpPr>
        <p:spPr/>
        <p:txBody>
          <a:bodyPr>
            <a:normAutofit fontScale="85000" lnSpcReduction="20000"/>
          </a:bodyPr>
          <a:lstStyle/>
          <a:p>
            <a:pPr>
              <a:defRPr/>
            </a:pPr>
            <a:fld id="{F22323B9-1D87-4D56-A1A0-9DA960EA2996}" type="slidenum">
              <a:rPr lang="en-US" smtClean="0"/>
              <a:pPr>
                <a:defRPr/>
              </a:pPr>
              <a:t>31</a:t>
            </a:fld>
            <a:endParaRPr lang="en-US" dirty="0"/>
          </a:p>
        </p:txBody>
      </p:sp>
      <p:sp>
        <p:nvSpPr>
          <p:cNvPr id="9" name="Content Placeholder 2"/>
          <p:cNvSpPr txBox="1">
            <a:spLocks/>
          </p:cNvSpPr>
          <p:nvPr/>
        </p:nvSpPr>
        <p:spPr bwMode="auto">
          <a:xfrm>
            <a:off x="76200" y="1600200"/>
            <a:ext cx="8839200" cy="4724400"/>
          </a:xfrm>
          <a:prstGeom prst="rect">
            <a:avLst/>
          </a:prstGeom>
          <a:noFill/>
          <a:ln w="9525">
            <a:noFill/>
            <a:miter lim="800000"/>
            <a:headEnd/>
            <a:tailEnd/>
          </a:ln>
        </p:spPr>
        <p:txBody>
          <a:bodyPr vert="horz" wrap="square" lIns="91273" tIns="45636" rIns="91273" bIns="45636" numCol="1" anchor="t" anchorCtr="0" compatLnSpc="1">
            <a:prstTxWarp prst="textNoShape">
              <a:avLst/>
            </a:prstTxWarp>
          </a:bodyPr>
          <a:lstStyle/>
          <a:p>
            <a:pPr lvl="0" algn="just">
              <a:lnSpc>
                <a:spcPct val="120000"/>
              </a:lnSpc>
              <a:buClr>
                <a:srgbClr val="C00000"/>
              </a:buClr>
              <a:buSzPct val="80000"/>
              <a:defRPr/>
            </a:pPr>
            <a:r>
              <a:rPr lang="en-US" dirty="0" smtClean="0">
                <a:latin typeface="Cambria" pitchFamily="18" charset="0"/>
              </a:rPr>
              <a:t>A nested class is a class which is declared in another enclosing class.</a:t>
            </a:r>
          </a:p>
          <a:p>
            <a:pPr lvl="0" algn="just">
              <a:lnSpc>
                <a:spcPct val="120000"/>
              </a:lnSpc>
              <a:buClr>
                <a:srgbClr val="C00000"/>
              </a:buClr>
              <a:buSzPct val="80000"/>
              <a:defRPr/>
            </a:pPr>
            <a:r>
              <a:rPr lang="en-US" b="1" dirty="0" smtClean="0">
                <a:latin typeface="Cambria" pitchFamily="18" charset="0"/>
              </a:rPr>
              <a:t>Example - </a:t>
            </a:r>
          </a:p>
          <a:p>
            <a:pPr lvl="0" algn="just">
              <a:lnSpc>
                <a:spcPct val="120000"/>
              </a:lnSpc>
              <a:buClr>
                <a:srgbClr val="C00000"/>
              </a:buClr>
              <a:buSzPct val="80000"/>
              <a:defRPr/>
            </a:pPr>
            <a:r>
              <a:rPr lang="en-US" dirty="0" smtClean="0">
                <a:latin typeface="Cambria" pitchFamily="18" charset="0"/>
              </a:rPr>
              <a:t>class Host</a:t>
            </a:r>
          </a:p>
          <a:p>
            <a:pPr lvl="0" algn="just">
              <a:lnSpc>
                <a:spcPct val="120000"/>
              </a:lnSpc>
              <a:buClr>
                <a:srgbClr val="C00000"/>
              </a:buClr>
              <a:buSzPct val="80000"/>
              <a:defRPr/>
            </a:pPr>
            <a:r>
              <a:rPr lang="en-US" dirty="0" smtClean="0">
                <a:latin typeface="Cambria" pitchFamily="18" charset="0"/>
              </a:rPr>
              <a:t>{</a:t>
            </a:r>
          </a:p>
          <a:p>
            <a:pPr lvl="0" algn="just">
              <a:lnSpc>
                <a:spcPct val="120000"/>
              </a:lnSpc>
              <a:buClr>
                <a:srgbClr val="C00000"/>
              </a:buClr>
              <a:buSzPct val="80000"/>
              <a:defRPr/>
            </a:pPr>
            <a:r>
              <a:rPr lang="en-US" dirty="0" smtClean="0">
                <a:latin typeface="Cambria" pitchFamily="18" charset="0"/>
              </a:rPr>
              <a:t>public:</a:t>
            </a:r>
          </a:p>
          <a:p>
            <a:pPr lvl="0" algn="just">
              <a:lnSpc>
                <a:spcPct val="120000"/>
              </a:lnSpc>
              <a:buClr>
                <a:srgbClr val="C00000"/>
              </a:buClr>
              <a:buSzPct val="80000"/>
              <a:defRPr/>
            </a:pPr>
            <a:r>
              <a:rPr lang="en-US" dirty="0" smtClean="0">
                <a:latin typeface="Cambria" pitchFamily="18" charset="0"/>
              </a:rPr>
              <a:t>  class Nested</a:t>
            </a:r>
          </a:p>
          <a:p>
            <a:pPr lvl="0" algn="just">
              <a:lnSpc>
                <a:spcPct val="120000"/>
              </a:lnSpc>
              <a:buClr>
                <a:srgbClr val="C00000"/>
              </a:buClr>
              <a:buSzPct val="80000"/>
              <a:defRPr/>
            </a:pPr>
            <a:r>
              <a:rPr lang="en-US" dirty="0" smtClean="0">
                <a:latin typeface="Cambria" pitchFamily="18" charset="0"/>
              </a:rPr>
              <a:t>  {</a:t>
            </a:r>
          </a:p>
          <a:p>
            <a:pPr lvl="0" algn="just">
              <a:lnSpc>
                <a:spcPct val="120000"/>
              </a:lnSpc>
              <a:buClr>
                <a:srgbClr val="C00000"/>
              </a:buClr>
              <a:buSzPct val="80000"/>
              <a:defRPr/>
            </a:pPr>
            <a:r>
              <a:rPr lang="en-US" dirty="0" smtClean="0">
                <a:latin typeface="Cambria" pitchFamily="18" charset="0"/>
              </a:rPr>
              <a:t>  public:</a:t>
            </a:r>
          </a:p>
          <a:p>
            <a:pPr lvl="0" algn="just">
              <a:lnSpc>
                <a:spcPct val="120000"/>
              </a:lnSpc>
              <a:buClr>
                <a:srgbClr val="C00000"/>
              </a:buClr>
              <a:buSzPct val="80000"/>
              <a:defRPr/>
            </a:pPr>
            <a:r>
              <a:rPr lang="en-US" dirty="0" smtClean="0">
                <a:latin typeface="Cambria" pitchFamily="18" charset="0"/>
              </a:rPr>
              <a:t>    void </a:t>
            </a:r>
            <a:r>
              <a:rPr lang="en-US" dirty="0" err="1" smtClean="0">
                <a:latin typeface="Cambria" pitchFamily="18" charset="0"/>
              </a:rPr>
              <a:t>PrintMe</a:t>
            </a:r>
            <a:r>
              <a:rPr lang="en-US" dirty="0" smtClean="0">
                <a:latin typeface="Cambria" pitchFamily="18" charset="0"/>
              </a:rPr>
              <a:t>()</a:t>
            </a:r>
          </a:p>
          <a:p>
            <a:pPr lvl="0" algn="just">
              <a:lnSpc>
                <a:spcPct val="120000"/>
              </a:lnSpc>
              <a:buClr>
                <a:srgbClr val="C00000"/>
              </a:buClr>
              <a:buSzPct val="80000"/>
              <a:defRPr/>
            </a:pPr>
            <a:r>
              <a:rPr lang="en-US" dirty="0" smtClean="0">
                <a:latin typeface="Cambria" pitchFamily="18" charset="0"/>
              </a:rPr>
              <a:t>    {</a:t>
            </a:r>
          </a:p>
          <a:p>
            <a:pPr lvl="0" algn="just">
              <a:lnSpc>
                <a:spcPct val="120000"/>
              </a:lnSpc>
              <a:buClr>
                <a:srgbClr val="C00000"/>
              </a:buClr>
              <a:buSzPct val="80000"/>
              <a:defRPr/>
            </a:pPr>
            <a:r>
              <a:rPr lang="en-US" dirty="0" smtClean="0">
                <a:latin typeface="Cambria" pitchFamily="18" charset="0"/>
              </a:rPr>
              <a:t>      </a:t>
            </a:r>
            <a:r>
              <a:rPr lang="en-US" dirty="0" err="1" smtClean="0">
                <a:latin typeface="Cambria" pitchFamily="18" charset="0"/>
              </a:rPr>
              <a:t>cout</a:t>
            </a:r>
            <a:r>
              <a:rPr lang="en-US" dirty="0" smtClean="0">
                <a:latin typeface="Cambria" pitchFamily="18" charset="0"/>
              </a:rPr>
              <a:t> &lt;&lt; "Printed!\n";</a:t>
            </a:r>
          </a:p>
          <a:p>
            <a:pPr lvl="0" algn="just">
              <a:lnSpc>
                <a:spcPct val="120000"/>
              </a:lnSpc>
              <a:buClr>
                <a:srgbClr val="C00000"/>
              </a:buClr>
              <a:buSzPct val="80000"/>
              <a:defRPr/>
            </a:pPr>
            <a:r>
              <a:rPr lang="en-US" dirty="0" smtClean="0">
                <a:latin typeface="Cambria" pitchFamily="18" charset="0"/>
              </a:rPr>
              <a:t>    }</a:t>
            </a:r>
          </a:p>
          <a:p>
            <a:pPr lvl="0" algn="just">
              <a:lnSpc>
                <a:spcPct val="120000"/>
              </a:lnSpc>
              <a:buClr>
                <a:srgbClr val="C00000"/>
              </a:buClr>
              <a:buSzPct val="80000"/>
              <a:defRPr/>
            </a:pPr>
            <a:r>
              <a:rPr lang="en-US" dirty="0" smtClean="0">
                <a:latin typeface="Cambria" pitchFamily="18" charset="0"/>
              </a:rPr>
              <a:t>  };</a:t>
            </a:r>
          </a:p>
          <a:p>
            <a:pPr lvl="0" algn="just">
              <a:lnSpc>
                <a:spcPct val="120000"/>
              </a:lnSpc>
              <a:buClr>
                <a:srgbClr val="C00000"/>
              </a:buClr>
              <a:buSzPct val="80000"/>
              <a:defRPr/>
            </a:pPr>
            <a:r>
              <a:rPr lang="en-US" dirty="0" smtClean="0">
                <a:latin typeface="Cambria" pitchFamily="18" charset="0"/>
              </a:rPr>
              <a:t>};</a:t>
            </a:r>
          </a:p>
        </p:txBody>
      </p:sp>
      <p:sp>
        <p:nvSpPr>
          <p:cNvPr id="8" name="Content Placeholder 2"/>
          <p:cNvSpPr txBox="1">
            <a:spLocks/>
          </p:cNvSpPr>
          <p:nvPr/>
        </p:nvSpPr>
        <p:spPr bwMode="auto">
          <a:xfrm>
            <a:off x="2819400" y="2286000"/>
            <a:ext cx="3810000" cy="3657600"/>
          </a:xfrm>
          <a:prstGeom prst="rect">
            <a:avLst/>
          </a:prstGeom>
          <a:noFill/>
          <a:ln w="9525">
            <a:noFill/>
            <a:miter lim="800000"/>
            <a:headEnd/>
            <a:tailEnd/>
          </a:ln>
        </p:spPr>
        <p:txBody>
          <a:bodyPr vert="horz" wrap="square" lIns="91273" tIns="45636" rIns="91273" bIns="45636" numCol="1" anchor="t" anchorCtr="0" compatLnSpc="1">
            <a:prstTxWarp prst="textNoShape">
              <a:avLst/>
            </a:prstTxWarp>
          </a:bodyPr>
          <a:lstStyle/>
          <a:p>
            <a:pPr lvl="0" algn="just">
              <a:lnSpc>
                <a:spcPct val="120000"/>
              </a:lnSpc>
              <a:buClr>
                <a:srgbClr val="C00000"/>
              </a:buClr>
              <a:buSzPct val="80000"/>
              <a:defRPr/>
            </a:pPr>
            <a:r>
              <a:rPr lang="en-US" dirty="0" smtClean="0">
                <a:latin typeface="Cambria" pitchFamily="18" charset="0"/>
              </a:rPr>
              <a:t>//continuation of program</a:t>
            </a:r>
          </a:p>
          <a:p>
            <a:pPr lvl="0" algn="just">
              <a:lnSpc>
                <a:spcPct val="120000"/>
              </a:lnSpc>
              <a:buClr>
                <a:srgbClr val="C00000"/>
              </a:buClr>
              <a:buSzPct val="80000"/>
              <a:defRPr/>
            </a:pPr>
            <a:r>
              <a:rPr lang="en-US" dirty="0" smtClean="0">
                <a:latin typeface="Cambria" pitchFamily="18" charset="0"/>
              </a:rPr>
              <a:t>int main()</a:t>
            </a:r>
          </a:p>
          <a:p>
            <a:pPr lvl="0" algn="just">
              <a:lnSpc>
                <a:spcPct val="120000"/>
              </a:lnSpc>
              <a:buClr>
                <a:srgbClr val="C00000"/>
              </a:buClr>
              <a:buSzPct val="80000"/>
              <a:defRPr/>
            </a:pPr>
            <a:r>
              <a:rPr lang="en-US" dirty="0" smtClean="0">
                <a:latin typeface="Cambria" pitchFamily="18" charset="0"/>
              </a:rPr>
              <a:t>{</a:t>
            </a:r>
          </a:p>
          <a:p>
            <a:pPr lvl="0" algn="just">
              <a:lnSpc>
                <a:spcPct val="120000"/>
              </a:lnSpc>
              <a:buClr>
                <a:srgbClr val="C00000"/>
              </a:buClr>
              <a:buSzPct val="80000"/>
              <a:defRPr/>
            </a:pPr>
            <a:r>
              <a:rPr lang="en-US" dirty="0" smtClean="0">
                <a:latin typeface="Cambria" pitchFamily="18" charset="0"/>
              </a:rPr>
              <a:t>  Host::Nested </a:t>
            </a:r>
            <a:r>
              <a:rPr lang="en-US" dirty="0" err="1" smtClean="0">
                <a:latin typeface="Cambria" pitchFamily="18" charset="0"/>
              </a:rPr>
              <a:t>foo</a:t>
            </a:r>
            <a:r>
              <a:rPr lang="en-US" dirty="0" smtClean="0">
                <a:latin typeface="Cambria" pitchFamily="18" charset="0"/>
              </a:rPr>
              <a:t>;</a:t>
            </a:r>
          </a:p>
          <a:p>
            <a:pPr lvl="0" algn="just">
              <a:lnSpc>
                <a:spcPct val="120000"/>
              </a:lnSpc>
              <a:buClr>
                <a:srgbClr val="C00000"/>
              </a:buClr>
              <a:buSzPct val="80000"/>
              <a:defRPr/>
            </a:pPr>
            <a:r>
              <a:rPr lang="en-US" dirty="0" smtClean="0">
                <a:latin typeface="Cambria" pitchFamily="18" charset="0"/>
              </a:rPr>
              <a:t>  </a:t>
            </a:r>
            <a:r>
              <a:rPr lang="en-US" dirty="0" err="1" smtClean="0">
                <a:latin typeface="Cambria" pitchFamily="18" charset="0"/>
              </a:rPr>
              <a:t>foo.PrintMe</a:t>
            </a:r>
            <a:r>
              <a:rPr lang="en-US" dirty="0" smtClean="0">
                <a:latin typeface="Cambria" pitchFamily="18" charset="0"/>
              </a:rPr>
              <a:t>();</a:t>
            </a:r>
          </a:p>
          <a:p>
            <a:pPr lvl="0" algn="just">
              <a:lnSpc>
                <a:spcPct val="120000"/>
              </a:lnSpc>
              <a:buClr>
                <a:srgbClr val="C00000"/>
              </a:buClr>
              <a:buSzPct val="80000"/>
              <a:defRPr/>
            </a:pPr>
            <a:r>
              <a:rPr lang="en-US" dirty="0" smtClean="0">
                <a:latin typeface="Cambria" pitchFamily="18" charset="0"/>
              </a:rPr>
              <a:t>  return 0;</a:t>
            </a:r>
          </a:p>
          <a:p>
            <a:pPr lvl="0" algn="just">
              <a:lnSpc>
                <a:spcPct val="120000"/>
              </a:lnSpc>
              <a:buClr>
                <a:srgbClr val="C00000"/>
              </a:buClr>
              <a:buSzPct val="80000"/>
              <a:defRPr/>
            </a:pPr>
            <a:r>
              <a:rPr lang="en-US" dirty="0" smtClean="0">
                <a:latin typeface="Cambria" pitchFamily="18" charset="0"/>
              </a:rPr>
              <a:t>}</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a:xfrm>
            <a:off x="76200" y="152400"/>
            <a:ext cx="8839200" cy="990600"/>
          </a:xfrm>
        </p:spPr>
        <p:txBody>
          <a:bodyPr/>
          <a:lstStyle/>
          <a:p>
            <a:r>
              <a:rPr lang="en-US" sz="4000" b="1" dirty="0" smtClean="0">
                <a:solidFill>
                  <a:schemeClr val="tx1"/>
                </a:solidFill>
                <a:latin typeface="Cambria" pitchFamily="18" charset="0"/>
              </a:rPr>
              <a:t>Local Class</a:t>
            </a:r>
          </a:p>
        </p:txBody>
      </p:sp>
      <p:pic>
        <p:nvPicPr>
          <p:cNvPr id="4" name="Picture 2" descr="http://www.entranceforms.com/libs/img/logos/kiit0712.logo.jpg"/>
          <p:cNvPicPr>
            <a:picLocks noChangeAspect="1" noChangeArrowheads="1"/>
          </p:cNvPicPr>
          <p:nvPr/>
        </p:nvPicPr>
        <p:blipFill>
          <a:blip r:embed="rId4" cstate="print"/>
          <a:srcRect l="7585" b="3870"/>
          <a:stretch>
            <a:fillRect/>
          </a:stretch>
        </p:blipFill>
        <p:spPr bwMode="auto">
          <a:xfrm>
            <a:off x="8153403" y="533400"/>
            <a:ext cx="928396" cy="685800"/>
          </a:xfrm>
          <a:prstGeom prst="rect">
            <a:avLst/>
          </a:prstGeom>
          <a:noFill/>
        </p:spPr>
      </p:pic>
      <p:sp>
        <p:nvSpPr>
          <p:cNvPr id="5" name="Footer Placeholder 3"/>
          <p:cNvSpPr>
            <a:spLocks noGrp="1"/>
          </p:cNvSpPr>
          <p:nvPr>
            <p:ph type="ftr" sz="quarter" idx="11"/>
          </p:nvPr>
        </p:nvSpPr>
        <p:spPr bwMode="auto">
          <a:xfrm>
            <a:off x="609600" y="6506310"/>
            <a:ext cx="8115300" cy="316523"/>
          </a:xfrm>
          <a:solidFill>
            <a:srgbClr val="008000"/>
          </a:solidFill>
          <a:ln>
            <a:solidFill>
              <a:srgbClr val="00B050"/>
            </a:solidFill>
            <a:miter lim="800000"/>
            <a:headEnd/>
            <a:tailEnd/>
          </a:ln>
        </p:spPr>
        <p:txBody>
          <a:bodyPr wrap="square" lIns="91258" tIns="45628" rIns="91258" bIns="45628" numCol="1" anchorCtr="0" compatLnSpc="1">
            <a:prstTxWarp prst="textNoShape">
              <a:avLst/>
            </a:prstTxWarp>
          </a:bodyPr>
          <a:lstStyle/>
          <a:p>
            <a:pPr algn="ctr"/>
            <a:r>
              <a:rPr lang="en-US" sz="2200" b="1" smtClean="0">
                <a:solidFill>
                  <a:schemeClr val="bg1"/>
                </a:solidFill>
                <a:latin typeface="Cambria Math" pitchFamily="18" charset="0"/>
                <a:ea typeface="Cambria Math" pitchFamily="18" charset="0"/>
                <a:cs typeface="Times New Roman" pitchFamily="18" charset="0"/>
              </a:rPr>
              <a:t>School of Computer Engineering</a:t>
            </a:r>
            <a:endParaRPr lang="en-US" sz="1900" dirty="0">
              <a:solidFill>
                <a:schemeClr val="bg1"/>
              </a:solidFill>
              <a:latin typeface="Cambria Math" pitchFamily="18" charset="0"/>
              <a:ea typeface="Cambria Math" pitchFamily="18" charset="0"/>
            </a:endParaRPr>
          </a:p>
        </p:txBody>
      </p:sp>
      <p:sp>
        <p:nvSpPr>
          <p:cNvPr id="16" name="Slide Number Placeholder 15"/>
          <p:cNvSpPr>
            <a:spLocks noGrp="1"/>
          </p:cNvSpPr>
          <p:nvPr>
            <p:ph type="sldNum" sz="quarter" idx="12"/>
          </p:nvPr>
        </p:nvSpPr>
        <p:spPr/>
        <p:txBody>
          <a:bodyPr>
            <a:normAutofit fontScale="85000" lnSpcReduction="20000"/>
          </a:bodyPr>
          <a:lstStyle/>
          <a:p>
            <a:pPr>
              <a:defRPr/>
            </a:pPr>
            <a:fld id="{F22323B9-1D87-4D56-A1A0-9DA960EA2996}" type="slidenum">
              <a:rPr lang="en-US" smtClean="0"/>
              <a:pPr>
                <a:defRPr/>
              </a:pPr>
              <a:t>32</a:t>
            </a:fld>
            <a:endParaRPr lang="en-US" dirty="0"/>
          </a:p>
        </p:txBody>
      </p:sp>
      <p:sp>
        <p:nvSpPr>
          <p:cNvPr id="9" name="Content Placeholder 2"/>
          <p:cNvSpPr txBox="1">
            <a:spLocks/>
          </p:cNvSpPr>
          <p:nvPr/>
        </p:nvSpPr>
        <p:spPr bwMode="auto">
          <a:xfrm>
            <a:off x="33668" y="1469066"/>
            <a:ext cx="8957932" cy="3864934"/>
          </a:xfrm>
          <a:prstGeom prst="rect">
            <a:avLst/>
          </a:prstGeom>
          <a:noFill/>
          <a:ln w="9525">
            <a:noFill/>
            <a:miter lim="800000"/>
            <a:headEnd/>
            <a:tailEnd/>
          </a:ln>
        </p:spPr>
        <p:txBody>
          <a:bodyPr vert="horz" wrap="square" lIns="91273" tIns="45636" rIns="91273" bIns="45636" numCol="1" anchor="t" anchorCtr="0" compatLnSpc="1">
            <a:prstTxWarp prst="textNoShape">
              <a:avLst/>
            </a:prstTxWarp>
          </a:bodyPr>
          <a:lstStyle/>
          <a:p>
            <a:pPr lvl="0" algn="just">
              <a:lnSpc>
                <a:spcPct val="120000"/>
              </a:lnSpc>
              <a:buClr>
                <a:srgbClr val="C00000"/>
              </a:buClr>
              <a:buSzPct val="80000"/>
              <a:defRPr/>
            </a:pPr>
            <a:r>
              <a:rPr lang="en-US" dirty="0" smtClean="0">
                <a:latin typeface="Cambria" pitchFamily="18" charset="0"/>
              </a:rPr>
              <a:t>A class declared inside a function becomes local to that function and is called </a:t>
            </a:r>
            <a:r>
              <a:rPr lang="en-US" b="1" dirty="0" smtClean="0">
                <a:latin typeface="Cambria" pitchFamily="18" charset="0"/>
              </a:rPr>
              <a:t>Local Class </a:t>
            </a:r>
            <a:r>
              <a:rPr lang="en-US" dirty="0" smtClean="0">
                <a:latin typeface="Cambria" pitchFamily="18" charset="0"/>
              </a:rPr>
              <a:t>in C++.  For example, in the following program, Test is a local class in fun().</a:t>
            </a:r>
          </a:p>
          <a:p>
            <a:pPr lvl="0" algn="just">
              <a:spcBef>
                <a:spcPts val="1800"/>
              </a:spcBef>
              <a:buClr>
                <a:srgbClr val="C00000"/>
              </a:buClr>
              <a:buSzPct val="80000"/>
              <a:defRPr/>
            </a:pPr>
            <a:r>
              <a:rPr lang="en-US" dirty="0" smtClean="0">
                <a:latin typeface="Cambria" pitchFamily="18" charset="0"/>
              </a:rPr>
              <a:t>#include&lt;</a:t>
            </a:r>
            <a:r>
              <a:rPr lang="en-US" dirty="0" err="1" smtClean="0">
                <a:latin typeface="Cambria" pitchFamily="18" charset="0"/>
              </a:rPr>
              <a:t>iostream</a:t>
            </a:r>
            <a:r>
              <a:rPr lang="en-US" dirty="0" smtClean="0">
                <a:latin typeface="Cambria" pitchFamily="18" charset="0"/>
              </a:rPr>
              <a:t>&gt;</a:t>
            </a:r>
          </a:p>
          <a:p>
            <a:pPr lvl="0" algn="just">
              <a:lnSpc>
                <a:spcPct val="120000"/>
              </a:lnSpc>
              <a:buClr>
                <a:srgbClr val="C00000"/>
              </a:buClr>
              <a:buSzPct val="80000"/>
              <a:defRPr/>
            </a:pPr>
            <a:r>
              <a:rPr lang="en-US" dirty="0" smtClean="0">
                <a:latin typeface="Cambria" pitchFamily="18" charset="0"/>
              </a:rPr>
              <a:t>using namespace std; </a:t>
            </a:r>
          </a:p>
          <a:p>
            <a:pPr lvl="0" algn="just">
              <a:lnSpc>
                <a:spcPct val="120000"/>
              </a:lnSpc>
              <a:buClr>
                <a:srgbClr val="C00000"/>
              </a:buClr>
              <a:buSzPct val="80000"/>
              <a:defRPr/>
            </a:pPr>
            <a:r>
              <a:rPr lang="en-US" dirty="0" smtClean="0">
                <a:latin typeface="Cambria" pitchFamily="18" charset="0"/>
              </a:rPr>
              <a:t>void fun()  </a:t>
            </a:r>
          </a:p>
          <a:p>
            <a:pPr lvl="0" algn="just">
              <a:lnSpc>
                <a:spcPct val="120000"/>
              </a:lnSpc>
              <a:buClr>
                <a:srgbClr val="C00000"/>
              </a:buClr>
              <a:buSzPct val="80000"/>
              <a:defRPr/>
            </a:pPr>
            <a:r>
              <a:rPr lang="en-US" dirty="0" smtClean="0">
                <a:latin typeface="Cambria" pitchFamily="18" charset="0"/>
              </a:rPr>
              <a:t>{</a:t>
            </a:r>
          </a:p>
          <a:p>
            <a:pPr lvl="0" algn="just">
              <a:lnSpc>
                <a:spcPct val="120000"/>
              </a:lnSpc>
              <a:buClr>
                <a:srgbClr val="C00000"/>
              </a:buClr>
              <a:buSzPct val="80000"/>
              <a:defRPr/>
            </a:pPr>
            <a:r>
              <a:rPr lang="en-US" dirty="0" smtClean="0">
                <a:latin typeface="Cambria" pitchFamily="18" charset="0"/>
              </a:rPr>
              <a:t>      class Test  // local to fun</a:t>
            </a:r>
          </a:p>
          <a:p>
            <a:pPr lvl="0" algn="just">
              <a:lnSpc>
                <a:spcPct val="120000"/>
              </a:lnSpc>
              <a:buClr>
                <a:srgbClr val="C00000"/>
              </a:buClr>
              <a:buSzPct val="80000"/>
              <a:defRPr/>
            </a:pPr>
            <a:r>
              <a:rPr lang="en-US" dirty="0" smtClean="0">
                <a:latin typeface="Cambria" pitchFamily="18" charset="0"/>
              </a:rPr>
              <a:t>      {</a:t>
            </a:r>
          </a:p>
          <a:p>
            <a:pPr lvl="0" algn="just">
              <a:lnSpc>
                <a:spcPct val="120000"/>
              </a:lnSpc>
              <a:buClr>
                <a:srgbClr val="C00000"/>
              </a:buClr>
              <a:buSzPct val="80000"/>
              <a:defRPr/>
            </a:pPr>
            <a:r>
              <a:rPr lang="en-US" dirty="0" smtClean="0">
                <a:latin typeface="Cambria" pitchFamily="18" charset="0"/>
              </a:rPr>
              <a:t>        /* members of Test class */</a:t>
            </a:r>
          </a:p>
          <a:p>
            <a:pPr lvl="0" algn="just">
              <a:lnSpc>
                <a:spcPct val="120000"/>
              </a:lnSpc>
              <a:buClr>
                <a:srgbClr val="C00000"/>
              </a:buClr>
              <a:buSzPct val="80000"/>
              <a:defRPr/>
            </a:pPr>
            <a:r>
              <a:rPr lang="en-US" dirty="0" smtClean="0">
                <a:latin typeface="Cambria" pitchFamily="18" charset="0"/>
              </a:rPr>
              <a:t>      };</a:t>
            </a:r>
          </a:p>
          <a:p>
            <a:pPr lvl="0" algn="just">
              <a:lnSpc>
                <a:spcPct val="120000"/>
              </a:lnSpc>
              <a:buClr>
                <a:srgbClr val="C00000"/>
              </a:buClr>
              <a:buSzPct val="80000"/>
              <a:defRPr/>
            </a:pPr>
            <a:r>
              <a:rPr lang="en-US" dirty="0" smtClean="0">
                <a:latin typeface="Cambria" pitchFamily="18" charset="0"/>
              </a:rPr>
              <a:t>}</a:t>
            </a:r>
          </a:p>
        </p:txBody>
      </p:sp>
      <p:sp>
        <p:nvSpPr>
          <p:cNvPr id="10" name="TextBox 9"/>
          <p:cNvSpPr txBox="1"/>
          <p:nvPr/>
        </p:nvSpPr>
        <p:spPr>
          <a:xfrm>
            <a:off x="85064" y="5344633"/>
            <a:ext cx="8906536" cy="369332"/>
          </a:xfrm>
          <a:prstGeom prst="rect">
            <a:avLst/>
          </a:prstGeom>
          <a:solidFill>
            <a:schemeClr val="accent2"/>
          </a:solidFill>
        </p:spPr>
        <p:txBody>
          <a:bodyPr wrap="square" rtlCol="0">
            <a:spAutoFit/>
          </a:bodyPr>
          <a:lstStyle/>
          <a:p>
            <a:r>
              <a:rPr lang="en-US" i="1" dirty="0" smtClean="0">
                <a:solidFill>
                  <a:schemeClr val="bg1"/>
                </a:solidFill>
                <a:latin typeface="+mn-lt"/>
              </a:rPr>
              <a:t>Example</a:t>
            </a:r>
          </a:p>
        </p:txBody>
      </p:sp>
      <p:graphicFrame>
        <p:nvGraphicFramePr>
          <p:cNvPr id="11" name="Object 10"/>
          <p:cNvGraphicFramePr>
            <a:graphicFrameLocks noChangeAspect="1"/>
          </p:cNvGraphicFramePr>
          <p:nvPr/>
        </p:nvGraphicFramePr>
        <p:xfrm>
          <a:off x="4038600" y="5791200"/>
          <a:ext cx="914400" cy="806450"/>
        </p:xfrm>
        <a:graphic>
          <a:graphicData uri="http://schemas.openxmlformats.org/presentationml/2006/ole">
            <p:oleObj spid="_x0000_s62466" name="Packager Shell Object" showAsIcon="1" r:id="rId5" imgW="914400" imgH="806400" progId="Package">
              <p:embed/>
            </p:oleObj>
          </a:graphicData>
        </a:graphic>
      </p:graphicFrame>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a:xfrm>
            <a:off x="76200" y="152400"/>
            <a:ext cx="8839200" cy="990600"/>
          </a:xfrm>
        </p:spPr>
        <p:txBody>
          <a:bodyPr/>
          <a:lstStyle/>
          <a:p>
            <a:r>
              <a:rPr lang="en-US" sz="4000" b="1" dirty="0" smtClean="0">
                <a:solidFill>
                  <a:schemeClr val="tx1"/>
                </a:solidFill>
                <a:latin typeface="Cambria" pitchFamily="18" charset="0"/>
              </a:rPr>
              <a:t>this Pointer</a:t>
            </a:r>
          </a:p>
        </p:txBody>
      </p:sp>
      <p:pic>
        <p:nvPicPr>
          <p:cNvPr id="4" name="Picture 2" descr="http://www.entranceforms.com/libs/img/logos/kiit0712.logo.jpg"/>
          <p:cNvPicPr>
            <a:picLocks noChangeAspect="1" noChangeArrowheads="1"/>
          </p:cNvPicPr>
          <p:nvPr/>
        </p:nvPicPr>
        <p:blipFill>
          <a:blip r:embed="rId4" cstate="print"/>
          <a:srcRect l="7585" b="3870"/>
          <a:stretch>
            <a:fillRect/>
          </a:stretch>
        </p:blipFill>
        <p:spPr bwMode="auto">
          <a:xfrm>
            <a:off x="8153403" y="533400"/>
            <a:ext cx="928396" cy="685800"/>
          </a:xfrm>
          <a:prstGeom prst="rect">
            <a:avLst/>
          </a:prstGeom>
          <a:noFill/>
        </p:spPr>
      </p:pic>
      <p:sp>
        <p:nvSpPr>
          <p:cNvPr id="5" name="Footer Placeholder 3"/>
          <p:cNvSpPr>
            <a:spLocks noGrp="1"/>
          </p:cNvSpPr>
          <p:nvPr>
            <p:ph type="ftr" sz="quarter" idx="11"/>
          </p:nvPr>
        </p:nvSpPr>
        <p:spPr bwMode="auto">
          <a:xfrm>
            <a:off x="609600" y="6506310"/>
            <a:ext cx="8115300" cy="316523"/>
          </a:xfrm>
          <a:solidFill>
            <a:srgbClr val="008000"/>
          </a:solidFill>
          <a:ln>
            <a:solidFill>
              <a:srgbClr val="00B050"/>
            </a:solidFill>
            <a:miter lim="800000"/>
            <a:headEnd/>
            <a:tailEnd/>
          </a:ln>
        </p:spPr>
        <p:txBody>
          <a:bodyPr wrap="square" lIns="91258" tIns="45628" rIns="91258" bIns="45628" numCol="1" anchorCtr="0" compatLnSpc="1">
            <a:prstTxWarp prst="textNoShape">
              <a:avLst/>
            </a:prstTxWarp>
          </a:bodyPr>
          <a:lstStyle/>
          <a:p>
            <a:pPr algn="ctr"/>
            <a:r>
              <a:rPr lang="en-US" sz="2200" b="1" smtClean="0">
                <a:solidFill>
                  <a:schemeClr val="bg1"/>
                </a:solidFill>
                <a:latin typeface="Cambria Math" pitchFamily="18" charset="0"/>
                <a:ea typeface="Cambria Math" pitchFamily="18" charset="0"/>
                <a:cs typeface="Times New Roman" pitchFamily="18" charset="0"/>
              </a:rPr>
              <a:t>School of Computer Engineering</a:t>
            </a:r>
            <a:endParaRPr lang="en-US" sz="1900" dirty="0">
              <a:solidFill>
                <a:schemeClr val="bg1"/>
              </a:solidFill>
              <a:latin typeface="Cambria Math" pitchFamily="18" charset="0"/>
              <a:ea typeface="Cambria Math" pitchFamily="18" charset="0"/>
            </a:endParaRPr>
          </a:p>
        </p:txBody>
      </p:sp>
      <p:sp>
        <p:nvSpPr>
          <p:cNvPr id="16" name="Slide Number Placeholder 15"/>
          <p:cNvSpPr>
            <a:spLocks noGrp="1"/>
          </p:cNvSpPr>
          <p:nvPr>
            <p:ph type="sldNum" sz="quarter" idx="12"/>
          </p:nvPr>
        </p:nvSpPr>
        <p:spPr/>
        <p:txBody>
          <a:bodyPr>
            <a:normAutofit fontScale="85000" lnSpcReduction="20000"/>
          </a:bodyPr>
          <a:lstStyle/>
          <a:p>
            <a:pPr>
              <a:defRPr/>
            </a:pPr>
            <a:fld id="{F22323B9-1D87-4D56-A1A0-9DA960EA2996}" type="slidenum">
              <a:rPr lang="en-US" smtClean="0"/>
              <a:pPr>
                <a:defRPr/>
              </a:pPr>
              <a:t>33</a:t>
            </a:fld>
            <a:endParaRPr lang="en-US" dirty="0"/>
          </a:p>
        </p:txBody>
      </p:sp>
      <p:sp>
        <p:nvSpPr>
          <p:cNvPr id="9" name="Content Placeholder 2"/>
          <p:cNvSpPr txBox="1">
            <a:spLocks/>
          </p:cNvSpPr>
          <p:nvPr/>
        </p:nvSpPr>
        <p:spPr bwMode="auto">
          <a:xfrm>
            <a:off x="33668" y="1469066"/>
            <a:ext cx="8957932" cy="1731334"/>
          </a:xfrm>
          <a:prstGeom prst="rect">
            <a:avLst/>
          </a:prstGeom>
          <a:noFill/>
          <a:ln w="9525">
            <a:noFill/>
            <a:miter lim="800000"/>
            <a:headEnd/>
            <a:tailEnd/>
          </a:ln>
        </p:spPr>
        <p:txBody>
          <a:bodyPr vert="horz" wrap="square" lIns="91273" tIns="45636" rIns="91273" bIns="45636" numCol="1" anchor="t" anchorCtr="0" compatLnSpc="1">
            <a:prstTxWarp prst="textNoShape">
              <a:avLst/>
            </a:prstTxWarp>
          </a:bodyPr>
          <a:lstStyle/>
          <a:p>
            <a:pPr lvl="0" algn="just">
              <a:lnSpc>
                <a:spcPct val="120000"/>
              </a:lnSpc>
              <a:buClr>
                <a:srgbClr val="C00000"/>
              </a:buClr>
              <a:buSzPct val="80000"/>
              <a:defRPr/>
            </a:pPr>
            <a:r>
              <a:rPr lang="en-US" dirty="0" smtClean="0">
                <a:latin typeface="Cambria" pitchFamily="18" charset="0"/>
              </a:rPr>
              <a:t>The ‘this’ pointer is passed as a hidden argument to all non-static member function calls and is available as a local variable within the body of all non-static functions. ‘this’ pointer is a constant pointer that holds the memory address of the current object. ‘this’ pointer is not available in static member functions as static member functions can be called without any object (with class name). Following are the situations where ‘this’ pointer is used:</a:t>
            </a:r>
          </a:p>
        </p:txBody>
      </p:sp>
      <p:sp>
        <p:nvSpPr>
          <p:cNvPr id="12" name="TextBox 11"/>
          <p:cNvSpPr txBox="1"/>
          <p:nvPr/>
        </p:nvSpPr>
        <p:spPr>
          <a:xfrm>
            <a:off x="435953" y="3301898"/>
            <a:ext cx="4105936" cy="646331"/>
          </a:xfrm>
          <a:prstGeom prst="rect">
            <a:avLst/>
          </a:prstGeom>
          <a:solidFill>
            <a:schemeClr val="accent2"/>
          </a:solidFill>
        </p:spPr>
        <p:txBody>
          <a:bodyPr wrap="square" rtlCol="0">
            <a:spAutoFit/>
          </a:bodyPr>
          <a:lstStyle/>
          <a:p>
            <a:pPr algn="ctr"/>
            <a:r>
              <a:rPr lang="en-US" i="1" dirty="0" smtClean="0">
                <a:solidFill>
                  <a:schemeClr val="bg1"/>
                </a:solidFill>
                <a:latin typeface="+mn-lt"/>
              </a:rPr>
              <a:t>local variable’s name is same as member’s name</a:t>
            </a:r>
          </a:p>
        </p:txBody>
      </p:sp>
      <p:sp>
        <p:nvSpPr>
          <p:cNvPr id="14" name="TextBox 13"/>
          <p:cNvSpPr txBox="1"/>
          <p:nvPr/>
        </p:nvSpPr>
        <p:spPr>
          <a:xfrm>
            <a:off x="4618089" y="3294328"/>
            <a:ext cx="4105936" cy="646331"/>
          </a:xfrm>
          <a:prstGeom prst="rect">
            <a:avLst/>
          </a:prstGeom>
          <a:solidFill>
            <a:schemeClr val="accent2"/>
          </a:solidFill>
        </p:spPr>
        <p:txBody>
          <a:bodyPr wrap="square" rtlCol="0">
            <a:spAutoFit/>
          </a:bodyPr>
          <a:lstStyle/>
          <a:p>
            <a:pPr algn="ctr"/>
            <a:r>
              <a:rPr lang="en-US" i="1" dirty="0" smtClean="0">
                <a:solidFill>
                  <a:schemeClr val="bg1"/>
                </a:solidFill>
                <a:latin typeface="+mn-lt"/>
              </a:rPr>
              <a:t>return reference to the </a:t>
            </a:r>
          </a:p>
          <a:p>
            <a:pPr algn="ctr"/>
            <a:r>
              <a:rPr lang="en-US" i="1" dirty="0" smtClean="0">
                <a:solidFill>
                  <a:schemeClr val="bg1"/>
                </a:solidFill>
                <a:latin typeface="+mn-lt"/>
              </a:rPr>
              <a:t>calling object</a:t>
            </a:r>
          </a:p>
        </p:txBody>
      </p:sp>
      <p:graphicFrame>
        <p:nvGraphicFramePr>
          <p:cNvPr id="15" name="Object 14"/>
          <p:cNvGraphicFramePr>
            <a:graphicFrameLocks noChangeAspect="1"/>
          </p:cNvGraphicFramePr>
          <p:nvPr/>
        </p:nvGraphicFramePr>
        <p:xfrm>
          <a:off x="1828800" y="4100629"/>
          <a:ext cx="914400" cy="806450"/>
        </p:xfrm>
        <a:graphic>
          <a:graphicData uri="http://schemas.openxmlformats.org/presentationml/2006/ole">
            <p:oleObj spid="_x0000_s146435" name="Packager Shell Object" showAsIcon="1" r:id="rId5" imgW="914400" imgH="806400" progId="Package">
              <p:embed/>
            </p:oleObj>
          </a:graphicData>
        </a:graphic>
      </p:graphicFrame>
      <p:graphicFrame>
        <p:nvGraphicFramePr>
          <p:cNvPr id="17" name="Object 16"/>
          <p:cNvGraphicFramePr>
            <a:graphicFrameLocks noChangeAspect="1"/>
          </p:cNvGraphicFramePr>
          <p:nvPr/>
        </p:nvGraphicFramePr>
        <p:xfrm>
          <a:off x="6248400" y="4024429"/>
          <a:ext cx="914400" cy="806450"/>
        </p:xfrm>
        <a:graphic>
          <a:graphicData uri="http://schemas.openxmlformats.org/presentationml/2006/ole">
            <p:oleObj spid="_x0000_s146436" name="Packager Shell Object" showAsIcon="1" r:id="rId6" imgW="914400" imgH="806400" progId="Package">
              <p:embed/>
            </p:oleObj>
          </a:graphicData>
        </a:graphic>
      </p:graphicFrame>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a:xfrm>
            <a:off x="76200" y="152400"/>
            <a:ext cx="8839200" cy="990600"/>
          </a:xfrm>
        </p:spPr>
        <p:txBody>
          <a:bodyPr/>
          <a:lstStyle/>
          <a:p>
            <a:r>
              <a:rPr lang="en-US" sz="4000" b="1" dirty="0" smtClean="0">
                <a:solidFill>
                  <a:schemeClr val="tx1"/>
                </a:solidFill>
                <a:latin typeface="Cambria" pitchFamily="18" charset="0"/>
              </a:rPr>
              <a:t>Const member functions</a:t>
            </a:r>
          </a:p>
        </p:txBody>
      </p:sp>
      <p:pic>
        <p:nvPicPr>
          <p:cNvPr id="4" name="Picture 2" descr="http://www.entranceforms.com/libs/img/logos/kiit0712.logo.jpg"/>
          <p:cNvPicPr>
            <a:picLocks noChangeAspect="1" noChangeArrowheads="1"/>
          </p:cNvPicPr>
          <p:nvPr/>
        </p:nvPicPr>
        <p:blipFill>
          <a:blip r:embed="rId3" cstate="print"/>
          <a:srcRect l="7585" b="3870"/>
          <a:stretch>
            <a:fillRect/>
          </a:stretch>
        </p:blipFill>
        <p:spPr bwMode="auto">
          <a:xfrm>
            <a:off x="8153403" y="533400"/>
            <a:ext cx="928396" cy="685800"/>
          </a:xfrm>
          <a:prstGeom prst="rect">
            <a:avLst/>
          </a:prstGeom>
          <a:noFill/>
        </p:spPr>
      </p:pic>
      <p:sp>
        <p:nvSpPr>
          <p:cNvPr id="5" name="Footer Placeholder 3"/>
          <p:cNvSpPr>
            <a:spLocks noGrp="1"/>
          </p:cNvSpPr>
          <p:nvPr>
            <p:ph type="ftr" sz="quarter" idx="11"/>
          </p:nvPr>
        </p:nvSpPr>
        <p:spPr bwMode="auto">
          <a:xfrm>
            <a:off x="609600" y="6506310"/>
            <a:ext cx="8115300" cy="316523"/>
          </a:xfrm>
          <a:solidFill>
            <a:srgbClr val="008000"/>
          </a:solidFill>
          <a:ln>
            <a:solidFill>
              <a:srgbClr val="00B050"/>
            </a:solidFill>
            <a:miter lim="800000"/>
            <a:headEnd/>
            <a:tailEnd/>
          </a:ln>
        </p:spPr>
        <p:txBody>
          <a:bodyPr wrap="square" lIns="91258" tIns="45628" rIns="91258" bIns="45628" numCol="1" anchorCtr="0" compatLnSpc="1">
            <a:prstTxWarp prst="textNoShape">
              <a:avLst/>
            </a:prstTxWarp>
          </a:bodyPr>
          <a:lstStyle/>
          <a:p>
            <a:pPr algn="ctr"/>
            <a:r>
              <a:rPr lang="en-US" sz="2200" b="1" smtClean="0">
                <a:solidFill>
                  <a:schemeClr val="bg1"/>
                </a:solidFill>
                <a:latin typeface="Cambria Math" pitchFamily="18" charset="0"/>
                <a:ea typeface="Cambria Math" pitchFamily="18" charset="0"/>
                <a:cs typeface="Times New Roman" pitchFamily="18" charset="0"/>
              </a:rPr>
              <a:t>School of Computer Engineering</a:t>
            </a:r>
            <a:endParaRPr lang="en-US" sz="1900" dirty="0">
              <a:solidFill>
                <a:schemeClr val="bg1"/>
              </a:solidFill>
              <a:latin typeface="Cambria Math" pitchFamily="18" charset="0"/>
              <a:ea typeface="Cambria Math" pitchFamily="18" charset="0"/>
            </a:endParaRPr>
          </a:p>
        </p:txBody>
      </p:sp>
      <p:sp>
        <p:nvSpPr>
          <p:cNvPr id="16" name="Slide Number Placeholder 15"/>
          <p:cNvSpPr>
            <a:spLocks noGrp="1"/>
          </p:cNvSpPr>
          <p:nvPr>
            <p:ph type="sldNum" sz="quarter" idx="12"/>
          </p:nvPr>
        </p:nvSpPr>
        <p:spPr/>
        <p:txBody>
          <a:bodyPr>
            <a:normAutofit fontScale="85000" lnSpcReduction="20000"/>
          </a:bodyPr>
          <a:lstStyle/>
          <a:p>
            <a:pPr>
              <a:defRPr/>
            </a:pPr>
            <a:fld id="{F22323B9-1D87-4D56-A1A0-9DA960EA2996}" type="slidenum">
              <a:rPr lang="en-US" smtClean="0"/>
              <a:pPr>
                <a:defRPr/>
              </a:pPr>
              <a:t>34</a:t>
            </a:fld>
            <a:endParaRPr lang="en-US" dirty="0"/>
          </a:p>
        </p:txBody>
      </p:sp>
      <p:sp>
        <p:nvSpPr>
          <p:cNvPr id="9" name="Content Placeholder 2"/>
          <p:cNvSpPr txBox="1">
            <a:spLocks/>
          </p:cNvSpPr>
          <p:nvPr/>
        </p:nvSpPr>
        <p:spPr bwMode="auto">
          <a:xfrm>
            <a:off x="54934" y="1490332"/>
            <a:ext cx="8957932" cy="5007934"/>
          </a:xfrm>
          <a:prstGeom prst="rect">
            <a:avLst/>
          </a:prstGeom>
          <a:noFill/>
          <a:ln w="9525">
            <a:noFill/>
            <a:miter lim="800000"/>
            <a:headEnd/>
            <a:tailEnd/>
          </a:ln>
        </p:spPr>
        <p:txBody>
          <a:bodyPr vert="horz" wrap="square" lIns="91273" tIns="45636" rIns="91273" bIns="45636" numCol="1" anchor="t" anchorCtr="0" compatLnSpc="1">
            <a:prstTxWarp prst="textNoShape">
              <a:avLst/>
            </a:prstTxWarp>
          </a:bodyPr>
          <a:lstStyle/>
          <a:p>
            <a:pPr lvl="0" algn="just">
              <a:lnSpc>
                <a:spcPct val="120000"/>
              </a:lnSpc>
              <a:buClr>
                <a:srgbClr val="C00000"/>
              </a:buClr>
              <a:buSzPct val="80000"/>
              <a:defRPr/>
            </a:pPr>
            <a:r>
              <a:rPr lang="en-US" dirty="0" smtClean="0">
                <a:latin typeface="Cambria" pitchFamily="18" charset="0"/>
              </a:rPr>
              <a:t>A function becomes const when </a:t>
            </a:r>
            <a:r>
              <a:rPr lang="en-US" b="1" dirty="0" smtClean="0">
                <a:latin typeface="Cambria" pitchFamily="18" charset="0"/>
              </a:rPr>
              <a:t>const</a:t>
            </a:r>
            <a:r>
              <a:rPr lang="en-US" dirty="0" smtClean="0">
                <a:latin typeface="Cambria" pitchFamily="18" charset="0"/>
              </a:rPr>
              <a:t> keyword is used in function’s declaration. The idea of const functions is not allow them to modify the object on which they are called. It is recommended practice to make the functions const to avoid accidental changes to objects.</a:t>
            </a:r>
          </a:p>
          <a:p>
            <a:pPr lvl="0" algn="just">
              <a:lnSpc>
                <a:spcPct val="120000"/>
              </a:lnSpc>
              <a:buClr>
                <a:srgbClr val="C00000"/>
              </a:buClr>
              <a:buSzPct val="80000"/>
              <a:defRPr/>
            </a:pPr>
            <a:r>
              <a:rPr lang="en-US" dirty="0" smtClean="0">
                <a:latin typeface="Cambria" pitchFamily="18" charset="0"/>
              </a:rPr>
              <a:t>Following is a simple example of const function.</a:t>
            </a:r>
          </a:p>
          <a:p>
            <a:pPr lvl="0" algn="just">
              <a:lnSpc>
                <a:spcPct val="120000"/>
              </a:lnSpc>
              <a:buClr>
                <a:srgbClr val="C00000"/>
              </a:buClr>
              <a:buSzPct val="80000"/>
              <a:defRPr/>
            </a:pPr>
            <a:r>
              <a:rPr lang="en-US" dirty="0" smtClean="0">
                <a:latin typeface="Cambria" pitchFamily="18" charset="0"/>
              </a:rPr>
              <a:t>#include&lt;iostream&gt;</a:t>
            </a:r>
          </a:p>
          <a:p>
            <a:pPr lvl="0" algn="just">
              <a:lnSpc>
                <a:spcPct val="120000"/>
              </a:lnSpc>
              <a:buClr>
                <a:srgbClr val="C00000"/>
              </a:buClr>
              <a:buSzPct val="80000"/>
              <a:defRPr/>
            </a:pPr>
            <a:r>
              <a:rPr lang="en-US" dirty="0" smtClean="0">
                <a:latin typeface="Cambria" pitchFamily="18" charset="0"/>
              </a:rPr>
              <a:t>using namespace std;</a:t>
            </a:r>
          </a:p>
          <a:p>
            <a:pPr lvl="0" algn="just">
              <a:lnSpc>
                <a:spcPct val="120000"/>
              </a:lnSpc>
              <a:buClr>
                <a:srgbClr val="C00000"/>
              </a:buClr>
              <a:buSzPct val="80000"/>
              <a:defRPr/>
            </a:pPr>
            <a:r>
              <a:rPr lang="en-US" dirty="0" smtClean="0">
                <a:latin typeface="Cambria" pitchFamily="18" charset="0"/>
              </a:rPr>
              <a:t>class Test {</a:t>
            </a:r>
          </a:p>
          <a:p>
            <a:pPr lvl="0" algn="just">
              <a:lnSpc>
                <a:spcPct val="120000"/>
              </a:lnSpc>
              <a:buClr>
                <a:srgbClr val="C00000"/>
              </a:buClr>
              <a:buSzPct val="80000"/>
              <a:defRPr/>
            </a:pPr>
            <a:r>
              <a:rPr lang="en-US" dirty="0" smtClean="0">
                <a:latin typeface="Cambria" pitchFamily="18" charset="0"/>
              </a:rPr>
              <a:t>    int value;</a:t>
            </a:r>
          </a:p>
          <a:p>
            <a:pPr lvl="0" algn="just">
              <a:lnSpc>
                <a:spcPct val="120000"/>
              </a:lnSpc>
              <a:buClr>
                <a:srgbClr val="C00000"/>
              </a:buClr>
              <a:buSzPct val="80000"/>
              <a:defRPr/>
            </a:pPr>
            <a:r>
              <a:rPr lang="en-US" dirty="0" smtClean="0">
                <a:latin typeface="Cambria" pitchFamily="18" charset="0"/>
              </a:rPr>
              <a:t>public:</a:t>
            </a:r>
          </a:p>
          <a:p>
            <a:pPr lvl="0" algn="just">
              <a:lnSpc>
                <a:spcPct val="120000"/>
              </a:lnSpc>
              <a:buClr>
                <a:srgbClr val="C00000"/>
              </a:buClr>
              <a:buSzPct val="80000"/>
              <a:defRPr/>
            </a:pPr>
            <a:r>
              <a:rPr lang="en-US" dirty="0" smtClean="0">
                <a:latin typeface="Cambria" pitchFamily="18" charset="0"/>
              </a:rPr>
              <a:t>    Test(int v = 0) {value = v;}</a:t>
            </a:r>
          </a:p>
          <a:p>
            <a:pPr lvl="0" algn="just">
              <a:lnSpc>
                <a:spcPct val="120000"/>
              </a:lnSpc>
              <a:buClr>
                <a:srgbClr val="C00000"/>
              </a:buClr>
              <a:buSzPct val="80000"/>
              <a:defRPr/>
            </a:pPr>
            <a:r>
              <a:rPr lang="en-US" dirty="0" smtClean="0">
                <a:latin typeface="Cambria" pitchFamily="18" charset="0"/>
              </a:rPr>
              <a:t>     </a:t>
            </a:r>
          </a:p>
          <a:p>
            <a:pPr lvl="0" algn="just">
              <a:lnSpc>
                <a:spcPct val="120000"/>
              </a:lnSpc>
              <a:buClr>
                <a:srgbClr val="C00000"/>
              </a:buClr>
              <a:buSzPct val="80000"/>
              <a:defRPr/>
            </a:pPr>
            <a:r>
              <a:rPr lang="en-US" dirty="0" smtClean="0">
                <a:latin typeface="Cambria" pitchFamily="18" charset="0"/>
              </a:rPr>
              <a:t>    // We get compiler error if we add a line like "value = 100; in this function.</a:t>
            </a:r>
          </a:p>
          <a:p>
            <a:pPr lvl="0" algn="just">
              <a:lnSpc>
                <a:spcPct val="120000"/>
              </a:lnSpc>
              <a:buClr>
                <a:srgbClr val="C00000"/>
              </a:buClr>
              <a:buSzPct val="80000"/>
              <a:defRPr/>
            </a:pPr>
            <a:r>
              <a:rPr lang="en-US" dirty="0" smtClean="0">
                <a:latin typeface="Cambria" pitchFamily="18" charset="0"/>
              </a:rPr>
              <a:t>    int </a:t>
            </a:r>
            <a:r>
              <a:rPr lang="en-US" dirty="0" err="1" smtClean="0">
                <a:latin typeface="Cambria" pitchFamily="18" charset="0"/>
              </a:rPr>
              <a:t>getValue</a:t>
            </a:r>
            <a:r>
              <a:rPr lang="en-US" dirty="0" smtClean="0">
                <a:latin typeface="Cambria" pitchFamily="18" charset="0"/>
              </a:rPr>
              <a:t>() </a:t>
            </a:r>
            <a:r>
              <a:rPr lang="en-US" b="1" dirty="0" smtClean="0">
                <a:latin typeface="Cambria" pitchFamily="18" charset="0"/>
              </a:rPr>
              <a:t>const</a:t>
            </a:r>
            <a:r>
              <a:rPr lang="en-US" dirty="0" smtClean="0">
                <a:latin typeface="Cambria" pitchFamily="18" charset="0"/>
              </a:rPr>
              <a:t> {return value;}  </a:t>
            </a:r>
          </a:p>
          <a:p>
            <a:pPr lvl="0" algn="just">
              <a:lnSpc>
                <a:spcPct val="120000"/>
              </a:lnSpc>
              <a:buClr>
                <a:srgbClr val="C00000"/>
              </a:buClr>
              <a:buSzPct val="80000"/>
              <a:defRPr/>
            </a:pPr>
            <a:r>
              <a:rPr lang="en-US" dirty="0" smtClean="0">
                <a:latin typeface="Cambria" pitchFamily="18" charset="0"/>
              </a:rPr>
              <a:t>};</a:t>
            </a:r>
          </a:p>
        </p:txBody>
      </p:sp>
      <p:sp>
        <p:nvSpPr>
          <p:cNvPr id="11" name="Content Placeholder 2"/>
          <p:cNvSpPr txBox="1">
            <a:spLocks/>
          </p:cNvSpPr>
          <p:nvPr/>
        </p:nvSpPr>
        <p:spPr bwMode="auto">
          <a:xfrm>
            <a:off x="5257800" y="2743200"/>
            <a:ext cx="3581400" cy="1752600"/>
          </a:xfrm>
          <a:prstGeom prst="rect">
            <a:avLst/>
          </a:prstGeom>
          <a:noFill/>
          <a:ln w="9525">
            <a:noFill/>
            <a:miter lim="800000"/>
            <a:headEnd/>
            <a:tailEnd/>
          </a:ln>
        </p:spPr>
        <p:txBody>
          <a:bodyPr vert="horz" wrap="square" lIns="91273" tIns="45636" rIns="91273" bIns="45636" numCol="1" anchor="t" anchorCtr="0" compatLnSpc="1">
            <a:prstTxWarp prst="textNoShape">
              <a:avLst/>
            </a:prstTxWarp>
          </a:bodyPr>
          <a:lstStyle/>
          <a:p>
            <a:pPr lvl="0" algn="just">
              <a:lnSpc>
                <a:spcPct val="120000"/>
              </a:lnSpc>
              <a:buClr>
                <a:srgbClr val="C00000"/>
              </a:buClr>
              <a:buSzPct val="80000"/>
              <a:defRPr/>
            </a:pPr>
            <a:r>
              <a:rPr lang="en-US" dirty="0" smtClean="0">
                <a:latin typeface="Cambria" pitchFamily="18" charset="0"/>
              </a:rPr>
              <a:t>int main() {</a:t>
            </a:r>
          </a:p>
          <a:p>
            <a:pPr lvl="0" algn="just">
              <a:lnSpc>
                <a:spcPct val="120000"/>
              </a:lnSpc>
              <a:buClr>
                <a:srgbClr val="C00000"/>
              </a:buClr>
              <a:buSzPct val="80000"/>
              <a:defRPr/>
            </a:pPr>
            <a:r>
              <a:rPr lang="en-US" dirty="0" smtClean="0">
                <a:latin typeface="Cambria" pitchFamily="18" charset="0"/>
              </a:rPr>
              <a:t>    Test t(20);</a:t>
            </a:r>
          </a:p>
          <a:p>
            <a:pPr lvl="0" algn="just">
              <a:lnSpc>
                <a:spcPct val="120000"/>
              </a:lnSpc>
              <a:buClr>
                <a:srgbClr val="C00000"/>
              </a:buClr>
              <a:buSzPct val="80000"/>
              <a:defRPr/>
            </a:pPr>
            <a:r>
              <a:rPr lang="en-US" dirty="0" smtClean="0">
                <a:latin typeface="Cambria" pitchFamily="18" charset="0"/>
              </a:rPr>
              <a:t>    </a:t>
            </a:r>
            <a:r>
              <a:rPr lang="en-US" dirty="0" err="1" smtClean="0">
                <a:latin typeface="Cambria" pitchFamily="18" charset="0"/>
              </a:rPr>
              <a:t>cout</a:t>
            </a:r>
            <a:r>
              <a:rPr lang="en-US" dirty="0" smtClean="0">
                <a:latin typeface="Cambria" pitchFamily="18" charset="0"/>
              </a:rPr>
              <a:t>&lt;&lt;</a:t>
            </a:r>
            <a:r>
              <a:rPr lang="en-US" dirty="0" err="1" smtClean="0">
                <a:latin typeface="Cambria" pitchFamily="18" charset="0"/>
              </a:rPr>
              <a:t>t.getValue</a:t>
            </a:r>
            <a:r>
              <a:rPr lang="en-US" dirty="0" smtClean="0">
                <a:latin typeface="Cambria" pitchFamily="18" charset="0"/>
              </a:rPr>
              <a:t>();</a:t>
            </a:r>
          </a:p>
          <a:p>
            <a:pPr lvl="0" algn="just">
              <a:lnSpc>
                <a:spcPct val="120000"/>
              </a:lnSpc>
              <a:buClr>
                <a:srgbClr val="C00000"/>
              </a:buClr>
              <a:buSzPct val="80000"/>
              <a:defRPr/>
            </a:pPr>
            <a:r>
              <a:rPr lang="en-US" dirty="0" smtClean="0">
                <a:latin typeface="Cambria" pitchFamily="18" charset="0"/>
              </a:rPr>
              <a:t>    return 0;</a:t>
            </a:r>
          </a:p>
          <a:p>
            <a:pPr lvl="0" algn="just">
              <a:lnSpc>
                <a:spcPct val="120000"/>
              </a:lnSpc>
              <a:buClr>
                <a:srgbClr val="C00000"/>
              </a:buClr>
              <a:buSzPct val="80000"/>
              <a:defRPr/>
            </a:pPr>
            <a:r>
              <a:rPr lang="en-US" dirty="0" smtClean="0">
                <a:latin typeface="Cambria" pitchFamily="18" charset="0"/>
              </a:rPr>
              <a:t>}</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a:xfrm>
            <a:off x="76200" y="152400"/>
            <a:ext cx="8839200" cy="990600"/>
          </a:xfrm>
        </p:spPr>
        <p:txBody>
          <a:bodyPr/>
          <a:lstStyle/>
          <a:p>
            <a:r>
              <a:rPr lang="en-US" sz="4000" b="1" dirty="0" smtClean="0">
                <a:solidFill>
                  <a:schemeClr val="tx1"/>
                </a:solidFill>
                <a:latin typeface="Cambria" pitchFamily="18" charset="0"/>
              </a:rPr>
              <a:t>Const object</a:t>
            </a:r>
          </a:p>
        </p:txBody>
      </p:sp>
      <p:pic>
        <p:nvPicPr>
          <p:cNvPr id="4" name="Picture 2" descr="http://www.entranceforms.com/libs/img/logos/kiit0712.logo.jpg"/>
          <p:cNvPicPr>
            <a:picLocks noChangeAspect="1" noChangeArrowheads="1"/>
          </p:cNvPicPr>
          <p:nvPr/>
        </p:nvPicPr>
        <p:blipFill>
          <a:blip r:embed="rId3" cstate="print"/>
          <a:srcRect l="7585" b="3870"/>
          <a:stretch>
            <a:fillRect/>
          </a:stretch>
        </p:blipFill>
        <p:spPr bwMode="auto">
          <a:xfrm>
            <a:off x="8153403" y="533400"/>
            <a:ext cx="928396" cy="685800"/>
          </a:xfrm>
          <a:prstGeom prst="rect">
            <a:avLst/>
          </a:prstGeom>
          <a:noFill/>
        </p:spPr>
      </p:pic>
      <p:sp>
        <p:nvSpPr>
          <p:cNvPr id="5" name="Footer Placeholder 3"/>
          <p:cNvSpPr>
            <a:spLocks noGrp="1"/>
          </p:cNvSpPr>
          <p:nvPr>
            <p:ph type="ftr" sz="quarter" idx="11"/>
          </p:nvPr>
        </p:nvSpPr>
        <p:spPr bwMode="auto">
          <a:xfrm>
            <a:off x="609600" y="6506310"/>
            <a:ext cx="8115300" cy="316523"/>
          </a:xfrm>
          <a:solidFill>
            <a:srgbClr val="008000"/>
          </a:solidFill>
          <a:ln>
            <a:solidFill>
              <a:srgbClr val="00B050"/>
            </a:solidFill>
            <a:miter lim="800000"/>
            <a:headEnd/>
            <a:tailEnd/>
          </a:ln>
        </p:spPr>
        <p:txBody>
          <a:bodyPr wrap="square" lIns="91258" tIns="45628" rIns="91258" bIns="45628" numCol="1" anchorCtr="0" compatLnSpc="1">
            <a:prstTxWarp prst="textNoShape">
              <a:avLst/>
            </a:prstTxWarp>
          </a:bodyPr>
          <a:lstStyle/>
          <a:p>
            <a:pPr algn="ctr"/>
            <a:r>
              <a:rPr lang="en-US" sz="2200" b="1" smtClean="0">
                <a:solidFill>
                  <a:schemeClr val="bg1"/>
                </a:solidFill>
                <a:latin typeface="Cambria Math" pitchFamily="18" charset="0"/>
                <a:ea typeface="Cambria Math" pitchFamily="18" charset="0"/>
                <a:cs typeface="Times New Roman" pitchFamily="18" charset="0"/>
              </a:rPr>
              <a:t>School of Computer Engineering</a:t>
            </a:r>
            <a:endParaRPr lang="en-US" sz="1900" dirty="0">
              <a:solidFill>
                <a:schemeClr val="bg1"/>
              </a:solidFill>
              <a:latin typeface="Cambria Math" pitchFamily="18" charset="0"/>
              <a:ea typeface="Cambria Math" pitchFamily="18" charset="0"/>
            </a:endParaRPr>
          </a:p>
        </p:txBody>
      </p:sp>
      <p:sp>
        <p:nvSpPr>
          <p:cNvPr id="16" name="Slide Number Placeholder 15"/>
          <p:cNvSpPr>
            <a:spLocks noGrp="1"/>
          </p:cNvSpPr>
          <p:nvPr>
            <p:ph type="sldNum" sz="quarter" idx="12"/>
          </p:nvPr>
        </p:nvSpPr>
        <p:spPr/>
        <p:txBody>
          <a:bodyPr>
            <a:normAutofit fontScale="85000" lnSpcReduction="20000"/>
          </a:bodyPr>
          <a:lstStyle/>
          <a:p>
            <a:pPr>
              <a:defRPr/>
            </a:pPr>
            <a:fld id="{F22323B9-1D87-4D56-A1A0-9DA960EA2996}" type="slidenum">
              <a:rPr lang="en-US" smtClean="0"/>
              <a:pPr>
                <a:defRPr/>
              </a:pPr>
              <a:t>35</a:t>
            </a:fld>
            <a:endParaRPr lang="en-US" dirty="0"/>
          </a:p>
        </p:txBody>
      </p:sp>
      <p:sp>
        <p:nvSpPr>
          <p:cNvPr id="9" name="Content Placeholder 2"/>
          <p:cNvSpPr txBox="1">
            <a:spLocks/>
          </p:cNvSpPr>
          <p:nvPr/>
        </p:nvSpPr>
        <p:spPr bwMode="auto">
          <a:xfrm>
            <a:off x="54934" y="1490332"/>
            <a:ext cx="8957932" cy="5007934"/>
          </a:xfrm>
          <a:prstGeom prst="rect">
            <a:avLst/>
          </a:prstGeom>
          <a:noFill/>
          <a:ln w="9525">
            <a:noFill/>
            <a:miter lim="800000"/>
            <a:headEnd/>
            <a:tailEnd/>
          </a:ln>
        </p:spPr>
        <p:txBody>
          <a:bodyPr vert="horz" wrap="square" lIns="91273" tIns="45636" rIns="91273" bIns="45636" numCol="1" anchor="t" anchorCtr="0" compatLnSpc="1">
            <a:prstTxWarp prst="textNoShape">
              <a:avLst/>
            </a:prstTxWarp>
          </a:bodyPr>
          <a:lstStyle/>
          <a:p>
            <a:pPr lvl="0" algn="just">
              <a:lnSpc>
                <a:spcPct val="120000"/>
              </a:lnSpc>
              <a:buClr>
                <a:srgbClr val="C00000"/>
              </a:buClr>
              <a:buSzPct val="80000"/>
              <a:defRPr/>
            </a:pPr>
            <a:r>
              <a:rPr lang="en-US" dirty="0" smtClean="0">
                <a:latin typeface="Cambria" pitchFamily="18" charset="0"/>
              </a:rPr>
              <a:t>Following is a simple example of const object.</a:t>
            </a:r>
          </a:p>
          <a:p>
            <a:pPr lvl="0" algn="just">
              <a:lnSpc>
                <a:spcPct val="120000"/>
              </a:lnSpc>
              <a:buClr>
                <a:srgbClr val="C00000"/>
              </a:buClr>
              <a:buSzPct val="80000"/>
              <a:defRPr/>
            </a:pPr>
            <a:r>
              <a:rPr lang="en-US" dirty="0" smtClean="0">
                <a:latin typeface="Cambria" pitchFamily="18" charset="0"/>
              </a:rPr>
              <a:t>#include&lt;iostream&gt;</a:t>
            </a:r>
          </a:p>
          <a:p>
            <a:pPr lvl="0" algn="just">
              <a:lnSpc>
                <a:spcPct val="120000"/>
              </a:lnSpc>
              <a:buClr>
                <a:srgbClr val="C00000"/>
              </a:buClr>
              <a:buSzPct val="80000"/>
              <a:defRPr/>
            </a:pPr>
            <a:r>
              <a:rPr lang="en-US" dirty="0" smtClean="0">
                <a:latin typeface="Cambria" pitchFamily="18" charset="0"/>
              </a:rPr>
              <a:t>using namespace std;</a:t>
            </a:r>
          </a:p>
          <a:p>
            <a:pPr lvl="0" algn="just">
              <a:lnSpc>
                <a:spcPct val="120000"/>
              </a:lnSpc>
              <a:buClr>
                <a:srgbClr val="C00000"/>
              </a:buClr>
              <a:buSzPct val="80000"/>
              <a:defRPr/>
            </a:pPr>
            <a:r>
              <a:rPr lang="en-US" dirty="0" smtClean="0">
                <a:latin typeface="Cambria" pitchFamily="18" charset="0"/>
              </a:rPr>
              <a:t> </a:t>
            </a:r>
          </a:p>
          <a:p>
            <a:pPr lvl="0" algn="just">
              <a:lnSpc>
                <a:spcPct val="120000"/>
              </a:lnSpc>
              <a:buClr>
                <a:srgbClr val="C00000"/>
              </a:buClr>
              <a:buSzPct val="80000"/>
              <a:defRPr/>
            </a:pPr>
            <a:r>
              <a:rPr lang="en-US" dirty="0" smtClean="0">
                <a:latin typeface="Cambria" pitchFamily="18" charset="0"/>
              </a:rPr>
              <a:t>class Test {</a:t>
            </a:r>
          </a:p>
          <a:p>
            <a:pPr lvl="0" algn="just">
              <a:lnSpc>
                <a:spcPct val="120000"/>
              </a:lnSpc>
              <a:buClr>
                <a:srgbClr val="C00000"/>
              </a:buClr>
              <a:buSzPct val="80000"/>
              <a:defRPr/>
            </a:pPr>
            <a:r>
              <a:rPr lang="en-US" dirty="0" smtClean="0">
                <a:latin typeface="Cambria" pitchFamily="18" charset="0"/>
              </a:rPr>
              <a:t>    int value;</a:t>
            </a:r>
          </a:p>
          <a:p>
            <a:pPr lvl="0" algn="just">
              <a:lnSpc>
                <a:spcPct val="120000"/>
              </a:lnSpc>
              <a:buClr>
                <a:srgbClr val="C00000"/>
              </a:buClr>
              <a:buSzPct val="80000"/>
              <a:defRPr/>
            </a:pPr>
            <a:r>
              <a:rPr lang="en-US" dirty="0" smtClean="0">
                <a:latin typeface="Cambria" pitchFamily="18" charset="0"/>
              </a:rPr>
              <a:t>public:</a:t>
            </a:r>
          </a:p>
          <a:p>
            <a:pPr lvl="0" algn="just">
              <a:lnSpc>
                <a:spcPct val="120000"/>
              </a:lnSpc>
              <a:buClr>
                <a:srgbClr val="C00000"/>
              </a:buClr>
              <a:buSzPct val="80000"/>
              <a:defRPr/>
            </a:pPr>
            <a:r>
              <a:rPr lang="en-US" dirty="0" smtClean="0">
                <a:latin typeface="Cambria" pitchFamily="18" charset="0"/>
              </a:rPr>
              <a:t>    Test(int v = 0) {value = v;}</a:t>
            </a:r>
          </a:p>
          <a:p>
            <a:pPr lvl="0" algn="just">
              <a:lnSpc>
                <a:spcPct val="120000"/>
              </a:lnSpc>
              <a:buClr>
                <a:srgbClr val="C00000"/>
              </a:buClr>
              <a:buSzPct val="80000"/>
              <a:defRPr/>
            </a:pPr>
            <a:r>
              <a:rPr lang="en-US" dirty="0" smtClean="0">
                <a:latin typeface="Cambria" pitchFamily="18" charset="0"/>
              </a:rPr>
              <a:t>    int </a:t>
            </a:r>
            <a:r>
              <a:rPr lang="en-US" dirty="0" err="1" smtClean="0">
                <a:latin typeface="Cambria" pitchFamily="18" charset="0"/>
              </a:rPr>
              <a:t>getValue</a:t>
            </a:r>
            <a:r>
              <a:rPr lang="en-US" dirty="0" smtClean="0">
                <a:latin typeface="Cambria" pitchFamily="18" charset="0"/>
              </a:rPr>
              <a:t>() </a:t>
            </a:r>
            <a:r>
              <a:rPr lang="en-US" b="1" dirty="0" smtClean="0">
                <a:solidFill>
                  <a:srgbClr val="C00000"/>
                </a:solidFill>
                <a:latin typeface="Cambria" pitchFamily="18" charset="0"/>
              </a:rPr>
              <a:t>const</a:t>
            </a:r>
            <a:r>
              <a:rPr lang="en-US" dirty="0" smtClean="0">
                <a:latin typeface="Cambria" pitchFamily="18" charset="0"/>
              </a:rPr>
              <a:t> {return value;}</a:t>
            </a:r>
          </a:p>
          <a:p>
            <a:pPr lvl="0" algn="just">
              <a:lnSpc>
                <a:spcPct val="120000"/>
              </a:lnSpc>
              <a:buClr>
                <a:srgbClr val="C00000"/>
              </a:buClr>
              <a:buSzPct val="80000"/>
              <a:defRPr/>
            </a:pPr>
            <a:r>
              <a:rPr lang="en-US" dirty="0" smtClean="0">
                <a:latin typeface="Cambria" pitchFamily="18" charset="0"/>
              </a:rPr>
              <a:t>};</a:t>
            </a:r>
          </a:p>
          <a:p>
            <a:pPr lvl="0" algn="just">
              <a:lnSpc>
                <a:spcPct val="120000"/>
              </a:lnSpc>
              <a:buClr>
                <a:srgbClr val="C00000"/>
              </a:buClr>
              <a:buSzPct val="80000"/>
              <a:defRPr/>
            </a:pPr>
            <a:r>
              <a:rPr lang="en-US" dirty="0" smtClean="0">
                <a:latin typeface="Cambria" pitchFamily="18" charset="0"/>
              </a:rPr>
              <a:t> </a:t>
            </a:r>
          </a:p>
          <a:p>
            <a:pPr lvl="0" algn="just">
              <a:lnSpc>
                <a:spcPct val="120000"/>
              </a:lnSpc>
              <a:buClr>
                <a:srgbClr val="C00000"/>
              </a:buClr>
              <a:buSzPct val="80000"/>
              <a:defRPr/>
            </a:pPr>
            <a:r>
              <a:rPr lang="en-US" dirty="0" smtClean="0">
                <a:latin typeface="Cambria" pitchFamily="18" charset="0"/>
              </a:rPr>
              <a:t>int main() {</a:t>
            </a:r>
          </a:p>
          <a:p>
            <a:pPr lvl="0" algn="just">
              <a:lnSpc>
                <a:spcPct val="120000"/>
              </a:lnSpc>
              <a:buClr>
                <a:srgbClr val="C00000"/>
              </a:buClr>
              <a:buSzPct val="80000"/>
              <a:defRPr/>
            </a:pPr>
            <a:r>
              <a:rPr lang="en-US" dirty="0" smtClean="0">
                <a:latin typeface="Cambria" pitchFamily="18" charset="0"/>
              </a:rPr>
              <a:t>    </a:t>
            </a:r>
            <a:r>
              <a:rPr lang="en-US" b="1" dirty="0" smtClean="0">
                <a:latin typeface="Cambria" pitchFamily="18" charset="0"/>
              </a:rPr>
              <a:t>const</a:t>
            </a:r>
            <a:r>
              <a:rPr lang="en-US" dirty="0" smtClean="0">
                <a:latin typeface="Cambria" pitchFamily="18" charset="0"/>
              </a:rPr>
              <a:t> Test t;</a:t>
            </a:r>
          </a:p>
          <a:p>
            <a:pPr lvl="0" algn="just">
              <a:lnSpc>
                <a:spcPct val="120000"/>
              </a:lnSpc>
              <a:buClr>
                <a:srgbClr val="C00000"/>
              </a:buClr>
              <a:buSzPct val="80000"/>
              <a:defRPr/>
            </a:pPr>
            <a:r>
              <a:rPr lang="en-US" dirty="0" smtClean="0">
                <a:latin typeface="Cambria" pitchFamily="18" charset="0"/>
              </a:rPr>
              <a:t>    </a:t>
            </a:r>
            <a:r>
              <a:rPr lang="en-US" dirty="0" err="1" smtClean="0">
                <a:latin typeface="Cambria" pitchFamily="18" charset="0"/>
              </a:rPr>
              <a:t>cout</a:t>
            </a:r>
            <a:r>
              <a:rPr lang="en-US" dirty="0" smtClean="0">
                <a:latin typeface="Cambria" pitchFamily="18" charset="0"/>
              </a:rPr>
              <a:t> &lt;&lt; </a:t>
            </a:r>
            <a:r>
              <a:rPr lang="en-US" dirty="0" err="1" smtClean="0">
                <a:latin typeface="Cambria" pitchFamily="18" charset="0"/>
              </a:rPr>
              <a:t>t.getValue</a:t>
            </a:r>
            <a:r>
              <a:rPr lang="en-US" dirty="0" smtClean="0">
                <a:latin typeface="Cambria" pitchFamily="18" charset="0"/>
              </a:rPr>
              <a:t>();</a:t>
            </a:r>
          </a:p>
          <a:p>
            <a:pPr lvl="0" algn="just">
              <a:lnSpc>
                <a:spcPct val="120000"/>
              </a:lnSpc>
              <a:buClr>
                <a:srgbClr val="C00000"/>
              </a:buClr>
              <a:buSzPct val="80000"/>
              <a:defRPr/>
            </a:pPr>
            <a:r>
              <a:rPr lang="en-US" dirty="0" smtClean="0">
                <a:latin typeface="Cambria" pitchFamily="18" charset="0"/>
              </a:rPr>
              <a:t>    return 0;</a:t>
            </a:r>
          </a:p>
          <a:p>
            <a:pPr lvl="0" algn="just">
              <a:lnSpc>
                <a:spcPct val="120000"/>
              </a:lnSpc>
              <a:buClr>
                <a:srgbClr val="C00000"/>
              </a:buClr>
              <a:buSzPct val="80000"/>
              <a:defRPr/>
            </a:pPr>
            <a:r>
              <a:rPr lang="en-US" dirty="0" smtClean="0">
                <a:latin typeface="Cambria" pitchFamily="18" charset="0"/>
              </a:rPr>
              <a:t>}</a:t>
            </a:r>
          </a:p>
        </p:txBody>
      </p:sp>
      <p:sp>
        <p:nvSpPr>
          <p:cNvPr id="8" name="Content Placeholder 2"/>
          <p:cNvSpPr txBox="1">
            <a:spLocks/>
          </p:cNvSpPr>
          <p:nvPr/>
        </p:nvSpPr>
        <p:spPr bwMode="auto">
          <a:xfrm>
            <a:off x="4191000" y="2743200"/>
            <a:ext cx="4800600" cy="2438400"/>
          </a:xfrm>
          <a:prstGeom prst="rect">
            <a:avLst/>
          </a:prstGeom>
          <a:noFill/>
          <a:ln w="9525">
            <a:noFill/>
            <a:miter lim="800000"/>
            <a:headEnd/>
            <a:tailEnd/>
          </a:ln>
        </p:spPr>
        <p:txBody>
          <a:bodyPr vert="horz" wrap="square" lIns="91273" tIns="45636" rIns="91273" bIns="45636" numCol="1" anchor="t" anchorCtr="0" compatLnSpc="1">
            <a:prstTxWarp prst="textNoShape">
              <a:avLst/>
            </a:prstTxWarp>
          </a:bodyPr>
          <a:lstStyle/>
          <a:p>
            <a:pPr lvl="0" algn="just">
              <a:lnSpc>
                <a:spcPct val="120000"/>
              </a:lnSpc>
              <a:buClr>
                <a:srgbClr val="C00000"/>
              </a:buClr>
              <a:buSzPct val="80000"/>
              <a:defRPr/>
            </a:pPr>
            <a:r>
              <a:rPr lang="en-US" dirty="0" smtClean="0">
                <a:latin typeface="Cambria" pitchFamily="18" charset="0"/>
              </a:rPr>
              <a:t>When a function is declared as const, it can be called on any type of object. Non-const functions can only be called by non-const objects.</a:t>
            </a:r>
          </a:p>
          <a:p>
            <a:pPr lvl="0" algn="just">
              <a:lnSpc>
                <a:spcPct val="120000"/>
              </a:lnSpc>
              <a:buClr>
                <a:srgbClr val="C00000"/>
              </a:buClr>
              <a:buSzPct val="80000"/>
              <a:defRPr/>
            </a:pPr>
            <a:r>
              <a:rPr lang="en-US" dirty="0" smtClean="0">
                <a:latin typeface="Cambria" pitchFamily="18" charset="0"/>
              </a:rPr>
              <a:t>E.g. if the </a:t>
            </a:r>
            <a:r>
              <a:rPr lang="en-US" b="1" dirty="0" smtClean="0">
                <a:solidFill>
                  <a:srgbClr val="C00000"/>
                </a:solidFill>
                <a:latin typeface="Cambria" pitchFamily="18" charset="0"/>
              </a:rPr>
              <a:t>const</a:t>
            </a:r>
            <a:r>
              <a:rPr lang="en-US" dirty="0" smtClean="0">
                <a:latin typeface="Cambria" pitchFamily="18" charset="0"/>
              </a:rPr>
              <a:t> keyword is removed from the </a:t>
            </a:r>
            <a:r>
              <a:rPr lang="en-US" b="1" dirty="0" err="1" smtClean="0">
                <a:latin typeface="Cambria" pitchFamily="18" charset="0"/>
              </a:rPr>
              <a:t>getValue</a:t>
            </a:r>
            <a:r>
              <a:rPr lang="en-US" dirty="0" smtClean="0">
                <a:latin typeface="Cambria" pitchFamily="18" charset="0"/>
              </a:rPr>
              <a:t>(), C++ compiler will report compilation errors.</a:t>
            </a:r>
          </a:p>
        </p:txBody>
      </p:sp>
      <p:sp>
        <p:nvSpPr>
          <p:cNvPr id="10" name="TextBox 9"/>
          <p:cNvSpPr txBox="1"/>
          <p:nvPr/>
        </p:nvSpPr>
        <p:spPr>
          <a:xfrm>
            <a:off x="4343400" y="2362200"/>
            <a:ext cx="935647" cy="369332"/>
          </a:xfrm>
          <a:prstGeom prst="rect">
            <a:avLst/>
          </a:prstGeom>
          <a:solidFill>
            <a:schemeClr val="accent2"/>
          </a:solidFill>
        </p:spPr>
        <p:txBody>
          <a:bodyPr wrap="square" rtlCol="0">
            <a:spAutoFit/>
          </a:bodyPr>
          <a:lstStyle/>
          <a:p>
            <a:r>
              <a:rPr lang="en-US" i="1" dirty="0" smtClean="0">
                <a:solidFill>
                  <a:schemeClr val="bg1"/>
                </a:solidFill>
                <a:latin typeface="+mn-lt"/>
              </a:rPr>
              <a:t>Note:</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3"/>
          <p:cNvSpPr>
            <a:spLocks noGrp="1"/>
          </p:cNvSpPr>
          <p:nvPr>
            <p:ph type="ftr" sz="quarter" idx="11"/>
          </p:nvPr>
        </p:nvSpPr>
        <p:spPr bwMode="auto">
          <a:xfrm>
            <a:off x="609600" y="6506310"/>
            <a:ext cx="8115300" cy="316523"/>
          </a:xfrm>
          <a:solidFill>
            <a:srgbClr val="008000"/>
          </a:solidFill>
          <a:ln>
            <a:solidFill>
              <a:srgbClr val="00B050"/>
            </a:solidFill>
            <a:miter lim="800000"/>
            <a:headEnd/>
            <a:tailEnd/>
          </a:ln>
        </p:spPr>
        <p:txBody>
          <a:bodyPr wrap="square" lIns="91258" tIns="45628" rIns="91258" bIns="45628" numCol="1" anchorCtr="0" compatLnSpc="1">
            <a:prstTxWarp prst="textNoShape">
              <a:avLst/>
            </a:prstTxWarp>
          </a:bodyPr>
          <a:lstStyle/>
          <a:p>
            <a:pPr algn="ctr"/>
            <a:r>
              <a:rPr lang="en-US" sz="2200" b="1" dirty="0" smtClean="0">
                <a:solidFill>
                  <a:schemeClr val="bg1"/>
                </a:solidFill>
                <a:latin typeface="Cambria Math" pitchFamily="18" charset="0"/>
                <a:ea typeface="Cambria Math" pitchFamily="18" charset="0"/>
                <a:cs typeface="Times New Roman" pitchFamily="18" charset="0"/>
              </a:rPr>
              <a:t>School of Computer Engineering</a:t>
            </a:r>
            <a:endParaRPr lang="en-US" sz="1900" dirty="0">
              <a:solidFill>
                <a:schemeClr val="bg1"/>
              </a:solidFill>
              <a:latin typeface="Cambria Math" pitchFamily="18" charset="0"/>
              <a:ea typeface="Cambria Math" pitchFamily="18" charset="0"/>
            </a:endParaRPr>
          </a:p>
        </p:txBody>
      </p:sp>
      <p:pic>
        <p:nvPicPr>
          <p:cNvPr id="4" name="Picture 2" descr="http://www.entranceforms.com/libs/img/logos/kiit0712.logo.jpg"/>
          <p:cNvPicPr>
            <a:picLocks noChangeAspect="1" noChangeArrowheads="1"/>
          </p:cNvPicPr>
          <p:nvPr/>
        </p:nvPicPr>
        <p:blipFill>
          <a:blip r:embed="rId3" cstate="print"/>
          <a:srcRect l="7585" b="3870"/>
          <a:stretch>
            <a:fillRect/>
          </a:stretch>
        </p:blipFill>
        <p:spPr bwMode="auto">
          <a:xfrm>
            <a:off x="8153403" y="533400"/>
            <a:ext cx="928396" cy="685800"/>
          </a:xfrm>
          <a:prstGeom prst="rect">
            <a:avLst/>
          </a:prstGeom>
          <a:noFill/>
        </p:spPr>
      </p:pic>
      <p:sp>
        <p:nvSpPr>
          <p:cNvPr id="6" name="Slide Number Placeholder 5"/>
          <p:cNvSpPr>
            <a:spLocks noGrp="1"/>
          </p:cNvSpPr>
          <p:nvPr>
            <p:ph type="sldNum" sz="quarter" idx="12"/>
          </p:nvPr>
        </p:nvSpPr>
        <p:spPr/>
        <p:txBody>
          <a:bodyPr>
            <a:normAutofit fontScale="85000" lnSpcReduction="20000"/>
          </a:bodyPr>
          <a:lstStyle/>
          <a:p>
            <a:pPr>
              <a:defRPr/>
            </a:pPr>
            <a:fld id="{F22323B9-1D87-4D56-A1A0-9DA960EA2996}" type="slidenum">
              <a:rPr lang="en-US" smtClean="0"/>
              <a:pPr>
                <a:defRPr/>
              </a:pPr>
              <a:t>36</a:t>
            </a:fld>
            <a:endParaRPr lang="en-US" dirty="0"/>
          </a:p>
        </p:txBody>
      </p:sp>
      <p:pic>
        <p:nvPicPr>
          <p:cNvPr id="7" name="Picture 6" descr="Image result for Thanks"/>
          <p:cNvPicPr>
            <a:picLocks noChangeAspect="1" noChangeArrowheads="1"/>
          </p:cNvPicPr>
          <p:nvPr/>
        </p:nvPicPr>
        <p:blipFill>
          <a:blip r:embed="rId4"/>
          <a:srcRect/>
          <a:stretch>
            <a:fillRect/>
          </a:stretch>
        </p:blipFill>
        <p:spPr bwMode="auto">
          <a:xfrm>
            <a:off x="2946996" y="2590800"/>
            <a:ext cx="2838450" cy="1609726"/>
          </a:xfrm>
          <a:prstGeom prst="rect">
            <a:avLst/>
          </a:prstGeom>
          <a:noFill/>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a:xfrm>
            <a:off x="105807" y="228600"/>
            <a:ext cx="8153400" cy="990600"/>
          </a:xfrm>
        </p:spPr>
        <p:txBody>
          <a:bodyPr/>
          <a:lstStyle/>
          <a:p>
            <a:r>
              <a:rPr lang="en-US" sz="4000" b="1" dirty="0" smtClean="0">
                <a:solidFill>
                  <a:schemeClr val="tx1"/>
                </a:solidFill>
                <a:latin typeface="Cambria" pitchFamily="18" charset="0"/>
              </a:rPr>
              <a:t>Home Work (HW)</a:t>
            </a:r>
            <a:endParaRPr lang="en-US" b="1" dirty="0" smtClean="0">
              <a:solidFill>
                <a:schemeClr val="tx1"/>
              </a:solidFill>
              <a:latin typeface="Cambria" pitchFamily="18" charset="0"/>
            </a:endParaRPr>
          </a:p>
        </p:txBody>
      </p:sp>
      <p:pic>
        <p:nvPicPr>
          <p:cNvPr id="4" name="Picture 2" descr="http://www.entranceforms.com/libs/img/logos/kiit0712.logo.jpg"/>
          <p:cNvPicPr>
            <a:picLocks noChangeAspect="1" noChangeArrowheads="1"/>
          </p:cNvPicPr>
          <p:nvPr/>
        </p:nvPicPr>
        <p:blipFill>
          <a:blip r:embed="rId3" cstate="print"/>
          <a:srcRect l="7585" b="3870"/>
          <a:stretch>
            <a:fillRect/>
          </a:stretch>
        </p:blipFill>
        <p:spPr bwMode="auto">
          <a:xfrm>
            <a:off x="8153403" y="533400"/>
            <a:ext cx="928396" cy="685800"/>
          </a:xfrm>
          <a:prstGeom prst="rect">
            <a:avLst/>
          </a:prstGeom>
          <a:noFill/>
        </p:spPr>
      </p:pic>
      <p:sp>
        <p:nvSpPr>
          <p:cNvPr id="7" name="TextBox 6"/>
          <p:cNvSpPr txBox="1"/>
          <p:nvPr/>
        </p:nvSpPr>
        <p:spPr>
          <a:xfrm>
            <a:off x="67147" y="1555899"/>
            <a:ext cx="8964771" cy="5016758"/>
          </a:xfrm>
          <a:prstGeom prst="rect">
            <a:avLst/>
          </a:prstGeom>
          <a:noFill/>
          <a:ln w="12700">
            <a:noFill/>
            <a:prstDash val="sysDash"/>
          </a:ln>
        </p:spPr>
        <p:txBody>
          <a:bodyPr wrap="square" rtlCol="0">
            <a:spAutoFit/>
          </a:bodyPr>
          <a:lstStyle/>
          <a:p>
            <a:pPr marL="515937" lvl="2" indent="-457200" algn="just">
              <a:spcBef>
                <a:spcPts val="0"/>
              </a:spcBef>
              <a:buClr>
                <a:srgbClr val="C00000"/>
              </a:buClr>
              <a:buSzPct val="90000"/>
              <a:buFont typeface="+mj-lt"/>
              <a:buAutoNum type="arabicPeriod"/>
            </a:pPr>
            <a:r>
              <a:rPr lang="en-US" sz="2000" dirty="0" smtClean="0">
                <a:latin typeface="Cambria" pitchFamily="18" charset="0"/>
              </a:rPr>
              <a:t>WAP using Employee with members name, emp_no, dept and salary. Demonstrate the use of inline functions and overloaded functions</a:t>
            </a:r>
          </a:p>
          <a:p>
            <a:pPr marL="515937" lvl="2" indent="-457200" algn="just">
              <a:spcBef>
                <a:spcPts val="0"/>
              </a:spcBef>
              <a:buClr>
                <a:srgbClr val="C00000"/>
              </a:buClr>
              <a:buSzPct val="90000"/>
              <a:buFont typeface="+mj-lt"/>
              <a:buAutoNum type="arabicPeriod"/>
            </a:pPr>
            <a:r>
              <a:rPr lang="en-US" sz="2000" dirty="0" smtClean="0">
                <a:latin typeface="Cambria" pitchFamily="18" charset="0"/>
              </a:rPr>
              <a:t>Write a menu driven program to read, display, simplify, add and subtract two rational numbers</a:t>
            </a:r>
          </a:p>
          <a:p>
            <a:pPr marL="515937" lvl="2" indent="-457200" algn="just">
              <a:spcBef>
                <a:spcPts val="0"/>
              </a:spcBef>
              <a:buClr>
                <a:srgbClr val="C00000"/>
              </a:buClr>
              <a:buSzPct val="90000"/>
              <a:buFont typeface="+mj-lt"/>
              <a:buAutoNum type="arabicPeriod"/>
            </a:pPr>
            <a:r>
              <a:rPr lang="en-US" sz="2000" dirty="0" smtClean="0">
                <a:latin typeface="Cambria" pitchFamily="18" charset="0"/>
              </a:rPr>
              <a:t>Write a menu driven program to read, display, add and subtract two complex numbers</a:t>
            </a:r>
          </a:p>
          <a:p>
            <a:pPr marL="515937" lvl="2" indent="-457200" algn="just">
              <a:spcBef>
                <a:spcPts val="0"/>
              </a:spcBef>
              <a:buClr>
                <a:srgbClr val="C00000"/>
              </a:buClr>
              <a:buSzPct val="90000"/>
              <a:buFont typeface="+mj-lt"/>
              <a:buAutoNum type="arabicPeriod"/>
            </a:pPr>
            <a:r>
              <a:rPr lang="en-US" sz="2000" dirty="0" smtClean="0">
                <a:latin typeface="Cambria" pitchFamily="18" charset="0"/>
              </a:rPr>
              <a:t>Write a menu driven program to read, display, add and subtract two distances</a:t>
            </a:r>
          </a:p>
          <a:p>
            <a:pPr marL="515937" lvl="2" indent="-457200" algn="just">
              <a:spcBef>
                <a:spcPts val="0"/>
              </a:spcBef>
              <a:buClr>
                <a:srgbClr val="C00000"/>
              </a:buClr>
              <a:buSzPct val="90000"/>
              <a:buFont typeface="+mj-lt"/>
              <a:buAutoNum type="arabicPeriod"/>
            </a:pPr>
            <a:r>
              <a:rPr lang="en-US" sz="2000" dirty="0" smtClean="0">
                <a:latin typeface="Cambria" pitchFamily="18" charset="0"/>
              </a:rPr>
              <a:t>Write a menu driven program to read, display, add and subtract two time objects</a:t>
            </a:r>
          </a:p>
          <a:p>
            <a:pPr marL="515937" lvl="2" indent="-457200" algn="just">
              <a:spcBef>
                <a:spcPts val="0"/>
              </a:spcBef>
              <a:buClr>
                <a:srgbClr val="C00000"/>
              </a:buClr>
              <a:buSzPct val="90000"/>
              <a:buFont typeface="+mj-lt"/>
              <a:buAutoNum type="arabicPeriod"/>
            </a:pPr>
            <a:r>
              <a:rPr lang="en-US" sz="2000" dirty="0" smtClean="0">
                <a:latin typeface="Cambria" pitchFamily="18" charset="0"/>
              </a:rPr>
              <a:t>Write a program that demonstrates the use of static data member, static member function and array of objects</a:t>
            </a:r>
          </a:p>
          <a:p>
            <a:pPr marL="515937" lvl="2" indent="-457200" algn="just">
              <a:spcBef>
                <a:spcPts val="0"/>
              </a:spcBef>
              <a:buClr>
                <a:srgbClr val="C00000"/>
              </a:buClr>
              <a:buSzPct val="90000"/>
              <a:buFont typeface="+mj-lt"/>
              <a:buAutoNum type="arabicPeriod"/>
            </a:pPr>
            <a:r>
              <a:rPr lang="en-US" sz="2000" dirty="0" smtClean="0">
                <a:latin typeface="Cambria" pitchFamily="18" charset="0"/>
              </a:rPr>
              <a:t>WAP that uses a friend function to swap numbers of a class</a:t>
            </a:r>
          </a:p>
          <a:p>
            <a:pPr marL="515937" lvl="2" indent="-457200" algn="just">
              <a:spcBef>
                <a:spcPts val="0"/>
              </a:spcBef>
              <a:buClr>
                <a:srgbClr val="C00000"/>
              </a:buClr>
              <a:buSzPct val="90000"/>
              <a:buFont typeface="+mj-lt"/>
              <a:buAutoNum type="arabicPeriod"/>
            </a:pPr>
            <a:r>
              <a:rPr lang="en-US" sz="2000" dirty="0" smtClean="0">
                <a:latin typeface="Cambria" pitchFamily="18" charset="0"/>
              </a:rPr>
              <a:t>WAP to add two polynomial</a:t>
            </a:r>
          </a:p>
          <a:p>
            <a:pPr marL="515937" lvl="2" indent="-457200" algn="just">
              <a:spcBef>
                <a:spcPts val="0"/>
              </a:spcBef>
              <a:buClr>
                <a:srgbClr val="C00000"/>
              </a:buClr>
              <a:buSzPct val="90000"/>
              <a:buFont typeface="+mj-lt"/>
              <a:buAutoNum type="arabicPeriod"/>
            </a:pPr>
            <a:r>
              <a:rPr lang="en-US" sz="2000" dirty="0" smtClean="0">
                <a:latin typeface="Cambria" pitchFamily="18" charset="0"/>
              </a:rPr>
              <a:t>WAP that reads records of n students and sort them in descending order of their mark.</a:t>
            </a:r>
          </a:p>
        </p:txBody>
      </p:sp>
      <p:sp>
        <p:nvSpPr>
          <p:cNvPr id="8" name="Slide Number Placeholder 7"/>
          <p:cNvSpPr>
            <a:spLocks noGrp="1"/>
          </p:cNvSpPr>
          <p:nvPr>
            <p:ph type="sldNum" sz="quarter" idx="12"/>
          </p:nvPr>
        </p:nvSpPr>
        <p:spPr/>
        <p:txBody>
          <a:bodyPr>
            <a:normAutofit fontScale="85000" lnSpcReduction="20000"/>
          </a:bodyPr>
          <a:lstStyle/>
          <a:p>
            <a:pPr>
              <a:defRPr/>
            </a:pPr>
            <a:fld id="{F22323B9-1D87-4D56-A1A0-9DA960EA2996}" type="slidenum">
              <a:rPr lang="en-US" smtClean="0"/>
              <a:pPr>
                <a:defRPr/>
              </a:pPr>
              <a:t>37</a:t>
            </a:fld>
            <a:endParaRPr lang="en-US" dirty="0"/>
          </a:p>
        </p:txBody>
      </p:sp>
      <p:sp>
        <p:nvSpPr>
          <p:cNvPr id="10" name="Footer Placeholder 3"/>
          <p:cNvSpPr>
            <a:spLocks noGrp="1"/>
          </p:cNvSpPr>
          <p:nvPr>
            <p:ph type="ftr" sz="quarter" idx="11"/>
          </p:nvPr>
        </p:nvSpPr>
        <p:spPr bwMode="auto">
          <a:xfrm>
            <a:off x="609600" y="6506310"/>
            <a:ext cx="8115300" cy="316523"/>
          </a:xfrm>
          <a:solidFill>
            <a:srgbClr val="008000"/>
          </a:solidFill>
          <a:ln>
            <a:solidFill>
              <a:srgbClr val="00B050"/>
            </a:solidFill>
            <a:miter lim="800000"/>
            <a:headEnd/>
            <a:tailEnd/>
          </a:ln>
        </p:spPr>
        <p:txBody>
          <a:bodyPr wrap="square" lIns="91258" tIns="45628" rIns="91258" bIns="45628" numCol="1" anchorCtr="0" compatLnSpc="1">
            <a:prstTxWarp prst="textNoShape">
              <a:avLst/>
            </a:prstTxWarp>
          </a:bodyPr>
          <a:lstStyle/>
          <a:p>
            <a:pPr algn="ctr"/>
            <a:r>
              <a:rPr lang="en-US" sz="2200" b="1" dirty="0" smtClean="0">
                <a:solidFill>
                  <a:schemeClr val="bg1"/>
                </a:solidFill>
                <a:latin typeface="Cambria Math" pitchFamily="18" charset="0"/>
                <a:ea typeface="Cambria Math" pitchFamily="18" charset="0"/>
                <a:cs typeface="Times New Roman" pitchFamily="18" charset="0"/>
              </a:rPr>
              <a:t>School of Computer Engineering</a:t>
            </a:r>
            <a:endParaRPr lang="en-US" sz="1900" dirty="0">
              <a:solidFill>
                <a:schemeClr val="bg1"/>
              </a:solidFill>
              <a:latin typeface="Cambria Math" pitchFamily="18" charset="0"/>
              <a:ea typeface="Cambria Math" pitchFamily="18" charset="0"/>
            </a:endParaRPr>
          </a:p>
        </p:txBody>
      </p:sp>
      <p:pic>
        <p:nvPicPr>
          <p:cNvPr id="11" name="Picture 2"/>
          <p:cNvPicPr>
            <a:picLocks noChangeAspect="1" noChangeArrowheads="1"/>
          </p:cNvPicPr>
          <p:nvPr/>
        </p:nvPicPr>
        <p:blipFill>
          <a:blip r:embed="rId4"/>
          <a:srcRect/>
          <a:stretch>
            <a:fillRect/>
          </a:stretch>
        </p:blipFill>
        <p:spPr bwMode="auto">
          <a:xfrm>
            <a:off x="5638800" y="304800"/>
            <a:ext cx="1352550" cy="8572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a:xfrm>
            <a:off x="105807" y="228600"/>
            <a:ext cx="8153400" cy="990600"/>
          </a:xfrm>
        </p:spPr>
        <p:txBody>
          <a:bodyPr/>
          <a:lstStyle/>
          <a:p>
            <a:r>
              <a:rPr lang="en-US" sz="4000" b="1" dirty="0" smtClean="0">
                <a:solidFill>
                  <a:schemeClr val="tx1"/>
                </a:solidFill>
                <a:latin typeface="Cambria" pitchFamily="18" charset="0"/>
              </a:rPr>
              <a:t>Home Work (HW)</a:t>
            </a:r>
            <a:endParaRPr lang="en-US" b="1" dirty="0" smtClean="0">
              <a:solidFill>
                <a:schemeClr val="tx1"/>
              </a:solidFill>
              <a:latin typeface="Cambria" pitchFamily="18" charset="0"/>
            </a:endParaRPr>
          </a:p>
        </p:txBody>
      </p:sp>
      <p:pic>
        <p:nvPicPr>
          <p:cNvPr id="4" name="Picture 2" descr="http://www.entranceforms.com/libs/img/logos/kiit0712.logo.jpg"/>
          <p:cNvPicPr>
            <a:picLocks noChangeAspect="1" noChangeArrowheads="1"/>
          </p:cNvPicPr>
          <p:nvPr/>
        </p:nvPicPr>
        <p:blipFill>
          <a:blip r:embed="rId3" cstate="print"/>
          <a:srcRect l="7585" b="3870"/>
          <a:stretch>
            <a:fillRect/>
          </a:stretch>
        </p:blipFill>
        <p:spPr bwMode="auto">
          <a:xfrm>
            <a:off x="8153403" y="533400"/>
            <a:ext cx="928396" cy="685800"/>
          </a:xfrm>
          <a:prstGeom prst="rect">
            <a:avLst/>
          </a:prstGeom>
          <a:noFill/>
        </p:spPr>
      </p:pic>
      <p:sp>
        <p:nvSpPr>
          <p:cNvPr id="7" name="TextBox 6"/>
          <p:cNvSpPr txBox="1"/>
          <p:nvPr/>
        </p:nvSpPr>
        <p:spPr>
          <a:xfrm>
            <a:off x="67147" y="1555899"/>
            <a:ext cx="8964771" cy="5201424"/>
          </a:xfrm>
          <a:prstGeom prst="rect">
            <a:avLst/>
          </a:prstGeom>
          <a:noFill/>
          <a:ln w="12700">
            <a:noFill/>
            <a:prstDash val="sysDash"/>
          </a:ln>
        </p:spPr>
        <p:txBody>
          <a:bodyPr wrap="square" rtlCol="0">
            <a:spAutoFit/>
          </a:bodyPr>
          <a:lstStyle/>
          <a:p>
            <a:pPr marL="515937" lvl="2" indent="-457200" algn="just">
              <a:spcBef>
                <a:spcPts val="0"/>
              </a:spcBef>
              <a:buClr>
                <a:srgbClr val="C00000"/>
              </a:buClr>
              <a:buSzPct val="90000"/>
              <a:buFont typeface="+mj-lt"/>
              <a:buAutoNum type="arabicPeriod" startAt="10"/>
            </a:pPr>
            <a:r>
              <a:rPr lang="en-US" sz="2400" dirty="0" smtClean="0">
                <a:latin typeface="Cambria" pitchFamily="18" charset="0"/>
              </a:rPr>
              <a:t>WAP to take the input of a faculty (ID, name, post, qualification, address, salary) and sort by name.</a:t>
            </a:r>
          </a:p>
          <a:p>
            <a:pPr marL="515937" lvl="2" indent="-457200" algn="just">
              <a:spcBef>
                <a:spcPts val="0"/>
              </a:spcBef>
              <a:buClr>
                <a:srgbClr val="C00000"/>
              </a:buClr>
              <a:buSzPct val="90000"/>
              <a:buFont typeface="+mj-lt"/>
              <a:buAutoNum type="arabicPeriod" startAt="10"/>
            </a:pPr>
            <a:r>
              <a:rPr lang="en-US" sz="2400" dirty="0" smtClean="0">
                <a:latin typeface="Cambria" pitchFamily="18" charset="0"/>
              </a:rPr>
              <a:t>WAP to calculate simple and compound interest</a:t>
            </a:r>
          </a:p>
          <a:p>
            <a:pPr marL="515937" lvl="2" indent="-457200" algn="just">
              <a:spcBef>
                <a:spcPts val="0"/>
              </a:spcBef>
              <a:buClr>
                <a:srgbClr val="C00000"/>
              </a:buClr>
              <a:buSzPct val="90000"/>
              <a:buFont typeface="+mj-lt"/>
              <a:buAutoNum type="arabicPeriod" startAt="10"/>
            </a:pPr>
            <a:r>
              <a:rPr lang="en-US" sz="2400" dirty="0" smtClean="0">
                <a:latin typeface="Cambria" pitchFamily="18" charset="0"/>
              </a:rPr>
              <a:t>WAP to find the occurrences of the largest digit of a number within a set of numbers.</a:t>
            </a:r>
          </a:p>
          <a:p>
            <a:pPr marL="515937" lvl="2" indent="-457200" algn="just">
              <a:spcBef>
                <a:spcPts val="0"/>
              </a:spcBef>
              <a:buClr>
                <a:srgbClr val="C00000"/>
              </a:buClr>
              <a:buSzPct val="90000"/>
              <a:buFont typeface="+mj-lt"/>
              <a:buAutoNum type="arabicPeriod" startAt="10"/>
            </a:pPr>
            <a:r>
              <a:rPr lang="en-US" sz="2400" dirty="0" smtClean="0">
                <a:latin typeface="Cambria" pitchFamily="18" charset="0"/>
              </a:rPr>
              <a:t>WAP to represent the vector and include the member functions to form the following tasks:</a:t>
            </a:r>
          </a:p>
          <a:p>
            <a:pPr marL="913572" lvl="3" indent="-398463" algn="just">
              <a:spcBef>
                <a:spcPts val="600"/>
              </a:spcBef>
              <a:buClr>
                <a:srgbClr val="C00000"/>
              </a:buClr>
              <a:buSzPct val="90000"/>
              <a:buFont typeface="Wingdings" pitchFamily="2" charset="2"/>
              <a:buChar char="q"/>
            </a:pPr>
            <a:r>
              <a:rPr lang="en-US" sz="2400" dirty="0" smtClean="0">
                <a:latin typeface="Cambria" pitchFamily="18" charset="0"/>
              </a:rPr>
              <a:t>Create the vector</a:t>
            </a:r>
          </a:p>
          <a:p>
            <a:pPr marL="913572" lvl="3" indent="-398463" algn="just">
              <a:spcBef>
                <a:spcPts val="600"/>
              </a:spcBef>
              <a:buClr>
                <a:srgbClr val="C00000"/>
              </a:buClr>
              <a:buSzPct val="90000"/>
              <a:buFont typeface="Wingdings" pitchFamily="2" charset="2"/>
              <a:buChar char="q"/>
            </a:pPr>
            <a:r>
              <a:rPr lang="en-US" sz="2400" dirty="0" smtClean="0">
                <a:latin typeface="Cambria" pitchFamily="18" charset="0"/>
              </a:rPr>
              <a:t>Modify the value of a given element</a:t>
            </a:r>
          </a:p>
          <a:p>
            <a:pPr marL="913572" lvl="3" indent="-398463" algn="just">
              <a:spcBef>
                <a:spcPts val="600"/>
              </a:spcBef>
              <a:buClr>
                <a:srgbClr val="C00000"/>
              </a:buClr>
              <a:buSzPct val="90000"/>
              <a:buFont typeface="Wingdings" pitchFamily="2" charset="2"/>
              <a:buChar char="q"/>
            </a:pPr>
            <a:r>
              <a:rPr lang="en-US" sz="2400" dirty="0" smtClean="0">
                <a:latin typeface="Cambria" pitchFamily="18" charset="0"/>
              </a:rPr>
              <a:t>Multiply by scalar value</a:t>
            </a:r>
          </a:p>
          <a:p>
            <a:pPr marL="913572" lvl="3" indent="-398463" algn="just">
              <a:spcBef>
                <a:spcPts val="600"/>
              </a:spcBef>
              <a:buClr>
                <a:srgbClr val="C00000"/>
              </a:buClr>
              <a:buSzPct val="90000"/>
              <a:buFont typeface="Wingdings" pitchFamily="2" charset="2"/>
              <a:buChar char="q"/>
            </a:pPr>
            <a:r>
              <a:rPr lang="en-US" sz="2400" dirty="0" smtClean="0">
                <a:latin typeface="Cambria" pitchFamily="18" charset="0"/>
              </a:rPr>
              <a:t>Display the vector in the form (10, 20, 30,…)</a:t>
            </a:r>
          </a:p>
          <a:p>
            <a:pPr marL="515937" lvl="2" indent="-457200" algn="just">
              <a:spcBef>
                <a:spcPts val="0"/>
              </a:spcBef>
              <a:buClr>
                <a:srgbClr val="C00000"/>
              </a:buClr>
              <a:buSzPct val="90000"/>
              <a:buFont typeface="+mj-lt"/>
              <a:buAutoNum type="arabicPeriod" startAt="10"/>
            </a:pPr>
            <a:endParaRPr lang="en-US" sz="2400" dirty="0" smtClean="0">
              <a:latin typeface="Cambria" pitchFamily="18" charset="0"/>
            </a:endParaRPr>
          </a:p>
          <a:p>
            <a:pPr marL="515937" lvl="2" indent="-457200" algn="just">
              <a:spcBef>
                <a:spcPts val="0"/>
              </a:spcBef>
              <a:buClr>
                <a:srgbClr val="C00000"/>
              </a:buClr>
              <a:buSzPct val="90000"/>
              <a:buFont typeface="+mj-lt"/>
              <a:buAutoNum type="arabicPeriod" startAt="10"/>
            </a:pPr>
            <a:endParaRPr lang="en-US" sz="2400" dirty="0" smtClean="0">
              <a:latin typeface="Cambria" pitchFamily="18" charset="0"/>
            </a:endParaRPr>
          </a:p>
        </p:txBody>
      </p:sp>
      <p:sp>
        <p:nvSpPr>
          <p:cNvPr id="8" name="Slide Number Placeholder 7"/>
          <p:cNvSpPr>
            <a:spLocks noGrp="1"/>
          </p:cNvSpPr>
          <p:nvPr>
            <p:ph type="sldNum" sz="quarter" idx="12"/>
          </p:nvPr>
        </p:nvSpPr>
        <p:spPr/>
        <p:txBody>
          <a:bodyPr>
            <a:normAutofit fontScale="85000" lnSpcReduction="20000"/>
          </a:bodyPr>
          <a:lstStyle/>
          <a:p>
            <a:pPr>
              <a:defRPr/>
            </a:pPr>
            <a:fld id="{F22323B9-1D87-4D56-A1A0-9DA960EA2996}" type="slidenum">
              <a:rPr lang="en-US" smtClean="0"/>
              <a:pPr>
                <a:defRPr/>
              </a:pPr>
              <a:t>38</a:t>
            </a:fld>
            <a:endParaRPr lang="en-US" dirty="0"/>
          </a:p>
        </p:txBody>
      </p:sp>
      <p:sp>
        <p:nvSpPr>
          <p:cNvPr id="10" name="Footer Placeholder 3"/>
          <p:cNvSpPr>
            <a:spLocks noGrp="1"/>
          </p:cNvSpPr>
          <p:nvPr>
            <p:ph type="ftr" sz="quarter" idx="11"/>
          </p:nvPr>
        </p:nvSpPr>
        <p:spPr bwMode="auto">
          <a:xfrm>
            <a:off x="609600" y="6506310"/>
            <a:ext cx="8115300" cy="316523"/>
          </a:xfrm>
          <a:solidFill>
            <a:srgbClr val="008000"/>
          </a:solidFill>
          <a:ln>
            <a:solidFill>
              <a:srgbClr val="00B050"/>
            </a:solidFill>
            <a:miter lim="800000"/>
            <a:headEnd/>
            <a:tailEnd/>
          </a:ln>
        </p:spPr>
        <p:txBody>
          <a:bodyPr wrap="square" lIns="91258" tIns="45628" rIns="91258" bIns="45628" numCol="1" anchorCtr="0" compatLnSpc="1">
            <a:prstTxWarp prst="textNoShape">
              <a:avLst/>
            </a:prstTxWarp>
          </a:bodyPr>
          <a:lstStyle/>
          <a:p>
            <a:pPr algn="ctr"/>
            <a:r>
              <a:rPr lang="en-US" sz="2200" b="1" dirty="0" smtClean="0">
                <a:solidFill>
                  <a:schemeClr val="bg1"/>
                </a:solidFill>
                <a:latin typeface="Cambria Math" pitchFamily="18" charset="0"/>
                <a:ea typeface="Cambria Math" pitchFamily="18" charset="0"/>
                <a:cs typeface="Times New Roman" pitchFamily="18" charset="0"/>
              </a:rPr>
              <a:t>School of Computer Engineering</a:t>
            </a:r>
            <a:endParaRPr lang="en-US" sz="1900" dirty="0">
              <a:solidFill>
                <a:schemeClr val="bg1"/>
              </a:solidFill>
              <a:latin typeface="Cambria Math" pitchFamily="18" charset="0"/>
              <a:ea typeface="Cambria Math" pitchFamily="18" charset="0"/>
            </a:endParaRPr>
          </a:p>
        </p:txBody>
      </p:sp>
      <p:pic>
        <p:nvPicPr>
          <p:cNvPr id="11" name="Picture 2"/>
          <p:cNvPicPr>
            <a:picLocks noChangeAspect="1" noChangeArrowheads="1"/>
          </p:cNvPicPr>
          <p:nvPr/>
        </p:nvPicPr>
        <p:blipFill>
          <a:blip r:embed="rId4"/>
          <a:srcRect/>
          <a:stretch>
            <a:fillRect/>
          </a:stretch>
        </p:blipFill>
        <p:spPr bwMode="auto">
          <a:xfrm>
            <a:off x="5638800" y="304800"/>
            <a:ext cx="1352550" cy="8572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www.entranceforms.com/libs/img/logos/kiit0712.logo.jpg"/>
          <p:cNvPicPr>
            <a:picLocks noChangeAspect="1" noChangeArrowheads="1"/>
          </p:cNvPicPr>
          <p:nvPr/>
        </p:nvPicPr>
        <p:blipFill>
          <a:blip r:embed="rId3" cstate="print"/>
          <a:srcRect l="7585" b="3870"/>
          <a:stretch>
            <a:fillRect/>
          </a:stretch>
        </p:blipFill>
        <p:spPr bwMode="auto">
          <a:xfrm>
            <a:off x="8153403" y="533400"/>
            <a:ext cx="928396" cy="685800"/>
          </a:xfrm>
          <a:prstGeom prst="rect">
            <a:avLst/>
          </a:prstGeom>
          <a:noFill/>
        </p:spPr>
      </p:pic>
      <p:sp>
        <p:nvSpPr>
          <p:cNvPr id="5" name="Footer Placeholder 3"/>
          <p:cNvSpPr>
            <a:spLocks noGrp="1"/>
          </p:cNvSpPr>
          <p:nvPr>
            <p:ph type="ftr" sz="quarter" idx="11"/>
          </p:nvPr>
        </p:nvSpPr>
        <p:spPr bwMode="auto">
          <a:xfrm>
            <a:off x="609600" y="6506310"/>
            <a:ext cx="8115300" cy="316523"/>
          </a:xfrm>
          <a:solidFill>
            <a:srgbClr val="008000"/>
          </a:solidFill>
          <a:ln>
            <a:solidFill>
              <a:srgbClr val="00B050"/>
            </a:solidFill>
            <a:miter lim="800000"/>
            <a:headEnd/>
            <a:tailEnd/>
          </a:ln>
        </p:spPr>
        <p:txBody>
          <a:bodyPr wrap="square" lIns="91258" tIns="45628" rIns="91258" bIns="45628" numCol="1" anchorCtr="0" compatLnSpc="1">
            <a:prstTxWarp prst="textNoShape">
              <a:avLst/>
            </a:prstTxWarp>
          </a:bodyPr>
          <a:lstStyle/>
          <a:p>
            <a:pPr algn="ctr"/>
            <a:r>
              <a:rPr lang="en-US" sz="2200" b="1" smtClean="0">
                <a:solidFill>
                  <a:schemeClr val="bg1"/>
                </a:solidFill>
                <a:latin typeface="Cambria Math" pitchFamily="18" charset="0"/>
                <a:ea typeface="Cambria Math" pitchFamily="18" charset="0"/>
                <a:cs typeface="Times New Roman" pitchFamily="18" charset="0"/>
              </a:rPr>
              <a:t>School of Computer Engineering</a:t>
            </a:r>
            <a:endParaRPr lang="en-US" sz="1900" dirty="0">
              <a:solidFill>
                <a:schemeClr val="bg1"/>
              </a:solidFill>
              <a:latin typeface="Cambria Math" pitchFamily="18" charset="0"/>
              <a:ea typeface="Cambria Math" pitchFamily="18" charset="0"/>
            </a:endParaRPr>
          </a:p>
        </p:txBody>
      </p:sp>
      <p:sp>
        <p:nvSpPr>
          <p:cNvPr id="9" name="Slide Number Placeholder 8"/>
          <p:cNvSpPr>
            <a:spLocks noGrp="1"/>
          </p:cNvSpPr>
          <p:nvPr>
            <p:ph type="sldNum" sz="quarter" idx="12"/>
          </p:nvPr>
        </p:nvSpPr>
        <p:spPr/>
        <p:txBody>
          <a:bodyPr>
            <a:normAutofit fontScale="85000" lnSpcReduction="20000"/>
          </a:bodyPr>
          <a:lstStyle/>
          <a:p>
            <a:pPr>
              <a:defRPr/>
            </a:pPr>
            <a:fld id="{F22323B9-1D87-4D56-A1A0-9DA960EA2996}" type="slidenum">
              <a:rPr lang="en-US" smtClean="0"/>
              <a:pPr>
                <a:defRPr/>
              </a:pPr>
              <a:t>39</a:t>
            </a:fld>
            <a:endParaRPr lang="en-US" dirty="0"/>
          </a:p>
        </p:txBody>
      </p:sp>
      <p:sp>
        <p:nvSpPr>
          <p:cNvPr id="13" name="TextBox 12"/>
          <p:cNvSpPr txBox="1"/>
          <p:nvPr/>
        </p:nvSpPr>
        <p:spPr>
          <a:xfrm>
            <a:off x="97466" y="1471675"/>
            <a:ext cx="8763000" cy="4970591"/>
          </a:xfrm>
          <a:prstGeom prst="rect">
            <a:avLst/>
          </a:prstGeom>
          <a:noFill/>
          <a:ln w="12700">
            <a:noFill/>
            <a:prstDash val="sysDash"/>
          </a:ln>
        </p:spPr>
        <p:txBody>
          <a:bodyPr wrap="square" rtlCol="0">
            <a:spAutoFit/>
          </a:bodyPr>
          <a:lstStyle/>
          <a:p>
            <a:pPr marL="457200" lvl="2" indent="-398463" algn="just">
              <a:spcBef>
                <a:spcPts val="600"/>
              </a:spcBef>
              <a:buClr>
                <a:srgbClr val="C00000"/>
              </a:buClr>
              <a:buSzPct val="90000"/>
              <a:buFont typeface="+mj-lt"/>
              <a:buAutoNum type="arabicPeriod" startAt="14"/>
            </a:pPr>
            <a:r>
              <a:rPr lang="en-US" dirty="0" smtClean="0">
                <a:latin typeface="Cambria" pitchFamily="18" charset="0"/>
              </a:rPr>
              <a:t>WAP to represent the class student with following specification </a:t>
            </a:r>
          </a:p>
          <a:p>
            <a:pPr marL="913572" lvl="3" indent="-398463" algn="just">
              <a:spcBef>
                <a:spcPts val="600"/>
              </a:spcBef>
              <a:buClr>
                <a:srgbClr val="C00000"/>
              </a:buClr>
              <a:buSzPct val="90000"/>
              <a:buFont typeface="Wingdings" pitchFamily="2" charset="2"/>
              <a:buChar char="q"/>
            </a:pPr>
            <a:r>
              <a:rPr lang="en-US" dirty="0" smtClean="0">
                <a:latin typeface="Cambria" pitchFamily="18" charset="0"/>
              </a:rPr>
              <a:t>Private members</a:t>
            </a:r>
          </a:p>
          <a:p>
            <a:pPr marL="1369933" lvl="4" indent="-398463" algn="just">
              <a:spcBef>
                <a:spcPts val="600"/>
              </a:spcBef>
              <a:buClr>
                <a:srgbClr val="C00000"/>
              </a:buClr>
              <a:buSzPct val="90000"/>
              <a:buFont typeface="Wingdings" pitchFamily="2" charset="2"/>
              <a:buChar char="ü"/>
            </a:pPr>
            <a:r>
              <a:rPr lang="en-US" dirty="0" err="1" smtClean="0">
                <a:latin typeface="Cambria" pitchFamily="18" charset="0"/>
              </a:rPr>
              <a:t>roll_no</a:t>
            </a:r>
            <a:endParaRPr lang="en-US" dirty="0" smtClean="0">
              <a:latin typeface="Cambria" pitchFamily="18" charset="0"/>
            </a:endParaRPr>
          </a:p>
          <a:p>
            <a:pPr marL="1369933" lvl="4" indent="-398463" algn="just">
              <a:spcBef>
                <a:spcPts val="600"/>
              </a:spcBef>
              <a:buClr>
                <a:srgbClr val="C00000"/>
              </a:buClr>
              <a:buSzPct val="90000"/>
              <a:buFont typeface="Wingdings" pitchFamily="2" charset="2"/>
              <a:buChar char="ü"/>
            </a:pPr>
            <a:r>
              <a:rPr lang="en-US" dirty="0" smtClean="0">
                <a:latin typeface="Cambria" pitchFamily="18" charset="0"/>
              </a:rPr>
              <a:t>name</a:t>
            </a:r>
          </a:p>
          <a:p>
            <a:pPr marL="913572" lvl="3" indent="-398463" algn="just">
              <a:spcBef>
                <a:spcPts val="600"/>
              </a:spcBef>
              <a:buClr>
                <a:srgbClr val="C00000"/>
              </a:buClr>
              <a:buSzPct val="90000"/>
              <a:buFont typeface="Wingdings" pitchFamily="2" charset="2"/>
              <a:buChar char="q"/>
            </a:pPr>
            <a:r>
              <a:rPr lang="en-US" dirty="0" smtClean="0">
                <a:latin typeface="Cambria" pitchFamily="18" charset="0"/>
              </a:rPr>
              <a:t>Public members function to</a:t>
            </a:r>
          </a:p>
          <a:p>
            <a:pPr marL="1369933" lvl="4" indent="-398463" algn="just">
              <a:spcBef>
                <a:spcPts val="600"/>
              </a:spcBef>
              <a:buClr>
                <a:srgbClr val="C00000"/>
              </a:buClr>
              <a:buSzPct val="90000"/>
              <a:buFont typeface="Wingdings" pitchFamily="2" charset="2"/>
              <a:buChar char="ü"/>
            </a:pPr>
            <a:r>
              <a:rPr lang="en-US" dirty="0" smtClean="0">
                <a:latin typeface="Cambria" pitchFamily="18" charset="0"/>
              </a:rPr>
              <a:t>calculate the total marks</a:t>
            </a:r>
          </a:p>
          <a:p>
            <a:pPr marL="1369933" lvl="4" indent="-398463" algn="just">
              <a:spcBef>
                <a:spcPts val="600"/>
              </a:spcBef>
              <a:buClr>
                <a:srgbClr val="C00000"/>
              </a:buClr>
              <a:buSzPct val="90000"/>
              <a:buFont typeface="Wingdings" pitchFamily="2" charset="2"/>
              <a:buChar char="ü"/>
            </a:pPr>
            <a:r>
              <a:rPr lang="en-US" dirty="0" smtClean="0">
                <a:latin typeface="Cambria" pitchFamily="18" charset="0"/>
              </a:rPr>
              <a:t>display the grade</a:t>
            </a:r>
          </a:p>
          <a:p>
            <a:pPr marL="457200" lvl="2" indent="-398463" algn="just">
              <a:spcBef>
                <a:spcPts val="600"/>
              </a:spcBef>
              <a:buClr>
                <a:srgbClr val="C00000"/>
              </a:buClr>
              <a:buSzPct val="90000"/>
              <a:buFont typeface="+mj-lt"/>
              <a:buAutoNum type="arabicPeriod" startAt="15"/>
            </a:pPr>
            <a:r>
              <a:rPr lang="en-US" dirty="0" smtClean="0">
                <a:latin typeface="Cambria" pitchFamily="18" charset="0"/>
              </a:rPr>
              <a:t>WAP to represent the bank account with following specification </a:t>
            </a:r>
          </a:p>
          <a:p>
            <a:pPr marL="913572" lvl="3" indent="-398463" algn="just">
              <a:spcBef>
                <a:spcPts val="600"/>
              </a:spcBef>
              <a:buClr>
                <a:srgbClr val="C00000"/>
              </a:buClr>
              <a:buSzPct val="90000"/>
              <a:buFont typeface="Wingdings" pitchFamily="2" charset="2"/>
              <a:buChar char="q"/>
            </a:pPr>
            <a:r>
              <a:rPr lang="en-US" dirty="0" smtClean="0">
                <a:latin typeface="Cambria" pitchFamily="18" charset="0"/>
              </a:rPr>
              <a:t>Private members</a:t>
            </a:r>
          </a:p>
          <a:p>
            <a:pPr marL="1369933" lvl="4" indent="-398463" algn="just">
              <a:spcBef>
                <a:spcPts val="600"/>
              </a:spcBef>
              <a:buClr>
                <a:srgbClr val="C00000"/>
              </a:buClr>
              <a:buSzPct val="90000"/>
              <a:buFont typeface="Wingdings" pitchFamily="2" charset="2"/>
              <a:buChar char="ü"/>
            </a:pPr>
            <a:r>
              <a:rPr lang="en-US" dirty="0" smtClean="0">
                <a:latin typeface="Cambria" pitchFamily="18" charset="0"/>
              </a:rPr>
              <a:t>Name of the depositor</a:t>
            </a:r>
          </a:p>
          <a:p>
            <a:pPr marL="1369933" lvl="4" indent="-398463" algn="just">
              <a:spcBef>
                <a:spcPts val="600"/>
              </a:spcBef>
              <a:buClr>
                <a:srgbClr val="C00000"/>
              </a:buClr>
              <a:buSzPct val="90000"/>
              <a:buFont typeface="Wingdings" pitchFamily="2" charset="2"/>
              <a:buChar char="ü"/>
            </a:pPr>
            <a:r>
              <a:rPr lang="en-US" dirty="0" smtClean="0">
                <a:latin typeface="Cambria" pitchFamily="18" charset="0"/>
              </a:rPr>
              <a:t>Account number</a:t>
            </a:r>
          </a:p>
          <a:p>
            <a:pPr marL="913572" lvl="3" indent="-398463" algn="just">
              <a:spcBef>
                <a:spcPts val="600"/>
              </a:spcBef>
              <a:buClr>
                <a:srgbClr val="C00000"/>
              </a:buClr>
              <a:buSzPct val="90000"/>
              <a:buFont typeface="Wingdings" pitchFamily="2" charset="2"/>
              <a:buChar char="q"/>
            </a:pPr>
            <a:r>
              <a:rPr lang="en-US" dirty="0" smtClean="0">
                <a:latin typeface="Cambria" pitchFamily="18" charset="0"/>
              </a:rPr>
              <a:t>Public members function to</a:t>
            </a:r>
          </a:p>
          <a:p>
            <a:pPr marL="1369933" lvl="4" indent="-398463" algn="just">
              <a:spcBef>
                <a:spcPts val="600"/>
              </a:spcBef>
              <a:buClr>
                <a:srgbClr val="C00000"/>
              </a:buClr>
              <a:buSzPct val="90000"/>
              <a:buFont typeface="Wingdings" pitchFamily="2" charset="2"/>
              <a:buChar char="ü"/>
            </a:pPr>
            <a:r>
              <a:rPr lang="en-US" dirty="0" smtClean="0">
                <a:latin typeface="Cambria" pitchFamily="18" charset="0"/>
              </a:rPr>
              <a:t>Assign initial values</a:t>
            </a:r>
          </a:p>
          <a:p>
            <a:pPr marL="1369933" lvl="4" indent="-398463" algn="just">
              <a:spcBef>
                <a:spcPts val="600"/>
              </a:spcBef>
              <a:buClr>
                <a:srgbClr val="C00000"/>
              </a:buClr>
              <a:buSzPct val="90000"/>
              <a:buFont typeface="Wingdings" pitchFamily="2" charset="2"/>
              <a:buChar char="ü"/>
            </a:pPr>
            <a:r>
              <a:rPr lang="en-US" dirty="0" smtClean="0">
                <a:latin typeface="Cambria" pitchFamily="18" charset="0"/>
              </a:rPr>
              <a:t>Deposit an amount</a:t>
            </a:r>
          </a:p>
        </p:txBody>
      </p:sp>
      <p:sp>
        <p:nvSpPr>
          <p:cNvPr id="7" name="TextBox 6"/>
          <p:cNvSpPr txBox="1"/>
          <p:nvPr/>
        </p:nvSpPr>
        <p:spPr>
          <a:xfrm>
            <a:off x="2470299" y="2177901"/>
            <a:ext cx="2286000" cy="723275"/>
          </a:xfrm>
          <a:prstGeom prst="rect">
            <a:avLst/>
          </a:prstGeom>
          <a:noFill/>
          <a:ln w="12700">
            <a:noFill/>
            <a:prstDash val="sysDash"/>
          </a:ln>
        </p:spPr>
        <p:txBody>
          <a:bodyPr wrap="square" rtlCol="0">
            <a:spAutoFit/>
          </a:bodyPr>
          <a:lstStyle/>
          <a:p>
            <a:pPr marL="404813" lvl="4" indent="-404813" algn="just">
              <a:spcBef>
                <a:spcPts val="600"/>
              </a:spcBef>
              <a:buClr>
                <a:srgbClr val="C00000"/>
              </a:buClr>
              <a:buSzPct val="90000"/>
              <a:buFont typeface="Wingdings" pitchFamily="2" charset="2"/>
              <a:buChar char="ü"/>
            </a:pPr>
            <a:r>
              <a:rPr lang="en-US" dirty="0" smtClean="0">
                <a:latin typeface="Cambria" pitchFamily="18" charset="0"/>
              </a:rPr>
              <a:t>6 subjects mark</a:t>
            </a:r>
          </a:p>
          <a:p>
            <a:pPr marL="404813" lvl="4" indent="-404813" algn="just">
              <a:spcBef>
                <a:spcPts val="600"/>
              </a:spcBef>
              <a:buClr>
                <a:srgbClr val="C00000"/>
              </a:buClr>
              <a:buSzPct val="90000"/>
              <a:buFont typeface="Wingdings" pitchFamily="2" charset="2"/>
              <a:buChar char="ü"/>
            </a:pPr>
            <a:r>
              <a:rPr lang="en-US" dirty="0" smtClean="0">
                <a:latin typeface="Cambria" pitchFamily="18" charset="0"/>
              </a:rPr>
              <a:t>total</a:t>
            </a:r>
          </a:p>
        </p:txBody>
      </p:sp>
      <p:sp>
        <p:nvSpPr>
          <p:cNvPr id="10" name="TextBox 9"/>
          <p:cNvSpPr txBox="1"/>
          <p:nvPr/>
        </p:nvSpPr>
        <p:spPr>
          <a:xfrm>
            <a:off x="3581380" y="4625146"/>
            <a:ext cx="3868492" cy="723275"/>
          </a:xfrm>
          <a:prstGeom prst="rect">
            <a:avLst/>
          </a:prstGeom>
          <a:noFill/>
          <a:ln w="12700">
            <a:noFill/>
            <a:prstDash val="sysDash"/>
          </a:ln>
        </p:spPr>
        <p:txBody>
          <a:bodyPr wrap="square" rtlCol="0">
            <a:spAutoFit/>
          </a:bodyPr>
          <a:lstStyle/>
          <a:p>
            <a:pPr marL="574675" lvl="4" indent="-341313" algn="just">
              <a:spcBef>
                <a:spcPts val="600"/>
              </a:spcBef>
              <a:buClr>
                <a:srgbClr val="C00000"/>
              </a:buClr>
              <a:buSzPct val="90000"/>
              <a:buFont typeface="Wingdings" pitchFamily="2" charset="2"/>
              <a:buChar char="ü"/>
            </a:pPr>
            <a:r>
              <a:rPr lang="en-US" dirty="0" smtClean="0">
                <a:latin typeface="Cambria" pitchFamily="18" charset="0"/>
              </a:rPr>
              <a:t>Type of account</a:t>
            </a:r>
          </a:p>
          <a:p>
            <a:pPr marL="574675" lvl="4" indent="-341313" algn="just">
              <a:spcBef>
                <a:spcPts val="600"/>
              </a:spcBef>
              <a:buClr>
                <a:srgbClr val="C00000"/>
              </a:buClr>
              <a:buSzPct val="90000"/>
              <a:buFont typeface="Wingdings" pitchFamily="2" charset="2"/>
              <a:buChar char="ü"/>
            </a:pPr>
            <a:r>
              <a:rPr lang="en-US" dirty="0" smtClean="0">
                <a:latin typeface="Cambria" pitchFamily="18" charset="0"/>
              </a:rPr>
              <a:t>Balance amount in the account</a:t>
            </a:r>
          </a:p>
        </p:txBody>
      </p:sp>
      <p:sp>
        <p:nvSpPr>
          <p:cNvPr id="11" name="TextBox 10"/>
          <p:cNvSpPr txBox="1"/>
          <p:nvPr/>
        </p:nvSpPr>
        <p:spPr>
          <a:xfrm>
            <a:off x="3393544" y="5686389"/>
            <a:ext cx="5224132" cy="723275"/>
          </a:xfrm>
          <a:prstGeom prst="rect">
            <a:avLst/>
          </a:prstGeom>
          <a:noFill/>
          <a:ln w="12700">
            <a:noFill/>
            <a:prstDash val="sysDash"/>
          </a:ln>
        </p:spPr>
        <p:txBody>
          <a:bodyPr wrap="square" rtlCol="0">
            <a:spAutoFit/>
          </a:bodyPr>
          <a:lstStyle/>
          <a:p>
            <a:pPr marL="574675" lvl="4" indent="-341313" algn="just">
              <a:spcBef>
                <a:spcPts val="600"/>
              </a:spcBef>
              <a:buClr>
                <a:srgbClr val="C00000"/>
              </a:buClr>
              <a:buSzPct val="90000"/>
              <a:buFont typeface="Wingdings" pitchFamily="2" charset="2"/>
              <a:buChar char="ü"/>
            </a:pPr>
            <a:r>
              <a:rPr lang="en-US" dirty="0" smtClean="0">
                <a:latin typeface="Cambria" pitchFamily="18" charset="0"/>
              </a:rPr>
              <a:t>Withdraw an amount after checking balance</a:t>
            </a:r>
          </a:p>
          <a:p>
            <a:pPr marL="574675" lvl="4" indent="-341313" algn="just">
              <a:spcBef>
                <a:spcPts val="600"/>
              </a:spcBef>
              <a:buClr>
                <a:srgbClr val="C00000"/>
              </a:buClr>
              <a:buSzPct val="90000"/>
              <a:buFont typeface="Wingdings" pitchFamily="2" charset="2"/>
              <a:buChar char="ü"/>
            </a:pPr>
            <a:r>
              <a:rPr lang="en-US" dirty="0" smtClean="0">
                <a:latin typeface="Cambria" pitchFamily="18" charset="0"/>
              </a:rPr>
              <a:t>Display name and balance</a:t>
            </a:r>
          </a:p>
        </p:txBody>
      </p:sp>
      <p:sp>
        <p:nvSpPr>
          <p:cNvPr id="12" name="TextBox 11"/>
          <p:cNvSpPr txBox="1"/>
          <p:nvPr/>
        </p:nvSpPr>
        <p:spPr>
          <a:xfrm>
            <a:off x="4669466" y="3223435"/>
            <a:ext cx="3868492" cy="646331"/>
          </a:xfrm>
          <a:prstGeom prst="rect">
            <a:avLst/>
          </a:prstGeom>
          <a:noFill/>
          <a:ln w="12700">
            <a:noFill/>
            <a:prstDash val="sysDash"/>
          </a:ln>
        </p:spPr>
        <p:txBody>
          <a:bodyPr wrap="square" rtlCol="0">
            <a:spAutoFit/>
          </a:bodyPr>
          <a:lstStyle/>
          <a:p>
            <a:pPr marL="339725" lvl="4" indent="-222250" algn="just">
              <a:spcBef>
                <a:spcPts val="600"/>
              </a:spcBef>
              <a:buClr>
                <a:srgbClr val="C00000"/>
              </a:buClr>
              <a:buSzPct val="90000"/>
              <a:buFont typeface="Wingdings" pitchFamily="2" charset="2"/>
              <a:buChar char="ü"/>
            </a:pPr>
            <a:r>
              <a:rPr lang="en-US" dirty="0" smtClean="0">
                <a:latin typeface="Cambria" pitchFamily="18" charset="0"/>
              </a:rPr>
              <a:t>accept values  from input device to calculate total.</a:t>
            </a:r>
          </a:p>
        </p:txBody>
      </p:sp>
      <p:sp>
        <p:nvSpPr>
          <p:cNvPr id="15" name="Title 1"/>
          <p:cNvSpPr>
            <a:spLocks noGrp="1"/>
          </p:cNvSpPr>
          <p:nvPr>
            <p:ph type="title"/>
          </p:nvPr>
        </p:nvSpPr>
        <p:spPr>
          <a:xfrm>
            <a:off x="105807" y="228600"/>
            <a:ext cx="8153400" cy="990600"/>
          </a:xfrm>
        </p:spPr>
        <p:txBody>
          <a:bodyPr/>
          <a:lstStyle/>
          <a:p>
            <a:r>
              <a:rPr lang="en-US" sz="4000" b="1" dirty="0" smtClean="0">
                <a:solidFill>
                  <a:schemeClr val="tx1"/>
                </a:solidFill>
                <a:latin typeface="Cambria" pitchFamily="18" charset="0"/>
              </a:rPr>
              <a:t>Home Work (HW)</a:t>
            </a:r>
            <a:endParaRPr lang="en-US" b="1" dirty="0" smtClean="0">
              <a:solidFill>
                <a:schemeClr val="tx1"/>
              </a:solidFill>
              <a:latin typeface="Cambria" pitchFamily="18" charset="0"/>
            </a:endParaRPr>
          </a:p>
        </p:txBody>
      </p:sp>
      <p:pic>
        <p:nvPicPr>
          <p:cNvPr id="16" name="Picture 2"/>
          <p:cNvPicPr>
            <a:picLocks noChangeAspect="1" noChangeArrowheads="1"/>
          </p:cNvPicPr>
          <p:nvPr/>
        </p:nvPicPr>
        <p:blipFill>
          <a:blip r:embed="rId4"/>
          <a:srcRect/>
          <a:stretch>
            <a:fillRect/>
          </a:stretch>
        </p:blipFill>
        <p:spPr bwMode="auto">
          <a:xfrm>
            <a:off x="5638800" y="304800"/>
            <a:ext cx="1352550" cy="8572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a:xfrm>
            <a:off x="76200" y="152400"/>
            <a:ext cx="8839200" cy="990600"/>
          </a:xfrm>
        </p:spPr>
        <p:txBody>
          <a:bodyPr/>
          <a:lstStyle/>
          <a:p>
            <a:r>
              <a:rPr lang="en-US" b="1" dirty="0" smtClean="0">
                <a:solidFill>
                  <a:schemeClr val="tx1"/>
                </a:solidFill>
                <a:latin typeface="Cambria" pitchFamily="18" charset="0"/>
              </a:rPr>
              <a:t>Introduction</a:t>
            </a:r>
          </a:p>
        </p:txBody>
      </p:sp>
      <p:pic>
        <p:nvPicPr>
          <p:cNvPr id="4" name="Picture 2" descr="http://www.entranceforms.com/libs/img/logos/kiit0712.logo.jpg"/>
          <p:cNvPicPr>
            <a:picLocks noChangeAspect="1" noChangeArrowheads="1"/>
          </p:cNvPicPr>
          <p:nvPr/>
        </p:nvPicPr>
        <p:blipFill>
          <a:blip r:embed="rId3" cstate="print"/>
          <a:srcRect l="7585" b="3870"/>
          <a:stretch>
            <a:fillRect/>
          </a:stretch>
        </p:blipFill>
        <p:spPr bwMode="auto">
          <a:xfrm>
            <a:off x="8153403" y="533400"/>
            <a:ext cx="928396" cy="685800"/>
          </a:xfrm>
          <a:prstGeom prst="rect">
            <a:avLst/>
          </a:prstGeom>
          <a:noFill/>
        </p:spPr>
      </p:pic>
      <p:sp>
        <p:nvSpPr>
          <p:cNvPr id="5" name="Footer Placeholder 3"/>
          <p:cNvSpPr>
            <a:spLocks noGrp="1"/>
          </p:cNvSpPr>
          <p:nvPr>
            <p:ph type="ftr" sz="quarter" idx="11"/>
          </p:nvPr>
        </p:nvSpPr>
        <p:spPr bwMode="auto">
          <a:xfrm>
            <a:off x="609600" y="6506310"/>
            <a:ext cx="8115300" cy="316523"/>
          </a:xfrm>
          <a:solidFill>
            <a:srgbClr val="008000"/>
          </a:solidFill>
          <a:ln>
            <a:solidFill>
              <a:srgbClr val="00B050"/>
            </a:solidFill>
            <a:miter lim="800000"/>
            <a:headEnd/>
            <a:tailEnd/>
          </a:ln>
        </p:spPr>
        <p:txBody>
          <a:bodyPr wrap="square" lIns="91258" tIns="45628" rIns="91258" bIns="45628" numCol="1" anchorCtr="0" compatLnSpc="1">
            <a:prstTxWarp prst="textNoShape">
              <a:avLst/>
            </a:prstTxWarp>
          </a:bodyPr>
          <a:lstStyle/>
          <a:p>
            <a:pPr algn="ctr"/>
            <a:r>
              <a:rPr lang="en-US" sz="2200" b="1" smtClean="0">
                <a:solidFill>
                  <a:schemeClr val="bg1"/>
                </a:solidFill>
                <a:latin typeface="Cambria Math" pitchFamily="18" charset="0"/>
                <a:ea typeface="Cambria Math" pitchFamily="18" charset="0"/>
                <a:cs typeface="Times New Roman" pitchFamily="18" charset="0"/>
              </a:rPr>
              <a:t>School of Computer Engineering</a:t>
            </a:r>
            <a:endParaRPr lang="en-US" sz="1900" dirty="0">
              <a:solidFill>
                <a:schemeClr val="bg1"/>
              </a:solidFill>
              <a:latin typeface="Cambria Math" pitchFamily="18" charset="0"/>
              <a:ea typeface="Cambria Math" pitchFamily="18" charset="0"/>
            </a:endParaRPr>
          </a:p>
        </p:txBody>
      </p:sp>
      <p:sp>
        <p:nvSpPr>
          <p:cNvPr id="16" name="Slide Number Placeholder 15"/>
          <p:cNvSpPr>
            <a:spLocks noGrp="1"/>
          </p:cNvSpPr>
          <p:nvPr>
            <p:ph type="sldNum" sz="quarter" idx="12"/>
          </p:nvPr>
        </p:nvSpPr>
        <p:spPr/>
        <p:txBody>
          <a:bodyPr>
            <a:normAutofit fontScale="85000" lnSpcReduction="20000"/>
          </a:bodyPr>
          <a:lstStyle/>
          <a:p>
            <a:pPr>
              <a:defRPr/>
            </a:pPr>
            <a:fld id="{F22323B9-1D87-4D56-A1A0-9DA960EA2996}" type="slidenum">
              <a:rPr lang="en-US" smtClean="0"/>
              <a:pPr>
                <a:defRPr/>
              </a:pPr>
              <a:t>4</a:t>
            </a:fld>
            <a:endParaRPr lang="en-US" dirty="0"/>
          </a:p>
        </p:txBody>
      </p:sp>
      <p:sp>
        <p:nvSpPr>
          <p:cNvPr id="19" name="Content Placeholder 2"/>
          <p:cNvSpPr txBox="1">
            <a:spLocks/>
          </p:cNvSpPr>
          <p:nvPr/>
        </p:nvSpPr>
        <p:spPr bwMode="auto">
          <a:xfrm>
            <a:off x="99234" y="1500965"/>
            <a:ext cx="8892365" cy="4976035"/>
          </a:xfrm>
          <a:prstGeom prst="rect">
            <a:avLst/>
          </a:prstGeom>
          <a:noFill/>
          <a:ln w="9525">
            <a:noFill/>
            <a:miter lim="800000"/>
            <a:headEnd/>
            <a:tailEnd/>
          </a:ln>
        </p:spPr>
        <p:txBody>
          <a:bodyPr vert="horz" wrap="square" lIns="91273" tIns="45636" rIns="91273" bIns="45636" numCol="1" anchor="t" anchorCtr="0" compatLnSpc="1">
            <a:prstTxWarp prst="textNoShape">
              <a:avLst/>
            </a:prstTxWarp>
          </a:bodyPr>
          <a:lstStyle/>
          <a:p>
            <a:pPr lvl="0" algn="just">
              <a:lnSpc>
                <a:spcPct val="120000"/>
              </a:lnSpc>
              <a:buClr>
                <a:srgbClr val="C00000"/>
              </a:buClr>
              <a:buSzPct val="80000"/>
              <a:defRPr/>
            </a:pPr>
            <a:r>
              <a:rPr lang="en-US" dirty="0" smtClean="0">
                <a:latin typeface="Cambria" pitchFamily="18" charset="0"/>
              </a:rPr>
              <a:t>The main purpose of C++ programming is to add object orientation to the C programming language and classes are the central feature of C++ that supports object-oriented  programming and are often called user-defined types. It is a user defined data type, which holds its own data members and member functions, which can be accessed and used by creating an instance of that class. A class is like a blueprint for an object.</a:t>
            </a:r>
          </a:p>
          <a:p>
            <a:pPr lvl="0" algn="just">
              <a:lnSpc>
                <a:spcPct val="120000"/>
              </a:lnSpc>
              <a:buClr>
                <a:srgbClr val="C00000"/>
              </a:buClr>
              <a:buSzPct val="80000"/>
              <a:defRPr/>
            </a:pPr>
            <a:r>
              <a:rPr lang="en-US" b="1" dirty="0" smtClean="0">
                <a:latin typeface="Cambria" pitchFamily="18" charset="0"/>
              </a:rPr>
              <a:t>For</a:t>
            </a:r>
            <a:r>
              <a:rPr lang="en-US" dirty="0" smtClean="0">
                <a:latin typeface="Cambria" pitchFamily="18" charset="0"/>
              </a:rPr>
              <a:t> </a:t>
            </a:r>
            <a:r>
              <a:rPr lang="en-US" b="1" dirty="0" smtClean="0">
                <a:latin typeface="Cambria" pitchFamily="18" charset="0"/>
              </a:rPr>
              <a:t>Example</a:t>
            </a:r>
            <a:r>
              <a:rPr lang="en-US" dirty="0" smtClean="0">
                <a:latin typeface="Cambria" pitchFamily="18" charset="0"/>
              </a:rPr>
              <a:t>: Consider the class of cars. There may be many cars with different names and brand but all of them will share some common properties like all of them will have 4 wheels, Speed Limit, Mileage range etc. So here, Car is the class and wheels, speed limits, mileage are their properties. So –</a:t>
            </a:r>
          </a:p>
          <a:p>
            <a:pPr marL="318503" lvl="0" indent="-318503" algn="just">
              <a:lnSpc>
                <a:spcPct val="120000"/>
              </a:lnSpc>
              <a:buClr>
                <a:srgbClr val="C00000"/>
              </a:buClr>
              <a:buSzPct val="80000"/>
              <a:buFont typeface="Wingdings" pitchFamily="2" charset="2"/>
              <a:buChar char="q"/>
              <a:defRPr/>
            </a:pPr>
            <a:r>
              <a:rPr lang="en-US" dirty="0" smtClean="0">
                <a:latin typeface="Cambria" pitchFamily="18" charset="0"/>
              </a:rPr>
              <a:t>A class is a user defined data-type which have data members and member functions.</a:t>
            </a:r>
          </a:p>
          <a:p>
            <a:pPr marL="318503" lvl="0" indent="-318503" algn="just">
              <a:lnSpc>
                <a:spcPct val="120000"/>
              </a:lnSpc>
              <a:buClr>
                <a:srgbClr val="C00000"/>
              </a:buClr>
              <a:buSzPct val="80000"/>
              <a:buFont typeface="Wingdings" pitchFamily="2" charset="2"/>
              <a:buChar char="q"/>
              <a:defRPr/>
            </a:pPr>
            <a:r>
              <a:rPr lang="en-US" dirty="0" smtClean="0">
                <a:latin typeface="Cambria" pitchFamily="18" charset="0"/>
              </a:rPr>
              <a:t>Data members are the data variables and member functions are the functions used to manipulate these variables and together these data members and member functions defines the properties and behavior of the objects in a class.</a:t>
            </a:r>
          </a:p>
          <a:p>
            <a:pPr marL="318503" lvl="0" indent="-318503" algn="just">
              <a:lnSpc>
                <a:spcPct val="120000"/>
              </a:lnSpc>
              <a:buClr>
                <a:srgbClr val="C00000"/>
              </a:buClr>
              <a:buSzPct val="80000"/>
              <a:buFont typeface="Wingdings" pitchFamily="2" charset="2"/>
              <a:buChar char="q"/>
              <a:defRPr/>
            </a:pPr>
            <a:r>
              <a:rPr lang="en-US" dirty="0" smtClean="0">
                <a:latin typeface="Cambria" pitchFamily="18" charset="0"/>
              </a:rPr>
              <a:t>In the above example of class car, the data member will be speed limit, mileage etc and member functions can be apply brakes, increase speed etc.</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400" y="2537635"/>
            <a:ext cx="533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09" name="Title 1"/>
          <p:cNvSpPr>
            <a:spLocks noGrp="1"/>
          </p:cNvSpPr>
          <p:nvPr>
            <p:ph type="title"/>
          </p:nvPr>
        </p:nvSpPr>
        <p:spPr>
          <a:xfrm>
            <a:off x="76200" y="152400"/>
            <a:ext cx="8839200" cy="990600"/>
          </a:xfrm>
        </p:spPr>
        <p:txBody>
          <a:bodyPr/>
          <a:lstStyle/>
          <a:p>
            <a:r>
              <a:rPr lang="en-US" b="1" dirty="0" smtClean="0">
                <a:solidFill>
                  <a:schemeClr val="tx1"/>
                </a:solidFill>
                <a:latin typeface="Cambria" pitchFamily="18" charset="0"/>
              </a:rPr>
              <a:t>Class Definition</a:t>
            </a:r>
          </a:p>
        </p:txBody>
      </p:sp>
      <p:pic>
        <p:nvPicPr>
          <p:cNvPr id="4" name="Picture 2" descr="http://www.entranceforms.com/libs/img/logos/kiit0712.logo.jpg"/>
          <p:cNvPicPr>
            <a:picLocks noChangeAspect="1" noChangeArrowheads="1"/>
          </p:cNvPicPr>
          <p:nvPr/>
        </p:nvPicPr>
        <p:blipFill>
          <a:blip r:embed="rId3" cstate="print"/>
          <a:srcRect l="7585" b="3870"/>
          <a:stretch>
            <a:fillRect/>
          </a:stretch>
        </p:blipFill>
        <p:spPr bwMode="auto">
          <a:xfrm>
            <a:off x="8153403" y="533400"/>
            <a:ext cx="928396" cy="685800"/>
          </a:xfrm>
          <a:prstGeom prst="rect">
            <a:avLst/>
          </a:prstGeom>
          <a:noFill/>
        </p:spPr>
      </p:pic>
      <p:sp>
        <p:nvSpPr>
          <p:cNvPr id="5" name="Footer Placeholder 3"/>
          <p:cNvSpPr>
            <a:spLocks noGrp="1"/>
          </p:cNvSpPr>
          <p:nvPr>
            <p:ph type="ftr" sz="quarter" idx="11"/>
          </p:nvPr>
        </p:nvSpPr>
        <p:spPr bwMode="auto">
          <a:xfrm>
            <a:off x="609600" y="6506310"/>
            <a:ext cx="8115300" cy="316523"/>
          </a:xfrm>
          <a:solidFill>
            <a:srgbClr val="008000"/>
          </a:solidFill>
          <a:ln>
            <a:solidFill>
              <a:srgbClr val="00B050"/>
            </a:solidFill>
            <a:miter lim="800000"/>
            <a:headEnd/>
            <a:tailEnd/>
          </a:ln>
        </p:spPr>
        <p:txBody>
          <a:bodyPr wrap="square" lIns="91258" tIns="45628" rIns="91258" bIns="45628" numCol="1" anchorCtr="0" compatLnSpc="1">
            <a:prstTxWarp prst="textNoShape">
              <a:avLst/>
            </a:prstTxWarp>
          </a:bodyPr>
          <a:lstStyle/>
          <a:p>
            <a:pPr algn="ctr"/>
            <a:r>
              <a:rPr lang="en-US" sz="2200" b="1" smtClean="0">
                <a:solidFill>
                  <a:schemeClr val="bg1"/>
                </a:solidFill>
                <a:latin typeface="Cambria Math" pitchFamily="18" charset="0"/>
                <a:ea typeface="Cambria Math" pitchFamily="18" charset="0"/>
                <a:cs typeface="Times New Roman" pitchFamily="18" charset="0"/>
              </a:rPr>
              <a:t>School of Computer Engineering</a:t>
            </a:r>
            <a:endParaRPr lang="en-US" sz="1900" dirty="0">
              <a:solidFill>
                <a:schemeClr val="bg1"/>
              </a:solidFill>
              <a:latin typeface="Cambria Math" pitchFamily="18" charset="0"/>
              <a:ea typeface="Cambria Math" pitchFamily="18" charset="0"/>
            </a:endParaRPr>
          </a:p>
        </p:txBody>
      </p:sp>
      <p:sp>
        <p:nvSpPr>
          <p:cNvPr id="16" name="Slide Number Placeholder 15"/>
          <p:cNvSpPr>
            <a:spLocks noGrp="1"/>
          </p:cNvSpPr>
          <p:nvPr>
            <p:ph type="sldNum" sz="quarter" idx="12"/>
          </p:nvPr>
        </p:nvSpPr>
        <p:spPr/>
        <p:txBody>
          <a:bodyPr>
            <a:normAutofit fontScale="85000" lnSpcReduction="20000"/>
          </a:bodyPr>
          <a:lstStyle/>
          <a:p>
            <a:pPr>
              <a:defRPr/>
            </a:pPr>
            <a:fld id="{F22323B9-1D87-4D56-A1A0-9DA960EA2996}" type="slidenum">
              <a:rPr lang="en-US" smtClean="0"/>
              <a:pPr>
                <a:defRPr/>
              </a:pPr>
              <a:t>5</a:t>
            </a:fld>
            <a:endParaRPr lang="en-US" dirty="0"/>
          </a:p>
        </p:txBody>
      </p:sp>
      <p:sp>
        <p:nvSpPr>
          <p:cNvPr id="10" name="Content Placeholder 2"/>
          <p:cNvSpPr txBox="1">
            <a:spLocks/>
          </p:cNvSpPr>
          <p:nvPr/>
        </p:nvSpPr>
        <p:spPr bwMode="auto">
          <a:xfrm>
            <a:off x="99234" y="1500965"/>
            <a:ext cx="8892365" cy="4976035"/>
          </a:xfrm>
          <a:prstGeom prst="rect">
            <a:avLst/>
          </a:prstGeom>
          <a:noFill/>
          <a:ln w="9525">
            <a:noFill/>
            <a:miter lim="800000"/>
            <a:headEnd/>
            <a:tailEnd/>
          </a:ln>
        </p:spPr>
        <p:txBody>
          <a:bodyPr vert="horz" wrap="square" lIns="91273" tIns="45636" rIns="91273" bIns="45636" numCol="1" anchor="t" anchorCtr="0" compatLnSpc="1">
            <a:prstTxWarp prst="textNoShape">
              <a:avLst/>
            </a:prstTxWarp>
          </a:bodyPr>
          <a:lstStyle/>
          <a:p>
            <a:pPr lvl="0" algn="just">
              <a:lnSpc>
                <a:spcPct val="120000"/>
              </a:lnSpc>
              <a:buClr>
                <a:srgbClr val="C00000"/>
              </a:buClr>
              <a:buSzPct val="80000"/>
              <a:defRPr/>
            </a:pPr>
            <a:r>
              <a:rPr lang="en-US" sz="1850" dirty="0" smtClean="0">
                <a:latin typeface="Cambria" pitchFamily="18" charset="0"/>
              </a:rPr>
              <a:t>A class is defined in C++ using keyword </a:t>
            </a:r>
            <a:r>
              <a:rPr lang="en-US" sz="1850" b="1" dirty="0" smtClean="0">
                <a:latin typeface="Cambria" pitchFamily="18" charset="0"/>
              </a:rPr>
              <a:t>class</a:t>
            </a:r>
            <a:r>
              <a:rPr lang="en-US" sz="1850" dirty="0" smtClean="0">
                <a:latin typeface="Cambria" pitchFamily="18" charset="0"/>
              </a:rPr>
              <a:t> followed by the name of class. The body of class is defined inside the curly brackets and terminated by a semicolon at the end. For example, we defined the Box data type using the keyword class as follows −</a:t>
            </a:r>
          </a:p>
          <a:p>
            <a:pPr lvl="0" algn="just">
              <a:lnSpc>
                <a:spcPct val="120000"/>
              </a:lnSpc>
              <a:buClr>
                <a:srgbClr val="C00000"/>
              </a:buClr>
              <a:buSzPct val="80000"/>
              <a:defRPr/>
            </a:pPr>
            <a:r>
              <a:rPr lang="en-US" sz="1850" dirty="0" smtClean="0">
                <a:latin typeface="Cambria" pitchFamily="18" charset="0"/>
              </a:rPr>
              <a:t>class Box </a:t>
            </a:r>
          </a:p>
          <a:p>
            <a:pPr lvl="0" algn="just">
              <a:lnSpc>
                <a:spcPct val="120000"/>
              </a:lnSpc>
              <a:buClr>
                <a:srgbClr val="C00000"/>
              </a:buClr>
              <a:buSzPct val="80000"/>
              <a:defRPr/>
            </a:pPr>
            <a:r>
              <a:rPr lang="en-US" sz="1850" dirty="0" smtClean="0">
                <a:latin typeface="Cambria" pitchFamily="18" charset="0"/>
              </a:rPr>
              <a:t>{</a:t>
            </a:r>
          </a:p>
          <a:p>
            <a:pPr lvl="0" algn="just">
              <a:lnSpc>
                <a:spcPct val="120000"/>
              </a:lnSpc>
              <a:buClr>
                <a:srgbClr val="C00000"/>
              </a:buClr>
              <a:buSzPct val="80000"/>
              <a:defRPr/>
            </a:pPr>
            <a:r>
              <a:rPr lang="en-US" sz="1850" dirty="0" smtClean="0">
                <a:latin typeface="Cambria" pitchFamily="18" charset="0"/>
              </a:rPr>
              <a:t>   public:</a:t>
            </a:r>
          </a:p>
          <a:p>
            <a:pPr lvl="0" algn="just">
              <a:lnSpc>
                <a:spcPct val="120000"/>
              </a:lnSpc>
              <a:buClr>
                <a:srgbClr val="C00000"/>
              </a:buClr>
              <a:buSzPct val="80000"/>
              <a:defRPr/>
            </a:pPr>
            <a:r>
              <a:rPr lang="en-US" sz="1850" dirty="0" smtClean="0">
                <a:latin typeface="Cambria" pitchFamily="18" charset="0"/>
              </a:rPr>
              <a:t>      double length;   // Length of a box</a:t>
            </a:r>
          </a:p>
          <a:p>
            <a:pPr lvl="0" algn="just">
              <a:lnSpc>
                <a:spcPct val="120000"/>
              </a:lnSpc>
              <a:buClr>
                <a:srgbClr val="C00000"/>
              </a:buClr>
              <a:buSzPct val="80000"/>
              <a:defRPr/>
            </a:pPr>
            <a:r>
              <a:rPr lang="en-US" sz="1850" dirty="0" smtClean="0">
                <a:latin typeface="Cambria" pitchFamily="18" charset="0"/>
              </a:rPr>
              <a:t>      double breadth;  // Breadth of a box</a:t>
            </a:r>
          </a:p>
          <a:p>
            <a:pPr lvl="0" algn="just">
              <a:lnSpc>
                <a:spcPct val="120000"/>
              </a:lnSpc>
              <a:buClr>
                <a:srgbClr val="C00000"/>
              </a:buClr>
              <a:buSzPct val="80000"/>
              <a:defRPr/>
            </a:pPr>
            <a:r>
              <a:rPr lang="en-US" sz="1850" dirty="0" smtClean="0">
                <a:latin typeface="Cambria" pitchFamily="18" charset="0"/>
              </a:rPr>
              <a:t>      double height;   // Height of a box</a:t>
            </a:r>
          </a:p>
          <a:p>
            <a:pPr lvl="0" algn="just">
              <a:lnSpc>
                <a:spcPct val="120000"/>
              </a:lnSpc>
              <a:buClr>
                <a:srgbClr val="C00000"/>
              </a:buClr>
              <a:buSzPct val="80000"/>
              <a:defRPr/>
            </a:pPr>
            <a:r>
              <a:rPr lang="en-US" sz="1850" dirty="0" smtClean="0">
                <a:latin typeface="Cambria" pitchFamily="18" charset="0"/>
              </a:rPr>
              <a:t>};</a:t>
            </a:r>
          </a:p>
          <a:p>
            <a:pPr lvl="0" algn="just">
              <a:lnSpc>
                <a:spcPct val="120000"/>
              </a:lnSpc>
              <a:buClr>
                <a:srgbClr val="C00000"/>
              </a:buClr>
              <a:buSzPct val="80000"/>
              <a:defRPr/>
            </a:pPr>
            <a:r>
              <a:rPr lang="en-US" sz="1850" dirty="0" smtClean="0">
                <a:latin typeface="Cambria" pitchFamily="18" charset="0"/>
              </a:rPr>
              <a:t>The keyword public determines the access attributes of the members of the class that follows it. A public member can be accessed from outside the class anywhere within the scope of the class object. The members of a class can be specified as </a:t>
            </a:r>
            <a:r>
              <a:rPr lang="en-US" sz="1850" b="1" dirty="0" smtClean="0">
                <a:latin typeface="Cambria" pitchFamily="18" charset="0"/>
              </a:rPr>
              <a:t>private</a:t>
            </a:r>
            <a:r>
              <a:rPr lang="en-US" sz="1850" dirty="0" smtClean="0">
                <a:latin typeface="Cambria" pitchFamily="18" charset="0"/>
              </a:rPr>
              <a:t> or </a:t>
            </a:r>
            <a:r>
              <a:rPr lang="en-US" sz="1850" b="1" dirty="0" smtClean="0">
                <a:latin typeface="Cambria" pitchFamily="18" charset="0"/>
              </a:rPr>
              <a:t>protected</a:t>
            </a:r>
            <a:r>
              <a:rPr lang="en-US" sz="1850" dirty="0" smtClean="0">
                <a:latin typeface="Cambria" pitchFamily="18" charset="0"/>
              </a:rPr>
              <a:t>.</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a:xfrm>
            <a:off x="76200" y="152400"/>
            <a:ext cx="8839200" cy="990600"/>
          </a:xfrm>
        </p:spPr>
        <p:txBody>
          <a:bodyPr/>
          <a:lstStyle/>
          <a:p>
            <a:r>
              <a:rPr lang="en-US" b="1" dirty="0" smtClean="0">
                <a:solidFill>
                  <a:schemeClr val="tx1"/>
                </a:solidFill>
                <a:latin typeface="Cambria" pitchFamily="18" charset="0"/>
              </a:rPr>
              <a:t>Object</a:t>
            </a:r>
          </a:p>
        </p:txBody>
      </p:sp>
      <p:pic>
        <p:nvPicPr>
          <p:cNvPr id="4" name="Picture 2" descr="http://www.entranceforms.com/libs/img/logos/kiit0712.logo.jpg"/>
          <p:cNvPicPr>
            <a:picLocks noChangeAspect="1" noChangeArrowheads="1"/>
          </p:cNvPicPr>
          <p:nvPr/>
        </p:nvPicPr>
        <p:blipFill>
          <a:blip r:embed="rId3" cstate="print"/>
          <a:srcRect l="7585" b="3870"/>
          <a:stretch>
            <a:fillRect/>
          </a:stretch>
        </p:blipFill>
        <p:spPr bwMode="auto">
          <a:xfrm>
            <a:off x="8153403" y="533400"/>
            <a:ext cx="928396" cy="685800"/>
          </a:xfrm>
          <a:prstGeom prst="rect">
            <a:avLst/>
          </a:prstGeom>
          <a:noFill/>
        </p:spPr>
      </p:pic>
      <p:sp>
        <p:nvSpPr>
          <p:cNvPr id="5" name="Footer Placeholder 3"/>
          <p:cNvSpPr>
            <a:spLocks noGrp="1"/>
          </p:cNvSpPr>
          <p:nvPr>
            <p:ph type="ftr" sz="quarter" idx="11"/>
          </p:nvPr>
        </p:nvSpPr>
        <p:spPr bwMode="auto">
          <a:xfrm>
            <a:off x="609600" y="6506310"/>
            <a:ext cx="8115300" cy="316523"/>
          </a:xfrm>
          <a:solidFill>
            <a:srgbClr val="008000"/>
          </a:solidFill>
          <a:ln>
            <a:solidFill>
              <a:srgbClr val="00B050"/>
            </a:solidFill>
            <a:miter lim="800000"/>
            <a:headEnd/>
            <a:tailEnd/>
          </a:ln>
        </p:spPr>
        <p:txBody>
          <a:bodyPr wrap="square" lIns="91258" tIns="45628" rIns="91258" bIns="45628" numCol="1" anchorCtr="0" compatLnSpc="1">
            <a:prstTxWarp prst="textNoShape">
              <a:avLst/>
            </a:prstTxWarp>
          </a:bodyPr>
          <a:lstStyle/>
          <a:p>
            <a:pPr algn="ctr"/>
            <a:r>
              <a:rPr lang="en-US" sz="2200" b="1" smtClean="0">
                <a:solidFill>
                  <a:schemeClr val="bg1"/>
                </a:solidFill>
                <a:latin typeface="Cambria Math" pitchFamily="18" charset="0"/>
                <a:ea typeface="Cambria Math" pitchFamily="18" charset="0"/>
                <a:cs typeface="Times New Roman" pitchFamily="18" charset="0"/>
              </a:rPr>
              <a:t>School of Computer Engineering</a:t>
            </a:r>
            <a:endParaRPr lang="en-US" sz="1900" dirty="0">
              <a:solidFill>
                <a:schemeClr val="bg1"/>
              </a:solidFill>
              <a:latin typeface="Cambria Math" pitchFamily="18" charset="0"/>
              <a:ea typeface="Cambria Math" pitchFamily="18" charset="0"/>
            </a:endParaRPr>
          </a:p>
        </p:txBody>
      </p:sp>
      <p:sp>
        <p:nvSpPr>
          <p:cNvPr id="16" name="Slide Number Placeholder 15"/>
          <p:cNvSpPr>
            <a:spLocks noGrp="1"/>
          </p:cNvSpPr>
          <p:nvPr>
            <p:ph type="sldNum" sz="quarter" idx="12"/>
          </p:nvPr>
        </p:nvSpPr>
        <p:spPr/>
        <p:txBody>
          <a:bodyPr>
            <a:normAutofit fontScale="85000" lnSpcReduction="20000"/>
          </a:bodyPr>
          <a:lstStyle/>
          <a:p>
            <a:pPr>
              <a:defRPr/>
            </a:pPr>
            <a:fld id="{F22323B9-1D87-4D56-A1A0-9DA960EA2996}" type="slidenum">
              <a:rPr lang="en-US" smtClean="0"/>
              <a:pPr>
                <a:defRPr/>
              </a:pPr>
              <a:t>6</a:t>
            </a:fld>
            <a:endParaRPr lang="en-US" dirty="0"/>
          </a:p>
        </p:txBody>
      </p:sp>
      <p:sp>
        <p:nvSpPr>
          <p:cNvPr id="8" name="Content Placeholder 2"/>
          <p:cNvSpPr txBox="1">
            <a:spLocks/>
          </p:cNvSpPr>
          <p:nvPr/>
        </p:nvSpPr>
        <p:spPr bwMode="auto">
          <a:xfrm>
            <a:off x="99234" y="1500965"/>
            <a:ext cx="8892365" cy="4976035"/>
          </a:xfrm>
          <a:prstGeom prst="rect">
            <a:avLst/>
          </a:prstGeom>
          <a:noFill/>
          <a:ln w="9525">
            <a:noFill/>
            <a:miter lim="800000"/>
            <a:headEnd/>
            <a:tailEnd/>
          </a:ln>
        </p:spPr>
        <p:txBody>
          <a:bodyPr vert="horz" wrap="square" lIns="91273" tIns="45636" rIns="91273" bIns="45636" numCol="1" anchor="t" anchorCtr="0" compatLnSpc="1">
            <a:prstTxWarp prst="textNoShape">
              <a:avLst/>
            </a:prstTxWarp>
          </a:bodyPr>
          <a:lstStyle/>
          <a:p>
            <a:pPr lvl="0" algn="just">
              <a:lnSpc>
                <a:spcPct val="120000"/>
              </a:lnSpc>
              <a:buClr>
                <a:srgbClr val="C00000"/>
              </a:buClr>
              <a:buSzPct val="80000"/>
              <a:defRPr/>
            </a:pPr>
            <a:r>
              <a:rPr lang="en-US" dirty="0" smtClean="0">
                <a:latin typeface="Cambria" pitchFamily="18" charset="0"/>
              </a:rPr>
              <a:t>An object is an instance of a class. When a class is defined, no memory is allocated but when it is instantiated (i.e. an object is created) memory is allocated.  To use the data and access functions defined in the class, you need to create objects. </a:t>
            </a:r>
          </a:p>
          <a:p>
            <a:pPr lvl="0" algn="just">
              <a:lnSpc>
                <a:spcPct val="120000"/>
              </a:lnSpc>
              <a:buClr>
                <a:srgbClr val="C00000"/>
              </a:buClr>
              <a:buSzPct val="80000"/>
              <a:defRPr/>
            </a:pPr>
            <a:r>
              <a:rPr lang="en-US" b="1" dirty="0" smtClean="0">
                <a:latin typeface="Cambria" pitchFamily="18" charset="0"/>
              </a:rPr>
              <a:t>Syntax: </a:t>
            </a:r>
            <a:r>
              <a:rPr lang="en-US" dirty="0" smtClean="0">
                <a:solidFill>
                  <a:srgbClr val="C00000"/>
                </a:solidFill>
                <a:latin typeface="Cambria" pitchFamily="18" charset="0"/>
              </a:rPr>
              <a:t>ClassName ObjectName;</a:t>
            </a:r>
          </a:p>
          <a:p>
            <a:pPr lvl="0" algn="just">
              <a:lnSpc>
                <a:spcPct val="120000"/>
              </a:lnSpc>
              <a:buClr>
                <a:srgbClr val="C00000"/>
              </a:buClr>
              <a:buSzPct val="80000"/>
              <a:defRPr/>
            </a:pPr>
            <a:endParaRPr lang="en-US" dirty="0" smtClean="0">
              <a:latin typeface="Cambria" pitchFamily="18" charset="0"/>
            </a:endParaRPr>
          </a:p>
          <a:p>
            <a:pPr lvl="0" algn="just">
              <a:lnSpc>
                <a:spcPct val="120000"/>
              </a:lnSpc>
              <a:buClr>
                <a:srgbClr val="C00000"/>
              </a:buClr>
              <a:buSzPct val="80000"/>
              <a:defRPr/>
            </a:pPr>
            <a:r>
              <a:rPr lang="en-US" dirty="0" smtClean="0">
                <a:latin typeface="Cambria" pitchFamily="18" charset="0"/>
              </a:rPr>
              <a:t>Following statements declare two objects of class Box −</a:t>
            </a:r>
          </a:p>
          <a:p>
            <a:pPr lvl="0" algn="just">
              <a:lnSpc>
                <a:spcPct val="120000"/>
              </a:lnSpc>
              <a:buClr>
                <a:srgbClr val="C00000"/>
              </a:buClr>
              <a:buSzPct val="80000"/>
              <a:defRPr/>
            </a:pPr>
            <a:endParaRPr lang="en-US" dirty="0" smtClean="0">
              <a:latin typeface="Cambria" pitchFamily="18" charset="0"/>
            </a:endParaRPr>
          </a:p>
          <a:p>
            <a:pPr lvl="0" algn="just">
              <a:lnSpc>
                <a:spcPct val="120000"/>
              </a:lnSpc>
              <a:buClr>
                <a:srgbClr val="C00000"/>
              </a:buClr>
              <a:buSzPct val="80000"/>
              <a:defRPr/>
            </a:pPr>
            <a:r>
              <a:rPr lang="en-US" dirty="0" smtClean="0">
                <a:latin typeface="Cambria" pitchFamily="18" charset="0"/>
              </a:rPr>
              <a:t>Box box1;          // Declare box1 of type Box</a:t>
            </a:r>
          </a:p>
          <a:p>
            <a:pPr lvl="0" algn="just">
              <a:lnSpc>
                <a:spcPct val="120000"/>
              </a:lnSpc>
              <a:buClr>
                <a:srgbClr val="C00000"/>
              </a:buClr>
              <a:buSzPct val="80000"/>
              <a:defRPr/>
            </a:pPr>
            <a:r>
              <a:rPr lang="en-US" dirty="0" smtClean="0">
                <a:latin typeface="Cambria" pitchFamily="18" charset="0"/>
              </a:rPr>
              <a:t>Box box2;          // Declare box2 of type Box</a:t>
            </a:r>
          </a:p>
          <a:p>
            <a:pPr lvl="0" algn="just">
              <a:lnSpc>
                <a:spcPct val="120000"/>
              </a:lnSpc>
              <a:buClr>
                <a:srgbClr val="C00000"/>
              </a:buClr>
              <a:buSzPct val="80000"/>
              <a:defRPr/>
            </a:pPr>
            <a:endParaRPr lang="en-US" dirty="0" smtClean="0">
              <a:latin typeface="Cambria" pitchFamily="18" charset="0"/>
            </a:endParaRPr>
          </a:p>
          <a:p>
            <a:pPr lvl="0" algn="just">
              <a:lnSpc>
                <a:spcPct val="120000"/>
              </a:lnSpc>
              <a:buClr>
                <a:srgbClr val="C00000"/>
              </a:buClr>
              <a:buSzPct val="80000"/>
              <a:defRPr/>
            </a:pPr>
            <a:r>
              <a:rPr lang="en-US" dirty="0" smtClean="0">
                <a:latin typeface="Cambria" pitchFamily="18" charset="0"/>
              </a:rPr>
              <a:t>Both of the objects box1 and box2 will have their own copy of data members.</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a:xfrm>
            <a:off x="76200" y="152400"/>
            <a:ext cx="8839200" cy="990600"/>
          </a:xfrm>
        </p:spPr>
        <p:txBody>
          <a:bodyPr/>
          <a:lstStyle/>
          <a:p>
            <a:r>
              <a:rPr lang="en-US" b="1" dirty="0" smtClean="0">
                <a:solidFill>
                  <a:schemeClr val="tx1"/>
                </a:solidFill>
                <a:latin typeface="Cambria" pitchFamily="18" charset="0"/>
              </a:rPr>
              <a:t>Accessing data members</a:t>
            </a:r>
          </a:p>
        </p:txBody>
      </p:sp>
      <p:pic>
        <p:nvPicPr>
          <p:cNvPr id="4" name="Picture 2" descr="http://www.entranceforms.com/libs/img/logos/kiit0712.logo.jpg"/>
          <p:cNvPicPr>
            <a:picLocks noChangeAspect="1" noChangeArrowheads="1"/>
          </p:cNvPicPr>
          <p:nvPr/>
        </p:nvPicPr>
        <p:blipFill>
          <a:blip r:embed="rId3" cstate="print"/>
          <a:srcRect l="7585" b="3870"/>
          <a:stretch>
            <a:fillRect/>
          </a:stretch>
        </p:blipFill>
        <p:spPr bwMode="auto">
          <a:xfrm>
            <a:off x="8153403" y="533400"/>
            <a:ext cx="928396" cy="685800"/>
          </a:xfrm>
          <a:prstGeom prst="rect">
            <a:avLst/>
          </a:prstGeom>
          <a:noFill/>
        </p:spPr>
      </p:pic>
      <p:sp>
        <p:nvSpPr>
          <p:cNvPr id="5" name="Footer Placeholder 3"/>
          <p:cNvSpPr>
            <a:spLocks noGrp="1"/>
          </p:cNvSpPr>
          <p:nvPr>
            <p:ph type="ftr" sz="quarter" idx="11"/>
          </p:nvPr>
        </p:nvSpPr>
        <p:spPr bwMode="auto">
          <a:xfrm>
            <a:off x="609600" y="6506310"/>
            <a:ext cx="8115300" cy="316523"/>
          </a:xfrm>
          <a:solidFill>
            <a:srgbClr val="008000"/>
          </a:solidFill>
          <a:ln>
            <a:solidFill>
              <a:srgbClr val="00B050"/>
            </a:solidFill>
            <a:miter lim="800000"/>
            <a:headEnd/>
            <a:tailEnd/>
          </a:ln>
        </p:spPr>
        <p:txBody>
          <a:bodyPr wrap="square" lIns="91258" tIns="45628" rIns="91258" bIns="45628" numCol="1" anchorCtr="0" compatLnSpc="1">
            <a:prstTxWarp prst="textNoShape">
              <a:avLst/>
            </a:prstTxWarp>
          </a:bodyPr>
          <a:lstStyle/>
          <a:p>
            <a:pPr algn="ctr"/>
            <a:r>
              <a:rPr lang="en-US" sz="2200" b="1" smtClean="0">
                <a:solidFill>
                  <a:schemeClr val="bg1"/>
                </a:solidFill>
                <a:latin typeface="Cambria Math" pitchFamily="18" charset="0"/>
                <a:ea typeface="Cambria Math" pitchFamily="18" charset="0"/>
                <a:cs typeface="Times New Roman" pitchFamily="18" charset="0"/>
              </a:rPr>
              <a:t>School of Computer Engineering</a:t>
            </a:r>
            <a:endParaRPr lang="en-US" sz="1900" dirty="0">
              <a:solidFill>
                <a:schemeClr val="bg1"/>
              </a:solidFill>
              <a:latin typeface="Cambria Math" pitchFamily="18" charset="0"/>
              <a:ea typeface="Cambria Math" pitchFamily="18" charset="0"/>
            </a:endParaRPr>
          </a:p>
        </p:txBody>
      </p:sp>
      <p:sp>
        <p:nvSpPr>
          <p:cNvPr id="16" name="Slide Number Placeholder 15"/>
          <p:cNvSpPr>
            <a:spLocks noGrp="1"/>
          </p:cNvSpPr>
          <p:nvPr>
            <p:ph type="sldNum" sz="quarter" idx="12"/>
          </p:nvPr>
        </p:nvSpPr>
        <p:spPr/>
        <p:txBody>
          <a:bodyPr>
            <a:normAutofit fontScale="85000" lnSpcReduction="20000"/>
          </a:bodyPr>
          <a:lstStyle/>
          <a:p>
            <a:pPr>
              <a:defRPr/>
            </a:pPr>
            <a:fld id="{F22323B9-1D87-4D56-A1A0-9DA960EA2996}" type="slidenum">
              <a:rPr lang="en-US" smtClean="0"/>
              <a:pPr>
                <a:defRPr/>
              </a:pPr>
              <a:t>7</a:t>
            </a:fld>
            <a:endParaRPr lang="en-US" dirty="0"/>
          </a:p>
        </p:txBody>
      </p:sp>
      <p:sp>
        <p:nvSpPr>
          <p:cNvPr id="10" name="Content Placeholder 2"/>
          <p:cNvSpPr txBox="1">
            <a:spLocks/>
          </p:cNvSpPr>
          <p:nvPr/>
        </p:nvSpPr>
        <p:spPr bwMode="auto">
          <a:xfrm>
            <a:off x="99234" y="1500965"/>
            <a:ext cx="8892365" cy="4976035"/>
          </a:xfrm>
          <a:prstGeom prst="rect">
            <a:avLst/>
          </a:prstGeom>
          <a:noFill/>
          <a:ln w="9525">
            <a:noFill/>
            <a:miter lim="800000"/>
            <a:headEnd/>
            <a:tailEnd/>
          </a:ln>
        </p:spPr>
        <p:txBody>
          <a:bodyPr vert="horz" wrap="square" lIns="91273" tIns="45636" rIns="91273" bIns="45636" numCol="1" anchor="t" anchorCtr="0" compatLnSpc="1">
            <a:prstTxWarp prst="textNoShape">
              <a:avLst/>
            </a:prstTxWarp>
          </a:bodyPr>
          <a:lstStyle/>
          <a:p>
            <a:pPr lvl="0" algn="just">
              <a:lnSpc>
                <a:spcPct val="120000"/>
              </a:lnSpc>
              <a:buClr>
                <a:srgbClr val="C00000"/>
              </a:buClr>
              <a:buSzPct val="80000"/>
              <a:defRPr/>
            </a:pPr>
            <a:r>
              <a:rPr lang="en-US" sz="1700" dirty="0" smtClean="0">
                <a:latin typeface="Cambria" pitchFamily="18" charset="0"/>
              </a:rPr>
              <a:t>The data members of a class can be accessed using the </a:t>
            </a:r>
            <a:r>
              <a:rPr lang="en-US" sz="1700" b="1" dirty="0" smtClean="0">
                <a:latin typeface="Cambria" pitchFamily="18" charset="0"/>
              </a:rPr>
              <a:t>dot(‘.’)</a:t>
            </a:r>
            <a:r>
              <a:rPr lang="en-US" sz="1700" dirty="0" smtClean="0">
                <a:latin typeface="Cambria" pitchFamily="18" charset="0"/>
              </a:rPr>
              <a:t> operator with the object. For example if the name of object is </a:t>
            </a:r>
            <a:r>
              <a:rPr lang="en-US" sz="1700" dirty="0" err="1" smtClean="0">
                <a:latin typeface="Cambria" pitchFamily="18" charset="0"/>
              </a:rPr>
              <a:t>obj</a:t>
            </a:r>
            <a:r>
              <a:rPr lang="en-US" sz="1700" dirty="0" smtClean="0">
                <a:latin typeface="Cambria" pitchFamily="18" charset="0"/>
              </a:rPr>
              <a:t> and to access the data member with the name </a:t>
            </a:r>
            <a:r>
              <a:rPr lang="en-US" sz="1700" dirty="0" err="1" smtClean="0">
                <a:latin typeface="Cambria" pitchFamily="18" charset="0"/>
              </a:rPr>
              <a:t>Name</a:t>
            </a:r>
            <a:r>
              <a:rPr lang="en-US" sz="1700" dirty="0" smtClean="0">
                <a:latin typeface="Cambria" pitchFamily="18" charset="0"/>
              </a:rPr>
              <a:t> then the statement is </a:t>
            </a:r>
            <a:r>
              <a:rPr lang="en-US" sz="1700" b="1" dirty="0" err="1" smtClean="0">
                <a:latin typeface="Cambria" pitchFamily="18" charset="0"/>
              </a:rPr>
              <a:t>obj.Name</a:t>
            </a:r>
            <a:r>
              <a:rPr lang="en-US" sz="1700" b="1" dirty="0" smtClean="0">
                <a:latin typeface="Cambria" pitchFamily="18" charset="0"/>
              </a:rPr>
              <a:t>. </a:t>
            </a:r>
            <a:r>
              <a:rPr lang="en-US" sz="1700" dirty="0" smtClean="0">
                <a:latin typeface="Cambria" pitchFamily="18" charset="0"/>
              </a:rPr>
              <a:t>However the private data members are not allowed to be accessed directly by the object. Accessing a data member depends solely on the access control of that data member. </a:t>
            </a:r>
          </a:p>
          <a:p>
            <a:pPr lvl="0" algn="just">
              <a:lnSpc>
                <a:spcPct val="120000"/>
              </a:lnSpc>
              <a:buClr>
                <a:srgbClr val="C00000"/>
              </a:buClr>
              <a:buSzPct val="80000"/>
              <a:defRPr/>
            </a:pPr>
            <a:r>
              <a:rPr lang="en-US" dirty="0" smtClean="0">
                <a:latin typeface="Cambria" pitchFamily="18" charset="0"/>
              </a:rPr>
              <a:t>Example – </a:t>
            </a:r>
          </a:p>
          <a:p>
            <a:pPr lvl="0" algn="just">
              <a:lnSpc>
                <a:spcPct val="120000"/>
              </a:lnSpc>
              <a:buClr>
                <a:srgbClr val="C00000"/>
              </a:buClr>
              <a:buSzPct val="80000"/>
              <a:defRPr/>
            </a:pPr>
            <a:r>
              <a:rPr lang="en-US" sz="1400" dirty="0" smtClean="0">
                <a:latin typeface="Cambria" pitchFamily="18" charset="0"/>
              </a:rPr>
              <a:t>#include &lt;</a:t>
            </a:r>
            <a:r>
              <a:rPr lang="en-US" sz="1400" dirty="0" err="1" smtClean="0">
                <a:latin typeface="Cambria" pitchFamily="18" charset="0"/>
              </a:rPr>
              <a:t>iostream</a:t>
            </a:r>
            <a:r>
              <a:rPr lang="en-US" sz="1400" dirty="0" smtClean="0">
                <a:latin typeface="Cambria" pitchFamily="18" charset="0"/>
              </a:rPr>
              <a:t>&gt;</a:t>
            </a:r>
          </a:p>
          <a:p>
            <a:pPr lvl="0" algn="just">
              <a:lnSpc>
                <a:spcPct val="120000"/>
              </a:lnSpc>
              <a:buClr>
                <a:srgbClr val="C00000"/>
              </a:buClr>
              <a:buSzPct val="80000"/>
              <a:defRPr/>
            </a:pPr>
            <a:r>
              <a:rPr lang="en-US" sz="1400" dirty="0" smtClean="0">
                <a:latin typeface="Cambria" pitchFamily="18" charset="0"/>
              </a:rPr>
              <a:t>using namespace std;</a:t>
            </a:r>
          </a:p>
          <a:p>
            <a:pPr lvl="0" algn="just">
              <a:lnSpc>
                <a:spcPct val="120000"/>
              </a:lnSpc>
              <a:buClr>
                <a:srgbClr val="C00000"/>
              </a:buClr>
              <a:buSzPct val="80000"/>
              <a:defRPr/>
            </a:pPr>
            <a:endParaRPr lang="en-US" sz="1400" dirty="0" smtClean="0">
              <a:latin typeface="Cambria" pitchFamily="18" charset="0"/>
            </a:endParaRPr>
          </a:p>
          <a:p>
            <a:pPr lvl="0" algn="just">
              <a:lnSpc>
                <a:spcPct val="120000"/>
              </a:lnSpc>
              <a:buClr>
                <a:srgbClr val="C00000"/>
              </a:buClr>
              <a:buSzPct val="80000"/>
              <a:defRPr/>
            </a:pPr>
            <a:r>
              <a:rPr lang="en-US" sz="1400" dirty="0" smtClean="0">
                <a:latin typeface="Cambria" pitchFamily="18" charset="0"/>
              </a:rPr>
              <a:t>class Box {</a:t>
            </a:r>
          </a:p>
          <a:p>
            <a:pPr lvl="0" algn="just">
              <a:lnSpc>
                <a:spcPct val="120000"/>
              </a:lnSpc>
              <a:buClr>
                <a:srgbClr val="C00000"/>
              </a:buClr>
              <a:buSzPct val="80000"/>
              <a:defRPr/>
            </a:pPr>
            <a:r>
              <a:rPr lang="en-US" sz="1400" dirty="0" smtClean="0">
                <a:latin typeface="Cambria" pitchFamily="18" charset="0"/>
              </a:rPr>
              <a:t>   public:</a:t>
            </a:r>
          </a:p>
          <a:p>
            <a:pPr lvl="0" algn="just">
              <a:lnSpc>
                <a:spcPct val="120000"/>
              </a:lnSpc>
              <a:buClr>
                <a:srgbClr val="C00000"/>
              </a:buClr>
              <a:buSzPct val="80000"/>
              <a:defRPr/>
            </a:pPr>
            <a:r>
              <a:rPr lang="en-US" sz="1400" dirty="0" smtClean="0">
                <a:latin typeface="Cambria" pitchFamily="18" charset="0"/>
              </a:rPr>
              <a:t>      double length;   // Length of a box</a:t>
            </a:r>
          </a:p>
          <a:p>
            <a:pPr lvl="0" algn="just">
              <a:lnSpc>
                <a:spcPct val="120000"/>
              </a:lnSpc>
              <a:buClr>
                <a:srgbClr val="C00000"/>
              </a:buClr>
              <a:buSzPct val="80000"/>
              <a:defRPr/>
            </a:pPr>
            <a:r>
              <a:rPr lang="en-US" sz="1400" dirty="0" smtClean="0">
                <a:latin typeface="Cambria" pitchFamily="18" charset="0"/>
              </a:rPr>
              <a:t>      double breadth;  // Breadth of a box</a:t>
            </a:r>
          </a:p>
          <a:p>
            <a:pPr lvl="0" algn="just">
              <a:lnSpc>
                <a:spcPct val="120000"/>
              </a:lnSpc>
              <a:buClr>
                <a:srgbClr val="C00000"/>
              </a:buClr>
              <a:buSzPct val="80000"/>
              <a:defRPr/>
            </a:pPr>
            <a:r>
              <a:rPr lang="en-US" sz="1400" dirty="0" smtClean="0">
                <a:latin typeface="Cambria" pitchFamily="18" charset="0"/>
              </a:rPr>
              <a:t>      double height;   // Height of a box</a:t>
            </a:r>
          </a:p>
          <a:p>
            <a:pPr lvl="0" algn="just">
              <a:lnSpc>
                <a:spcPct val="120000"/>
              </a:lnSpc>
              <a:buClr>
                <a:srgbClr val="C00000"/>
              </a:buClr>
              <a:buSzPct val="80000"/>
              <a:defRPr/>
            </a:pPr>
            <a:r>
              <a:rPr lang="en-US" sz="1400" dirty="0" smtClean="0">
                <a:latin typeface="Cambria" pitchFamily="18" charset="0"/>
              </a:rPr>
              <a:t>};</a:t>
            </a:r>
          </a:p>
        </p:txBody>
      </p:sp>
      <p:sp>
        <p:nvSpPr>
          <p:cNvPr id="11" name="Content Placeholder 2"/>
          <p:cNvSpPr txBox="1">
            <a:spLocks/>
          </p:cNvSpPr>
          <p:nvPr/>
        </p:nvSpPr>
        <p:spPr bwMode="auto">
          <a:xfrm>
            <a:off x="4038600" y="2819400"/>
            <a:ext cx="4876800" cy="3657600"/>
          </a:xfrm>
          <a:prstGeom prst="rect">
            <a:avLst/>
          </a:prstGeom>
          <a:noFill/>
          <a:ln w="9525">
            <a:noFill/>
            <a:miter lim="800000"/>
            <a:headEnd/>
            <a:tailEnd/>
          </a:ln>
        </p:spPr>
        <p:txBody>
          <a:bodyPr vert="horz" wrap="square" lIns="91273" tIns="45636" rIns="91273" bIns="45636" numCol="1" anchor="t" anchorCtr="0" compatLnSpc="1">
            <a:prstTxWarp prst="textNoShape">
              <a:avLst/>
            </a:prstTxWarp>
          </a:bodyPr>
          <a:lstStyle/>
          <a:p>
            <a:pPr lvl="0" algn="just">
              <a:lnSpc>
                <a:spcPct val="120000"/>
              </a:lnSpc>
              <a:buClr>
                <a:srgbClr val="C00000"/>
              </a:buClr>
              <a:buSzPct val="80000"/>
              <a:defRPr/>
            </a:pPr>
            <a:r>
              <a:rPr lang="en-US" sz="1400" dirty="0" smtClean="0">
                <a:latin typeface="Cambria" pitchFamily="18" charset="0"/>
              </a:rPr>
              <a:t>int main() {</a:t>
            </a:r>
          </a:p>
          <a:p>
            <a:pPr lvl="0" algn="just">
              <a:lnSpc>
                <a:spcPct val="120000"/>
              </a:lnSpc>
              <a:buClr>
                <a:srgbClr val="C00000"/>
              </a:buClr>
              <a:buSzPct val="80000"/>
              <a:defRPr/>
            </a:pPr>
            <a:r>
              <a:rPr lang="en-US" sz="1400" dirty="0" smtClean="0">
                <a:latin typeface="Cambria" pitchFamily="18" charset="0"/>
              </a:rPr>
              <a:t>   Box </a:t>
            </a:r>
            <a:r>
              <a:rPr lang="en-US" sz="1400" dirty="0" err="1" smtClean="0">
                <a:latin typeface="Cambria" pitchFamily="18" charset="0"/>
              </a:rPr>
              <a:t>box</a:t>
            </a:r>
            <a:r>
              <a:rPr lang="en-US" sz="1400" dirty="0" smtClean="0">
                <a:latin typeface="Cambria" pitchFamily="18" charset="0"/>
              </a:rPr>
              <a:t>;   </a:t>
            </a:r>
          </a:p>
          <a:p>
            <a:pPr lvl="0" algn="just">
              <a:lnSpc>
                <a:spcPct val="120000"/>
              </a:lnSpc>
              <a:buClr>
                <a:srgbClr val="C00000"/>
              </a:buClr>
              <a:buSzPct val="80000"/>
              <a:defRPr/>
            </a:pPr>
            <a:r>
              <a:rPr lang="en-US" sz="1400" dirty="0" smtClean="0">
                <a:latin typeface="Cambria" pitchFamily="18" charset="0"/>
              </a:rPr>
              <a:t>   double volume = 0.0;     // Store the volume of a box here</a:t>
            </a:r>
          </a:p>
          <a:p>
            <a:pPr lvl="0" algn="just">
              <a:lnSpc>
                <a:spcPct val="120000"/>
              </a:lnSpc>
              <a:buClr>
                <a:srgbClr val="C00000"/>
              </a:buClr>
              <a:buSzPct val="80000"/>
              <a:defRPr/>
            </a:pPr>
            <a:r>
              <a:rPr lang="en-US" sz="1400" dirty="0" smtClean="0">
                <a:latin typeface="Cambria" pitchFamily="18" charset="0"/>
              </a:rPr>
              <a:t>   // box specification</a:t>
            </a:r>
          </a:p>
          <a:p>
            <a:pPr lvl="0" algn="just">
              <a:lnSpc>
                <a:spcPct val="120000"/>
              </a:lnSpc>
              <a:buClr>
                <a:srgbClr val="C00000"/>
              </a:buClr>
              <a:buSzPct val="80000"/>
              <a:defRPr/>
            </a:pPr>
            <a:r>
              <a:rPr lang="en-US" sz="1400" dirty="0" smtClean="0">
                <a:latin typeface="Cambria" pitchFamily="18" charset="0"/>
              </a:rPr>
              <a:t>   </a:t>
            </a:r>
            <a:r>
              <a:rPr lang="en-US" sz="1400" dirty="0" err="1" smtClean="0">
                <a:latin typeface="Cambria" pitchFamily="18" charset="0"/>
              </a:rPr>
              <a:t>box.height</a:t>
            </a:r>
            <a:r>
              <a:rPr lang="en-US" sz="1400" dirty="0" smtClean="0">
                <a:latin typeface="Cambria" pitchFamily="18" charset="0"/>
              </a:rPr>
              <a:t> = 5.0; </a:t>
            </a:r>
          </a:p>
          <a:p>
            <a:pPr lvl="0" algn="just">
              <a:lnSpc>
                <a:spcPct val="120000"/>
              </a:lnSpc>
              <a:buClr>
                <a:srgbClr val="C00000"/>
              </a:buClr>
              <a:buSzPct val="80000"/>
              <a:defRPr/>
            </a:pPr>
            <a:r>
              <a:rPr lang="en-US" sz="1400" dirty="0" smtClean="0">
                <a:latin typeface="Cambria" pitchFamily="18" charset="0"/>
              </a:rPr>
              <a:t>   </a:t>
            </a:r>
            <a:r>
              <a:rPr lang="en-US" sz="1400" dirty="0" err="1" smtClean="0">
                <a:latin typeface="Cambria" pitchFamily="18" charset="0"/>
              </a:rPr>
              <a:t>box.length</a:t>
            </a:r>
            <a:r>
              <a:rPr lang="en-US" sz="1400" dirty="0" smtClean="0">
                <a:latin typeface="Cambria" pitchFamily="18" charset="0"/>
              </a:rPr>
              <a:t> = 6.0; </a:t>
            </a:r>
          </a:p>
          <a:p>
            <a:pPr lvl="0" algn="just">
              <a:lnSpc>
                <a:spcPct val="120000"/>
              </a:lnSpc>
              <a:buClr>
                <a:srgbClr val="C00000"/>
              </a:buClr>
              <a:buSzPct val="80000"/>
              <a:defRPr/>
            </a:pPr>
            <a:r>
              <a:rPr lang="en-US" sz="1400" dirty="0" smtClean="0">
                <a:latin typeface="Cambria" pitchFamily="18" charset="0"/>
              </a:rPr>
              <a:t>   </a:t>
            </a:r>
            <a:r>
              <a:rPr lang="en-US" sz="1400" dirty="0" err="1" smtClean="0">
                <a:latin typeface="Cambria" pitchFamily="18" charset="0"/>
              </a:rPr>
              <a:t>box.breadth</a:t>
            </a:r>
            <a:r>
              <a:rPr lang="en-US" sz="1400" dirty="0" smtClean="0">
                <a:latin typeface="Cambria" pitchFamily="18" charset="0"/>
              </a:rPr>
              <a:t> = 7.0;</a:t>
            </a:r>
          </a:p>
          <a:p>
            <a:pPr lvl="0" algn="just">
              <a:lnSpc>
                <a:spcPct val="120000"/>
              </a:lnSpc>
              <a:buClr>
                <a:srgbClr val="C00000"/>
              </a:buClr>
              <a:buSzPct val="80000"/>
              <a:defRPr/>
            </a:pPr>
            <a:endParaRPr lang="en-US" sz="1400" dirty="0" smtClean="0">
              <a:latin typeface="Cambria" pitchFamily="18" charset="0"/>
            </a:endParaRPr>
          </a:p>
          <a:p>
            <a:pPr lvl="0" algn="just">
              <a:lnSpc>
                <a:spcPct val="120000"/>
              </a:lnSpc>
              <a:buClr>
                <a:srgbClr val="C00000"/>
              </a:buClr>
              <a:buSzPct val="80000"/>
              <a:defRPr/>
            </a:pPr>
            <a:r>
              <a:rPr lang="en-US" sz="1400" dirty="0" smtClean="0">
                <a:latin typeface="Cambria" pitchFamily="18" charset="0"/>
              </a:rPr>
              <a:t>   // volume of box </a:t>
            </a:r>
          </a:p>
          <a:p>
            <a:pPr lvl="0" algn="just">
              <a:lnSpc>
                <a:spcPct val="120000"/>
              </a:lnSpc>
              <a:buClr>
                <a:srgbClr val="C00000"/>
              </a:buClr>
              <a:buSzPct val="80000"/>
              <a:defRPr/>
            </a:pPr>
            <a:r>
              <a:rPr lang="en-US" sz="1400" dirty="0" smtClean="0">
                <a:latin typeface="Cambria" pitchFamily="18" charset="0"/>
              </a:rPr>
              <a:t>   volume = </a:t>
            </a:r>
            <a:r>
              <a:rPr lang="en-US" sz="1400" dirty="0" err="1" smtClean="0">
                <a:latin typeface="Cambria" pitchFamily="18" charset="0"/>
              </a:rPr>
              <a:t>box.height</a:t>
            </a:r>
            <a:r>
              <a:rPr lang="en-US" sz="1400" dirty="0" smtClean="0">
                <a:latin typeface="Cambria" pitchFamily="18" charset="0"/>
              </a:rPr>
              <a:t> * </a:t>
            </a:r>
            <a:r>
              <a:rPr lang="en-US" sz="1400" dirty="0" err="1" smtClean="0">
                <a:latin typeface="Cambria" pitchFamily="18" charset="0"/>
              </a:rPr>
              <a:t>box.length</a:t>
            </a:r>
            <a:r>
              <a:rPr lang="en-US" sz="1400" dirty="0" smtClean="0">
                <a:latin typeface="Cambria" pitchFamily="18" charset="0"/>
              </a:rPr>
              <a:t> * </a:t>
            </a:r>
            <a:r>
              <a:rPr lang="en-US" sz="1400" dirty="0" err="1" smtClean="0">
                <a:latin typeface="Cambria" pitchFamily="18" charset="0"/>
              </a:rPr>
              <a:t>box.breadth</a:t>
            </a:r>
            <a:r>
              <a:rPr lang="en-US" sz="1400" dirty="0" smtClean="0">
                <a:latin typeface="Cambria" pitchFamily="18" charset="0"/>
              </a:rPr>
              <a:t>;</a:t>
            </a:r>
          </a:p>
          <a:p>
            <a:pPr lvl="0" algn="just">
              <a:lnSpc>
                <a:spcPct val="120000"/>
              </a:lnSpc>
              <a:buClr>
                <a:srgbClr val="C00000"/>
              </a:buClr>
              <a:buSzPct val="80000"/>
              <a:defRPr/>
            </a:pPr>
            <a:r>
              <a:rPr lang="en-US" sz="1400" dirty="0" smtClean="0">
                <a:latin typeface="Cambria" pitchFamily="18" charset="0"/>
              </a:rPr>
              <a:t>   </a:t>
            </a:r>
            <a:r>
              <a:rPr lang="en-US" sz="1400" dirty="0" err="1" smtClean="0">
                <a:latin typeface="Cambria" pitchFamily="18" charset="0"/>
              </a:rPr>
              <a:t>cout</a:t>
            </a:r>
            <a:r>
              <a:rPr lang="en-US" sz="1400" dirty="0" smtClean="0">
                <a:latin typeface="Cambria" pitchFamily="18" charset="0"/>
              </a:rPr>
              <a:t> &lt;&lt; "Volume of box : " &lt;&lt; volume &lt;&lt;</a:t>
            </a:r>
            <a:r>
              <a:rPr lang="en-US" sz="1400" dirty="0" err="1" smtClean="0">
                <a:latin typeface="Cambria" pitchFamily="18" charset="0"/>
              </a:rPr>
              <a:t>endl</a:t>
            </a:r>
            <a:r>
              <a:rPr lang="en-US" sz="1400" dirty="0" smtClean="0">
                <a:latin typeface="Cambria" pitchFamily="18" charset="0"/>
              </a:rPr>
              <a:t>;</a:t>
            </a:r>
          </a:p>
          <a:p>
            <a:pPr lvl="0" algn="just">
              <a:lnSpc>
                <a:spcPct val="120000"/>
              </a:lnSpc>
              <a:buClr>
                <a:srgbClr val="C00000"/>
              </a:buClr>
              <a:buSzPct val="80000"/>
              <a:defRPr/>
            </a:pPr>
            <a:endParaRPr lang="en-US" sz="1400" dirty="0" smtClean="0">
              <a:latin typeface="Cambria" pitchFamily="18" charset="0"/>
            </a:endParaRPr>
          </a:p>
          <a:p>
            <a:pPr lvl="0" algn="just">
              <a:lnSpc>
                <a:spcPct val="120000"/>
              </a:lnSpc>
              <a:buClr>
                <a:srgbClr val="C00000"/>
              </a:buClr>
              <a:buSzPct val="80000"/>
              <a:defRPr/>
            </a:pPr>
            <a:r>
              <a:rPr lang="en-US" sz="1400" dirty="0" smtClean="0">
                <a:latin typeface="Cambria" pitchFamily="18" charset="0"/>
              </a:rPr>
              <a:t> return 0;</a:t>
            </a:r>
          </a:p>
          <a:p>
            <a:pPr lvl="0" algn="just">
              <a:lnSpc>
                <a:spcPct val="120000"/>
              </a:lnSpc>
              <a:buClr>
                <a:srgbClr val="C00000"/>
              </a:buClr>
              <a:buSzPct val="80000"/>
              <a:defRPr/>
            </a:pPr>
            <a:r>
              <a:rPr lang="en-US" sz="1400" dirty="0" smtClean="0">
                <a:latin typeface="Cambria" pitchFamily="18" charset="0"/>
              </a:rPr>
              <a:t>}</a:t>
            </a:r>
            <a:endParaRPr lang="en-US" sz="2000" dirty="0" smtClean="0">
              <a:latin typeface="Cambria" pitchFamily="18" charset="0"/>
            </a:endParaRPr>
          </a:p>
        </p:txBody>
      </p:sp>
      <p:cxnSp>
        <p:nvCxnSpPr>
          <p:cNvPr id="13" name="Elbow Connector 12"/>
          <p:cNvCxnSpPr/>
          <p:nvPr/>
        </p:nvCxnSpPr>
        <p:spPr>
          <a:xfrm flipV="1">
            <a:off x="609600" y="2971800"/>
            <a:ext cx="3505200" cy="2743200"/>
          </a:xfrm>
          <a:prstGeom prst="bentConnector3">
            <a:avLst>
              <a:gd name="adj1" fmla="val 79727"/>
            </a:avLst>
          </a:prstGeom>
          <a:ln w="19050">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2"/>
          <p:cNvSpPr txBox="1">
            <a:spLocks/>
          </p:cNvSpPr>
          <p:nvPr/>
        </p:nvSpPr>
        <p:spPr bwMode="auto">
          <a:xfrm>
            <a:off x="99234" y="1479699"/>
            <a:ext cx="8892365" cy="4692501"/>
          </a:xfrm>
          <a:prstGeom prst="rect">
            <a:avLst/>
          </a:prstGeom>
          <a:noFill/>
          <a:ln w="9525">
            <a:noFill/>
            <a:miter lim="800000"/>
            <a:headEnd/>
            <a:tailEnd/>
          </a:ln>
        </p:spPr>
        <p:txBody>
          <a:bodyPr vert="horz" wrap="square" lIns="91273" tIns="45636" rIns="91273" bIns="45636" numCol="1" anchor="t" anchorCtr="0" compatLnSpc="1">
            <a:prstTxWarp prst="textNoShape">
              <a:avLst/>
            </a:prstTxWarp>
          </a:bodyPr>
          <a:lstStyle/>
          <a:p>
            <a:pPr lvl="0" algn="just">
              <a:lnSpc>
                <a:spcPct val="120000"/>
              </a:lnSpc>
              <a:buClr>
                <a:srgbClr val="C00000"/>
              </a:buClr>
              <a:buSzPct val="80000"/>
              <a:defRPr/>
            </a:pPr>
            <a:r>
              <a:rPr lang="en-US" dirty="0" smtClean="0">
                <a:latin typeface="Cambria" pitchFamily="18" charset="0"/>
              </a:rPr>
              <a:t>A member function of a class is a function that has its definition or its prototype within the class definition like any other variable. It operates on any object of the class of which it is a member, and has access to all the members of a class for that object. There are 2 ways to define a member function i.e. Inside class definition and Outside class definition</a:t>
            </a:r>
          </a:p>
          <a:p>
            <a:pPr marL="318503" indent="-318503" algn="just">
              <a:spcBef>
                <a:spcPts val="1200"/>
              </a:spcBef>
              <a:buClr>
                <a:srgbClr val="C00000"/>
              </a:buClr>
              <a:buSzPct val="80000"/>
              <a:defRPr/>
            </a:pPr>
            <a:r>
              <a:rPr lang="en-US" b="1" dirty="0" smtClean="0">
                <a:latin typeface="Cambria" pitchFamily="18" charset="0"/>
              </a:rPr>
              <a:t>Inside class Definition:</a:t>
            </a:r>
          </a:p>
          <a:p>
            <a:pPr marL="318503" indent="-318503" algn="just">
              <a:spcBef>
                <a:spcPts val="0"/>
              </a:spcBef>
              <a:buClr>
                <a:srgbClr val="C00000"/>
              </a:buClr>
              <a:buSzPct val="80000"/>
              <a:defRPr/>
            </a:pPr>
            <a:r>
              <a:rPr lang="en-US" dirty="0" smtClean="0">
                <a:latin typeface="Cambria" pitchFamily="18" charset="0"/>
              </a:rPr>
              <a:t>class Box {</a:t>
            </a:r>
          </a:p>
          <a:p>
            <a:pPr marL="318503" indent="-318503" algn="just">
              <a:lnSpc>
                <a:spcPct val="120000"/>
              </a:lnSpc>
              <a:buClr>
                <a:srgbClr val="C00000"/>
              </a:buClr>
              <a:buSzPct val="80000"/>
              <a:defRPr/>
            </a:pPr>
            <a:r>
              <a:rPr lang="en-US" dirty="0" smtClean="0">
                <a:latin typeface="Cambria" pitchFamily="18" charset="0"/>
              </a:rPr>
              <a:t>   public:</a:t>
            </a:r>
          </a:p>
          <a:p>
            <a:pPr marL="318503" indent="-318503" algn="just">
              <a:lnSpc>
                <a:spcPct val="120000"/>
              </a:lnSpc>
              <a:buClr>
                <a:srgbClr val="C00000"/>
              </a:buClr>
              <a:buSzPct val="80000"/>
              <a:defRPr/>
            </a:pPr>
            <a:r>
              <a:rPr lang="en-US" dirty="0" smtClean="0">
                <a:latin typeface="Cambria" pitchFamily="18" charset="0"/>
              </a:rPr>
              <a:t>      double length;      // Length of a box</a:t>
            </a:r>
          </a:p>
          <a:p>
            <a:pPr marL="318503" indent="-318503" algn="just">
              <a:lnSpc>
                <a:spcPct val="120000"/>
              </a:lnSpc>
              <a:buClr>
                <a:srgbClr val="C00000"/>
              </a:buClr>
              <a:buSzPct val="80000"/>
              <a:defRPr/>
            </a:pPr>
            <a:r>
              <a:rPr lang="en-US" dirty="0" smtClean="0">
                <a:latin typeface="Cambria" pitchFamily="18" charset="0"/>
              </a:rPr>
              <a:t>      double breadth;     // Breadth of a box</a:t>
            </a:r>
          </a:p>
          <a:p>
            <a:pPr marL="318503" indent="-318503" algn="just">
              <a:lnSpc>
                <a:spcPct val="120000"/>
              </a:lnSpc>
              <a:buClr>
                <a:srgbClr val="C00000"/>
              </a:buClr>
              <a:buSzPct val="80000"/>
              <a:defRPr/>
            </a:pPr>
            <a:r>
              <a:rPr lang="en-US" dirty="0" smtClean="0">
                <a:latin typeface="Cambria" pitchFamily="18" charset="0"/>
              </a:rPr>
              <a:t>      double height;      // Height of a box</a:t>
            </a:r>
          </a:p>
          <a:p>
            <a:pPr marL="318503" indent="-318503" algn="just">
              <a:lnSpc>
                <a:spcPct val="120000"/>
              </a:lnSpc>
              <a:buClr>
                <a:srgbClr val="C00000"/>
              </a:buClr>
              <a:buSzPct val="80000"/>
              <a:defRPr/>
            </a:pPr>
            <a:r>
              <a:rPr lang="en-US" dirty="0" smtClean="0">
                <a:latin typeface="Cambria" pitchFamily="18" charset="0"/>
              </a:rPr>
              <a:t>      //Function is defined within the class</a:t>
            </a:r>
          </a:p>
          <a:p>
            <a:pPr marL="318503" indent="-318503" algn="just">
              <a:lnSpc>
                <a:spcPct val="120000"/>
              </a:lnSpc>
              <a:buClr>
                <a:srgbClr val="C00000"/>
              </a:buClr>
              <a:buSzPct val="80000"/>
              <a:defRPr/>
            </a:pPr>
            <a:r>
              <a:rPr lang="en-US" dirty="0" smtClean="0">
                <a:latin typeface="Cambria" pitchFamily="18" charset="0"/>
              </a:rPr>
              <a:t>      double </a:t>
            </a:r>
            <a:r>
              <a:rPr lang="en-US" dirty="0" err="1" smtClean="0">
                <a:latin typeface="Cambria" pitchFamily="18" charset="0"/>
              </a:rPr>
              <a:t>getVolume</a:t>
            </a:r>
            <a:r>
              <a:rPr lang="en-US" dirty="0" smtClean="0">
                <a:latin typeface="Cambria" pitchFamily="18" charset="0"/>
              </a:rPr>
              <a:t>(void) {</a:t>
            </a:r>
          </a:p>
          <a:p>
            <a:pPr marL="318503" indent="-318503" algn="just">
              <a:lnSpc>
                <a:spcPct val="120000"/>
              </a:lnSpc>
              <a:buClr>
                <a:srgbClr val="C00000"/>
              </a:buClr>
              <a:buSzPct val="80000"/>
              <a:defRPr/>
            </a:pPr>
            <a:r>
              <a:rPr lang="en-US" dirty="0" smtClean="0">
                <a:latin typeface="Cambria" pitchFamily="18" charset="0"/>
              </a:rPr>
              <a:t>         return length * breadth * height;</a:t>
            </a:r>
          </a:p>
          <a:p>
            <a:pPr marL="318503" indent="-318503" algn="just">
              <a:lnSpc>
                <a:spcPct val="120000"/>
              </a:lnSpc>
              <a:buClr>
                <a:srgbClr val="C00000"/>
              </a:buClr>
              <a:buSzPct val="80000"/>
              <a:defRPr/>
            </a:pPr>
            <a:r>
              <a:rPr lang="en-US" dirty="0" smtClean="0">
                <a:latin typeface="Cambria" pitchFamily="18" charset="0"/>
              </a:rPr>
              <a:t>      }</a:t>
            </a:r>
          </a:p>
          <a:p>
            <a:pPr marL="318503" indent="-318503" algn="just">
              <a:lnSpc>
                <a:spcPct val="120000"/>
              </a:lnSpc>
              <a:buClr>
                <a:srgbClr val="C00000"/>
              </a:buClr>
              <a:buSzPct val="80000"/>
              <a:defRPr/>
            </a:pPr>
            <a:r>
              <a:rPr lang="en-US" dirty="0" smtClean="0">
                <a:latin typeface="Cambria" pitchFamily="18" charset="0"/>
              </a:rPr>
              <a:t>};</a:t>
            </a:r>
          </a:p>
          <a:p>
            <a:pPr lvl="0" algn="just">
              <a:lnSpc>
                <a:spcPct val="120000"/>
              </a:lnSpc>
              <a:buClr>
                <a:srgbClr val="C00000"/>
              </a:buClr>
              <a:buSzPct val="80000"/>
              <a:defRPr/>
            </a:pPr>
            <a:endParaRPr lang="en-US" dirty="0" smtClean="0">
              <a:latin typeface="Cambria" pitchFamily="18" charset="0"/>
            </a:endParaRPr>
          </a:p>
        </p:txBody>
      </p:sp>
      <p:sp>
        <p:nvSpPr>
          <p:cNvPr id="9" name="Oval 8"/>
          <p:cNvSpPr/>
          <p:nvPr/>
        </p:nvSpPr>
        <p:spPr>
          <a:xfrm>
            <a:off x="5615765" y="5562600"/>
            <a:ext cx="228600" cy="3048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09" name="Title 1"/>
          <p:cNvSpPr>
            <a:spLocks noGrp="1"/>
          </p:cNvSpPr>
          <p:nvPr>
            <p:ph type="title"/>
          </p:nvPr>
        </p:nvSpPr>
        <p:spPr>
          <a:xfrm>
            <a:off x="76200" y="152400"/>
            <a:ext cx="8839200" cy="990600"/>
          </a:xfrm>
        </p:spPr>
        <p:txBody>
          <a:bodyPr/>
          <a:lstStyle/>
          <a:p>
            <a:r>
              <a:rPr lang="en-US" b="1" dirty="0" smtClean="0">
                <a:solidFill>
                  <a:schemeClr val="tx1"/>
                </a:solidFill>
                <a:latin typeface="Cambria" pitchFamily="18" charset="0"/>
              </a:rPr>
              <a:t>Accessing member function</a:t>
            </a:r>
          </a:p>
        </p:txBody>
      </p:sp>
      <p:pic>
        <p:nvPicPr>
          <p:cNvPr id="4" name="Picture 2" descr="http://www.entranceforms.com/libs/img/logos/kiit0712.logo.jpg"/>
          <p:cNvPicPr>
            <a:picLocks noChangeAspect="1" noChangeArrowheads="1"/>
          </p:cNvPicPr>
          <p:nvPr/>
        </p:nvPicPr>
        <p:blipFill>
          <a:blip r:embed="rId3" cstate="print"/>
          <a:srcRect l="7585" b="3870"/>
          <a:stretch>
            <a:fillRect/>
          </a:stretch>
        </p:blipFill>
        <p:spPr bwMode="auto">
          <a:xfrm>
            <a:off x="8153403" y="533400"/>
            <a:ext cx="928396" cy="685800"/>
          </a:xfrm>
          <a:prstGeom prst="rect">
            <a:avLst/>
          </a:prstGeom>
          <a:noFill/>
        </p:spPr>
      </p:pic>
      <p:sp>
        <p:nvSpPr>
          <p:cNvPr id="5" name="Footer Placeholder 3"/>
          <p:cNvSpPr>
            <a:spLocks noGrp="1"/>
          </p:cNvSpPr>
          <p:nvPr>
            <p:ph type="ftr" sz="quarter" idx="11"/>
          </p:nvPr>
        </p:nvSpPr>
        <p:spPr bwMode="auto">
          <a:xfrm>
            <a:off x="609600" y="6506310"/>
            <a:ext cx="8115300" cy="316523"/>
          </a:xfrm>
          <a:solidFill>
            <a:srgbClr val="008000"/>
          </a:solidFill>
          <a:ln>
            <a:solidFill>
              <a:srgbClr val="00B050"/>
            </a:solidFill>
            <a:miter lim="800000"/>
            <a:headEnd/>
            <a:tailEnd/>
          </a:ln>
        </p:spPr>
        <p:txBody>
          <a:bodyPr wrap="square" lIns="91258" tIns="45628" rIns="91258" bIns="45628" numCol="1" anchorCtr="0" compatLnSpc="1">
            <a:prstTxWarp prst="textNoShape">
              <a:avLst/>
            </a:prstTxWarp>
          </a:bodyPr>
          <a:lstStyle/>
          <a:p>
            <a:pPr algn="ctr"/>
            <a:r>
              <a:rPr lang="en-US" sz="2200" b="1" dirty="0" smtClean="0">
                <a:solidFill>
                  <a:schemeClr val="bg1"/>
                </a:solidFill>
                <a:latin typeface="Cambria Math" pitchFamily="18" charset="0"/>
                <a:ea typeface="Cambria Math" pitchFamily="18" charset="0"/>
                <a:cs typeface="Times New Roman" pitchFamily="18" charset="0"/>
              </a:rPr>
              <a:t>School of Computer Engineering</a:t>
            </a:r>
            <a:endParaRPr lang="en-US" sz="1900" dirty="0">
              <a:solidFill>
                <a:schemeClr val="bg1"/>
              </a:solidFill>
              <a:latin typeface="Cambria Math" pitchFamily="18" charset="0"/>
              <a:ea typeface="Cambria Math" pitchFamily="18" charset="0"/>
            </a:endParaRPr>
          </a:p>
        </p:txBody>
      </p:sp>
      <p:sp>
        <p:nvSpPr>
          <p:cNvPr id="16" name="Slide Number Placeholder 15"/>
          <p:cNvSpPr>
            <a:spLocks noGrp="1"/>
          </p:cNvSpPr>
          <p:nvPr>
            <p:ph type="sldNum" sz="quarter" idx="12"/>
          </p:nvPr>
        </p:nvSpPr>
        <p:spPr/>
        <p:txBody>
          <a:bodyPr>
            <a:normAutofit fontScale="85000" lnSpcReduction="20000"/>
          </a:bodyPr>
          <a:lstStyle/>
          <a:p>
            <a:pPr>
              <a:defRPr/>
            </a:pPr>
            <a:fld id="{F22323B9-1D87-4D56-A1A0-9DA960EA2996}" type="slidenum">
              <a:rPr lang="en-US" smtClean="0"/>
              <a:pPr>
                <a:defRPr/>
              </a:pPr>
              <a:t>8</a:t>
            </a:fld>
            <a:endParaRPr lang="en-US" dirty="0"/>
          </a:p>
        </p:txBody>
      </p:sp>
      <p:sp>
        <p:nvSpPr>
          <p:cNvPr id="14" name="Content Placeholder 2"/>
          <p:cNvSpPr txBox="1">
            <a:spLocks/>
          </p:cNvSpPr>
          <p:nvPr/>
        </p:nvSpPr>
        <p:spPr bwMode="auto">
          <a:xfrm>
            <a:off x="4439097" y="2865470"/>
            <a:ext cx="4572000" cy="3092301"/>
          </a:xfrm>
          <a:prstGeom prst="rect">
            <a:avLst/>
          </a:prstGeom>
          <a:noFill/>
          <a:ln w="9525">
            <a:noFill/>
            <a:miter lim="800000"/>
            <a:headEnd/>
            <a:tailEnd/>
          </a:ln>
        </p:spPr>
        <p:txBody>
          <a:bodyPr vert="horz" wrap="square" lIns="91273" tIns="45636" rIns="91273" bIns="45636" numCol="1" anchor="t" anchorCtr="0" compatLnSpc="1">
            <a:prstTxWarp prst="textNoShape">
              <a:avLst/>
            </a:prstTxWarp>
          </a:bodyPr>
          <a:lstStyle/>
          <a:p>
            <a:pPr marL="318503" indent="-318503" algn="just">
              <a:lnSpc>
                <a:spcPct val="120000"/>
              </a:lnSpc>
              <a:buClr>
                <a:srgbClr val="C00000"/>
              </a:buClr>
              <a:buSzPct val="80000"/>
              <a:defRPr/>
            </a:pPr>
            <a:r>
              <a:rPr lang="en-US" b="1" dirty="0" smtClean="0">
                <a:latin typeface="Cambria" pitchFamily="18" charset="0"/>
              </a:rPr>
              <a:t>Outside class Definition:</a:t>
            </a:r>
          </a:p>
          <a:p>
            <a:pPr marL="318503" indent="-318503" algn="just">
              <a:lnSpc>
                <a:spcPct val="120000"/>
              </a:lnSpc>
              <a:buClr>
                <a:srgbClr val="C00000"/>
              </a:buClr>
              <a:buSzPct val="80000"/>
              <a:defRPr/>
            </a:pPr>
            <a:r>
              <a:rPr lang="en-US" dirty="0" smtClean="0">
                <a:latin typeface="Cambria" pitchFamily="18" charset="0"/>
              </a:rPr>
              <a:t>class Box {</a:t>
            </a:r>
          </a:p>
          <a:p>
            <a:pPr marL="318503" indent="-318503" algn="just">
              <a:lnSpc>
                <a:spcPct val="120000"/>
              </a:lnSpc>
              <a:buClr>
                <a:srgbClr val="C00000"/>
              </a:buClr>
              <a:buSzPct val="80000"/>
              <a:defRPr/>
            </a:pPr>
            <a:r>
              <a:rPr lang="en-US" dirty="0" smtClean="0">
                <a:latin typeface="Cambria" pitchFamily="18" charset="0"/>
              </a:rPr>
              <a:t>   public:</a:t>
            </a:r>
          </a:p>
          <a:p>
            <a:pPr marL="318503" indent="-318503" algn="just">
              <a:lnSpc>
                <a:spcPct val="120000"/>
              </a:lnSpc>
              <a:buClr>
                <a:srgbClr val="C00000"/>
              </a:buClr>
              <a:buSzPct val="80000"/>
              <a:defRPr/>
            </a:pPr>
            <a:r>
              <a:rPr lang="en-US" dirty="0" smtClean="0">
                <a:latin typeface="Cambria" pitchFamily="18" charset="0"/>
              </a:rPr>
              <a:t>      double length;      // Length of a box</a:t>
            </a:r>
          </a:p>
          <a:p>
            <a:pPr marL="318503" indent="-318503" algn="just">
              <a:lnSpc>
                <a:spcPct val="120000"/>
              </a:lnSpc>
              <a:buClr>
                <a:srgbClr val="C00000"/>
              </a:buClr>
              <a:buSzPct val="80000"/>
              <a:defRPr/>
            </a:pPr>
            <a:r>
              <a:rPr lang="en-US" dirty="0" smtClean="0">
                <a:latin typeface="Cambria" pitchFamily="18" charset="0"/>
              </a:rPr>
              <a:t>      double breadth;     // Breadth of a box</a:t>
            </a:r>
          </a:p>
          <a:p>
            <a:pPr marL="318503" indent="-318503" algn="just">
              <a:lnSpc>
                <a:spcPct val="120000"/>
              </a:lnSpc>
              <a:buClr>
                <a:srgbClr val="C00000"/>
              </a:buClr>
              <a:buSzPct val="80000"/>
              <a:defRPr/>
            </a:pPr>
            <a:r>
              <a:rPr lang="en-US" dirty="0" smtClean="0">
                <a:latin typeface="Cambria" pitchFamily="18" charset="0"/>
              </a:rPr>
              <a:t>      double height;      // Height of a box</a:t>
            </a:r>
          </a:p>
          <a:p>
            <a:pPr marL="318503" indent="-318503" algn="just">
              <a:lnSpc>
                <a:spcPct val="120000"/>
              </a:lnSpc>
              <a:buClr>
                <a:srgbClr val="C00000"/>
              </a:buClr>
              <a:buSzPct val="80000"/>
              <a:defRPr/>
            </a:pPr>
            <a:r>
              <a:rPr lang="en-US" smtClean="0">
                <a:latin typeface="Cambria" pitchFamily="18" charset="0"/>
              </a:rPr>
              <a:t>       double </a:t>
            </a:r>
            <a:r>
              <a:rPr lang="en-US" dirty="0" err="1" smtClean="0">
                <a:latin typeface="Cambria" pitchFamily="18" charset="0"/>
              </a:rPr>
              <a:t>getVolume</a:t>
            </a:r>
            <a:r>
              <a:rPr lang="en-US" dirty="0" smtClean="0">
                <a:latin typeface="Cambria" pitchFamily="18" charset="0"/>
              </a:rPr>
              <a:t>(void); //declaration</a:t>
            </a:r>
          </a:p>
          <a:p>
            <a:pPr marL="318503" indent="-318503" algn="just">
              <a:lnSpc>
                <a:spcPct val="120000"/>
              </a:lnSpc>
              <a:buClr>
                <a:srgbClr val="C00000"/>
              </a:buClr>
              <a:buSzPct val="80000"/>
              <a:defRPr/>
            </a:pPr>
            <a:r>
              <a:rPr lang="en-US" dirty="0" smtClean="0">
                <a:latin typeface="Cambria" pitchFamily="18" charset="0"/>
              </a:rPr>
              <a:t>};</a:t>
            </a:r>
          </a:p>
          <a:p>
            <a:pPr marL="318503" indent="-318503" algn="just">
              <a:lnSpc>
                <a:spcPct val="120000"/>
              </a:lnSpc>
              <a:buClr>
                <a:srgbClr val="C00000"/>
              </a:buClr>
              <a:buSzPct val="80000"/>
              <a:defRPr/>
            </a:pPr>
            <a:r>
              <a:rPr lang="en-US" dirty="0" smtClean="0">
                <a:latin typeface="Cambria" pitchFamily="18" charset="0"/>
              </a:rPr>
              <a:t>double Box :: </a:t>
            </a:r>
            <a:r>
              <a:rPr lang="en-US" dirty="0" err="1" smtClean="0">
                <a:latin typeface="Cambria" pitchFamily="18" charset="0"/>
              </a:rPr>
              <a:t>getVolume</a:t>
            </a:r>
            <a:r>
              <a:rPr lang="en-US" dirty="0" smtClean="0">
                <a:latin typeface="Cambria" pitchFamily="18" charset="0"/>
              </a:rPr>
              <a:t>(void) {</a:t>
            </a:r>
          </a:p>
          <a:p>
            <a:pPr marL="318503" indent="-318503" algn="just">
              <a:lnSpc>
                <a:spcPct val="120000"/>
              </a:lnSpc>
              <a:buClr>
                <a:srgbClr val="C00000"/>
              </a:buClr>
              <a:buSzPct val="80000"/>
              <a:defRPr/>
            </a:pPr>
            <a:r>
              <a:rPr lang="en-US" dirty="0" smtClean="0">
                <a:latin typeface="Cambria" pitchFamily="18" charset="0"/>
              </a:rPr>
              <a:t>   return length * breadth * height;</a:t>
            </a:r>
          </a:p>
          <a:p>
            <a:pPr marL="318503" indent="-318503" algn="just">
              <a:lnSpc>
                <a:spcPct val="120000"/>
              </a:lnSpc>
              <a:buClr>
                <a:srgbClr val="C00000"/>
              </a:buClr>
              <a:buSzPct val="80000"/>
              <a:defRPr/>
            </a:pPr>
            <a:r>
              <a:rPr lang="en-US" dirty="0" smtClean="0">
                <a:latin typeface="Cambria" pitchFamily="18" charset="0"/>
              </a:rPr>
              <a:t>}</a:t>
            </a:r>
          </a:p>
          <a:p>
            <a:pPr lvl="0" algn="just">
              <a:lnSpc>
                <a:spcPct val="120000"/>
              </a:lnSpc>
              <a:buClr>
                <a:srgbClr val="C00000"/>
              </a:buClr>
              <a:buSzPct val="80000"/>
              <a:defRPr/>
            </a:pPr>
            <a:endParaRPr lang="en-US" dirty="0" smtClean="0">
              <a:latin typeface="Cambria" pitchFamily="18" charset="0"/>
            </a:endParaRPr>
          </a:p>
        </p:txBody>
      </p:sp>
      <p:sp>
        <p:nvSpPr>
          <p:cNvPr id="8" name="Rectangular Callout 7"/>
          <p:cNvSpPr/>
          <p:nvPr/>
        </p:nvSpPr>
        <p:spPr>
          <a:xfrm>
            <a:off x="5628167" y="5181600"/>
            <a:ext cx="2971800" cy="304800"/>
          </a:xfrm>
          <a:prstGeom prst="wedgeRectCallout">
            <a:avLst>
              <a:gd name="adj1" fmla="val -46747"/>
              <a:gd name="adj2" fmla="val 9738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Scope Resolution Operator</a:t>
            </a:r>
            <a:endParaRPr lang="en-US" dirty="0"/>
          </a:p>
        </p:txBody>
      </p:sp>
      <p:cxnSp>
        <p:nvCxnSpPr>
          <p:cNvPr id="12" name="Straight Connector 11"/>
          <p:cNvCxnSpPr/>
          <p:nvPr/>
        </p:nvCxnSpPr>
        <p:spPr>
          <a:xfrm rot="5400000">
            <a:off x="2667794" y="4724400"/>
            <a:ext cx="3352006" cy="794"/>
          </a:xfrm>
          <a:prstGeom prst="line">
            <a:avLst/>
          </a:prstGeom>
          <a:ln w="25400">
            <a:prstDash val="sysDash"/>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a:xfrm>
            <a:off x="12402" y="131134"/>
            <a:ext cx="8839200" cy="990600"/>
          </a:xfrm>
        </p:spPr>
        <p:txBody>
          <a:bodyPr/>
          <a:lstStyle/>
          <a:p>
            <a:r>
              <a:rPr lang="en-US" sz="4000" b="1" dirty="0" smtClean="0">
                <a:solidFill>
                  <a:schemeClr val="tx1"/>
                </a:solidFill>
                <a:latin typeface="Cambria" pitchFamily="18" charset="0"/>
              </a:rPr>
              <a:t>Accessing member function cont…</a:t>
            </a:r>
          </a:p>
        </p:txBody>
      </p:sp>
      <p:pic>
        <p:nvPicPr>
          <p:cNvPr id="4" name="Picture 2" descr="http://www.entranceforms.com/libs/img/logos/kiit0712.logo.jpg"/>
          <p:cNvPicPr>
            <a:picLocks noChangeAspect="1" noChangeArrowheads="1"/>
          </p:cNvPicPr>
          <p:nvPr/>
        </p:nvPicPr>
        <p:blipFill>
          <a:blip r:embed="rId3" cstate="print"/>
          <a:srcRect l="7585" b="3870"/>
          <a:stretch>
            <a:fillRect/>
          </a:stretch>
        </p:blipFill>
        <p:spPr bwMode="auto">
          <a:xfrm>
            <a:off x="8153403" y="533400"/>
            <a:ext cx="928396" cy="685800"/>
          </a:xfrm>
          <a:prstGeom prst="rect">
            <a:avLst/>
          </a:prstGeom>
          <a:noFill/>
        </p:spPr>
      </p:pic>
      <p:sp>
        <p:nvSpPr>
          <p:cNvPr id="5" name="Footer Placeholder 3"/>
          <p:cNvSpPr>
            <a:spLocks noGrp="1"/>
          </p:cNvSpPr>
          <p:nvPr>
            <p:ph type="ftr" sz="quarter" idx="11"/>
          </p:nvPr>
        </p:nvSpPr>
        <p:spPr bwMode="auto">
          <a:xfrm>
            <a:off x="609600" y="6506310"/>
            <a:ext cx="8115300" cy="316523"/>
          </a:xfrm>
          <a:solidFill>
            <a:srgbClr val="008000"/>
          </a:solidFill>
          <a:ln>
            <a:solidFill>
              <a:srgbClr val="00B050"/>
            </a:solidFill>
            <a:miter lim="800000"/>
            <a:headEnd/>
            <a:tailEnd/>
          </a:ln>
        </p:spPr>
        <p:txBody>
          <a:bodyPr wrap="square" lIns="91258" tIns="45628" rIns="91258" bIns="45628" numCol="1" anchorCtr="0" compatLnSpc="1">
            <a:prstTxWarp prst="textNoShape">
              <a:avLst/>
            </a:prstTxWarp>
          </a:bodyPr>
          <a:lstStyle/>
          <a:p>
            <a:pPr algn="ctr"/>
            <a:r>
              <a:rPr lang="en-US" sz="2200" b="1" smtClean="0">
                <a:solidFill>
                  <a:schemeClr val="bg1"/>
                </a:solidFill>
                <a:latin typeface="Cambria Math" pitchFamily="18" charset="0"/>
                <a:ea typeface="Cambria Math" pitchFamily="18" charset="0"/>
                <a:cs typeface="Times New Roman" pitchFamily="18" charset="0"/>
              </a:rPr>
              <a:t>School of Computer Engineering</a:t>
            </a:r>
            <a:endParaRPr lang="en-US" sz="1900" dirty="0">
              <a:solidFill>
                <a:schemeClr val="bg1"/>
              </a:solidFill>
              <a:latin typeface="Cambria Math" pitchFamily="18" charset="0"/>
              <a:ea typeface="Cambria Math" pitchFamily="18" charset="0"/>
            </a:endParaRPr>
          </a:p>
        </p:txBody>
      </p:sp>
      <p:sp>
        <p:nvSpPr>
          <p:cNvPr id="16" name="Slide Number Placeholder 15"/>
          <p:cNvSpPr>
            <a:spLocks noGrp="1"/>
          </p:cNvSpPr>
          <p:nvPr>
            <p:ph type="sldNum" sz="quarter" idx="12"/>
          </p:nvPr>
        </p:nvSpPr>
        <p:spPr/>
        <p:txBody>
          <a:bodyPr>
            <a:normAutofit fontScale="85000" lnSpcReduction="20000"/>
          </a:bodyPr>
          <a:lstStyle/>
          <a:p>
            <a:pPr>
              <a:defRPr/>
            </a:pPr>
            <a:fld id="{F22323B9-1D87-4D56-A1A0-9DA960EA2996}" type="slidenum">
              <a:rPr lang="en-US" smtClean="0"/>
              <a:pPr>
                <a:defRPr/>
              </a:pPr>
              <a:t>9</a:t>
            </a:fld>
            <a:endParaRPr lang="en-US" dirty="0"/>
          </a:p>
        </p:txBody>
      </p:sp>
      <p:sp>
        <p:nvSpPr>
          <p:cNvPr id="10" name="Content Placeholder 2"/>
          <p:cNvSpPr txBox="1">
            <a:spLocks/>
          </p:cNvSpPr>
          <p:nvPr/>
        </p:nvSpPr>
        <p:spPr bwMode="auto">
          <a:xfrm>
            <a:off x="99234" y="1479699"/>
            <a:ext cx="8892365" cy="1415901"/>
          </a:xfrm>
          <a:prstGeom prst="rect">
            <a:avLst/>
          </a:prstGeom>
          <a:noFill/>
          <a:ln w="9525">
            <a:noFill/>
            <a:miter lim="800000"/>
            <a:headEnd/>
            <a:tailEnd/>
          </a:ln>
        </p:spPr>
        <p:txBody>
          <a:bodyPr vert="horz" wrap="square" lIns="91273" tIns="45636" rIns="91273" bIns="45636" numCol="1" anchor="t" anchorCtr="0" compatLnSpc="1">
            <a:prstTxWarp prst="textNoShape">
              <a:avLst/>
            </a:prstTxWarp>
          </a:bodyPr>
          <a:lstStyle/>
          <a:p>
            <a:pPr lvl="0" algn="just">
              <a:lnSpc>
                <a:spcPct val="120000"/>
              </a:lnSpc>
              <a:buClr>
                <a:srgbClr val="C00000"/>
              </a:buClr>
              <a:buSzPct val="80000"/>
              <a:defRPr/>
            </a:pPr>
            <a:r>
              <a:rPr lang="en-US" dirty="0" smtClean="0">
                <a:latin typeface="Cambria" pitchFamily="18" charset="0"/>
              </a:rPr>
              <a:t>A member function will be called using a dot operator (.) on a object where it will manipulate data related to that object only as follows −</a:t>
            </a:r>
          </a:p>
          <a:p>
            <a:pPr lvl="0" algn="just">
              <a:lnSpc>
                <a:spcPct val="120000"/>
              </a:lnSpc>
              <a:buClr>
                <a:srgbClr val="C00000"/>
              </a:buClr>
              <a:buSzPct val="80000"/>
              <a:defRPr/>
            </a:pPr>
            <a:r>
              <a:rPr lang="en-US" dirty="0" smtClean="0">
                <a:latin typeface="Cambria" pitchFamily="18" charset="0"/>
              </a:rPr>
              <a:t>Box </a:t>
            </a:r>
            <a:r>
              <a:rPr lang="en-US" dirty="0" err="1" smtClean="0">
                <a:latin typeface="Cambria" pitchFamily="18" charset="0"/>
              </a:rPr>
              <a:t>myBox</a:t>
            </a:r>
            <a:r>
              <a:rPr lang="en-US" dirty="0" smtClean="0">
                <a:latin typeface="Cambria" pitchFamily="18" charset="0"/>
              </a:rPr>
              <a:t>;          // Create an object</a:t>
            </a:r>
          </a:p>
          <a:p>
            <a:pPr lvl="0" algn="just">
              <a:lnSpc>
                <a:spcPct val="120000"/>
              </a:lnSpc>
              <a:buClr>
                <a:srgbClr val="C00000"/>
              </a:buClr>
              <a:buSzPct val="80000"/>
              <a:defRPr/>
            </a:pPr>
            <a:r>
              <a:rPr lang="en-US" dirty="0" err="1" smtClean="0">
                <a:latin typeface="Cambria" pitchFamily="18" charset="0"/>
              </a:rPr>
              <a:t>myBox.getVolume</a:t>
            </a:r>
            <a:r>
              <a:rPr lang="en-US" dirty="0" smtClean="0">
                <a:latin typeface="Cambria" pitchFamily="18" charset="0"/>
              </a:rPr>
              <a:t>();  // Call member function for the object</a:t>
            </a:r>
          </a:p>
        </p:txBody>
      </p:sp>
      <p:grpSp>
        <p:nvGrpSpPr>
          <p:cNvPr id="12" name="Group 11"/>
          <p:cNvGrpSpPr/>
          <p:nvPr/>
        </p:nvGrpSpPr>
        <p:grpSpPr>
          <a:xfrm>
            <a:off x="86833" y="2980664"/>
            <a:ext cx="8959701" cy="369332"/>
            <a:chOff x="86833" y="4504664"/>
            <a:chExt cx="8959701" cy="369332"/>
          </a:xfrm>
        </p:grpSpPr>
        <p:sp>
          <p:nvSpPr>
            <p:cNvPr id="8" name="TextBox 7"/>
            <p:cNvSpPr txBox="1"/>
            <p:nvPr/>
          </p:nvSpPr>
          <p:spPr>
            <a:xfrm>
              <a:off x="86833" y="4504664"/>
              <a:ext cx="8959701" cy="369332"/>
            </a:xfrm>
            <a:prstGeom prst="rect">
              <a:avLst/>
            </a:prstGeom>
            <a:solidFill>
              <a:schemeClr val="accent2"/>
            </a:solidFill>
          </p:spPr>
          <p:txBody>
            <a:bodyPr wrap="square" rtlCol="0">
              <a:spAutoFit/>
            </a:bodyPr>
            <a:lstStyle/>
            <a:p>
              <a:r>
                <a:rPr lang="en-US" i="1" dirty="0" smtClean="0">
                  <a:solidFill>
                    <a:schemeClr val="bg1"/>
                  </a:solidFill>
                  <a:latin typeface="+mn-lt"/>
                </a:rPr>
                <a:t>Class Work</a:t>
              </a:r>
            </a:p>
          </p:txBody>
        </p:sp>
        <p:pic>
          <p:nvPicPr>
            <p:cNvPr id="9" name="Picture 2"/>
            <p:cNvPicPr>
              <a:picLocks noChangeAspect="1" noChangeArrowheads="1"/>
            </p:cNvPicPr>
            <p:nvPr/>
          </p:nvPicPr>
          <p:blipFill>
            <a:blip r:embed="rId4" cstate="print"/>
            <a:srcRect/>
            <a:stretch>
              <a:fillRect/>
            </a:stretch>
          </p:blipFill>
          <p:spPr bwMode="auto">
            <a:xfrm>
              <a:off x="8621233" y="4540101"/>
              <a:ext cx="381000" cy="304800"/>
            </a:xfrm>
            <a:prstGeom prst="rect">
              <a:avLst/>
            </a:prstGeom>
            <a:noFill/>
            <a:ln w="9525">
              <a:noFill/>
              <a:miter lim="800000"/>
              <a:headEnd/>
              <a:tailEnd/>
            </a:ln>
            <a:effectLst/>
          </p:spPr>
        </p:pic>
      </p:grpSp>
      <p:sp>
        <p:nvSpPr>
          <p:cNvPr id="11" name="Content Placeholder 2"/>
          <p:cNvSpPr txBox="1">
            <a:spLocks/>
          </p:cNvSpPr>
          <p:nvPr/>
        </p:nvSpPr>
        <p:spPr bwMode="auto">
          <a:xfrm>
            <a:off x="67336" y="3320900"/>
            <a:ext cx="8924264" cy="2775100"/>
          </a:xfrm>
          <a:prstGeom prst="rect">
            <a:avLst/>
          </a:prstGeom>
          <a:noFill/>
          <a:ln w="9525">
            <a:noFill/>
            <a:miter lim="800000"/>
            <a:headEnd/>
            <a:tailEnd/>
          </a:ln>
        </p:spPr>
        <p:txBody>
          <a:bodyPr vert="horz" wrap="square" lIns="91273" tIns="45636" rIns="91273" bIns="45636" numCol="1" anchor="t" anchorCtr="0" compatLnSpc="1">
            <a:prstTxWarp prst="textNoShape">
              <a:avLst/>
            </a:prstTxWarp>
          </a:bodyPr>
          <a:lstStyle/>
          <a:p>
            <a:pPr marL="457200" lvl="0" indent="-457200" algn="just">
              <a:lnSpc>
                <a:spcPct val="120000"/>
              </a:lnSpc>
              <a:buClr>
                <a:srgbClr val="C00000"/>
              </a:buClr>
              <a:buSzPct val="80000"/>
              <a:buFont typeface="+mj-lt"/>
              <a:buAutoNum type="arabicPeriod"/>
              <a:defRPr/>
            </a:pPr>
            <a:r>
              <a:rPr lang="en-US" dirty="0" smtClean="0">
                <a:latin typeface="Cambria" pitchFamily="18" charset="0"/>
              </a:rPr>
              <a:t>WAP to calculate the area of rectangle. The program must demonstrate the usage of objects, classes and access of data members and member functions.</a:t>
            </a:r>
          </a:p>
          <a:p>
            <a:pPr marL="457200" lvl="0" indent="-457200" algn="just">
              <a:lnSpc>
                <a:spcPct val="120000"/>
              </a:lnSpc>
              <a:buClr>
                <a:srgbClr val="C00000"/>
              </a:buClr>
              <a:buSzPct val="80000"/>
              <a:buFont typeface="+mj-lt"/>
              <a:buAutoNum type="arabicPeriod"/>
              <a:defRPr/>
            </a:pPr>
            <a:r>
              <a:rPr lang="en-US" dirty="0" smtClean="0">
                <a:latin typeface="Cambria" pitchFamily="18" charset="0"/>
              </a:rPr>
              <a:t>Make a class Triangle. Enter the three sides and calculate the area.</a:t>
            </a:r>
          </a:p>
          <a:p>
            <a:pPr marL="457200" lvl="0" indent="-457200" algn="just">
              <a:lnSpc>
                <a:spcPct val="120000"/>
              </a:lnSpc>
              <a:buClr>
                <a:srgbClr val="C00000"/>
              </a:buClr>
              <a:buSzPct val="80000"/>
              <a:buFont typeface="+mj-lt"/>
              <a:buAutoNum type="arabicPeriod"/>
              <a:defRPr/>
            </a:pPr>
            <a:r>
              <a:rPr lang="en-US" dirty="0" smtClean="0">
                <a:latin typeface="Cambria" pitchFamily="18" charset="0"/>
              </a:rPr>
              <a:t>WAP to calculate simple earned interest by using objects, classes and access operator (i.e. outside class definition). E.g. A 2-year loan of $500 is made with 4% simple interest. Find the interest earned. </a:t>
            </a:r>
          </a:p>
          <a:p>
            <a:pPr marL="457200" lvl="0" indent="-457200" algn="just">
              <a:lnSpc>
                <a:spcPct val="120000"/>
              </a:lnSpc>
              <a:buClr>
                <a:srgbClr val="C00000"/>
              </a:buClr>
              <a:buSzPct val="80000"/>
              <a:defRPr/>
            </a:pPr>
            <a:r>
              <a:rPr lang="en-US" dirty="0" smtClean="0">
                <a:latin typeface="Cambria" pitchFamily="18" charset="0"/>
              </a:rPr>
              <a:t>	Formula :-</a:t>
            </a:r>
          </a:p>
          <a:p>
            <a:pPr marL="457200" lvl="0" indent="-457200" algn="just">
              <a:lnSpc>
                <a:spcPct val="120000"/>
              </a:lnSpc>
              <a:buClr>
                <a:srgbClr val="C00000"/>
              </a:buClr>
              <a:buSzPct val="80000"/>
              <a:defRPr/>
            </a:pPr>
            <a:r>
              <a:rPr lang="en-US" dirty="0" smtClean="0">
                <a:latin typeface="Cambria" pitchFamily="18" charset="0"/>
              </a:rPr>
              <a:t>	simple earned interest = principal amount ( 1 + (rate of interest / 100) * time)</a:t>
            </a:r>
          </a:p>
          <a:p>
            <a:pPr marL="457200" lvl="0" indent="-457200" algn="just">
              <a:lnSpc>
                <a:spcPct val="120000"/>
              </a:lnSpc>
              <a:buClr>
                <a:srgbClr val="C00000"/>
              </a:buClr>
              <a:buSzPct val="80000"/>
              <a:buFont typeface="+mj-lt"/>
              <a:buAutoNum type="arabicPeriod"/>
              <a:defRPr/>
            </a:pPr>
            <a:endParaRPr lang="en-US" dirty="0" smtClean="0">
              <a:latin typeface="Cambria" pitchFamily="18" charset="0"/>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themeOverride>
</file>

<file path=docProps/app.xml><?xml version="1.0" encoding="utf-8"?>
<Properties xmlns="http://schemas.openxmlformats.org/officeDocument/2006/extended-properties" xmlns:vt="http://schemas.openxmlformats.org/officeDocument/2006/docPropsVTypes">
  <Template>Median</Template>
  <TotalTime>6738</TotalTime>
  <Words>4566</Words>
  <Application>Microsoft Office PowerPoint</Application>
  <PresentationFormat>On-screen Show (4:3)</PresentationFormat>
  <Paragraphs>655</Paragraphs>
  <Slides>39</Slides>
  <Notes>39</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39</vt:i4>
      </vt:variant>
    </vt:vector>
  </HeadingPairs>
  <TitlesOfParts>
    <vt:vector size="41" baseType="lpstr">
      <vt:lpstr>Median</vt:lpstr>
      <vt:lpstr>Package</vt:lpstr>
      <vt:lpstr>Slide 1</vt:lpstr>
      <vt:lpstr>Course Contents</vt:lpstr>
      <vt:lpstr>Limitation of Structure</vt:lpstr>
      <vt:lpstr>Introduction</vt:lpstr>
      <vt:lpstr>Class Definition</vt:lpstr>
      <vt:lpstr>Object</vt:lpstr>
      <vt:lpstr>Accessing data members</vt:lpstr>
      <vt:lpstr>Accessing member function</vt:lpstr>
      <vt:lpstr>Accessing member function cont…</vt:lpstr>
      <vt:lpstr>Inline Function Recap</vt:lpstr>
      <vt:lpstr>Making Member Function inline</vt:lpstr>
      <vt:lpstr>Making Member Function inline cont…</vt:lpstr>
      <vt:lpstr>Nesting of Member Function</vt:lpstr>
      <vt:lpstr>Nesting of Member Function Example cont…</vt:lpstr>
      <vt:lpstr>Access Specifier</vt:lpstr>
      <vt:lpstr>Public Access Specifier</vt:lpstr>
      <vt:lpstr>Private Access Specifier</vt:lpstr>
      <vt:lpstr>Private Access Specifier cont…</vt:lpstr>
      <vt:lpstr>Protected Access Specifier</vt:lpstr>
      <vt:lpstr>Memory Allocation for Classes and Objects</vt:lpstr>
      <vt:lpstr>Array of objects</vt:lpstr>
      <vt:lpstr>Objects as function argument</vt:lpstr>
      <vt:lpstr>Function returning Object</vt:lpstr>
      <vt:lpstr>Static Data Members</vt:lpstr>
      <vt:lpstr>Static Member Function</vt:lpstr>
      <vt:lpstr>Static Object</vt:lpstr>
      <vt:lpstr>Friend Function</vt:lpstr>
      <vt:lpstr>Friend Class</vt:lpstr>
      <vt:lpstr>Function with Default Arguments</vt:lpstr>
      <vt:lpstr>Function Overloading</vt:lpstr>
      <vt:lpstr>Nested Class</vt:lpstr>
      <vt:lpstr>Local Class</vt:lpstr>
      <vt:lpstr>this Pointer</vt:lpstr>
      <vt:lpstr>Const member functions</vt:lpstr>
      <vt:lpstr>Const object</vt:lpstr>
      <vt:lpstr>Slide 36</vt:lpstr>
      <vt:lpstr>Home Work (HW)</vt:lpstr>
      <vt:lpstr>Home Work (HW)</vt:lpstr>
      <vt:lpstr>Home Work (HW)</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Administrator</dc:creator>
  <cp:lastModifiedBy>KIIT104702</cp:lastModifiedBy>
  <cp:revision>1841</cp:revision>
  <dcterms:created xsi:type="dcterms:W3CDTF">2006-08-16T00:00:00Z</dcterms:created>
  <dcterms:modified xsi:type="dcterms:W3CDTF">2021-08-24T16:46:53Z</dcterms:modified>
</cp:coreProperties>
</file>