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Lst>
  <p:notesMasterIdLst>
    <p:notesMasterId r:id="rId43"/>
  </p:notesMasterIdLst>
  <p:sldIdLst>
    <p:sldId id="256" r:id="rId9"/>
    <p:sldId id="258" r:id="rId10"/>
    <p:sldId id="417" r:id="rId11"/>
    <p:sldId id="469" r:id="rId12"/>
    <p:sldId id="470" r:id="rId13"/>
    <p:sldId id="475" r:id="rId14"/>
    <p:sldId id="492" r:id="rId15"/>
    <p:sldId id="493" r:id="rId16"/>
    <p:sldId id="497" r:id="rId17"/>
    <p:sldId id="499" r:id="rId18"/>
    <p:sldId id="495" r:id="rId19"/>
    <p:sldId id="502" r:id="rId20"/>
    <p:sldId id="503" r:id="rId21"/>
    <p:sldId id="504" r:id="rId22"/>
    <p:sldId id="505" r:id="rId23"/>
    <p:sldId id="509" r:id="rId24"/>
    <p:sldId id="506" r:id="rId25"/>
    <p:sldId id="508" r:id="rId26"/>
    <p:sldId id="510" r:id="rId27"/>
    <p:sldId id="511" r:id="rId28"/>
    <p:sldId id="512" r:id="rId29"/>
    <p:sldId id="513" r:id="rId30"/>
    <p:sldId id="514" r:id="rId31"/>
    <p:sldId id="515" r:id="rId32"/>
    <p:sldId id="519" r:id="rId33"/>
    <p:sldId id="520" r:id="rId34"/>
    <p:sldId id="522" r:id="rId35"/>
    <p:sldId id="523" r:id="rId36"/>
    <p:sldId id="525" r:id="rId37"/>
    <p:sldId id="526" r:id="rId38"/>
    <p:sldId id="527" r:id="rId39"/>
    <p:sldId id="528" r:id="rId40"/>
    <p:sldId id="529" r:id="rId41"/>
    <p:sldId id="345" r:id="rId42"/>
  </p:sldIdLst>
  <p:sldSz cx="9144000" cy="6858000" type="screen4x3"/>
  <p:notesSz cx="6858000" cy="9144000"/>
  <p:defaultTextStyle>
    <a:defPPr>
      <a:defRPr lang="es-ES"/>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2E0F00"/>
    <a:srgbClr val="3E1F00"/>
    <a:srgbClr val="1B311F"/>
    <a:srgbClr val="422C16"/>
    <a:srgbClr val="0C788E"/>
    <a:srgbClr val="006666"/>
    <a:srgbClr val="9832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23"/>
    <p:restoredTop sz="94595"/>
  </p:normalViewPr>
  <p:slideViewPr>
    <p:cSldViewPr showGuides="1">
      <p:cViewPr>
        <p:scale>
          <a:sx n="60" d="100"/>
          <a:sy n="60" d="100"/>
        </p:scale>
        <p:origin x="-738" y="-2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notesMaster" Target="notesMasters/notesMaster1.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sz="1200" b="0" i="0" u="none" strike="noStrike" kern="1200" cap="none" spc="0" normalizeH="0" baseline="0" noProof="1">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noProof="1">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0D1B9FA-A8A9-45D2-8C6C-6119596B2F99}" type="datetimeFigureOut">
              <a:rPr kumimoji="0" lang="en-US" sz="1200" b="0"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196" name="Slide Image Placeholder 3"/>
          <p:cNvSpPr>
            <a:spLocks noGrp="1" noRot="1" noChangeAspect="1"/>
          </p:cNvSpPr>
          <p:nvPr>
            <p:ph type="sldImg"/>
          </p:nvPr>
        </p:nvSpPr>
        <p:spPr>
          <a:xfrm>
            <a:off x="1143000" y="685800"/>
            <a:ext cx="4572000" cy="3429000"/>
          </a:xfrm>
          <a:prstGeom prst="rect">
            <a:avLst/>
          </a:prstGeom>
          <a:noFill/>
          <a:ln w="12700" cap="flat" cmpd="sng">
            <a:solidFill>
              <a:srgbClr val="000000"/>
            </a:solidFill>
            <a:prstDash val="solid"/>
            <a:round/>
            <a:headEnd type="none" w="med" len="med"/>
            <a:tailEnd type="none" w="med" len="med"/>
          </a:ln>
        </p:spPr>
      </p:sp>
      <p:sp>
        <p:nvSpPr>
          <p:cNvPr id="5125" name="Notes Placeholder 4"/>
          <p:cNvSpPr>
            <a:spLocks noGrp="1" noChangeArrowheads="1"/>
          </p:cNvSpPr>
          <p:nvPr>
            <p:ph type="body" sz="quarter" idx="4294967295"/>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I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sz="1200" b="0" i="0" u="none" strike="noStrike" kern="1200" cap="none" spc="0" normalizeH="0" baseline="0" noProof="1">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en-IN" altLang="en-US" sz="1200" strike="noStrike" noProof="1" dirty="0">
                <a:latin typeface="Arial" panose="020B0604020202020204" pitchFamily="34" charset="0"/>
                <a:ea typeface="+mn-ea"/>
                <a:cs typeface="+mn-cs"/>
              </a:rPr>
            </a:fld>
            <a:endParaRPr lang="en-I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Text Placeholder 2"/>
          <p:cNvSpPr>
            <a:spLocks noGrp="1"/>
          </p:cNvSpPr>
          <p:nvPr>
            <p:ph type="body"/>
          </p:nvPr>
        </p:nvSpPr>
        <p:spPr>
          <a:xfrm>
            <a:off x="457200" y="1600200"/>
            <a:ext cx="8229600" cy="4525963"/>
          </a:xfrm>
          <a:prstGeom prst="rect">
            <a:avLst/>
          </a:prstGeom>
          <a:noFill/>
          <a:ln w="9525">
            <a:noFill/>
          </a:ln>
        </p:spPr>
        <p:txBody>
          <a:bodyPr anchor="t" anchorCtr="0"/>
          <a:p>
            <a:pPr lvl="0" indent="-34290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noProof="1">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050"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2051" name="Text Placeholder 2"/>
          <p:cNvSpPr>
            <a:spLocks noGrp="1"/>
          </p:cNvSpPr>
          <p:nvPr>
            <p:ph type="body"/>
          </p:nvPr>
        </p:nvSpPr>
        <p:spPr>
          <a:xfrm>
            <a:off x="457200" y="1600200"/>
            <a:ext cx="8229600" cy="4525963"/>
          </a:xfrm>
          <a:prstGeom prst="rect">
            <a:avLst/>
          </a:prstGeom>
          <a:noFill/>
          <a:ln w="9525">
            <a:noFill/>
          </a:ln>
        </p:spPr>
        <p:txBody>
          <a:bodyPr anchor="t" anchorCtr="0"/>
          <a:p>
            <a:pPr lvl="0" indent="-34290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noProof="1">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3074"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3075" name="Text Placeholder 2"/>
          <p:cNvSpPr>
            <a:spLocks noGrp="1"/>
          </p:cNvSpPr>
          <p:nvPr>
            <p:ph type="body"/>
          </p:nvPr>
        </p:nvSpPr>
        <p:spPr>
          <a:xfrm>
            <a:off x="457200" y="1600200"/>
            <a:ext cx="8229600" cy="4525963"/>
          </a:xfrm>
          <a:prstGeom prst="rect">
            <a:avLst/>
          </a:prstGeom>
          <a:noFill/>
          <a:ln w="9525">
            <a:noFill/>
          </a:ln>
        </p:spPr>
        <p:txBody>
          <a:bodyPr anchor="t" anchorCtr="0"/>
          <a:p>
            <a:pPr lvl="0" indent="-34290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noProof="1">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4098"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4099" name="Text Placeholder 2"/>
          <p:cNvSpPr>
            <a:spLocks noGrp="1"/>
          </p:cNvSpPr>
          <p:nvPr>
            <p:ph type="body"/>
          </p:nvPr>
        </p:nvSpPr>
        <p:spPr>
          <a:xfrm>
            <a:off x="457200" y="1600200"/>
            <a:ext cx="8229600" cy="4525963"/>
          </a:xfrm>
          <a:prstGeom prst="rect">
            <a:avLst/>
          </a:prstGeom>
          <a:noFill/>
          <a:ln w="9525">
            <a:noFill/>
          </a:ln>
        </p:spPr>
        <p:txBody>
          <a:bodyPr anchor="t" anchorCtr="0"/>
          <a:p>
            <a:pPr lvl="0" indent="-34290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noProof="1">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5122"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5123" name="Text Placeholder 2"/>
          <p:cNvSpPr>
            <a:spLocks noGrp="1"/>
          </p:cNvSpPr>
          <p:nvPr>
            <p:ph type="body"/>
          </p:nvPr>
        </p:nvSpPr>
        <p:spPr>
          <a:xfrm>
            <a:off x="457200" y="1600200"/>
            <a:ext cx="8229600" cy="4525963"/>
          </a:xfrm>
          <a:prstGeom prst="rect">
            <a:avLst/>
          </a:prstGeom>
          <a:noFill/>
          <a:ln w="9525">
            <a:noFill/>
          </a:ln>
        </p:spPr>
        <p:txBody>
          <a:bodyPr anchor="t" anchorCtr="0"/>
          <a:p>
            <a:pPr lvl="0" indent="-34290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noProof="1">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614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6147" name="Text Placeholder 2"/>
          <p:cNvSpPr>
            <a:spLocks noGrp="1"/>
          </p:cNvSpPr>
          <p:nvPr>
            <p:ph type="body"/>
          </p:nvPr>
        </p:nvSpPr>
        <p:spPr>
          <a:xfrm>
            <a:off x="457200" y="1600200"/>
            <a:ext cx="8229600" cy="4525963"/>
          </a:xfrm>
          <a:prstGeom prst="rect">
            <a:avLst/>
          </a:prstGeom>
          <a:noFill/>
          <a:ln w="9525">
            <a:noFill/>
          </a:ln>
        </p:spPr>
        <p:txBody>
          <a:bodyPr anchor="t" anchorCtr="0"/>
          <a:p>
            <a:pPr lvl="0" indent="-34290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noProof="1">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7170"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7171" name="Text Placeholder 2"/>
          <p:cNvSpPr>
            <a:spLocks noGrp="1"/>
          </p:cNvSpPr>
          <p:nvPr>
            <p:ph type="body"/>
          </p:nvPr>
        </p:nvSpPr>
        <p:spPr>
          <a:xfrm>
            <a:off x="457200" y="1600200"/>
            <a:ext cx="8229600" cy="4525963"/>
          </a:xfrm>
          <a:prstGeom prst="rect">
            <a:avLst/>
          </a:prstGeom>
          <a:noFill/>
          <a:ln w="9525">
            <a:noFill/>
          </a:ln>
        </p:spPr>
        <p:txBody>
          <a:bodyPr anchor="t" anchorCtr="0"/>
          <a:p>
            <a:pPr lvl="0" indent="-34290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noProof="1">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es-ES" altLang="en-US" strike="noStrike" noProof="1" dirty="0">
                <a:latin typeface="Arial" panose="020B0604020202020204" pitchFamily="34" charset="0"/>
                <a:ea typeface="+mn-ea"/>
                <a:cs typeface="+mn-cs"/>
              </a:rPr>
            </a:fld>
            <a:endParaRPr lang="es-E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6.xml"/><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image" Target="../media/image1.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6.xml"/><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image" Target="../media/image1.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image" Target="../media/image1.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image" Target="../media/image1.jpe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image" Target="../media/image1.jpe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image" Target="../media/image1.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image" Target="../media/image1.jpe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image" Target="../media/image1.jpe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image" Target="../media/image1.jpe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57.xml"/><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image" Target="../media/image1.jpe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8.xml"/><Relationship Id="rId2" Type="http://schemas.openxmlformats.org/officeDocument/2006/relationships/image" Target="../media/image1.jpe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68.xml"/><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8.xml"/><Relationship Id="rId2" Type="http://schemas.openxmlformats.org/officeDocument/2006/relationships/image" Target="../media/image1.jpe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8.xml"/><Relationship Id="rId2" Type="http://schemas.openxmlformats.org/officeDocument/2006/relationships/image" Target="../media/image1.jpe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jpe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bwMode="white">
      <p:bgPr>
        <a:solidFill>
          <a:schemeClr val="accent3">
            <a:lumMod val="75000"/>
          </a:schemeClr>
        </a:solidFill>
        <a:effectLst/>
      </p:bgPr>
    </p:bg>
    <p:spTree>
      <p:nvGrpSpPr>
        <p:cNvPr id="1" name=""/>
        <p:cNvGrpSpPr/>
        <p:nvPr/>
      </p:nvGrpSpPr>
      <p:grpSpPr/>
      <p:sp>
        <p:nvSpPr>
          <p:cNvPr id="9218" name="Rectangle 170"/>
          <p:cNvSpPr txBox="1"/>
          <p:nvPr/>
        </p:nvSpPr>
        <p:spPr>
          <a:xfrm>
            <a:off x="3214688" y="4500563"/>
            <a:ext cx="5786437" cy="1643062"/>
          </a:xfrm>
          <a:prstGeom prst="rect">
            <a:avLst/>
          </a:prstGeom>
          <a:noFill/>
          <a:ln w="9525">
            <a:noFill/>
          </a:ln>
        </p:spPr>
        <p:txBody>
          <a:bodyPr anchor="ctr" anchorCtr="0"/>
          <a:p>
            <a:pPr algn="r" eaLnBrk="0" hangingPunct="0"/>
            <a:r>
              <a:rPr lang="en-US" altLang="zh-CN" sz="1600" dirty="0">
                <a:solidFill>
                  <a:schemeClr val="bg1"/>
                </a:solidFill>
                <a:latin typeface="Times New Roman" panose="02020603050405020304" pitchFamily="18" charset="0"/>
                <a:ea typeface="SimSun" panose="02010600030101010101" pitchFamily="2" charset="-122"/>
              </a:rPr>
              <a:t>Dr. Pradeep Kumar Mallick</a:t>
            </a:r>
            <a:endParaRPr lang="en-US" altLang="zh-CN" sz="1600" dirty="0">
              <a:solidFill>
                <a:schemeClr val="bg1"/>
              </a:solidFill>
              <a:latin typeface="Times New Roman" panose="02020603050405020304" pitchFamily="18" charset="0"/>
              <a:ea typeface="SimSun" panose="02010600030101010101" pitchFamily="2" charset="-122"/>
            </a:endParaRPr>
          </a:p>
          <a:p>
            <a:pPr algn="r" eaLnBrk="0" hangingPunct="0"/>
            <a:r>
              <a:rPr lang="en-US" altLang="zh-CN" sz="1600" dirty="0">
                <a:solidFill>
                  <a:schemeClr val="bg1"/>
                </a:solidFill>
                <a:latin typeface="Times New Roman" panose="02020603050405020304" pitchFamily="18" charset="0"/>
                <a:ea typeface="SimSun" panose="02010600030101010101" pitchFamily="2" charset="-122"/>
              </a:rPr>
              <a:t>Associate Professor [II] </a:t>
            </a:r>
            <a:br>
              <a:rPr lang="en-US" altLang="zh-CN" sz="1600" dirty="0">
                <a:solidFill>
                  <a:schemeClr val="bg1"/>
                </a:solidFill>
                <a:latin typeface="Times New Roman" panose="02020603050405020304" pitchFamily="18" charset="0"/>
                <a:ea typeface="SimSun" panose="02010600030101010101" pitchFamily="2" charset="-122"/>
              </a:rPr>
            </a:br>
            <a:r>
              <a:rPr lang="en-US" altLang="zh-CN" sz="1600" dirty="0">
                <a:solidFill>
                  <a:schemeClr val="bg1"/>
                </a:solidFill>
                <a:latin typeface="Times New Roman" panose="02020603050405020304" pitchFamily="18" charset="0"/>
                <a:ea typeface="SimSun" panose="02010600030101010101" pitchFamily="2" charset="-122"/>
              </a:rPr>
              <a:t>School of Computer  Engineering, </a:t>
            </a:r>
            <a:br>
              <a:rPr lang="en-US" altLang="zh-CN" sz="1600" dirty="0">
                <a:solidFill>
                  <a:schemeClr val="bg1"/>
                </a:solidFill>
                <a:latin typeface="Times New Roman" panose="02020603050405020304" pitchFamily="18" charset="0"/>
                <a:ea typeface="SimSun" panose="02010600030101010101" pitchFamily="2" charset="-122"/>
              </a:rPr>
            </a:br>
            <a:r>
              <a:rPr lang="en-US" altLang="zh-CN" sz="1600" dirty="0">
                <a:solidFill>
                  <a:schemeClr val="bg1"/>
                </a:solidFill>
                <a:latin typeface="Times New Roman" panose="02020603050405020304" pitchFamily="18" charset="0"/>
                <a:ea typeface="SimSun" panose="02010600030101010101" pitchFamily="2" charset="-122"/>
              </a:rPr>
              <a:t>Kalinga Institute of Industrial Technology (KIIT), </a:t>
            </a:r>
            <a:endParaRPr lang="en-US" altLang="zh-CN" sz="1600" dirty="0">
              <a:solidFill>
                <a:schemeClr val="bg1"/>
              </a:solidFill>
              <a:latin typeface="Times New Roman" panose="02020603050405020304" pitchFamily="18" charset="0"/>
              <a:ea typeface="SimSun" panose="02010600030101010101" pitchFamily="2" charset="-122"/>
            </a:endParaRPr>
          </a:p>
          <a:p>
            <a:pPr algn="r" eaLnBrk="0" hangingPunct="0"/>
            <a:r>
              <a:rPr lang="en-US" altLang="zh-CN" sz="1600" dirty="0">
                <a:solidFill>
                  <a:schemeClr val="bg1"/>
                </a:solidFill>
                <a:latin typeface="Times New Roman" panose="02020603050405020304" pitchFamily="18" charset="0"/>
                <a:ea typeface="SimSun" panose="02010600030101010101" pitchFamily="2" charset="-122"/>
              </a:rPr>
              <a:t>Deemed to be University,Odisha</a:t>
            </a:r>
            <a:endParaRPr lang="en-US" altLang="zh-CN" sz="1600" dirty="0">
              <a:solidFill>
                <a:schemeClr val="bg1"/>
              </a:solidFill>
              <a:latin typeface="Times New Roman" panose="02020603050405020304" pitchFamily="18" charset="0"/>
              <a:ea typeface="SimSun" panose="02010600030101010101" pitchFamily="2" charset="-122"/>
            </a:endParaRPr>
          </a:p>
        </p:txBody>
      </p:sp>
      <p:sp>
        <p:nvSpPr>
          <p:cNvPr id="9219" name="Rectangle 7"/>
          <p:cNvSpPr/>
          <p:nvPr/>
        </p:nvSpPr>
        <p:spPr>
          <a:xfrm>
            <a:off x="0" y="0"/>
            <a:ext cx="9144000" cy="644525"/>
          </a:xfrm>
          <a:prstGeom prst="rect">
            <a:avLst/>
          </a:prstGeom>
          <a:noFill/>
          <a:ln w="9525">
            <a:noFill/>
          </a:ln>
        </p:spPr>
        <p:txBody>
          <a:bodyPr lIns="92075" tIns="46038" rIns="92075" bIns="46038" anchor="t" anchorCtr="0">
            <a:spAutoFit/>
          </a:bodyPr>
          <a:p>
            <a:pPr algn="ctr"/>
            <a:r>
              <a:rPr lang="en-US" altLang="zh-CN" sz="3600" b="1" dirty="0">
                <a:solidFill>
                  <a:schemeClr val="bg1"/>
                </a:solidFill>
                <a:latin typeface="Times New Roman" panose="02020603050405020304" pitchFamily="18" charset="0"/>
                <a:ea typeface="SimSun" panose="02010600030101010101" pitchFamily="2" charset="-122"/>
              </a:rPr>
              <a:t>Inheritance</a:t>
            </a:r>
            <a:endParaRPr lang="en-US" altLang="zh-CN" sz="3600" b="1" dirty="0">
              <a:solidFill>
                <a:schemeClr val="bg1"/>
              </a:solidFill>
              <a:latin typeface="Times New Roman" panose="02020603050405020304" pitchFamily="18" charset="0"/>
              <a:ea typeface="SimSun" panose="02010600030101010101" pitchFamily="2" charset="-122"/>
            </a:endParaRPr>
          </a:p>
        </p:txBody>
      </p:sp>
      <p:sp>
        <p:nvSpPr>
          <p:cNvPr id="9220" name="Title 5"/>
          <p:cNvSpPr>
            <a:spLocks noGrp="1"/>
          </p:cNvSpPr>
          <p:nvPr>
            <p:ph type="ctrTitle"/>
          </p:nvPr>
        </p:nvSpPr>
        <p:spPr>
          <a:xfrm>
            <a:off x="728663" y="1173163"/>
            <a:ext cx="7772400" cy="1470025"/>
          </a:xfrm>
          <a:ln/>
        </p:spPr>
        <p:txBody>
          <a:bodyPr vert="horz" wrap="square" lIns="91440" tIns="45720" rIns="91440" bIns="45720" anchor="ctr" anchorCtr="0"/>
          <a:p>
            <a:pPr eaLnBrk="1" hangingPunct="1">
              <a:buClrTx/>
              <a:buSzTx/>
              <a:buFontTx/>
            </a:pPr>
            <a:r>
              <a:rPr lang="en-US" altLang="zh-CN" sz="3200" b="1" dirty="0">
                <a:solidFill>
                  <a:schemeClr val="bg1"/>
                </a:solidFill>
                <a:latin typeface="Times New Roman" panose="02020603050405020304" pitchFamily="18" charset="0"/>
                <a:ea typeface="SimSun" panose="02010600030101010101" pitchFamily="2" charset="-122"/>
              </a:rPr>
              <a:t>KALINGA INSTITUTE OF INDUSTRIAL TECHNOLOGY</a:t>
            </a:r>
            <a:endParaRPr lang="en-US" altLang="zh-CN" sz="3200" b="1" dirty="0">
              <a:solidFill>
                <a:schemeClr val="bg1"/>
              </a:solidFill>
              <a:latin typeface="Times New Roman" panose="02020603050405020304" pitchFamily="18" charset="0"/>
              <a:ea typeface="SimSun" panose="02010600030101010101" pitchFamily="2" charset="-122"/>
            </a:endParaRPr>
          </a:p>
        </p:txBody>
      </p:sp>
      <p:sp>
        <p:nvSpPr>
          <p:cNvPr id="9221" name="Rectangle 7"/>
          <p:cNvSpPr/>
          <p:nvPr/>
        </p:nvSpPr>
        <p:spPr>
          <a:xfrm>
            <a:off x="0" y="2857500"/>
            <a:ext cx="9144000" cy="584200"/>
          </a:xfrm>
          <a:prstGeom prst="rect">
            <a:avLst/>
          </a:prstGeom>
          <a:noFill/>
          <a:ln w="9525">
            <a:noFill/>
          </a:ln>
        </p:spPr>
        <p:txBody>
          <a:bodyPr lIns="92075" tIns="46038" rIns="92075" bIns="46038" anchor="t" anchorCtr="0">
            <a:spAutoFit/>
          </a:bodyPr>
          <a:p>
            <a:pPr algn="ctr"/>
            <a:r>
              <a:rPr lang="en-IN" altLang="en-US" sz="3200" b="1" dirty="0">
                <a:solidFill>
                  <a:schemeClr val="bg1"/>
                </a:solidFill>
                <a:latin typeface="Times New Roman" panose="02020603050405020304" pitchFamily="18" charset="0"/>
              </a:rPr>
              <a:t>School Of Computer Engineering</a:t>
            </a:r>
            <a:endParaRPr lang="en-IN" altLang="en-US" sz="3200" b="1" dirty="0">
              <a:solidFill>
                <a:schemeClr val="bg1"/>
              </a:solidFill>
              <a:latin typeface="Times New Roman" panose="02020603050405020304" pitchFamily="18" charset="0"/>
            </a:endParaRPr>
          </a:p>
        </p:txBody>
      </p:sp>
      <p:pic>
        <p:nvPicPr>
          <p:cNvPr id="9222" name="Picture 2" descr="C:\Users\nEW u\Desktop\22222.jpg"/>
          <p:cNvPicPr>
            <a:picLocks noChangeAspect="1"/>
          </p:cNvPicPr>
          <p:nvPr/>
        </p:nvPicPr>
        <p:blipFill>
          <a:blip r:embed="rId1"/>
          <a:stretch>
            <a:fillRect/>
          </a:stretch>
        </p:blipFill>
        <p:spPr>
          <a:xfrm>
            <a:off x="3937000" y="3678238"/>
            <a:ext cx="1357313" cy="938212"/>
          </a:xfrm>
          <a:prstGeom prst="rect">
            <a:avLst/>
          </a:prstGeom>
          <a:noFill/>
          <a:ln w="9525">
            <a:noFill/>
          </a:ln>
        </p:spPr>
      </p:pic>
      <p:sp>
        <p:nvSpPr>
          <p:cNvPr id="9223" name="TextBox 8"/>
          <p:cNvSpPr txBox="1"/>
          <p:nvPr/>
        </p:nvSpPr>
        <p:spPr>
          <a:xfrm>
            <a:off x="0" y="6211888"/>
            <a:ext cx="9144000" cy="646112"/>
          </a:xfrm>
          <a:prstGeom prst="rect">
            <a:avLst/>
          </a:prstGeom>
          <a:solidFill>
            <a:schemeClr val="bg1"/>
          </a:solidFill>
          <a:ln w="9525">
            <a:noFill/>
          </a:ln>
        </p:spPr>
        <p:txBody>
          <a:bodyPr anchor="t" anchorCtr="0">
            <a:spAutoFit/>
          </a:bodyPr>
          <a:p>
            <a:endParaRPr lang="en-US" altLang="zh-CN" dirty="0">
              <a:latin typeface="Arial" panose="020B0604020202020204" pitchFamily="34" charset="0"/>
              <a:ea typeface="SimSun" panose="02010600030101010101" pitchFamily="2" charset="-122"/>
            </a:endParaRPr>
          </a:p>
          <a:p>
            <a:endParaRPr lang="en-US" altLang="zh-CN" dirty="0">
              <a:latin typeface="Arial" panose="020B0604020202020204" pitchFamily="34" charset="0"/>
              <a:ea typeface="SimSun" panose="02010600030101010101" pitchFamily="2" charset="-122"/>
            </a:endParaRPr>
          </a:p>
        </p:txBody>
      </p:sp>
      <p:sp>
        <p:nvSpPr>
          <p:cNvPr id="10" name="TextBox 9"/>
          <p:cNvSpPr txBox="1"/>
          <p:nvPr/>
        </p:nvSpPr>
        <p:spPr>
          <a:xfrm>
            <a:off x="52388" y="6242050"/>
            <a:ext cx="2928938" cy="584200"/>
          </a:xfrm>
          <a:prstGeom prst="rect">
            <a:avLst/>
          </a:prstGeom>
          <a:solidFill>
            <a:schemeClr val="accent6"/>
          </a:solidFill>
        </p:spPr>
        <p:txBody>
          <a:bodyPr>
            <a:spAutoFit/>
          </a:bodyPr>
          <a:lstStyle/>
          <a:p>
            <a:pPr marR="0" defTabSz="914400">
              <a:buClrTx/>
              <a:buSzTx/>
              <a:buFontTx/>
              <a:defRPr/>
            </a:pPr>
            <a:r>
              <a:rPr kumimoji="0" lang="en-US" sz="3200" b="1" kern="1200" cap="none" spc="0" normalizeH="0" baseline="0" noProof="1">
                <a:solidFill>
                  <a:schemeClr val="bg1"/>
                </a:solidFill>
                <a:latin typeface="Arial" panose="020B0604020202020204" pitchFamily="34" charset="0"/>
                <a:ea typeface="+mn-ea"/>
                <a:cs typeface="Arial" panose="020B0604020202020204" pitchFamily="34" charset="0"/>
              </a:rPr>
              <a:t>3 Credit</a:t>
            </a:r>
            <a:endParaRPr kumimoji="0" lang="en-US" sz="3200" b="1" kern="1200" cap="none" spc="0" normalizeH="0" baseline="0" noProof="1">
              <a:solidFill>
                <a:schemeClr val="bg1"/>
              </a:solidFill>
              <a:latin typeface="Arial" panose="020B0604020202020204" pitchFamily="34" charset="0"/>
              <a:ea typeface="+mn-ea"/>
              <a:cs typeface="+mn-cs"/>
            </a:endParaRPr>
          </a:p>
        </p:txBody>
      </p:sp>
      <p:sp>
        <p:nvSpPr>
          <p:cNvPr id="9225" name="TextBox 10"/>
          <p:cNvSpPr txBox="1"/>
          <p:nvPr/>
        </p:nvSpPr>
        <p:spPr>
          <a:xfrm>
            <a:off x="3040063" y="6242050"/>
            <a:ext cx="6072187" cy="584200"/>
          </a:xfrm>
          <a:prstGeom prst="rect">
            <a:avLst/>
          </a:prstGeom>
          <a:solidFill>
            <a:srgbClr val="00B0F0"/>
          </a:solidFill>
          <a:ln w="9525">
            <a:noFill/>
          </a:ln>
        </p:spPr>
        <p:txBody>
          <a:bodyPr anchor="t" anchorCtr="0">
            <a:spAutoFit/>
          </a:bodyPr>
          <a:p>
            <a:pPr algn="ctr"/>
            <a:r>
              <a:rPr lang="en-US" altLang="zh-CN" sz="3200" b="1" dirty="0">
                <a:solidFill>
                  <a:schemeClr val="bg1"/>
                </a:solidFill>
                <a:latin typeface="Arial" panose="020B0604020202020204" pitchFamily="34" charset="0"/>
                <a:ea typeface="SimSun" panose="02010600030101010101" pitchFamily="2" charset="-122"/>
              </a:rPr>
              <a:t>Lecture Note 12</a:t>
            </a:r>
            <a:endParaRPr lang="en-US" altLang="zh-CN" sz="3200" b="1" dirty="0">
              <a:solidFill>
                <a:schemeClr val="bg1"/>
              </a:solidFill>
              <a:latin typeface="Arial" panose="020B0604020202020204" pitchFamily="34" charset="0"/>
              <a:ea typeface="SimSun"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Content Placeholder 2"/>
          <p:cNvSpPr txBox="1"/>
          <p:nvPr/>
        </p:nvSpPr>
        <p:spPr>
          <a:xfrm>
            <a:off x="785813" y="1144588"/>
            <a:ext cx="7858125" cy="5187950"/>
          </a:xfrm>
          <a:prstGeom prst="rect">
            <a:avLst/>
          </a:prstGeom>
          <a:noFill/>
          <a:ln w="9525">
            <a:noFill/>
          </a:ln>
        </p:spPr>
        <p:txBody>
          <a:bodyPr/>
          <a:lstStyle/>
          <a:p>
            <a:pPr marL="342900" marR="0" indent="-342900" algn="just" defTabSz="914400">
              <a:spcBef>
                <a:spcPct val="20000"/>
              </a:spcBef>
              <a:buClrTx/>
              <a:buSzTx/>
              <a:buFont typeface="Wingdings" panose="05000000000000000000" charset="0"/>
              <a:buChar char="ü"/>
              <a:defRPr/>
            </a:pPr>
            <a:r>
              <a:rPr kumimoji="0" lang="en-US" altLang="en-IN" sz="2000" kern="1200" cap="none" spc="0" normalizeH="0" baseline="0" noProof="1">
                <a:latin typeface="Times New Roman" panose="02020603050405020304" pitchFamily="18" charset="0"/>
                <a:ea typeface="+mn-ea"/>
                <a:cs typeface="+mn-cs"/>
              </a:rPr>
              <a:t>The </a:t>
            </a:r>
            <a:r>
              <a:rPr kumimoji="0" lang="en-US" altLang="en-IN" sz="2000" b="1" kern="1200" cap="none" spc="0" normalizeH="0" baseline="0" noProof="1">
                <a:latin typeface="Times New Roman" panose="02020603050405020304" pitchFamily="18" charset="0"/>
                <a:ea typeface="+mn-ea"/>
                <a:cs typeface="+mn-cs"/>
              </a:rPr>
              <a:t>private member is not inheritable</a:t>
            </a:r>
            <a:r>
              <a:rPr kumimoji="0" lang="en-US" altLang="en-IN" sz="2000" kern="1200" cap="none" spc="0" normalizeH="0" baseline="0" noProof="1">
                <a:latin typeface="Times New Roman" panose="02020603050405020304" pitchFamily="18" charset="0"/>
                <a:ea typeface="+mn-ea"/>
                <a:cs typeface="+mn-cs"/>
              </a:rPr>
              <a:t>. If we modify the visibility mode by making it public, but this takes away the advantage of data hiding.</a:t>
            </a:r>
            <a:endParaRPr kumimoji="0" lang="en-US" altLang="en-IN" sz="2000" kern="1200" cap="none" spc="0" normalizeH="0" baseline="0" noProof="1">
              <a:latin typeface="Times New Roman" panose="02020603050405020304" pitchFamily="18" charset="0"/>
              <a:ea typeface="+mn-ea"/>
              <a:cs typeface="+mn-cs"/>
            </a:endParaRPr>
          </a:p>
          <a:p>
            <a:pPr marL="342900" marR="0" indent="-342900" algn="just" defTabSz="914400">
              <a:spcBef>
                <a:spcPct val="20000"/>
              </a:spcBef>
              <a:buClrTx/>
              <a:buSzTx/>
              <a:buFont typeface="Wingdings" panose="05000000000000000000" charset="0"/>
              <a:buChar char="ü"/>
              <a:defRPr/>
            </a:pPr>
            <a:endParaRPr kumimoji="0" lang="en-US" altLang="en-IN" sz="2000" kern="1200" cap="none" spc="0" normalizeH="0" baseline="0" noProof="1">
              <a:latin typeface="Times New Roman" panose="02020603050405020304" pitchFamily="18" charset="0"/>
              <a:ea typeface="+mn-ea"/>
              <a:cs typeface="+mn-cs"/>
            </a:endParaRPr>
          </a:p>
          <a:p>
            <a:pPr marL="342900" marR="0" indent="-342900" algn="just" defTabSz="914400">
              <a:spcBef>
                <a:spcPct val="20000"/>
              </a:spcBef>
              <a:buClrTx/>
              <a:buSzTx/>
              <a:buFont typeface="Wingdings" panose="05000000000000000000" charset="0"/>
              <a:buChar char="ü"/>
              <a:defRPr/>
            </a:pPr>
            <a:r>
              <a:rPr kumimoji="0" lang="en-US" altLang="en-IN" sz="2000" kern="1200" cap="none" spc="0" normalizeH="0" baseline="0" noProof="1">
                <a:latin typeface="Times New Roman" panose="02020603050405020304" pitchFamily="18" charset="0"/>
                <a:ea typeface="+mn-ea"/>
                <a:cs typeface="+mn-cs"/>
              </a:rPr>
              <a:t>C++ introduces a third visibility modifier, i.e., </a:t>
            </a:r>
            <a:r>
              <a:rPr kumimoji="0" lang="en-US" altLang="en-IN" sz="2000" b="1" kern="1200" cap="none" spc="0" normalizeH="0" baseline="0" noProof="1">
                <a:latin typeface="Times New Roman" panose="02020603050405020304" pitchFamily="18" charset="0"/>
                <a:ea typeface="+mn-ea"/>
                <a:cs typeface="+mn-cs"/>
              </a:rPr>
              <a:t>protected.</a:t>
            </a:r>
            <a:r>
              <a:rPr kumimoji="0" lang="en-US" altLang="en-IN" sz="2000" kern="1200" cap="none" spc="0" normalizeH="0" baseline="0" noProof="1">
                <a:latin typeface="Times New Roman" panose="02020603050405020304" pitchFamily="18" charset="0"/>
                <a:ea typeface="+mn-ea"/>
                <a:cs typeface="+mn-cs"/>
              </a:rPr>
              <a:t> The member which is declared as protected will be accessible to all the member functions within the class as well as the class immediately derived from it.    </a:t>
            </a:r>
            <a:endParaRPr kumimoji="0" lang="en-US" altLang="en-IN" sz="2000" kern="1200" cap="none" spc="0" normalizeH="0" baseline="0" noProof="1">
              <a:latin typeface="Times New Roman" panose="02020603050405020304" pitchFamily="18" charset="0"/>
              <a:ea typeface="+mn-ea"/>
              <a:cs typeface="+mn-cs"/>
            </a:endParaRPr>
          </a:p>
          <a:p>
            <a:pPr marL="457200" marR="0" indent="-457200" algn="just" defTabSz="914400">
              <a:spcBef>
                <a:spcPct val="20000"/>
              </a:spcBef>
              <a:buClrTx/>
              <a:buSzTx/>
              <a:buFont typeface="Wingdings" panose="05000000000000000000" charset="0"/>
              <a:buAutoNum type="arabicPeriod"/>
              <a:defRPr/>
            </a:pPr>
            <a:r>
              <a:rPr kumimoji="0" lang="en-US" altLang="en-IN" sz="2000" b="1" kern="1200" cap="none" spc="0" normalizeH="0" baseline="0" noProof="1">
                <a:latin typeface="Times New Roman" panose="02020603050405020304" pitchFamily="18" charset="0"/>
                <a:ea typeface="+mn-ea"/>
                <a:cs typeface="+mn-cs"/>
              </a:rPr>
              <a:t>Public: </a:t>
            </a:r>
            <a:r>
              <a:rPr kumimoji="0" lang="en-US" altLang="en-IN" sz="2000" kern="1200" cap="none" spc="0" normalizeH="0" baseline="0" noProof="1">
                <a:latin typeface="Times New Roman" panose="02020603050405020304" pitchFamily="18" charset="0"/>
                <a:ea typeface="+mn-ea"/>
                <a:cs typeface="+mn-cs"/>
              </a:rPr>
              <a:t>When the member is declared as public, it is accessible to all the functions of the program.</a:t>
            </a:r>
            <a:endParaRPr kumimoji="0" lang="en-US" altLang="en-IN" sz="2000" kern="1200" cap="none" spc="0" normalizeH="0" baseline="0" noProof="1">
              <a:latin typeface="Times New Roman" panose="02020603050405020304" pitchFamily="18" charset="0"/>
              <a:ea typeface="+mn-ea"/>
              <a:cs typeface="+mn-cs"/>
            </a:endParaRPr>
          </a:p>
          <a:p>
            <a:pPr marL="457200" marR="0" indent="-457200" algn="just" defTabSz="914400">
              <a:spcBef>
                <a:spcPct val="20000"/>
              </a:spcBef>
              <a:buClrTx/>
              <a:buSzTx/>
              <a:buFont typeface="Wingdings" panose="05000000000000000000" charset="0"/>
              <a:buAutoNum type="arabicPeriod"/>
              <a:defRPr/>
            </a:pPr>
            <a:r>
              <a:rPr kumimoji="0" lang="en-US" altLang="en-IN" sz="2000" b="1" kern="1200" cap="none" spc="0" normalizeH="0" baseline="0" noProof="1">
                <a:latin typeface="Times New Roman" panose="02020603050405020304" pitchFamily="18" charset="0"/>
                <a:ea typeface="+mn-ea"/>
                <a:cs typeface="+mn-cs"/>
              </a:rPr>
              <a:t>Private:</a:t>
            </a:r>
            <a:r>
              <a:rPr kumimoji="0" lang="en-US" altLang="en-IN" sz="2000" kern="1200" cap="none" spc="0" normalizeH="0" baseline="0" noProof="1">
                <a:latin typeface="Times New Roman" panose="02020603050405020304" pitchFamily="18" charset="0"/>
                <a:ea typeface="+mn-ea"/>
                <a:cs typeface="+mn-cs"/>
              </a:rPr>
              <a:t> When the member is declared as private, it is accessible within the class only.</a:t>
            </a:r>
            <a:endParaRPr kumimoji="0" lang="en-US" altLang="en-IN" sz="2000" kern="1200" cap="none" spc="0" normalizeH="0" baseline="0" noProof="1">
              <a:latin typeface="Times New Roman" panose="02020603050405020304" pitchFamily="18" charset="0"/>
              <a:ea typeface="+mn-ea"/>
              <a:cs typeface="+mn-cs"/>
            </a:endParaRPr>
          </a:p>
          <a:p>
            <a:pPr marL="457200" marR="0" indent="-457200" algn="just" defTabSz="914400">
              <a:spcBef>
                <a:spcPct val="20000"/>
              </a:spcBef>
              <a:buClrTx/>
              <a:buSzTx/>
              <a:buFont typeface="Wingdings" panose="05000000000000000000" charset="0"/>
              <a:buAutoNum type="arabicPeriod"/>
              <a:defRPr/>
            </a:pPr>
            <a:r>
              <a:rPr kumimoji="0" lang="en-US" altLang="en-IN" sz="2000" b="1" kern="1200" cap="none" spc="0" normalizeH="0" baseline="0" noProof="1">
                <a:latin typeface="Times New Roman" panose="02020603050405020304" pitchFamily="18" charset="0"/>
                <a:ea typeface="+mn-ea"/>
                <a:cs typeface="+mn-cs"/>
              </a:rPr>
              <a:t>Protected:</a:t>
            </a:r>
            <a:r>
              <a:rPr kumimoji="0" lang="en-US" altLang="en-IN" sz="2000" kern="1200" cap="none" spc="0" normalizeH="0" baseline="0" noProof="1">
                <a:latin typeface="Times New Roman" panose="02020603050405020304" pitchFamily="18" charset="0"/>
                <a:ea typeface="+mn-ea"/>
                <a:cs typeface="+mn-cs"/>
              </a:rPr>
              <a:t> When the member is declared as protected, it is accessible within its own class as well as the class immediately derived from it.</a:t>
            </a:r>
            <a:endParaRPr kumimoji="0" lang="en-US" altLang="en-IN" sz="2000" kern="1200" cap="none" spc="0" normalizeH="0" baseline="0" noProof="1">
              <a:latin typeface="Times New Roman" panose="02020603050405020304" pitchFamily="18" charset="0"/>
              <a:ea typeface="+mn-ea"/>
              <a:cs typeface="+mn-cs"/>
            </a:endParaRPr>
          </a:p>
        </p:txBody>
      </p:sp>
      <p:pic>
        <p:nvPicPr>
          <p:cNvPr id="18434"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18437"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8438"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How to make a Private Member Inheritable</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Content Placeholder 2"/>
          <p:cNvSpPr txBox="1"/>
          <p:nvPr/>
        </p:nvSpPr>
        <p:spPr>
          <a:xfrm>
            <a:off x="785813" y="1285875"/>
            <a:ext cx="7858125" cy="5046663"/>
          </a:xfrm>
          <a:prstGeom prst="rect">
            <a:avLst/>
          </a:prstGeom>
          <a:noFill/>
          <a:ln w="9525">
            <a:noFill/>
          </a:ln>
        </p:spPr>
        <p:txBody>
          <a:bodyPr anchor="t" anchorCtr="0"/>
          <a:p>
            <a:pPr marL="342900" indent="-342900" algn="just">
              <a:spcBef>
                <a:spcPct val="20000"/>
              </a:spcBef>
              <a:buFont typeface="Wingdings" panose="05000000000000000000" pitchFamily="2" charset="2"/>
              <a:buChar char="ü"/>
            </a:pPr>
            <a:endParaRPr lang="en-US" altLang="en-IN" b="1" dirty="0">
              <a:latin typeface="Times New Roman" panose="02020603050405020304" pitchFamily="18" charset="0"/>
            </a:endParaRPr>
          </a:p>
        </p:txBody>
      </p:sp>
      <p:pic>
        <p:nvPicPr>
          <p:cNvPr id="19458"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19461"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9462" name="Rectangle 2"/>
          <p:cNvSpPr txBox="1"/>
          <p:nvPr/>
        </p:nvSpPr>
        <p:spPr>
          <a:xfrm>
            <a:off x="142875" y="71438"/>
            <a:ext cx="7943850" cy="642937"/>
          </a:xfrm>
          <a:prstGeom prst="rect">
            <a:avLst/>
          </a:prstGeom>
          <a:noFill/>
          <a:ln w="9525">
            <a:noFill/>
          </a:ln>
        </p:spPr>
        <p:txBody>
          <a:bodyPr anchor="ctr" anchorCtr="0"/>
          <a:p>
            <a:r>
              <a:rPr lang="en-US" altLang="zh-CN" sz="3600" dirty="0">
                <a:solidFill>
                  <a:srgbClr val="002060"/>
                </a:solidFill>
                <a:latin typeface="Times New Roman" panose="02020603050405020304" pitchFamily="18" charset="0"/>
                <a:ea typeface="SimSun" panose="02010600030101010101" pitchFamily="2" charset="-122"/>
                <a:sym typeface="SimSun" panose="02010600030101010101" pitchFamily="2" charset="-122"/>
              </a:rPr>
              <a:t>Visibility of Inherited Members</a:t>
            </a:r>
            <a:endParaRPr lang="en-US" altLang="zh-CN" sz="3600"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graphicFrame>
        <p:nvGraphicFramePr>
          <p:cNvPr id="2" name="Content Placeholder 1"/>
          <p:cNvGraphicFramePr>
            <a:graphicFrameLocks noGrp="1"/>
          </p:cNvGraphicFramePr>
          <p:nvPr>
            <p:ph idx="4294967295"/>
          </p:nvPr>
        </p:nvGraphicFramePr>
        <p:xfrm>
          <a:off x="457200" y="1600200"/>
          <a:ext cx="8229600" cy="3835400"/>
        </p:xfrm>
        <a:graphic>
          <a:graphicData uri="http://schemas.openxmlformats.org/drawingml/2006/table">
            <a:tbl>
              <a:tblPr firstRow="1" bandRow="1">
                <a:tableStyleId>{5940675A-B579-460E-94D1-54222C63F5DA}</a:tableStyleId>
              </a:tblPr>
              <a:tblGrid>
                <a:gridCol w="2522220"/>
                <a:gridCol w="1901825"/>
                <a:gridCol w="1903095"/>
                <a:gridCol w="1902460"/>
              </a:tblGrid>
              <a:tr h="932815">
                <a:tc rowSpan="2">
                  <a:txBody>
                    <a:bodyPr/>
                    <a:lstStyle/>
                    <a:p>
                      <a:pPr indent="0">
                        <a:buNone/>
                      </a:pPr>
                      <a:r>
                        <a:rPr lang="en-US" sz="2000" b="1">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Base class visibility</a:t>
                      </a:r>
                      <a:endParaRPr lang="en-US" sz="2000" b="1">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endParaRPr>
                    </a:p>
                  </a:txBody>
                  <a:tcPr marL="114300" marR="114300" marT="114300" marB="114300">
                    <a:lnL w="12700" cap="flat" cmpd="sng">
                      <a:solidFill>
                        <a:srgbClr val="C7CCBE"/>
                      </a:solidFill>
                      <a:prstDash val="solid"/>
                      <a:headEnd type="none" w="med" len="med"/>
                      <a:tailEnd type="none" w="med" len="med"/>
                    </a:lnL>
                    <a:lnR>
                      <a:noFill/>
                    </a:lnR>
                    <a:lnT w="12700" cap="flat" cmpd="sng">
                      <a:solidFill>
                        <a:srgbClr val="C7CCBE"/>
                      </a:solidFill>
                      <a:prstDash val="solid"/>
                      <a:headEnd type="none" w="med" len="med"/>
                      <a:tailEnd type="none" w="med" len="med"/>
                    </a:lnT>
                    <a:lnB cap="flat">
                      <a:noFill/>
                    </a:lnB>
                    <a:lnTlToBr>
                      <a:noFill/>
                    </a:lnTlToBr>
                    <a:lnBlToTr>
                      <a:noFill/>
                    </a:lnBlToTr>
                    <a:solidFill>
                      <a:srgbClr val="C7CCBE"/>
                    </a:solidFill>
                  </a:tcPr>
                </a:tc>
                <a:tc gridSpan="3">
                  <a:txBody>
                    <a:bodyPr/>
                    <a:lstStyle/>
                    <a:p>
                      <a:pPr indent="0">
                        <a:buNone/>
                      </a:pPr>
                      <a:r>
                        <a:rPr lang="en-US" sz="2000" b="1">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Derived class visibility</a:t>
                      </a:r>
                      <a:endParaRPr lang="en-US" sz="2000" b="1">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endParaRPr>
                    </a:p>
                  </a:txBody>
                  <a:tcPr marL="114300" marR="114300" marT="114300" marB="114300">
                    <a:lnL>
                      <a:noFill/>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cap="flat">
                      <a:noFill/>
                    </a:lnB>
                    <a:lnTlToBr>
                      <a:noFill/>
                    </a:lnTlToBr>
                    <a:lnBlToTr>
                      <a:noFill/>
                    </a:lnBlToTr>
                    <a:solidFill>
                      <a:srgbClr val="C7CCBE"/>
                    </a:solidFill>
                  </a:tcPr>
                </a:tc>
                <a:tc hMerge="1">
                  <a:tcPr>
                    <a:lnT w="12700" cap="flat" cmpd="sng">
                      <a:solidFill>
                        <a:srgbClr val="C7CCBE"/>
                      </a:solidFill>
                      <a:prstDash val="solid"/>
                      <a:headEnd type="none" w="med" len="med"/>
                      <a:tailEnd type="none" w="med" len="med"/>
                    </a:lnT>
                    <a:lnB cap="flat">
                      <a:noFill/>
                    </a:lnB>
                  </a:tcPr>
                </a:tc>
                <a:tc hMerge="1">
                  <a:tcPr>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cap="flat">
                      <a:noFill/>
                    </a:lnB>
                  </a:tcPr>
                </a:tc>
              </a:tr>
              <a:tr h="932180">
                <a:tc vMerge="1">
                  <a:tcPr>
                    <a:lnL w="12700" cap="flat" cmpd="sng">
                      <a:solidFill>
                        <a:srgbClr val="C7CCBE"/>
                      </a:solidFill>
                      <a:prstDash val="solid"/>
                      <a:headEnd type="none" w="med" len="med"/>
                      <a:tailEnd type="none" w="med" len="med"/>
                    </a:lnL>
                    <a:lnB cap="flat">
                      <a:noFill/>
                    </a:lnB>
                  </a:tcPr>
                </a:tc>
                <a:tc>
                  <a:txBody>
                    <a:bodyPr/>
                    <a:lstStyle/>
                    <a:p>
                      <a:pPr indent="0">
                        <a:buNone/>
                      </a:pPr>
                      <a:r>
                        <a:rPr lang="en-US" sz="2000" b="1">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Public</a:t>
                      </a:r>
                      <a:endParaRPr lang="en-US" sz="2000" b="1">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endParaRPr>
                    </a:p>
                  </a:txBody>
                  <a:tcPr marL="114300" marR="114300" marT="114300" marB="114300">
                    <a:lnL>
                      <a:noFill/>
                    </a:lnL>
                    <a:lnR>
                      <a:noFill/>
                    </a:lnR>
                    <a:lnT cap="flat">
                      <a:noFill/>
                    </a:lnT>
                    <a:lnB cap="flat">
                      <a:noFill/>
                    </a:lnB>
                    <a:lnTlToBr>
                      <a:noFill/>
                    </a:lnTlToBr>
                    <a:lnBlToTr>
                      <a:noFill/>
                    </a:lnBlToTr>
                    <a:solidFill>
                      <a:srgbClr val="C7CCBE"/>
                    </a:solidFill>
                  </a:tcPr>
                </a:tc>
                <a:tc>
                  <a:txBody>
                    <a:bodyPr/>
                    <a:lstStyle/>
                    <a:p>
                      <a:pPr indent="0">
                        <a:buNone/>
                      </a:pPr>
                      <a:r>
                        <a:rPr lang="en-US" sz="2000" b="1">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Private</a:t>
                      </a:r>
                      <a:endParaRPr lang="en-US" sz="2000" b="1">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endParaRPr>
                    </a:p>
                  </a:txBody>
                  <a:tcPr marL="114300" marR="114300" marT="114300" marB="114300">
                    <a:lnL>
                      <a:noFill/>
                    </a:lnL>
                    <a:lnR>
                      <a:noFill/>
                    </a:lnR>
                    <a:lnT cap="flat">
                      <a:noFill/>
                    </a:lnT>
                    <a:lnB cap="flat">
                      <a:noFill/>
                    </a:lnB>
                    <a:lnTlToBr>
                      <a:noFill/>
                    </a:lnTlToBr>
                    <a:lnBlToTr>
                      <a:noFill/>
                    </a:lnBlToTr>
                    <a:solidFill>
                      <a:srgbClr val="C7CCBE"/>
                    </a:solidFill>
                  </a:tcPr>
                </a:tc>
                <a:tc>
                  <a:txBody>
                    <a:bodyPr/>
                    <a:lstStyle/>
                    <a:p>
                      <a:pPr indent="0">
                        <a:buNone/>
                      </a:pPr>
                      <a:r>
                        <a:rPr lang="en-US" sz="2000" b="1">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Protected</a:t>
                      </a:r>
                      <a:endParaRPr lang="en-US" sz="2000" b="1">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endParaRPr>
                    </a:p>
                  </a:txBody>
                  <a:tcPr marL="114300" marR="114300" marT="114300" marB="114300">
                    <a:lnL>
                      <a:noFill/>
                    </a:lnL>
                    <a:lnR w="12700" cap="flat" cmpd="sng">
                      <a:solidFill>
                        <a:srgbClr val="C7CCBE"/>
                      </a:solidFill>
                      <a:prstDash val="solid"/>
                      <a:headEnd type="none" w="med" len="med"/>
                      <a:tailEnd type="none" w="med" len="med"/>
                    </a:lnR>
                    <a:lnT cap="flat">
                      <a:noFill/>
                    </a:lnT>
                    <a:lnB cap="flat">
                      <a:noFill/>
                    </a:lnB>
                    <a:lnTlToBr>
                      <a:noFill/>
                    </a:lnTlToBr>
                    <a:lnBlToTr>
                      <a:noFill/>
                    </a:lnBlToTr>
                    <a:solidFill>
                      <a:srgbClr val="C7CCBE"/>
                    </a:solidFill>
                  </a:tcPr>
                </a:tc>
              </a:tr>
              <a:tr h="656590">
                <a:tc>
                  <a:txBody>
                    <a:bodyPr/>
                    <a:lstStyle/>
                    <a:p>
                      <a:pPr indent="0">
                        <a:buNone/>
                      </a:pPr>
                      <a:r>
                        <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Private</a:t>
                      </a:r>
                      <a:endPar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cap="flat">
                      <a:noFill/>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lstStyle/>
                    <a:p>
                      <a:pPr indent="0">
                        <a:buNone/>
                      </a:pPr>
                      <a:r>
                        <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Not Inherited</a:t>
                      </a:r>
                      <a:endPar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cap="flat">
                      <a:noFill/>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lstStyle/>
                    <a:p>
                      <a:pPr indent="0">
                        <a:buNone/>
                      </a:pPr>
                      <a:r>
                        <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Not Inherited</a:t>
                      </a:r>
                      <a:endPar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cap="flat">
                      <a:noFill/>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lstStyle/>
                    <a:p>
                      <a:pPr indent="0">
                        <a:buNone/>
                      </a:pPr>
                      <a:r>
                        <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Not Inherited</a:t>
                      </a:r>
                      <a:endPar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cap="flat">
                      <a:noFill/>
                    </a:lnT>
                    <a:lnB w="12700" cap="flat" cmpd="sng">
                      <a:solidFill>
                        <a:srgbClr val="C7CCBE"/>
                      </a:solidFill>
                      <a:prstDash val="solid"/>
                      <a:headEnd type="none" w="med" len="med"/>
                      <a:tailEnd type="none" w="med" len="med"/>
                    </a:lnB>
                    <a:lnTlToBr>
                      <a:noFill/>
                    </a:lnTlToBr>
                    <a:lnBlToTr>
                      <a:noFill/>
                    </a:lnBlToTr>
                    <a:solidFill>
                      <a:srgbClr val="EFF1EB"/>
                    </a:solidFill>
                  </a:tcPr>
                </a:tc>
              </a:tr>
              <a:tr h="656590">
                <a:tc>
                  <a:txBody>
                    <a:bodyPr/>
                    <a:lstStyle/>
                    <a:p>
                      <a:pPr indent="0">
                        <a:buNone/>
                      </a:pPr>
                      <a:r>
                        <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Protected</a:t>
                      </a:r>
                      <a:endPar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Protected</a:t>
                      </a:r>
                      <a:endPar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Private</a:t>
                      </a:r>
                      <a:endPar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Protected</a:t>
                      </a:r>
                      <a:endPar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656590">
                <a:tc>
                  <a:txBody>
                    <a:bodyPr/>
                    <a:lstStyle/>
                    <a:p>
                      <a:pPr indent="0">
                        <a:buNone/>
                      </a:pPr>
                      <a:r>
                        <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Public</a:t>
                      </a:r>
                      <a:endPar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lstStyle/>
                    <a:p>
                      <a:pPr indent="0">
                        <a:buNone/>
                      </a:pPr>
                      <a:r>
                        <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Public</a:t>
                      </a:r>
                      <a:endPar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lstStyle/>
                    <a:p>
                      <a:pPr indent="0">
                        <a:buNone/>
                      </a:pPr>
                      <a:r>
                        <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Private</a:t>
                      </a:r>
                      <a:endPar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lstStyle/>
                    <a:p>
                      <a:pPr indent="0">
                        <a:buNone/>
                      </a:pPr>
                      <a:r>
                        <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Protected</a:t>
                      </a:r>
                      <a:endParaRPr lang="en-US" sz="2000" b="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Content Placeholder 2"/>
          <p:cNvSpPr txBox="1"/>
          <p:nvPr/>
        </p:nvSpPr>
        <p:spPr>
          <a:xfrm>
            <a:off x="785813" y="1144588"/>
            <a:ext cx="7858125" cy="5187950"/>
          </a:xfrm>
          <a:prstGeom prst="rect">
            <a:avLst/>
          </a:prstGeom>
          <a:noFill/>
          <a:ln w="9525">
            <a:noFill/>
          </a:ln>
        </p:spPr>
        <p:txBody>
          <a:bodyPr anchor="t" anchorCtr="0"/>
          <a:p>
            <a:pPr marL="342900" indent="-342900" algn="just">
              <a:spcBef>
                <a:spcPct val="20000"/>
              </a:spcBef>
              <a:buFont typeface="Wingdings" panose="05000000000000000000" charset="0"/>
              <a:buChar char="ü"/>
            </a:pPr>
            <a:r>
              <a:rPr lang="en-US" altLang="en-IN" sz="2000">
                <a:latin typeface="Times New Roman" panose="02020603050405020304" pitchFamily="18" charset="0"/>
              </a:rPr>
              <a:t>Multilevel inheritance is a process of deriving a class from another derived class.</a:t>
            </a:r>
            <a:endParaRPr lang="en-US" altLang="en-IN" sz="2000">
              <a:latin typeface="Times New Roman" panose="02020603050405020304" pitchFamily="18" charset="0"/>
            </a:endParaRPr>
          </a:p>
          <a:p>
            <a:pPr marL="342900" indent="-342900" algn="just">
              <a:spcBef>
                <a:spcPct val="20000"/>
              </a:spcBef>
              <a:buFont typeface="Wingdings" panose="05000000000000000000" charset="0"/>
              <a:buChar char="ü"/>
            </a:pPr>
            <a:r>
              <a:rPr lang="en-US" altLang="en-IN" sz="2000">
                <a:latin typeface="Times New Roman" panose="02020603050405020304" pitchFamily="18" charset="0"/>
              </a:rPr>
              <a:t>When one class inherits another class which is further inherited by another class, it is known as multi level inheritance in C++.</a:t>
            </a:r>
            <a:endParaRPr lang="en-US" altLang="en-IN" sz="2000">
              <a:latin typeface="Times New Roman" panose="02020603050405020304" pitchFamily="18" charset="0"/>
            </a:endParaRPr>
          </a:p>
          <a:p>
            <a:pPr marL="342900" indent="-342900" algn="just">
              <a:spcBef>
                <a:spcPct val="20000"/>
              </a:spcBef>
              <a:buFont typeface="Wingdings" panose="05000000000000000000" charset="0"/>
              <a:buChar char="ü"/>
            </a:pPr>
            <a:r>
              <a:rPr lang="en-US" altLang="en-IN" sz="2000">
                <a:latin typeface="Times New Roman" panose="02020603050405020304" pitchFamily="18" charset="0"/>
              </a:rPr>
              <a:t> Inheritance is transitive so the last derived class acquires all the members of all its base classes.</a:t>
            </a:r>
            <a:endParaRPr lang="en-US" altLang="en-IN" sz="2000">
              <a:latin typeface="Times New Roman" panose="02020603050405020304" pitchFamily="18" charset="0"/>
            </a:endParaRPr>
          </a:p>
          <a:p>
            <a:pPr marL="342900" indent="-342900" algn="just">
              <a:spcBef>
                <a:spcPct val="20000"/>
              </a:spcBef>
              <a:buFont typeface="Wingdings" panose="05000000000000000000" charset="0"/>
              <a:buChar char="ü"/>
            </a:pPr>
            <a:endParaRPr lang="en-US" altLang="en-IN" sz="2000">
              <a:latin typeface="Times New Roman" panose="02020603050405020304" pitchFamily="18" charset="0"/>
            </a:endParaRPr>
          </a:p>
        </p:txBody>
      </p:sp>
      <p:pic>
        <p:nvPicPr>
          <p:cNvPr id="2048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2048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0486"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Multi Level Inheritance Example</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pic>
        <p:nvPicPr>
          <p:cNvPr id="20487" name="Picture 5" descr="IMG_259"/>
          <p:cNvPicPr>
            <a:picLocks noGrp="1" noChangeAspect="1"/>
          </p:cNvPicPr>
          <p:nvPr>
            <p:ph idx="1"/>
          </p:nvPr>
        </p:nvPicPr>
        <p:blipFill>
          <a:blip r:embed="rId3"/>
          <a:stretch>
            <a:fillRect/>
          </a:stretch>
        </p:blipFill>
        <p:spPr>
          <a:xfrm>
            <a:off x="4051300" y="3251200"/>
            <a:ext cx="1431925" cy="2771775"/>
          </a:xfr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Content Placeholder 2"/>
          <p:cNvSpPr txBox="1"/>
          <p:nvPr/>
        </p:nvSpPr>
        <p:spPr>
          <a:xfrm>
            <a:off x="785813" y="1144588"/>
            <a:ext cx="7858125" cy="5187950"/>
          </a:xfrm>
          <a:prstGeom prst="rect">
            <a:avLst/>
          </a:prstGeom>
          <a:noFill/>
          <a:ln w="9525">
            <a:noFill/>
          </a:ln>
        </p:spPr>
        <p:txBody>
          <a:bodyPr anchor="t" anchorCtr="0"/>
          <a:p>
            <a:pPr algn="just">
              <a:spcBef>
                <a:spcPct val="20000"/>
              </a:spcBef>
              <a:buFont typeface="Arial" panose="020B0604020202020204" pitchFamily="34" charset="0"/>
            </a:pPr>
            <a:r>
              <a:rPr lang="en-US" altLang="en-IN" sz="2000">
                <a:latin typeface="Times New Roman" panose="02020603050405020304" pitchFamily="18" charset="0"/>
              </a:rPr>
              <a:t>#include &lt;iostream&gt;  </a:t>
            </a:r>
            <a:endParaRPr lang="en-US" altLang="en-IN" sz="2000">
              <a:latin typeface="Times New Roman" panose="02020603050405020304" pitchFamily="18" charset="0"/>
            </a:endParaRPr>
          </a:p>
          <a:p>
            <a:pPr algn="just">
              <a:spcBef>
                <a:spcPct val="20000"/>
              </a:spcBef>
              <a:buFont typeface="Arial" panose="020B0604020202020204" pitchFamily="34" charset="0"/>
            </a:pPr>
            <a:r>
              <a:rPr lang="en-US" altLang="en-IN" sz="2000">
                <a:latin typeface="Times New Roman" panose="02020603050405020304" pitchFamily="18" charset="0"/>
              </a:rPr>
              <a:t>using namespace std;  </a:t>
            </a:r>
            <a:endParaRPr lang="en-US" altLang="en-IN" sz="2000">
              <a:latin typeface="Times New Roman" panose="02020603050405020304" pitchFamily="18" charset="0"/>
            </a:endParaRPr>
          </a:p>
          <a:p>
            <a:pPr algn="just">
              <a:spcBef>
                <a:spcPct val="20000"/>
              </a:spcBef>
              <a:buFont typeface="Arial" panose="020B0604020202020204" pitchFamily="34" charset="0"/>
            </a:pPr>
            <a:r>
              <a:rPr lang="en-US" altLang="en-IN" sz="2000">
                <a:latin typeface="Times New Roman" panose="02020603050405020304" pitchFamily="18" charset="0"/>
              </a:rPr>
              <a:t> class Animal {  </a:t>
            </a:r>
            <a:endParaRPr lang="en-US" altLang="en-IN" sz="2000">
              <a:latin typeface="Times New Roman" panose="02020603050405020304" pitchFamily="18" charset="0"/>
            </a:endParaRPr>
          </a:p>
          <a:p>
            <a:pPr algn="just">
              <a:spcBef>
                <a:spcPct val="20000"/>
              </a:spcBef>
              <a:buFont typeface="Arial" panose="020B0604020202020204" pitchFamily="34" charset="0"/>
            </a:pPr>
            <a:r>
              <a:rPr lang="en-US" altLang="en-IN" sz="2000">
                <a:latin typeface="Times New Roman" panose="02020603050405020304" pitchFamily="18" charset="0"/>
              </a:rPr>
              <a:t>   public:  </a:t>
            </a:r>
            <a:endParaRPr lang="en-US" altLang="en-IN" sz="2000">
              <a:latin typeface="Times New Roman" panose="02020603050405020304" pitchFamily="18" charset="0"/>
            </a:endParaRPr>
          </a:p>
          <a:p>
            <a:pPr algn="just">
              <a:spcBef>
                <a:spcPct val="20000"/>
              </a:spcBef>
              <a:buFont typeface="Arial" panose="020B0604020202020204" pitchFamily="34" charset="0"/>
            </a:pPr>
            <a:r>
              <a:rPr lang="en-US" altLang="en-IN" sz="2000">
                <a:latin typeface="Times New Roman" panose="02020603050405020304" pitchFamily="18" charset="0"/>
              </a:rPr>
              <a:t> void eat() {   </a:t>
            </a:r>
            <a:endParaRPr lang="en-US" altLang="en-IN" sz="2000">
              <a:latin typeface="Times New Roman" panose="02020603050405020304" pitchFamily="18" charset="0"/>
            </a:endParaRPr>
          </a:p>
          <a:p>
            <a:pPr algn="just">
              <a:spcBef>
                <a:spcPct val="20000"/>
              </a:spcBef>
              <a:buFont typeface="Arial" panose="020B0604020202020204" pitchFamily="34" charset="0"/>
            </a:pPr>
            <a:r>
              <a:rPr lang="en-US" altLang="en-IN" sz="2000">
                <a:latin typeface="Times New Roman" panose="02020603050405020304" pitchFamily="18" charset="0"/>
              </a:rPr>
              <a:t>    cout&lt;&lt;"Eating..."&lt;&lt;endl;   </a:t>
            </a:r>
            <a:endParaRPr lang="en-US" altLang="en-IN" sz="2000">
              <a:latin typeface="Times New Roman" panose="02020603050405020304" pitchFamily="18" charset="0"/>
            </a:endParaRPr>
          </a:p>
          <a:p>
            <a:pPr algn="just">
              <a:spcBef>
                <a:spcPct val="20000"/>
              </a:spcBef>
              <a:buFont typeface="Arial" panose="020B0604020202020204" pitchFamily="34" charset="0"/>
            </a:pPr>
            <a:r>
              <a:rPr lang="en-US" altLang="en-IN" sz="2000">
                <a:latin typeface="Times New Roman" panose="02020603050405020304" pitchFamily="18" charset="0"/>
              </a:rPr>
              <a:t> }    </a:t>
            </a:r>
            <a:endParaRPr lang="en-US" altLang="en-IN" sz="2000">
              <a:latin typeface="Times New Roman" panose="02020603050405020304" pitchFamily="18" charset="0"/>
            </a:endParaRPr>
          </a:p>
          <a:p>
            <a:pPr algn="just">
              <a:spcBef>
                <a:spcPct val="20000"/>
              </a:spcBef>
              <a:buFont typeface="Arial" panose="020B0604020202020204" pitchFamily="34" charset="0"/>
            </a:pPr>
            <a:r>
              <a:rPr lang="en-US" altLang="en-IN" sz="2000">
                <a:latin typeface="Times New Roman" panose="02020603050405020304" pitchFamily="18" charset="0"/>
              </a:rPr>
              <a:t>   };  </a:t>
            </a:r>
            <a:endParaRPr lang="en-US" altLang="en-IN" sz="2000">
              <a:latin typeface="Times New Roman" panose="02020603050405020304" pitchFamily="18" charset="0"/>
            </a:endParaRPr>
          </a:p>
          <a:p>
            <a:pPr algn="just">
              <a:spcBef>
                <a:spcPct val="20000"/>
              </a:spcBef>
              <a:buFont typeface="Arial" panose="020B0604020202020204" pitchFamily="34" charset="0"/>
            </a:pPr>
            <a:r>
              <a:rPr lang="en-US" altLang="en-IN" sz="2000">
                <a:latin typeface="Times New Roman" panose="02020603050405020304" pitchFamily="18" charset="0"/>
              </a:rPr>
              <a:t>   class Dog: public Animal   </a:t>
            </a:r>
            <a:endParaRPr lang="en-US" altLang="en-IN" sz="2000">
              <a:latin typeface="Times New Roman" panose="02020603050405020304" pitchFamily="18" charset="0"/>
            </a:endParaRPr>
          </a:p>
          <a:p>
            <a:pPr algn="just">
              <a:spcBef>
                <a:spcPct val="20000"/>
              </a:spcBef>
              <a:buFont typeface="Arial" panose="020B0604020202020204" pitchFamily="34" charset="0"/>
            </a:pPr>
            <a:r>
              <a:rPr lang="en-US" altLang="en-IN" sz="2000">
                <a:latin typeface="Times New Roman" panose="02020603050405020304" pitchFamily="18" charset="0"/>
              </a:rPr>
              <a:t>   {    </a:t>
            </a:r>
            <a:endParaRPr lang="en-US" altLang="en-IN" sz="2000">
              <a:latin typeface="Times New Roman" panose="02020603050405020304" pitchFamily="18" charset="0"/>
            </a:endParaRPr>
          </a:p>
          <a:p>
            <a:pPr algn="just">
              <a:spcBef>
                <a:spcPct val="20000"/>
              </a:spcBef>
              <a:buFont typeface="Arial" panose="020B0604020202020204" pitchFamily="34" charset="0"/>
            </a:pPr>
            <a:r>
              <a:rPr lang="en-US" altLang="en-IN" sz="2000">
                <a:latin typeface="Times New Roman" panose="02020603050405020304" pitchFamily="18" charset="0"/>
              </a:rPr>
              <a:t>       public:  </a:t>
            </a:r>
            <a:endParaRPr lang="en-US" altLang="en-IN" sz="2000">
              <a:latin typeface="Times New Roman" panose="02020603050405020304" pitchFamily="18" charset="0"/>
            </a:endParaRPr>
          </a:p>
          <a:p>
            <a:pPr algn="just">
              <a:spcBef>
                <a:spcPct val="20000"/>
              </a:spcBef>
              <a:buFont typeface="Arial" panose="020B0604020202020204" pitchFamily="34" charset="0"/>
            </a:pPr>
            <a:r>
              <a:rPr lang="en-US" altLang="en-IN" sz="2000">
                <a:latin typeface="Times New Roman" panose="02020603050405020304" pitchFamily="18" charset="0"/>
              </a:rPr>
              <a:t>     void bark(){  </a:t>
            </a:r>
            <a:endParaRPr lang="en-US" altLang="en-IN" sz="2000">
              <a:latin typeface="Times New Roman" panose="02020603050405020304" pitchFamily="18" charset="0"/>
            </a:endParaRPr>
          </a:p>
          <a:p>
            <a:pPr algn="just">
              <a:spcBef>
                <a:spcPct val="20000"/>
              </a:spcBef>
              <a:buFont typeface="Arial" panose="020B0604020202020204" pitchFamily="34" charset="0"/>
            </a:pPr>
            <a:r>
              <a:rPr lang="en-US" altLang="en-IN" sz="2000">
                <a:latin typeface="Times New Roman" panose="02020603050405020304" pitchFamily="18" charset="0"/>
              </a:rPr>
              <a:t>    cout&lt;&lt;"Barking..."&lt;&lt;endl;   </a:t>
            </a:r>
            <a:endParaRPr lang="en-US" altLang="en-IN" sz="2000">
              <a:latin typeface="Times New Roman" panose="02020603050405020304" pitchFamily="18" charset="0"/>
            </a:endParaRPr>
          </a:p>
          <a:p>
            <a:pPr algn="just">
              <a:spcBef>
                <a:spcPct val="20000"/>
              </a:spcBef>
              <a:buFont typeface="Arial" panose="020B0604020202020204" pitchFamily="34" charset="0"/>
            </a:pPr>
            <a:r>
              <a:rPr lang="en-US" altLang="en-IN" sz="2000">
                <a:latin typeface="Times New Roman" panose="02020603050405020304" pitchFamily="18" charset="0"/>
              </a:rPr>
              <a:t>     }    </a:t>
            </a:r>
            <a:endParaRPr lang="en-US" altLang="en-IN" sz="2000">
              <a:latin typeface="Times New Roman" panose="02020603050405020304" pitchFamily="18" charset="0"/>
            </a:endParaRPr>
          </a:p>
          <a:p>
            <a:pPr algn="just">
              <a:spcBef>
                <a:spcPct val="20000"/>
              </a:spcBef>
              <a:buFont typeface="Arial" panose="020B0604020202020204" pitchFamily="34" charset="0"/>
            </a:pPr>
            <a:r>
              <a:rPr lang="en-US" altLang="en-IN" sz="2000">
                <a:latin typeface="Times New Roman" panose="02020603050405020304" pitchFamily="18" charset="0"/>
              </a:rPr>
              <a:t>   };   </a:t>
            </a:r>
            <a:endParaRPr lang="en-US" altLang="en-IN" sz="2000">
              <a:latin typeface="Times New Roman" panose="02020603050405020304" pitchFamily="18" charset="0"/>
            </a:endParaRPr>
          </a:p>
          <a:p>
            <a:pPr algn="just">
              <a:spcBef>
                <a:spcPct val="20000"/>
              </a:spcBef>
              <a:buFont typeface="Arial" panose="020B0604020202020204" pitchFamily="34" charset="0"/>
            </a:pPr>
            <a:r>
              <a:rPr lang="en-US" altLang="en-IN" sz="2000">
                <a:latin typeface="Times New Roman" panose="02020603050405020304" pitchFamily="18" charset="0"/>
              </a:rPr>
              <a:t>  </a:t>
            </a:r>
            <a:endParaRPr lang="en-US" altLang="en-IN" sz="2000">
              <a:latin typeface="Times New Roman" panose="02020603050405020304" pitchFamily="18" charset="0"/>
            </a:endParaRPr>
          </a:p>
        </p:txBody>
      </p:sp>
      <p:pic>
        <p:nvPicPr>
          <p:cNvPr id="21506"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21509"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1510"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Example</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
        <p:nvSpPr>
          <p:cNvPr id="21511" name="Text Box 1"/>
          <p:cNvSpPr txBox="1"/>
          <p:nvPr/>
        </p:nvSpPr>
        <p:spPr>
          <a:xfrm>
            <a:off x="4654550" y="1250950"/>
            <a:ext cx="4178300" cy="4962525"/>
          </a:xfrm>
          <a:prstGeom prst="rect">
            <a:avLst/>
          </a:prstGeom>
          <a:noFill/>
          <a:ln w="9525">
            <a:noFill/>
          </a:ln>
        </p:spPr>
        <p:txBody>
          <a:bodyPr wrap="square" anchor="t" anchorCtr="0">
            <a:spAutoFit/>
          </a:bodyPr>
          <a:p>
            <a:pPr algn="just">
              <a:spcBef>
                <a:spcPct val="20000"/>
              </a:spcBef>
            </a:pPr>
            <a:r>
              <a:rPr lang="en-US" altLang="en-IN">
                <a:latin typeface="Times New Roman" panose="02020603050405020304" pitchFamily="18" charset="0"/>
              </a:rPr>
              <a:t> class BabyDog: public Dog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public: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void weep() {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cout&lt;&lt;"Weeping...";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int main(void) {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BabyDog d1;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d1.eat();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d1.bark();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d1.weep();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return 0;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a:t>
            </a:r>
            <a:endParaRPr lang="en-US" altLang="en-IN">
              <a:latin typeface="Times New Roman" panose="02020603050405020304" pitchFamily="18" charset="0"/>
            </a:endParaRPr>
          </a:p>
          <a:p>
            <a:endParaRPr lang="en-US" altLang="zh-CN">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Content Placeholder 2"/>
          <p:cNvSpPr txBox="1"/>
          <p:nvPr/>
        </p:nvSpPr>
        <p:spPr>
          <a:xfrm>
            <a:off x="785813" y="1144588"/>
            <a:ext cx="7858125" cy="5187950"/>
          </a:xfrm>
          <a:prstGeom prst="rect">
            <a:avLst/>
          </a:prstGeom>
          <a:noFill/>
          <a:ln w="9525">
            <a:noFill/>
          </a:ln>
        </p:spPr>
        <p:txBody>
          <a:bodyPr/>
          <a:lstStyle/>
          <a:p>
            <a:pPr marL="342900" marR="0" indent="-342900" algn="just" defTabSz="914400">
              <a:spcBef>
                <a:spcPct val="20000"/>
              </a:spcBef>
              <a:buClrTx/>
              <a:buSzTx/>
              <a:buFont typeface="Wingdings" panose="05000000000000000000" charset="0"/>
              <a:buChar char="ü"/>
              <a:defRPr/>
            </a:pPr>
            <a:r>
              <a:rPr kumimoji="0" lang="en-US" altLang="en-IN" sz="2000" kern="1200" cap="none" spc="0" normalizeH="0" baseline="0" noProof="1">
                <a:latin typeface="Times New Roman" panose="02020603050405020304" pitchFamily="18" charset="0"/>
                <a:ea typeface="+mn-ea"/>
                <a:cs typeface="+mn-cs"/>
              </a:rPr>
              <a:t>Multiple inheritance is the process of deriving a new class that inherits the attributes from two or more classes.</a:t>
            </a:r>
            <a:endParaRPr kumimoji="0" lang="en-US" altLang="en-IN" sz="2000" kern="1200" cap="none" spc="0" normalizeH="0" baseline="0" noProof="1">
              <a:latin typeface="Times New Roman" panose="02020603050405020304" pitchFamily="18" charset="0"/>
              <a:ea typeface="+mn-ea"/>
              <a:cs typeface="+mn-cs"/>
            </a:endParaRPr>
          </a:p>
          <a:p>
            <a:pPr marR="0" algn="just" defTabSz="914400">
              <a:spcBef>
                <a:spcPct val="20000"/>
              </a:spcBef>
              <a:buClrTx/>
              <a:buSzTx/>
              <a:buFont typeface="Wingdings" panose="05000000000000000000" charset="0"/>
              <a:defRPr/>
            </a:pPr>
            <a:endParaRPr kumimoji="0" lang="en-US" altLang="en-IN" sz="2000" kern="1200" cap="none" spc="0" normalizeH="0" baseline="0" noProof="1">
              <a:latin typeface="Times New Roman" panose="02020603050405020304" pitchFamily="18" charset="0"/>
              <a:ea typeface="+mn-ea"/>
              <a:cs typeface="+mn-cs"/>
            </a:endParaRPr>
          </a:p>
        </p:txBody>
      </p:sp>
      <p:pic>
        <p:nvPicPr>
          <p:cNvPr id="22530"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22533"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2534"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Multiple Inheritance</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pic>
        <p:nvPicPr>
          <p:cNvPr id="22535" name="Picture 6" descr="IMG_260"/>
          <p:cNvPicPr>
            <a:picLocks noGrp="1" noChangeAspect="1"/>
          </p:cNvPicPr>
          <p:nvPr>
            <p:ph idx="1"/>
          </p:nvPr>
        </p:nvPicPr>
        <p:blipFill>
          <a:blip r:embed="rId3"/>
          <a:stretch>
            <a:fillRect/>
          </a:stretch>
        </p:blipFill>
        <p:spPr>
          <a:xfrm>
            <a:off x="1563688" y="2351088"/>
            <a:ext cx="6251575" cy="3463925"/>
          </a:xfr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Content Placeholder 2"/>
          <p:cNvSpPr txBox="1"/>
          <p:nvPr/>
        </p:nvSpPr>
        <p:spPr>
          <a:xfrm>
            <a:off x="785813" y="1144588"/>
            <a:ext cx="7858125" cy="5187950"/>
          </a:xfrm>
          <a:prstGeom prst="rect">
            <a:avLst/>
          </a:prstGeom>
          <a:noFill/>
          <a:ln w="9525">
            <a:noFill/>
          </a:ln>
        </p:spPr>
        <p:txBody>
          <a:bodyPr anchor="t" anchorCtr="0"/>
          <a:p>
            <a:pPr algn="just">
              <a:spcBef>
                <a:spcPct val="20000"/>
              </a:spcBef>
              <a:buFont typeface="Arial" panose="020B0604020202020204" pitchFamily="34" charset="0"/>
            </a:pPr>
            <a:endParaRPr lang="en-US" altLang="en-IN" sz="2800">
              <a:latin typeface="Times New Roman" panose="02020603050405020304" pitchFamily="18" charset="0"/>
            </a:endParaRPr>
          </a:p>
          <a:p>
            <a:pPr algn="just">
              <a:spcBef>
                <a:spcPct val="20000"/>
              </a:spcBef>
              <a:buFont typeface="Arial" panose="020B0604020202020204" pitchFamily="34" charset="0"/>
            </a:pPr>
            <a:endParaRPr lang="en-US" altLang="en-IN" sz="2800">
              <a:latin typeface="Times New Roman" panose="02020603050405020304" pitchFamily="18" charset="0"/>
            </a:endParaRPr>
          </a:p>
          <a:p>
            <a:pPr algn="just">
              <a:spcBef>
                <a:spcPct val="20000"/>
              </a:spcBef>
              <a:buFont typeface="Arial" panose="020B0604020202020204" pitchFamily="34" charset="0"/>
            </a:pPr>
            <a:r>
              <a:rPr lang="en-US" altLang="en-IN" sz="2800">
                <a:solidFill>
                  <a:srgbClr val="00B0F0"/>
                </a:solidFill>
                <a:latin typeface="Times New Roman" panose="02020603050405020304" pitchFamily="18" charset="0"/>
              </a:rPr>
              <a:t>class D : visibility B-1, visibility B-2, ...  </a:t>
            </a:r>
            <a:endParaRPr lang="en-US" altLang="en-IN" sz="280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2800">
                <a:solidFill>
                  <a:srgbClr val="00B0F0"/>
                </a:solidFill>
                <a:latin typeface="Times New Roman" panose="02020603050405020304" pitchFamily="18" charset="0"/>
              </a:rPr>
              <a:t>{  </a:t>
            </a:r>
            <a:endParaRPr lang="en-US" altLang="en-IN" sz="280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2800">
                <a:solidFill>
                  <a:srgbClr val="00B0F0"/>
                </a:solidFill>
                <a:latin typeface="Times New Roman" panose="02020603050405020304" pitchFamily="18" charset="0"/>
              </a:rPr>
              <a:t>    // Body of the class-D;  </a:t>
            </a:r>
            <a:endParaRPr lang="en-US" altLang="en-IN" sz="280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2800">
                <a:solidFill>
                  <a:srgbClr val="00B0F0"/>
                </a:solidFill>
                <a:latin typeface="Times New Roman" panose="02020603050405020304" pitchFamily="18" charset="0"/>
              </a:rPr>
              <a:t>}   </a:t>
            </a:r>
            <a:endParaRPr lang="en-US" altLang="en-IN" sz="2800">
              <a:solidFill>
                <a:srgbClr val="00B0F0"/>
              </a:solidFill>
              <a:latin typeface="Times New Roman" panose="02020603050405020304" pitchFamily="18" charset="0"/>
            </a:endParaRPr>
          </a:p>
        </p:txBody>
      </p:sp>
      <p:pic>
        <p:nvPicPr>
          <p:cNvPr id="23554"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23557"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3558"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Syntax</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Content Placeholder 2"/>
          <p:cNvSpPr txBox="1"/>
          <p:nvPr/>
        </p:nvSpPr>
        <p:spPr>
          <a:xfrm>
            <a:off x="785813" y="1144588"/>
            <a:ext cx="7858125" cy="5187950"/>
          </a:xfrm>
          <a:prstGeom prst="rect">
            <a:avLst/>
          </a:prstGeom>
          <a:noFill/>
          <a:ln w="9525">
            <a:noFill/>
          </a:ln>
        </p:spPr>
        <p:txBody>
          <a:bodyPr anchor="t" anchorCtr="0"/>
          <a:p>
            <a:pPr algn="just">
              <a:spcBef>
                <a:spcPct val="20000"/>
              </a:spcBef>
              <a:buFont typeface="Arial" panose="020B0604020202020204" pitchFamily="34" charset="0"/>
            </a:pPr>
            <a:r>
              <a:rPr lang="en-US" altLang="en-IN" sz="1600">
                <a:solidFill>
                  <a:srgbClr val="00B0F0"/>
                </a:solidFill>
                <a:latin typeface="Times New Roman" panose="02020603050405020304" pitchFamily="18" charset="0"/>
              </a:rPr>
              <a:t>#include&lt;iostream&gt; </a:t>
            </a:r>
            <a:endParaRPr lang="en-US" altLang="en-IN" sz="160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1600">
                <a:solidFill>
                  <a:srgbClr val="00B0F0"/>
                </a:solidFill>
                <a:latin typeface="Times New Roman" panose="02020603050405020304" pitchFamily="18" charset="0"/>
              </a:rPr>
              <a:t>using namespace std; </a:t>
            </a:r>
            <a:endParaRPr lang="en-US" altLang="en-IN" sz="160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1600">
                <a:solidFill>
                  <a:srgbClr val="00B0F0"/>
                </a:solidFill>
                <a:latin typeface="Times New Roman" panose="02020603050405020304" pitchFamily="18" charset="0"/>
              </a:rPr>
              <a:t>  class A </a:t>
            </a:r>
            <a:endParaRPr lang="en-US" altLang="en-IN" sz="160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1600">
                <a:solidFill>
                  <a:srgbClr val="00B0F0"/>
                </a:solidFill>
                <a:latin typeface="Times New Roman" panose="02020603050405020304" pitchFamily="18" charset="0"/>
              </a:rPr>
              <a:t>{ </a:t>
            </a:r>
            <a:endParaRPr lang="en-US" altLang="en-IN" sz="160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1600">
                <a:solidFill>
                  <a:srgbClr val="00B0F0"/>
                </a:solidFill>
                <a:latin typeface="Times New Roman" panose="02020603050405020304" pitchFamily="18" charset="0"/>
              </a:rPr>
              <a:t>public: </a:t>
            </a:r>
            <a:endParaRPr lang="en-US" altLang="en-IN" sz="160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1600">
                <a:solidFill>
                  <a:srgbClr val="00B0F0"/>
                </a:solidFill>
                <a:latin typeface="Times New Roman" panose="02020603050405020304" pitchFamily="18" charset="0"/>
              </a:rPr>
              <a:t>  A()  { cout &lt;&lt; "A's constructor called" &lt;&lt; endl; } </a:t>
            </a:r>
            <a:endParaRPr lang="en-US" altLang="en-IN" sz="160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1600">
                <a:solidFill>
                  <a:srgbClr val="00B0F0"/>
                </a:solidFill>
                <a:latin typeface="Times New Roman" panose="02020603050405020304" pitchFamily="18" charset="0"/>
              </a:rPr>
              <a:t>}; </a:t>
            </a:r>
            <a:endParaRPr lang="en-US" altLang="en-IN" sz="160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1600">
                <a:solidFill>
                  <a:srgbClr val="00B0F0"/>
                </a:solidFill>
                <a:latin typeface="Times New Roman" panose="02020603050405020304" pitchFamily="18" charset="0"/>
              </a:rPr>
              <a:t>  class B </a:t>
            </a:r>
            <a:endParaRPr lang="en-US" altLang="en-IN" sz="160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1600">
                <a:solidFill>
                  <a:srgbClr val="00B0F0"/>
                </a:solidFill>
                <a:latin typeface="Times New Roman" panose="02020603050405020304" pitchFamily="18" charset="0"/>
              </a:rPr>
              <a:t>{ </a:t>
            </a:r>
            <a:endParaRPr lang="en-US" altLang="en-IN" sz="160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1600">
                <a:solidFill>
                  <a:srgbClr val="00B0F0"/>
                </a:solidFill>
                <a:latin typeface="Times New Roman" panose="02020603050405020304" pitchFamily="18" charset="0"/>
              </a:rPr>
              <a:t>public: </a:t>
            </a:r>
            <a:endParaRPr lang="en-US" altLang="en-IN" sz="160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1600">
                <a:solidFill>
                  <a:srgbClr val="00B0F0"/>
                </a:solidFill>
                <a:latin typeface="Times New Roman" panose="02020603050405020304" pitchFamily="18" charset="0"/>
              </a:rPr>
              <a:t>  B()  { cout &lt;&lt; "B's constructor called" &lt;&lt; endl; } </a:t>
            </a:r>
            <a:endParaRPr lang="en-US" altLang="en-IN" sz="160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1600">
                <a:solidFill>
                  <a:srgbClr val="00B0F0"/>
                </a:solidFill>
                <a:latin typeface="Times New Roman" panose="02020603050405020304" pitchFamily="18" charset="0"/>
              </a:rPr>
              <a:t>}; </a:t>
            </a:r>
            <a:endParaRPr lang="en-US" altLang="en-IN" sz="160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1600">
                <a:solidFill>
                  <a:srgbClr val="00B0F0"/>
                </a:solidFill>
                <a:latin typeface="Times New Roman" panose="02020603050405020304" pitchFamily="18" charset="0"/>
              </a:rPr>
              <a:t>  class C: public B, public A  </a:t>
            </a:r>
            <a:r>
              <a:rPr lang="en-US" altLang="en-IN" sz="1600">
                <a:solidFill>
                  <a:srgbClr val="FF0000"/>
                </a:solidFill>
                <a:latin typeface="Times New Roman" panose="02020603050405020304" pitchFamily="18" charset="0"/>
              </a:rPr>
              <a:t>// Note the order </a:t>
            </a:r>
            <a:endParaRPr lang="en-US" altLang="en-IN" sz="160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1600">
                <a:solidFill>
                  <a:srgbClr val="00B0F0"/>
                </a:solidFill>
                <a:latin typeface="Times New Roman" panose="02020603050405020304" pitchFamily="18" charset="0"/>
              </a:rPr>
              <a:t>{ </a:t>
            </a:r>
            <a:endParaRPr lang="en-US" altLang="en-IN" sz="160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1600">
                <a:solidFill>
                  <a:srgbClr val="00B0F0"/>
                </a:solidFill>
                <a:latin typeface="Times New Roman" panose="02020603050405020304" pitchFamily="18" charset="0"/>
              </a:rPr>
              <a:t>public: </a:t>
            </a:r>
            <a:endParaRPr lang="en-US" altLang="en-IN" sz="160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1600">
                <a:solidFill>
                  <a:srgbClr val="00B0F0"/>
                </a:solidFill>
                <a:latin typeface="Times New Roman" panose="02020603050405020304" pitchFamily="18" charset="0"/>
              </a:rPr>
              <a:t>  C()  { cout &lt;&lt; "C's constructor called" &lt;&lt; endl; } </a:t>
            </a:r>
            <a:endParaRPr lang="en-US" altLang="en-IN" sz="160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1600">
                <a:solidFill>
                  <a:srgbClr val="00B0F0"/>
                </a:solidFill>
                <a:latin typeface="Times New Roman" panose="02020603050405020304" pitchFamily="18" charset="0"/>
              </a:rPr>
              <a:t>}; </a:t>
            </a:r>
            <a:endParaRPr lang="en-US" altLang="en-IN" sz="1600">
              <a:solidFill>
                <a:srgbClr val="00B0F0"/>
              </a:solidFill>
              <a:latin typeface="Times New Roman" panose="02020603050405020304" pitchFamily="18" charset="0"/>
            </a:endParaRPr>
          </a:p>
          <a:p>
            <a:pPr algn="just">
              <a:spcBef>
                <a:spcPct val="20000"/>
              </a:spcBef>
              <a:buFont typeface="Arial" panose="020B0604020202020204" pitchFamily="34" charset="0"/>
            </a:pPr>
            <a:endParaRPr lang="en-US" altLang="en-IN" sz="1600">
              <a:solidFill>
                <a:srgbClr val="00B0F0"/>
              </a:solidFill>
              <a:latin typeface="Times New Roman" panose="02020603050405020304" pitchFamily="18" charset="0"/>
            </a:endParaRPr>
          </a:p>
          <a:p>
            <a:pPr algn="just">
              <a:spcBef>
                <a:spcPct val="20000"/>
              </a:spcBef>
              <a:buFont typeface="Arial" panose="020B0604020202020204" pitchFamily="34" charset="0"/>
            </a:pPr>
            <a:endParaRPr lang="en-US" altLang="en-IN" sz="1600">
              <a:solidFill>
                <a:srgbClr val="00B0F0"/>
              </a:solidFill>
              <a:latin typeface="Times New Roman" panose="02020603050405020304" pitchFamily="18" charset="0"/>
            </a:endParaRPr>
          </a:p>
        </p:txBody>
      </p:sp>
      <p:pic>
        <p:nvPicPr>
          <p:cNvPr id="24578"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24581"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4582"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Multiple  Inheritance </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
        <p:nvSpPr>
          <p:cNvPr id="24583" name="Text Box 2"/>
          <p:cNvSpPr txBox="1"/>
          <p:nvPr/>
        </p:nvSpPr>
        <p:spPr>
          <a:xfrm>
            <a:off x="5238750" y="1352550"/>
            <a:ext cx="3509963" cy="3633788"/>
          </a:xfrm>
          <a:prstGeom prst="rect">
            <a:avLst/>
          </a:prstGeom>
          <a:noFill/>
          <a:ln w="9525">
            <a:noFill/>
          </a:ln>
        </p:spPr>
        <p:txBody>
          <a:bodyPr wrap="square" anchor="t" anchorCtr="0">
            <a:spAutoFit/>
          </a:bodyPr>
          <a:p>
            <a:pPr algn="just">
              <a:spcBef>
                <a:spcPct val="20000"/>
              </a:spcBef>
              <a:buFont typeface="Arial" panose="020B0604020202020204" pitchFamily="34" charset="0"/>
            </a:pPr>
            <a:r>
              <a:rPr lang="en-US" altLang="en-IN">
                <a:solidFill>
                  <a:srgbClr val="00B0F0"/>
                </a:solidFill>
                <a:latin typeface="Times New Roman" panose="02020603050405020304" pitchFamily="18" charset="0"/>
              </a:rPr>
              <a:t>  </a:t>
            </a:r>
            <a:endParaRPr lang="en-US" altLang="en-IN">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00B0F0"/>
                </a:solidFill>
                <a:latin typeface="Times New Roman" panose="02020603050405020304" pitchFamily="18" charset="0"/>
              </a:rPr>
              <a:t>int main() </a:t>
            </a:r>
            <a:endParaRPr lang="en-US" altLang="en-IN">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00B0F0"/>
                </a:solidFill>
                <a:latin typeface="Times New Roman" panose="02020603050405020304" pitchFamily="18" charset="0"/>
              </a:rPr>
              <a:t>{ </a:t>
            </a:r>
            <a:endParaRPr lang="en-US" altLang="en-IN">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00B0F0"/>
                </a:solidFill>
                <a:latin typeface="Times New Roman" panose="02020603050405020304" pitchFamily="18" charset="0"/>
              </a:rPr>
              <a:t>    C c; </a:t>
            </a:r>
            <a:endParaRPr lang="en-US" altLang="en-IN">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00B0F0"/>
                </a:solidFill>
                <a:latin typeface="Times New Roman" panose="02020603050405020304" pitchFamily="18" charset="0"/>
              </a:rPr>
              <a:t>    return 0; </a:t>
            </a:r>
            <a:endParaRPr lang="en-US" altLang="en-IN">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00B0F0"/>
                </a:solidFill>
                <a:latin typeface="Times New Roman" panose="02020603050405020304" pitchFamily="18" charset="0"/>
              </a:rPr>
              <a:t>} </a:t>
            </a:r>
            <a:endParaRPr lang="en-US" altLang="en-IN">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Output:</a:t>
            </a:r>
            <a:endParaRPr lang="en-US" altLang="en-IN">
              <a:solidFill>
                <a:srgbClr val="FF000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B's constructor called</a:t>
            </a:r>
            <a:endParaRPr lang="en-US" altLang="en-IN">
              <a:solidFill>
                <a:srgbClr val="FF000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A's constructor called</a:t>
            </a:r>
            <a:endParaRPr lang="en-US" altLang="en-IN">
              <a:solidFill>
                <a:srgbClr val="FF000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C's constructor called</a:t>
            </a:r>
            <a:endParaRPr lang="en-US" altLang="en-IN">
              <a:solidFill>
                <a:srgbClr val="FF0000"/>
              </a:solidFill>
              <a:latin typeface="Times New Roman" panose="02020603050405020304" pitchFamily="18" charset="0"/>
            </a:endParaRPr>
          </a:p>
          <a:p>
            <a:endParaRPr lang="en-US" altLang="en-IN">
              <a:solidFill>
                <a:srgbClr val="FF0000"/>
              </a:solidFill>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Content Placeholder 2"/>
          <p:cNvSpPr txBox="1"/>
          <p:nvPr/>
        </p:nvSpPr>
        <p:spPr>
          <a:xfrm>
            <a:off x="785813" y="1144588"/>
            <a:ext cx="7858125" cy="5187950"/>
          </a:xfrm>
          <a:prstGeom prst="rect">
            <a:avLst/>
          </a:prstGeom>
          <a:noFill/>
          <a:ln w="9525">
            <a:noFill/>
          </a:ln>
        </p:spPr>
        <p:txBody>
          <a:bodyPr anchor="t" anchorCtr="0"/>
          <a:p>
            <a:pPr algn="just">
              <a:spcBef>
                <a:spcPct val="20000"/>
              </a:spcBef>
              <a:buFont typeface="Arial" panose="020B0604020202020204" pitchFamily="34" charset="0"/>
            </a:pPr>
            <a:r>
              <a:rPr lang="en-US" altLang="en-IN" sz="1600">
                <a:latin typeface="Times New Roman" panose="02020603050405020304" pitchFamily="18" charset="0"/>
              </a:rPr>
              <a:t>#include &lt;iostream&gt;  </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using namespace std;  </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class A  </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protected:  </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int a;  </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public:  </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void get_a(int n)  </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  </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a = n;  </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  </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class B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protected: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int b;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public:  </a:t>
            </a:r>
            <a:endParaRPr lang="en-US" altLang="en-IN" sz="1600">
              <a:latin typeface="Times New Roman" panose="02020603050405020304" pitchFamily="18" charset="0"/>
            </a:endParaRPr>
          </a:p>
          <a:p>
            <a:pPr algn="just">
              <a:spcBef>
                <a:spcPct val="20000"/>
              </a:spcBef>
              <a:buFont typeface="Arial" panose="020B0604020202020204" pitchFamily="34" charset="0"/>
            </a:pP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a:t>
            </a:r>
            <a:endParaRPr lang="en-US" altLang="en-IN" sz="1600">
              <a:latin typeface="Times New Roman" panose="02020603050405020304" pitchFamily="18" charset="0"/>
            </a:endParaRPr>
          </a:p>
          <a:p>
            <a:pPr algn="just">
              <a:spcBef>
                <a:spcPct val="20000"/>
              </a:spcBef>
              <a:buFont typeface="Arial" panose="020B0604020202020204" pitchFamily="34" charset="0"/>
            </a:pPr>
            <a:endParaRPr lang="en-US" altLang="en-IN" sz="1600">
              <a:latin typeface="Times New Roman" panose="02020603050405020304" pitchFamily="18" charset="0"/>
            </a:endParaRPr>
          </a:p>
        </p:txBody>
      </p:sp>
      <p:pic>
        <p:nvPicPr>
          <p:cNvPr id="2560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2560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5606"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Example</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
        <p:nvSpPr>
          <p:cNvPr id="25607" name="Text Box 1"/>
          <p:cNvSpPr txBox="1"/>
          <p:nvPr/>
        </p:nvSpPr>
        <p:spPr>
          <a:xfrm>
            <a:off x="3440113" y="1235075"/>
            <a:ext cx="5870575" cy="5295900"/>
          </a:xfrm>
          <a:prstGeom prst="rect">
            <a:avLst/>
          </a:prstGeom>
          <a:noFill/>
          <a:ln w="9525">
            <a:noFill/>
          </a:ln>
        </p:spPr>
        <p:txBody>
          <a:bodyPr wrap="square" anchor="t" anchorCtr="0">
            <a:spAutoFit/>
          </a:bodyPr>
          <a:p>
            <a:pPr algn="just">
              <a:spcBef>
                <a:spcPct val="20000"/>
              </a:spcBef>
            </a:pPr>
            <a:r>
              <a:rPr lang="en-US" altLang="en-IN">
                <a:latin typeface="Times New Roman" panose="02020603050405020304" pitchFamily="18" charset="0"/>
              </a:rPr>
              <a:t>    void get_b(int n)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b = n;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class C : public A,public B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public: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void display()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cout &lt;&lt; "The value of a is : " &lt;&lt;a&lt;&lt; endl;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cout &lt;&lt; "The value of b is : " &lt;&lt;b&lt;&lt;endl;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cout&lt;&lt;"Addition of a and b is : "&lt;&lt;a+b;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a:t>
            </a:r>
            <a:endParaRPr lang="en-US" altLang="en-IN">
              <a:latin typeface="Times New Roman" panose="02020603050405020304" pitchFamily="18" charset="0"/>
            </a:endParaRPr>
          </a:p>
          <a:p>
            <a:endParaRPr lang="en-US" altLang="zh-CN">
              <a:latin typeface="Arial" panose="020B0604020202020204" pitchFamily="34" charset="0"/>
            </a:endParaRPr>
          </a:p>
        </p:txBody>
      </p:sp>
      <p:sp>
        <p:nvSpPr>
          <p:cNvPr id="25608" name="Text Box 4"/>
          <p:cNvSpPr txBox="1"/>
          <p:nvPr/>
        </p:nvSpPr>
        <p:spPr>
          <a:xfrm>
            <a:off x="7108825" y="1330325"/>
            <a:ext cx="1825625" cy="2971800"/>
          </a:xfrm>
          <a:prstGeom prst="rect">
            <a:avLst/>
          </a:prstGeom>
          <a:noFill/>
          <a:ln w="9525">
            <a:noFill/>
          </a:ln>
        </p:spPr>
        <p:txBody>
          <a:bodyPr wrap="square" anchor="t" anchorCtr="0">
            <a:spAutoFit/>
          </a:bodyPr>
          <a:p>
            <a:pPr algn="just">
              <a:spcBef>
                <a:spcPct val="20000"/>
              </a:spcBef>
            </a:pPr>
            <a:r>
              <a:rPr lang="en-US" altLang="en-IN">
                <a:solidFill>
                  <a:srgbClr val="00B0F0"/>
                </a:solidFill>
                <a:latin typeface="Times New Roman" panose="02020603050405020304" pitchFamily="18" charset="0"/>
              </a:rPr>
              <a:t>int main()  </a:t>
            </a:r>
            <a:endParaRPr lang="en-US" altLang="en-IN">
              <a:solidFill>
                <a:srgbClr val="00B0F0"/>
              </a:solidFill>
              <a:latin typeface="Times New Roman" panose="02020603050405020304" pitchFamily="18" charset="0"/>
            </a:endParaRPr>
          </a:p>
          <a:p>
            <a:pPr algn="just">
              <a:spcBef>
                <a:spcPct val="20000"/>
              </a:spcBef>
            </a:pPr>
            <a:r>
              <a:rPr lang="en-US" altLang="en-IN">
                <a:solidFill>
                  <a:srgbClr val="00B0F0"/>
                </a:solidFill>
                <a:latin typeface="Times New Roman" panose="02020603050405020304" pitchFamily="18" charset="0"/>
              </a:rPr>
              <a:t>{  </a:t>
            </a:r>
            <a:endParaRPr lang="en-US" altLang="en-IN">
              <a:solidFill>
                <a:srgbClr val="00B0F0"/>
              </a:solidFill>
              <a:latin typeface="Times New Roman" panose="02020603050405020304" pitchFamily="18" charset="0"/>
            </a:endParaRPr>
          </a:p>
          <a:p>
            <a:pPr algn="just">
              <a:spcBef>
                <a:spcPct val="20000"/>
              </a:spcBef>
            </a:pPr>
            <a:r>
              <a:rPr lang="en-US" altLang="en-IN">
                <a:solidFill>
                  <a:srgbClr val="00B0F0"/>
                </a:solidFill>
                <a:latin typeface="Times New Roman" panose="02020603050405020304" pitchFamily="18" charset="0"/>
              </a:rPr>
              <a:t>   C c;  </a:t>
            </a:r>
            <a:endParaRPr lang="en-US" altLang="en-IN">
              <a:solidFill>
                <a:srgbClr val="00B0F0"/>
              </a:solidFill>
              <a:latin typeface="Times New Roman" panose="02020603050405020304" pitchFamily="18" charset="0"/>
            </a:endParaRPr>
          </a:p>
          <a:p>
            <a:pPr algn="just">
              <a:spcBef>
                <a:spcPct val="20000"/>
              </a:spcBef>
            </a:pPr>
            <a:r>
              <a:rPr lang="en-US" altLang="en-IN">
                <a:solidFill>
                  <a:srgbClr val="00B0F0"/>
                </a:solidFill>
                <a:latin typeface="Times New Roman" panose="02020603050405020304" pitchFamily="18" charset="0"/>
              </a:rPr>
              <a:t>   c.get_a(10);  </a:t>
            </a:r>
            <a:endParaRPr lang="en-US" altLang="en-IN">
              <a:solidFill>
                <a:srgbClr val="00B0F0"/>
              </a:solidFill>
              <a:latin typeface="Times New Roman" panose="02020603050405020304" pitchFamily="18" charset="0"/>
            </a:endParaRPr>
          </a:p>
          <a:p>
            <a:pPr algn="just">
              <a:spcBef>
                <a:spcPct val="20000"/>
              </a:spcBef>
            </a:pPr>
            <a:r>
              <a:rPr lang="en-US" altLang="en-IN">
                <a:solidFill>
                  <a:srgbClr val="00B0F0"/>
                </a:solidFill>
                <a:latin typeface="Times New Roman" panose="02020603050405020304" pitchFamily="18" charset="0"/>
              </a:rPr>
              <a:t>   c.get_b(20);  </a:t>
            </a:r>
            <a:endParaRPr lang="en-US" altLang="en-IN">
              <a:solidFill>
                <a:srgbClr val="00B0F0"/>
              </a:solidFill>
              <a:latin typeface="Times New Roman" panose="02020603050405020304" pitchFamily="18" charset="0"/>
            </a:endParaRPr>
          </a:p>
          <a:p>
            <a:pPr algn="just">
              <a:spcBef>
                <a:spcPct val="20000"/>
              </a:spcBef>
            </a:pPr>
            <a:r>
              <a:rPr lang="en-US" altLang="en-IN">
                <a:solidFill>
                  <a:srgbClr val="00B0F0"/>
                </a:solidFill>
                <a:latin typeface="Times New Roman" panose="02020603050405020304" pitchFamily="18" charset="0"/>
              </a:rPr>
              <a:t>   c.display();  </a:t>
            </a:r>
            <a:endParaRPr lang="en-US" altLang="en-IN">
              <a:solidFill>
                <a:srgbClr val="00B0F0"/>
              </a:solidFill>
              <a:latin typeface="Times New Roman" panose="02020603050405020304" pitchFamily="18" charset="0"/>
            </a:endParaRPr>
          </a:p>
          <a:p>
            <a:pPr algn="just">
              <a:spcBef>
                <a:spcPct val="20000"/>
              </a:spcBef>
            </a:pPr>
            <a:r>
              <a:rPr lang="en-US" altLang="en-IN">
                <a:solidFill>
                  <a:srgbClr val="00B0F0"/>
                </a:solidFill>
                <a:latin typeface="Times New Roman" panose="02020603050405020304" pitchFamily="18" charset="0"/>
              </a:rPr>
              <a:t>    return 0;  </a:t>
            </a:r>
            <a:endParaRPr lang="en-US" altLang="en-IN">
              <a:solidFill>
                <a:srgbClr val="00B0F0"/>
              </a:solidFill>
              <a:latin typeface="Times New Roman" panose="02020603050405020304" pitchFamily="18" charset="0"/>
            </a:endParaRPr>
          </a:p>
          <a:p>
            <a:pPr algn="just">
              <a:spcBef>
                <a:spcPct val="20000"/>
              </a:spcBef>
            </a:pPr>
            <a:r>
              <a:rPr lang="en-US" altLang="en-IN">
                <a:solidFill>
                  <a:srgbClr val="00B0F0"/>
                </a:solidFill>
                <a:latin typeface="Times New Roman" panose="02020603050405020304" pitchFamily="18" charset="0"/>
              </a:rPr>
              <a:t>}  </a:t>
            </a:r>
            <a:endParaRPr lang="en-US" altLang="en-IN">
              <a:solidFill>
                <a:srgbClr val="00B0F0"/>
              </a:solidFill>
              <a:latin typeface="Times New Roman" panose="02020603050405020304" pitchFamily="18" charset="0"/>
            </a:endParaRPr>
          </a:p>
          <a:p>
            <a:endParaRPr lang="en-US" altLang="en-IN">
              <a:solidFill>
                <a:srgbClr val="00B0F0"/>
              </a:solidFill>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Content Placeholder 2"/>
          <p:cNvSpPr txBox="1"/>
          <p:nvPr/>
        </p:nvSpPr>
        <p:spPr>
          <a:xfrm>
            <a:off x="785813" y="1144588"/>
            <a:ext cx="7858125" cy="5187950"/>
          </a:xfrm>
          <a:prstGeom prst="rect">
            <a:avLst/>
          </a:prstGeom>
          <a:noFill/>
          <a:ln w="9525">
            <a:noFill/>
          </a:ln>
        </p:spPr>
        <p:txBody>
          <a:bodyPr anchor="t"/>
          <a:p>
            <a:pPr marL="285750" indent="-285750" algn="just">
              <a:spcBef>
                <a:spcPct val="20000"/>
              </a:spcBef>
              <a:buSzTx/>
              <a:buFont typeface="Wingdings" panose="05000000000000000000" charset="0"/>
              <a:buChar char="ü"/>
            </a:pPr>
            <a:r>
              <a:rPr lang="en-US" altLang="en-IN" sz="1600" noProof="1">
                <a:latin typeface="Times New Roman" panose="02020603050405020304" pitchFamily="18" charset="0"/>
                <a:ea typeface="+mn-ea"/>
                <a:cs typeface="+mn-cs"/>
              </a:rPr>
              <a:t>Ambiguity can be occurred in using the multiple inheritance when a function with the same name occurs in more than one base class.</a:t>
            </a:r>
            <a:endParaRPr lang="en-US" altLang="en-IN" sz="1600" noProof="1">
              <a:latin typeface="Times New Roman" panose="02020603050405020304" pitchFamily="18" charset="0"/>
            </a:endParaRPr>
          </a:p>
          <a:p>
            <a:pPr algn="just">
              <a:spcBef>
                <a:spcPct val="20000"/>
              </a:spcBef>
              <a:buSzTx/>
            </a:pPr>
            <a:endParaRPr lang="en-US" altLang="en-IN" sz="1600" noProof="1">
              <a:latin typeface="Times New Roman" panose="02020603050405020304" pitchFamily="18" charset="0"/>
            </a:endParaRPr>
          </a:p>
        </p:txBody>
      </p:sp>
      <p:pic>
        <p:nvPicPr>
          <p:cNvPr id="26626"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26629"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6630"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Abiguity Resolution in Inheritance </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Content Placeholder 2"/>
          <p:cNvSpPr txBox="1"/>
          <p:nvPr/>
        </p:nvSpPr>
        <p:spPr>
          <a:xfrm>
            <a:off x="785813" y="1241425"/>
            <a:ext cx="7858125" cy="5187950"/>
          </a:xfrm>
          <a:prstGeom prst="rect">
            <a:avLst/>
          </a:prstGeom>
          <a:noFill/>
          <a:ln w="9525">
            <a:noFill/>
          </a:ln>
        </p:spPr>
        <p:txBody>
          <a:bodyPr anchor="t" anchorCtr="0"/>
          <a:p>
            <a:pPr algn="just">
              <a:spcBef>
                <a:spcPct val="20000"/>
              </a:spcBef>
              <a:buFont typeface="Wingdings" panose="05000000000000000000" charset="0"/>
            </a:pPr>
            <a:r>
              <a:rPr lang="en-US" altLang="en-IN" sz="1600">
                <a:latin typeface="Times New Roman" panose="02020603050405020304" pitchFamily="18" charset="0"/>
              </a:rPr>
              <a:t>#include &lt;iostream&gt;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using namespace std;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class A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public: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void display()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cout &lt;&lt; "Class A" &lt;&lt; endl;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class B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public: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void display()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cout &lt;&lt; "Class B" &lt;&lt; endl;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  </a:t>
            </a:r>
            <a:endParaRPr lang="en-US" altLang="en-IN" sz="1600">
              <a:latin typeface="Times New Roman" panose="02020603050405020304" pitchFamily="18" charset="0"/>
            </a:endParaRPr>
          </a:p>
          <a:p>
            <a:pPr algn="just">
              <a:spcBef>
                <a:spcPct val="20000"/>
              </a:spcBef>
            </a:pPr>
            <a:r>
              <a:rPr lang="en-US" altLang="en-IN" sz="1600">
                <a:latin typeface="Times New Roman" panose="02020603050405020304" pitchFamily="18" charset="0"/>
              </a:rPr>
              <a:t>};  </a:t>
            </a:r>
            <a:endParaRPr lang="en-US" altLang="en-IN" sz="1600">
              <a:latin typeface="Times New Roman" panose="02020603050405020304" pitchFamily="18" charset="0"/>
            </a:endParaRPr>
          </a:p>
        </p:txBody>
      </p:sp>
      <p:pic>
        <p:nvPicPr>
          <p:cNvPr id="27650"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27653"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7654"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Abiguity Resolution in Inheritance </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
        <p:nvSpPr>
          <p:cNvPr id="27655" name="Text Box 1"/>
          <p:cNvSpPr txBox="1"/>
          <p:nvPr/>
        </p:nvSpPr>
        <p:spPr>
          <a:xfrm>
            <a:off x="5003800" y="1241425"/>
            <a:ext cx="3757613" cy="5240338"/>
          </a:xfrm>
          <a:prstGeom prst="rect">
            <a:avLst/>
          </a:prstGeom>
          <a:noFill/>
          <a:ln w="9525">
            <a:noFill/>
          </a:ln>
        </p:spPr>
        <p:txBody>
          <a:bodyPr wrap="square" anchor="t" anchorCtr="0">
            <a:spAutoFit/>
          </a:bodyPr>
          <a:p>
            <a:pPr algn="just">
              <a:spcBef>
                <a:spcPct val="20000"/>
              </a:spcBef>
            </a:pPr>
            <a:r>
              <a:rPr lang="en-US" altLang="en-IN">
                <a:latin typeface="Times New Roman" panose="02020603050405020304" pitchFamily="18" charset="0"/>
              </a:rPr>
              <a:t>class C : public A, public B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void view()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display();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int main()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C c;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c.view();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return 0;  </a:t>
            </a:r>
            <a:endParaRPr lang="en-US" altLang="en-IN">
              <a:latin typeface="Times New Roman" panose="02020603050405020304" pitchFamily="18" charset="0"/>
            </a:endParaRPr>
          </a:p>
          <a:p>
            <a:pPr algn="just">
              <a:spcBef>
                <a:spcPct val="20000"/>
              </a:spcBef>
            </a:pPr>
            <a:r>
              <a:rPr lang="en-US" altLang="en-IN">
                <a:latin typeface="Times New Roman" panose="02020603050405020304" pitchFamily="18" charset="0"/>
              </a:rPr>
              <a:t>}  </a:t>
            </a:r>
            <a:endParaRPr lang="en-US" altLang="en-IN">
              <a:latin typeface="Times New Roman" panose="02020603050405020304" pitchFamily="18" charset="0"/>
            </a:endParaRPr>
          </a:p>
          <a:p>
            <a:pPr algn="just">
              <a:spcBef>
                <a:spcPct val="20000"/>
              </a:spcBef>
            </a:pPr>
            <a:r>
              <a:rPr lang="en-US" altLang="en-IN">
                <a:solidFill>
                  <a:srgbClr val="FF0000"/>
                </a:solidFill>
                <a:latin typeface="Times New Roman" panose="02020603050405020304" pitchFamily="18" charset="0"/>
              </a:rPr>
              <a:t>Output:</a:t>
            </a:r>
            <a:endParaRPr lang="en-US" altLang="en-IN">
              <a:solidFill>
                <a:srgbClr val="FF0000"/>
              </a:solidFill>
              <a:latin typeface="Times New Roman" panose="02020603050405020304" pitchFamily="18" charset="0"/>
            </a:endParaRPr>
          </a:p>
          <a:p>
            <a:r>
              <a:rPr lang="en-US" altLang="zh-CN">
                <a:solidFill>
                  <a:srgbClr val="FF0000"/>
                </a:solidFill>
                <a:latin typeface="Arial" panose="020B0604020202020204" pitchFamily="34" charset="0"/>
              </a:rPr>
              <a:t>error: reference to 'display' is ambiguous         display()</a:t>
            </a:r>
            <a:endParaRPr lang="en-US" altLang="zh-CN">
              <a:solidFill>
                <a:srgbClr val="FF0000"/>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28588" y="71438"/>
            <a:ext cx="7943850" cy="642937"/>
          </a:xfrm>
          <a:ln/>
        </p:spPr>
        <p:txBody>
          <a:bodyPr vert="horz" wrap="square" lIns="91440" tIns="45720" rIns="91440" bIns="45720" anchor="ctr" anchorCtr="0"/>
          <a:p>
            <a:pPr algn="l" eaLnBrk="1" hangingPunct="1"/>
            <a:r>
              <a:rPr lang="en-US" altLang="zh-CN" sz="3600" b="1" dirty="0">
                <a:latin typeface="Times New Roman" panose="02020603050405020304" pitchFamily="18" charset="0"/>
                <a:ea typeface="SimSun" panose="02010600030101010101" pitchFamily="2" charset="-122"/>
              </a:rPr>
              <a:t>Chapter Contents</a:t>
            </a:r>
            <a:endParaRPr lang="en-US" altLang="zh-CN" sz="3600" b="1" dirty="0">
              <a:latin typeface="Times New Roman" panose="02020603050405020304" pitchFamily="18" charset="0"/>
              <a:ea typeface="SimSun" panose="02010600030101010101" pitchFamily="2" charset="-122"/>
            </a:endParaRPr>
          </a:p>
        </p:txBody>
      </p:sp>
      <p:sp>
        <p:nvSpPr>
          <p:cNvPr id="10242" name="Rectangle 3"/>
          <p:cNvSpPr>
            <a:spLocks noGrp="1"/>
          </p:cNvSpPr>
          <p:nvPr>
            <p:ph idx="1"/>
          </p:nvPr>
        </p:nvSpPr>
        <p:spPr>
          <a:xfrm>
            <a:off x="1200150" y="1285875"/>
            <a:ext cx="7300913" cy="3929063"/>
          </a:xfrm>
          <a:ln/>
        </p:spPr>
        <p:txBody>
          <a:bodyPr vert="horz" wrap="square" lIns="91440" tIns="45720" rIns="91440" bIns="45720" anchor="t" anchorCtr="0"/>
          <a:p>
            <a:pPr lvl="1" eaLnBrk="1" hangingPunct="1">
              <a:lnSpc>
                <a:spcPct val="150000"/>
              </a:lnSpc>
              <a:spcBef>
                <a:spcPct val="0"/>
              </a:spcBef>
              <a:buFont typeface="Wingdings" panose="05000000000000000000" pitchFamily="2" charset="2"/>
              <a:buChar char="ü"/>
            </a:pPr>
            <a:r>
              <a:rPr lang="en-US" altLang="x-none" sz="2800" b="1" dirty="0">
                <a:solidFill>
                  <a:srgbClr val="92D050"/>
                </a:solidFill>
                <a:latin typeface="Times New Roman" panose="02020603050405020304" pitchFamily="18" charset="0"/>
                <a:ea typeface="SimSun" panose="02010600030101010101" pitchFamily="2" charset="-122"/>
              </a:rPr>
              <a:t>Inheritance</a:t>
            </a:r>
            <a:endParaRPr lang="en-US" altLang="x-none" sz="2800" b="1" dirty="0">
              <a:solidFill>
                <a:srgbClr val="002060"/>
              </a:solidFill>
              <a:latin typeface="Times New Roman" panose="02020603050405020304" pitchFamily="18" charset="0"/>
              <a:ea typeface="SimSun" panose="02010600030101010101" pitchFamily="2" charset="-122"/>
            </a:endParaRPr>
          </a:p>
          <a:p>
            <a:pPr marL="1257300" lvl="2" indent="-342900" algn="just" eaLnBrk="1" hangingPunct="1">
              <a:buFont typeface="Wingdings" panose="05000000000000000000" pitchFamily="2" charset="2"/>
              <a:buAutoNum type="arabicPeriod"/>
            </a:pPr>
            <a:r>
              <a:rPr lang="en-US" altLang="en-IN" sz="2800" b="1" dirty="0">
                <a:solidFill>
                  <a:srgbClr val="7030A0"/>
                </a:solidFill>
                <a:latin typeface="Times New Roman" panose="02020603050405020304" pitchFamily="18" charset="0"/>
              </a:rPr>
              <a:t>Single inheritance</a:t>
            </a:r>
            <a:endParaRPr lang="en-US" altLang="en-IN" sz="2800" b="1" dirty="0">
              <a:solidFill>
                <a:srgbClr val="7030A0"/>
              </a:solidFill>
              <a:latin typeface="Times New Roman" panose="02020603050405020304" pitchFamily="18" charset="0"/>
            </a:endParaRPr>
          </a:p>
          <a:p>
            <a:pPr marL="1257300" lvl="2" indent="-342900" algn="just" eaLnBrk="1" hangingPunct="1">
              <a:buFont typeface="Wingdings" panose="05000000000000000000" pitchFamily="2" charset="2"/>
              <a:buAutoNum type="arabicPeriod"/>
            </a:pPr>
            <a:r>
              <a:rPr lang="en-US" altLang="en-IN" sz="2800" b="1" dirty="0">
                <a:solidFill>
                  <a:srgbClr val="7030A0"/>
                </a:solidFill>
                <a:latin typeface="Times New Roman" panose="02020603050405020304" pitchFamily="18" charset="0"/>
              </a:rPr>
              <a:t>Multiple inheritance</a:t>
            </a:r>
            <a:endParaRPr lang="en-US" altLang="en-IN" sz="2800" b="1" dirty="0">
              <a:solidFill>
                <a:srgbClr val="7030A0"/>
              </a:solidFill>
              <a:latin typeface="Times New Roman" panose="02020603050405020304" pitchFamily="18" charset="0"/>
            </a:endParaRPr>
          </a:p>
          <a:p>
            <a:pPr marL="1257300" lvl="2" indent="-342900" algn="just" eaLnBrk="1" hangingPunct="1">
              <a:buFont typeface="Wingdings" panose="05000000000000000000" pitchFamily="2" charset="2"/>
              <a:buAutoNum type="arabicPeriod"/>
            </a:pPr>
            <a:r>
              <a:rPr lang="en-US" altLang="en-IN" sz="2800" b="1" dirty="0">
                <a:solidFill>
                  <a:srgbClr val="7030A0"/>
                </a:solidFill>
                <a:latin typeface="Times New Roman" panose="02020603050405020304" pitchFamily="18" charset="0"/>
              </a:rPr>
              <a:t>Hierarchical inheritance</a:t>
            </a:r>
            <a:endParaRPr lang="en-US" altLang="en-IN" sz="2800" b="1" dirty="0">
              <a:solidFill>
                <a:srgbClr val="7030A0"/>
              </a:solidFill>
              <a:latin typeface="Times New Roman" panose="02020603050405020304" pitchFamily="18" charset="0"/>
            </a:endParaRPr>
          </a:p>
          <a:p>
            <a:pPr marL="1257300" lvl="2" indent="-342900" algn="just" eaLnBrk="1" hangingPunct="1">
              <a:buFont typeface="Wingdings" panose="05000000000000000000" pitchFamily="2" charset="2"/>
              <a:buAutoNum type="arabicPeriod"/>
            </a:pPr>
            <a:r>
              <a:rPr lang="en-US" altLang="en-IN" sz="2800" b="1" dirty="0">
                <a:solidFill>
                  <a:srgbClr val="7030A0"/>
                </a:solidFill>
                <a:latin typeface="Times New Roman" panose="02020603050405020304" pitchFamily="18" charset="0"/>
              </a:rPr>
              <a:t>Multilevel inheritance</a:t>
            </a:r>
            <a:endParaRPr lang="en-US" altLang="en-IN" sz="2800" b="1" dirty="0">
              <a:solidFill>
                <a:srgbClr val="7030A0"/>
              </a:solidFill>
              <a:latin typeface="Times New Roman" panose="02020603050405020304" pitchFamily="18" charset="0"/>
            </a:endParaRPr>
          </a:p>
          <a:p>
            <a:pPr marL="1257300" lvl="2" indent="-342900" algn="just" eaLnBrk="1" hangingPunct="1">
              <a:buFont typeface="Wingdings" panose="05000000000000000000" pitchFamily="2" charset="2"/>
              <a:buAutoNum type="arabicPeriod"/>
            </a:pPr>
            <a:r>
              <a:rPr lang="en-US" altLang="en-IN" sz="2800" b="1" dirty="0">
                <a:solidFill>
                  <a:srgbClr val="7030A0"/>
                </a:solidFill>
                <a:latin typeface="Times New Roman" panose="02020603050405020304" pitchFamily="18" charset="0"/>
              </a:rPr>
              <a:t>Hybrid inheritance</a:t>
            </a:r>
            <a:endParaRPr lang="en-US" altLang="en-IN" sz="2800" b="1" dirty="0">
              <a:solidFill>
                <a:srgbClr val="7030A0"/>
              </a:solidFill>
              <a:latin typeface="Times New Roman" panose="02020603050405020304" pitchFamily="18" charset="0"/>
            </a:endParaRPr>
          </a:p>
          <a:p>
            <a:pPr lvl="1" eaLnBrk="1" hangingPunct="1">
              <a:lnSpc>
                <a:spcPct val="150000"/>
              </a:lnSpc>
              <a:spcBef>
                <a:spcPct val="0"/>
              </a:spcBef>
              <a:buNone/>
            </a:pPr>
            <a:endParaRPr lang="en-US" altLang="en-IN" sz="2800" b="1" dirty="0">
              <a:solidFill>
                <a:srgbClr val="7030A0"/>
              </a:solidFill>
              <a:latin typeface="Times New Roman" panose="02020603050405020304" pitchFamily="18" charset="0"/>
              <a:ea typeface="SimSun" panose="02010600030101010101" pitchFamily="2" charset="-122"/>
            </a:endParaRPr>
          </a:p>
        </p:txBody>
      </p:sp>
      <p:pic>
        <p:nvPicPr>
          <p:cNvPr id="10243"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7"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8" name="TextBox 7"/>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10246"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Content Placeholder 2"/>
          <p:cNvSpPr txBox="1"/>
          <p:nvPr/>
        </p:nvSpPr>
        <p:spPr>
          <a:xfrm>
            <a:off x="785813" y="1241425"/>
            <a:ext cx="7858125" cy="5187950"/>
          </a:xfrm>
          <a:prstGeom prst="rect">
            <a:avLst/>
          </a:prstGeom>
          <a:noFill/>
          <a:ln w="9525">
            <a:noFill/>
          </a:ln>
        </p:spPr>
        <p:txBody>
          <a:bodyPr anchor="t"/>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class C : public A, public B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void view()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A :: display();         // Calling the display() function of class A.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B :: display();         // Calling the display() function of class B.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a:t>
            </a:r>
            <a:endParaRPr lang="en-US" altLang="en-IN" sz="1600" noProof="1">
              <a:latin typeface="Times New Roman" panose="02020603050405020304" pitchFamily="18" charset="0"/>
            </a:endParaRPr>
          </a:p>
          <a:p>
            <a:pPr marL="285750" indent="-285750" algn="just">
              <a:spcBef>
                <a:spcPct val="20000"/>
              </a:spcBef>
              <a:buSzTx/>
              <a:buFont typeface="Wingdings" panose="05000000000000000000" charset="0"/>
              <a:buChar char="ü"/>
            </a:pPr>
            <a:r>
              <a:rPr lang="en-US" altLang="en-IN" sz="1600" b="1" noProof="1">
                <a:latin typeface="Times New Roman" panose="02020603050405020304" pitchFamily="18" charset="0"/>
                <a:ea typeface="+mn-ea"/>
                <a:cs typeface="+mn-cs"/>
              </a:rPr>
              <a:t>We can solve this problem by defining a named instance within the derived class , using the scope resolution operator.</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b="1" noProof="1">
                <a:solidFill>
                  <a:srgbClr val="FF0000"/>
                </a:solidFill>
                <a:latin typeface="Times New Roman" panose="02020603050405020304" pitchFamily="18" charset="0"/>
                <a:ea typeface="+mn-ea"/>
                <a:cs typeface="+mn-cs"/>
              </a:rPr>
              <a:t>Or</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sym typeface="+mn-ea"/>
              </a:rPr>
              <a:t>class C : public A, public B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sym typeface="+mn-ea"/>
              </a:rPr>
              <a:t>{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sym typeface="+mn-ea"/>
              </a:rPr>
              <a:t>    void display()   </a:t>
            </a:r>
            <a:r>
              <a:rPr lang="en-US" altLang="en-IN" sz="1600" noProof="1">
                <a:solidFill>
                  <a:srgbClr val="FF0000"/>
                </a:solidFill>
                <a:latin typeface="Times New Roman" panose="02020603050405020304" pitchFamily="18" charset="0"/>
                <a:ea typeface="+mn-ea"/>
                <a:cs typeface="+mn-cs"/>
                <a:sym typeface="+mn-ea"/>
              </a:rPr>
              <a:t>// overrides display( )of A and B.</a:t>
            </a:r>
            <a:endParaRPr lang="en-US" altLang="en-IN" sz="1600" noProof="1">
              <a:solidFill>
                <a:srgbClr val="FF0000"/>
              </a:solidFill>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sym typeface="+mn-ea"/>
              </a:rPr>
              <a:t>    {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sym typeface="+mn-ea"/>
              </a:rPr>
              <a:t>        A :: display();         // Calling the display() function of class A.        }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sym typeface="+mn-ea"/>
              </a:rPr>
              <a:t>}; </a:t>
            </a:r>
            <a:endParaRPr lang="en-US" altLang="en-IN" sz="1600" noProof="1">
              <a:latin typeface="Times New Roman" panose="02020603050405020304" pitchFamily="18" charset="0"/>
            </a:endParaRPr>
          </a:p>
        </p:txBody>
      </p:sp>
      <p:pic>
        <p:nvPicPr>
          <p:cNvPr id="28674"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28677"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8678"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Abiguity Resolution in Inheritance : solution</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Content Placeholder 2"/>
          <p:cNvSpPr txBox="1"/>
          <p:nvPr/>
        </p:nvSpPr>
        <p:spPr>
          <a:xfrm>
            <a:off x="785813" y="1241425"/>
            <a:ext cx="7858125" cy="5187950"/>
          </a:xfrm>
          <a:prstGeom prst="rect">
            <a:avLst/>
          </a:prstGeom>
          <a:noFill/>
          <a:ln w="9525">
            <a:noFill/>
          </a:ln>
        </p:spPr>
        <p:txBody>
          <a:bodyPr anchor="t"/>
          <a:p>
            <a:pPr marL="285750" indent="-285750" algn="just">
              <a:spcBef>
                <a:spcPct val="20000"/>
              </a:spcBef>
              <a:buSzTx/>
              <a:buFont typeface="Wingdings" panose="05000000000000000000" charset="0"/>
              <a:buChar char="ü"/>
            </a:pPr>
            <a:r>
              <a:rPr lang="en-US" altLang="en-IN" sz="1600" b="1" noProof="1">
                <a:latin typeface="Times New Roman" panose="02020603050405020304" pitchFamily="18" charset="0"/>
                <a:ea typeface="+mn-ea"/>
                <a:cs typeface="+mn-cs"/>
              </a:rPr>
              <a:t>An ambiguity can also occur in single inheritance.</a:t>
            </a:r>
            <a:endParaRPr lang="en-US" altLang="en-IN" sz="1600" b="1" noProof="1">
              <a:latin typeface="Times New Roman" panose="02020603050405020304" pitchFamily="18" charset="0"/>
            </a:endParaRPr>
          </a:p>
          <a:p>
            <a:pPr marL="285750" indent="-285750"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class A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public: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void display()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cout&lt;&lt;”Class A”;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class B : public A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public: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void display()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cout&lt;&lt;”Class B”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a:t>
            </a:r>
            <a:endParaRPr lang="en-US" altLang="en-IN" sz="1600" noProof="1">
              <a:latin typeface="Times New Roman" panose="02020603050405020304" pitchFamily="18" charset="0"/>
            </a:endParaRPr>
          </a:p>
          <a:p>
            <a:pPr algn="just">
              <a:spcBef>
                <a:spcPct val="20000"/>
              </a:spcBef>
              <a:buSzTx/>
              <a:buFont typeface="Wingdings" panose="05000000000000000000" charset="0"/>
            </a:pPr>
            <a:r>
              <a:rPr lang="en-US" altLang="en-IN" sz="1600" noProof="1">
                <a:latin typeface="Times New Roman" panose="02020603050405020304" pitchFamily="18" charset="0"/>
                <a:ea typeface="+mn-ea"/>
                <a:cs typeface="+mn-cs"/>
              </a:rPr>
              <a:t>} ;  </a:t>
            </a:r>
            <a:endParaRPr lang="en-US" altLang="en-IN" sz="1600" noProof="1">
              <a:latin typeface="Times New Roman" panose="02020603050405020304" pitchFamily="18" charset="0"/>
            </a:endParaRPr>
          </a:p>
        </p:txBody>
      </p:sp>
      <p:pic>
        <p:nvPicPr>
          <p:cNvPr id="29698"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29701"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9702"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Abiguity Resolution in Single  Inheritance </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Content Placeholder 2"/>
          <p:cNvSpPr txBox="1"/>
          <p:nvPr/>
        </p:nvSpPr>
        <p:spPr>
          <a:xfrm>
            <a:off x="785813" y="1241425"/>
            <a:ext cx="7858125" cy="5187950"/>
          </a:xfrm>
          <a:prstGeom prst="rect">
            <a:avLst/>
          </a:prstGeom>
          <a:noFill/>
          <a:ln w="9525">
            <a:noFill/>
          </a:ln>
        </p:spPr>
        <p:txBody>
          <a:bodyPr anchor="t"/>
          <a:p>
            <a:pPr marL="285750" indent="-285750" algn="just">
              <a:spcBef>
                <a:spcPct val="20000"/>
              </a:spcBef>
              <a:buSzTx/>
              <a:buFont typeface="Wingdings" panose="05000000000000000000" charset="0"/>
              <a:buChar char="ü"/>
            </a:pPr>
            <a:r>
              <a:rPr lang="en-US" altLang="en-IN" sz="1600" b="1" noProof="1">
                <a:latin typeface="Times New Roman" panose="02020603050405020304" pitchFamily="18" charset="0"/>
                <a:ea typeface="+mn-ea"/>
                <a:cs typeface="+mn-cs"/>
              </a:rPr>
              <a:t>In the above case, the function of the derived class overrides the method of the base class. Therefore, call to the display() function will simply call the function defined in the derived class. If we want to invoke the base class function, we can use the class resolution operator</a:t>
            </a:r>
            <a:r>
              <a:rPr lang="en-US" altLang="en-IN" sz="1600" noProof="1">
                <a:latin typeface="Times New Roman" panose="02020603050405020304" pitchFamily="18" charset="0"/>
                <a:ea typeface="+mn-ea"/>
                <a:cs typeface="+mn-cs"/>
              </a:rPr>
              <a:t>.</a:t>
            </a:r>
            <a:endParaRPr lang="en-US" altLang="en-IN" sz="1600" noProof="1">
              <a:latin typeface="Times New Roman" panose="02020603050405020304" pitchFamily="18" charset="0"/>
            </a:endParaRPr>
          </a:p>
          <a:p>
            <a:pPr algn="just">
              <a:spcBef>
                <a:spcPct val="20000"/>
              </a:spcBef>
              <a:buSzTx/>
            </a:pPr>
            <a:r>
              <a:rPr lang="en-US" altLang="en-IN" sz="1600" noProof="1">
                <a:solidFill>
                  <a:srgbClr val="FF0000"/>
                </a:solidFill>
                <a:latin typeface="Times New Roman" panose="02020603050405020304" pitchFamily="18" charset="0"/>
                <a:ea typeface="+mn-ea"/>
                <a:cs typeface="+mn-cs"/>
              </a:rPr>
              <a:t>int main()  </a:t>
            </a:r>
            <a:endParaRPr lang="en-US" altLang="en-IN" sz="1600" noProof="1">
              <a:solidFill>
                <a:srgbClr val="FF0000"/>
              </a:solidFill>
              <a:latin typeface="Times New Roman" panose="02020603050405020304" pitchFamily="18" charset="0"/>
            </a:endParaRPr>
          </a:p>
          <a:p>
            <a:pPr algn="just">
              <a:spcBef>
                <a:spcPct val="20000"/>
              </a:spcBef>
              <a:buSzTx/>
            </a:pPr>
            <a:r>
              <a:rPr lang="en-US" altLang="en-IN" sz="1600" noProof="1">
                <a:solidFill>
                  <a:srgbClr val="FF0000"/>
                </a:solidFill>
                <a:latin typeface="Times New Roman" panose="02020603050405020304" pitchFamily="18" charset="0"/>
                <a:ea typeface="+mn-ea"/>
                <a:cs typeface="+mn-cs"/>
              </a:rPr>
              <a:t>{  </a:t>
            </a:r>
            <a:endParaRPr lang="en-US" altLang="en-IN" sz="1600" noProof="1">
              <a:solidFill>
                <a:srgbClr val="FF0000"/>
              </a:solidFill>
              <a:latin typeface="Times New Roman" panose="02020603050405020304" pitchFamily="18" charset="0"/>
            </a:endParaRPr>
          </a:p>
          <a:p>
            <a:pPr algn="just">
              <a:spcBef>
                <a:spcPct val="20000"/>
              </a:spcBef>
              <a:buSzTx/>
            </a:pPr>
            <a:r>
              <a:rPr lang="en-US" altLang="en-IN" sz="1600" noProof="1">
                <a:solidFill>
                  <a:srgbClr val="FF0000"/>
                </a:solidFill>
                <a:latin typeface="Times New Roman" panose="02020603050405020304" pitchFamily="18" charset="0"/>
                <a:ea typeface="+mn-ea"/>
                <a:cs typeface="+mn-cs"/>
              </a:rPr>
              <a:t>    B b;  </a:t>
            </a:r>
            <a:endParaRPr lang="en-US" altLang="en-IN" sz="1600" noProof="1">
              <a:solidFill>
                <a:srgbClr val="FF0000"/>
              </a:solidFill>
              <a:latin typeface="Times New Roman" panose="02020603050405020304" pitchFamily="18" charset="0"/>
            </a:endParaRPr>
          </a:p>
          <a:p>
            <a:pPr algn="just">
              <a:spcBef>
                <a:spcPct val="20000"/>
              </a:spcBef>
              <a:buSzTx/>
            </a:pPr>
            <a:r>
              <a:rPr lang="en-US" altLang="en-IN" sz="1600" noProof="1">
                <a:solidFill>
                  <a:srgbClr val="FF0000"/>
                </a:solidFill>
                <a:latin typeface="Times New Roman" panose="02020603050405020304" pitchFamily="18" charset="0"/>
                <a:ea typeface="+mn-ea"/>
                <a:cs typeface="+mn-cs"/>
              </a:rPr>
              <a:t>   b.display();               // Calling the display() function of B class.  </a:t>
            </a:r>
            <a:endParaRPr lang="en-US" altLang="en-IN" sz="1600" noProof="1">
              <a:solidFill>
                <a:srgbClr val="FF0000"/>
              </a:solidFill>
              <a:latin typeface="Times New Roman" panose="02020603050405020304" pitchFamily="18" charset="0"/>
            </a:endParaRPr>
          </a:p>
          <a:p>
            <a:pPr algn="just">
              <a:spcBef>
                <a:spcPct val="20000"/>
              </a:spcBef>
              <a:buSzTx/>
            </a:pPr>
            <a:r>
              <a:rPr lang="en-US" altLang="en-IN" sz="1600" noProof="1">
                <a:solidFill>
                  <a:srgbClr val="FF0000"/>
                </a:solidFill>
                <a:latin typeface="Times New Roman" panose="02020603050405020304" pitchFamily="18" charset="0"/>
                <a:ea typeface="+mn-ea"/>
                <a:cs typeface="+mn-cs"/>
              </a:rPr>
              <a:t>   </a:t>
            </a:r>
            <a:r>
              <a:rPr lang="en-US" altLang="en-IN" sz="1600" noProof="1">
                <a:solidFill>
                  <a:srgbClr val="FF0000"/>
                </a:solidFill>
                <a:latin typeface="Times New Roman" panose="02020603050405020304" pitchFamily="18" charset="0"/>
                <a:ea typeface="+mn-ea"/>
                <a:cs typeface="+mn-cs"/>
                <a:sym typeface="+mn-ea"/>
              </a:rPr>
              <a:t>b.A :: display();       // Calling the display() function defined in A class.  </a:t>
            </a:r>
            <a:r>
              <a:rPr lang="en-US" altLang="en-IN" sz="1600" noProof="1">
                <a:solidFill>
                  <a:srgbClr val="FF0000"/>
                </a:solidFill>
                <a:latin typeface="Times New Roman" panose="02020603050405020304" pitchFamily="18" charset="0"/>
                <a:ea typeface="+mn-ea"/>
                <a:cs typeface="+mn-cs"/>
              </a:rPr>
              <a:t>  </a:t>
            </a:r>
            <a:endParaRPr lang="en-US" altLang="en-IN" sz="1600" noProof="1">
              <a:solidFill>
                <a:srgbClr val="FF0000"/>
              </a:solidFill>
              <a:latin typeface="Times New Roman" panose="02020603050405020304" pitchFamily="18" charset="0"/>
            </a:endParaRPr>
          </a:p>
          <a:p>
            <a:pPr algn="just">
              <a:spcBef>
                <a:spcPct val="20000"/>
              </a:spcBef>
              <a:buSzTx/>
            </a:pPr>
            <a:r>
              <a:rPr lang="en-US" altLang="en-IN" sz="1600" noProof="1">
                <a:solidFill>
                  <a:srgbClr val="FF0000"/>
                </a:solidFill>
                <a:latin typeface="Times New Roman" panose="02020603050405020304" pitchFamily="18" charset="0"/>
                <a:ea typeface="+mn-ea"/>
                <a:cs typeface="+mn-cs"/>
              </a:rPr>
              <a:t>}   </a:t>
            </a:r>
            <a:endParaRPr lang="en-US" altLang="en-IN" sz="1600" noProof="1">
              <a:solidFill>
                <a:srgbClr val="FF0000"/>
              </a:solidFill>
              <a:latin typeface="Times New Roman" panose="02020603050405020304" pitchFamily="18" charset="0"/>
            </a:endParaRPr>
          </a:p>
        </p:txBody>
      </p:sp>
      <p:pic>
        <p:nvPicPr>
          <p:cNvPr id="3072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3072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0726"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Abiguity Resolution in Single  Inheritance </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Content Placeholder 2"/>
          <p:cNvSpPr txBox="1"/>
          <p:nvPr/>
        </p:nvSpPr>
        <p:spPr>
          <a:xfrm>
            <a:off x="785813" y="1241425"/>
            <a:ext cx="7858125" cy="5187950"/>
          </a:xfrm>
          <a:prstGeom prst="rect">
            <a:avLst/>
          </a:prstGeom>
          <a:noFill/>
          <a:ln w="9525">
            <a:noFill/>
          </a:ln>
        </p:spPr>
        <p:txBody>
          <a:bodyPr anchor="t" anchorCtr="0"/>
          <a:p>
            <a:pPr marL="285750" indent="-285750" algn="just">
              <a:spcBef>
                <a:spcPct val="20000"/>
              </a:spcBef>
              <a:buFont typeface="Wingdings" panose="05000000000000000000" charset="0"/>
              <a:buChar char="ü"/>
            </a:pPr>
            <a:r>
              <a:rPr lang="en-US" altLang="en-IN" sz="1600" b="1">
                <a:latin typeface="Times New Roman" panose="02020603050405020304" pitchFamily="18" charset="0"/>
              </a:rPr>
              <a:t>Hierarchical inheritance is defined as the process of deriving more than one class from a base class.</a:t>
            </a:r>
            <a:endParaRPr lang="en-US" altLang="en-IN" sz="1600" b="1">
              <a:latin typeface="Times New Roman" panose="02020603050405020304" pitchFamily="18" charset="0"/>
            </a:endParaRPr>
          </a:p>
          <a:p>
            <a:pPr marL="285750" indent="-285750" algn="just">
              <a:spcBef>
                <a:spcPct val="20000"/>
              </a:spcBef>
              <a:buFont typeface="Wingdings" panose="05000000000000000000" charset="0"/>
              <a:buChar char="ü"/>
            </a:pPr>
            <a:endParaRPr lang="en-US" altLang="en-IN" sz="1600">
              <a:latin typeface="Times New Roman" panose="02020603050405020304" pitchFamily="18" charset="0"/>
            </a:endParaRPr>
          </a:p>
        </p:txBody>
      </p:sp>
      <p:pic>
        <p:nvPicPr>
          <p:cNvPr id="31746"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31749"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1750"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C++ Hierarchical Inheritance </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pic>
        <p:nvPicPr>
          <p:cNvPr id="31751" name="Content Placeholder 1"/>
          <p:cNvPicPr>
            <a:picLocks noGrp="1" noChangeAspect="1"/>
          </p:cNvPicPr>
          <p:nvPr>
            <p:ph idx="1"/>
          </p:nvPr>
        </p:nvPicPr>
        <p:blipFill>
          <a:blip r:embed="rId3"/>
          <a:stretch>
            <a:fillRect/>
          </a:stretch>
        </p:blipFill>
        <p:spPr>
          <a:xfrm>
            <a:off x="1924050" y="2341563"/>
            <a:ext cx="5265738" cy="3659187"/>
          </a:xfr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Content Placeholder 2"/>
          <p:cNvSpPr txBox="1"/>
          <p:nvPr/>
        </p:nvSpPr>
        <p:spPr>
          <a:xfrm>
            <a:off x="498475" y="1241425"/>
            <a:ext cx="8145463" cy="5187950"/>
          </a:xfrm>
          <a:prstGeom prst="rect">
            <a:avLst/>
          </a:prstGeom>
          <a:noFill/>
          <a:ln w="9525">
            <a:noFill/>
          </a:ln>
        </p:spPr>
        <p:txBody>
          <a:bodyPr anchor="t" anchorCtr="0"/>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class A  </a:t>
            </a:r>
            <a:endParaRPr lang="en-US" altLang="en-IN">
              <a:solidFill>
                <a:srgbClr val="FF000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  </a:t>
            </a:r>
            <a:endParaRPr lang="en-US" altLang="en-IN">
              <a:solidFill>
                <a:srgbClr val="FF000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    // body of the class A.  </a:t>
            </a:r>
            <a:endParaRPr lang="en-US" altLang="en-IN">
              <a:solidFill>
                <a:srgbClr val="FF000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  ;  </a:t>
            </a:r>
            <a:endParaRPr lang="en-US" altLang="en-IN">
              <a:solidFill>
                <a:srgbClr val="FF000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class B : public A   </a:t>
            </a:r>
            <a:endParaRPr lang="en-US" altLang="en-IN">
              <a:solidFill>
                <a:srgbClr val="FF000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  </a:t>
            </a:r>
            <a:endParaRPr lang="en-US" altLang="en-IN">
              <a:solidFill>
                <a:srgbClr val="FF000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    // body of class B.  </a:t>
            </a:r>
            <a:endParaRPr lang="en-US" altLang="en-IN">
              <a:solidFill>
                <a:srgbClr val="FF000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  ;</a:t>
            </a:r>
            <a:endParaRPr lang="en-US" altLang="en-IN">
              <a:solidFill>
                <a:srgbClr val="FF000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class C : public A  </a:t>
            </a:r>
            <a:endParaRPr lang="en-US" altLang="en-IN">
              <a:solidFill>
                <a:srgbClr val="FF000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  </a:t>
            </a:r>
            <a:endParaRPr lang="en-US" altLang="en-IN">
              <a:solidFill>
                <a:srgbClr val="FF000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    // body of class C.  </a:t>
            </a:r>
            <a:endParaRPr lang="en-US" altLang="en-IN">
              <a:solidFill>
                <a:srgbClr val="FF000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  ; </a:t>
            </a:r>
            <a:endParaRPr lang="en-US" altLang="en-IN">
              <a:solidFill>
                <a:srgbClr val="FF000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class D : public A  </a:t>
            </a:r>
            <a:endParaRPr lang="en-US" altLang="en-IN">
              <a:solidFill>
                <a:srgbClr val="FF000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  </a:t>
            </a:r>
            <a:endParaRPr lang="en-US" altLang="en-IN">
              <a:solidFill>
                <a:srgbClr val="FF000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    // body of class D.  </a:t>
            </a:r>
            <a:endParaRPr lang="en-US" altLang="en-IN">
              <a:solidFill>
                <a:srgbClr val="FF0000"/>
              </a:solidFill>
              <a:latin typeface="Times New Roman" panose="02020603050405020304" pitchFamily="18" charset="0"/>
            </a:endParaRPr>
          </a:p>
          <a:p>
            <a:pPr algn="just">
              <a:spcBef>
                <a:spcPct val="20000"/>
              </a:spcBef>
              <a:buFont typeface="Arial" panose="020B0604020202020204" pitchFamily="34" charset="0"/>
            </a:pPr>
            <a:r>
              <a:rPr lang="en-US" altLang="en-IN">
                <a:solidFill>
                  <a:srgbClr val="FF0000"/>
                </a:solidFill>
                <a:latin typeface="Times New Roman" panose="02020603050405020304" pitchFamily="18" charset="0"/>
              </a:rPr>
              <a:t>} ;  </a:t>
            </a:r>
            <a:endParaRPr lang="en-US" altLang="en-IN">
              <a:solidFill>
                <a:srgbClr val="FF0000"/>
              </a:solidFill>
              <a:latin typeface="Times New Roman" panose="02020603050405020304" pitchFamily="18" charset="0"/>
            </a:endParaRPr>
          </a:p>
        </p:txBody>
      </p:sp>
      <p:pic>
        <p:nvPicPr>
          <p:cNvPr id="32770"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32773"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2774"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Syntax </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Content Placeholder 2"/>
          <p:cNvSpPr txBox="1"/>
          <p:nvPr/>
        </p:nvSpPr>
        <p:spPr>
          <a:xfrm>
            <a:off x="427038" y="1241425"/>
            <a:ext cx="8145462" cy="5187950"/>
          </a:xfrm>
          <a:prstGeom prst="rect">
            <a:avLst/>
          </a:prstGeom>
          <a:noFill/>
          <a:ln w="9525">
            <a:noFill/>
          </a:ln>
        </p:spPr>
        <p:txBody>
          <a:bodyPr anchor="t" anchorCtr="0"/>
          <a:p>
            <a:pPr algn="just">
              <a:spcBef>
                <a:spcPct val="20000"/>
              </a:spcBef>
              <a:buFont typeface="Arial" panose="020B0604020202020204" pitchFamily="34" charset="0"/>
            </a:pPr>
            <a:r>
              <a:rPr lang="en-US" altLang="en-IN" sz="1400">
                <a:latin typeface="Times New Roman" panose="02020603050405020304" pitchFamily="18" charset="0"/>
              </a:rPr>
              <a:t>#include &lt;iostream&gt;  </a:t>
            </a: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using namespace std;  </a:t>
            </a: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class Shape  </a:t>
            </a:r>
            <a:r>
              <a:rPr lang="en-US" altLang="en-IN" sz="1400">
                <a:solidFill>
                  <a:srgbClr val="FF0000"/>
                </a:solidFill>
                <a:latin typeface="Times New Roman" panose="02020603050405020304" pitchFamily="18" charset="0"/>
              </a:rPr>
              <a:t>// Declaration of base class.  </a:t>
            </a: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  </a:t>
            </a: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    public:  </a:t>
            </a: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    int a, b;  </a:t>
            </a: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    void get_data(int n,int m)  </a:t>
            </a: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    {  </a:t>
            </a: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        a= n;    b = m;  </a:t>
            </a: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    }  </a:t>
            </a: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 </a:t>
            </a: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class Rectangle : public Shape   </a:t>
            </a: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  </a:t>
            </a: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    public:  </a:t>
            </a: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    int rect_area()  </a:t>
            </a: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    {  </a:t>
            </a: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        int result = a*b;  </a:t>
            </a: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        return result;  </a:t>
            </a: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    }  </a:t>
            </a: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   </a:t>
            </a:r>
            <a:endParaRPr lang="en-US" altLang="en-IN" sz="1400">
              <a:latin typeface="Times New Roman" panose="02020603050405020304" pitchFamily="18" charset="0"/>
            </a:endParaRPr>
          </a:p>
        </p:txBody>
      </p:sp>
      <p:pic>
        <p:nvPicPr>
          <p:cNvPr id="33794"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33797"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3798"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Example-1 </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
        <p:nvSpPr>
          <p:cNvPr id="33799" name="Text Box 1"/>
          <p:cNvSpPr txBox="1"/>
          <p:nvPr/>
        </p:nvSpPr>
        <p:spPr>
          <a:xfrm>
            <a:off x="4081463" y="1420813"/>
            <a:ext cx="4883150" cy="5262562"/>
          </a:xfrm>
          <a:prstGeom prst="rect">
            <a:avLst/>
          </a:prstGeom>
          <a:noFill/>
          <a:ln w="9525">
            <a:noFill/>
          </a:ln>
        </p:spPr>
        <p:txBody>
          <a:bodyPr wrap="square" anchor="t" anchorCtr="0">
            <a:spAutoFit/>
          </a:bodyPr>
          <a:p>
            <a:r>
              <a:rPr lang="en-US" altLang="zh-CN" sz="1400">
                <a:latin typeface="Times New Roman" panose="02020603050405020304" pitchFamily="18" charset="0"/>
              </a:rPr>
              <a:t>class Triangle : public Shape     </a:t>
            </a:r>
            <a:endParaRPr lang="en-US" altLang="zh-CN" sz="1400">
              <a:latin typeface="Times New Roman" panose="02020603050405020304" pitchFamily="18" charset="0"/>
            </a:endParaRPr>
          </a:p>
          <a:p>
            <a:r>
              <a:rPr lang="en-US" altLang="zh-CN" sz="1400">
                <a:latin typeface="Times New Roman" panose="02020603050405020304" pitchFamily="18" charset="0"/>
              </a:rPr>
              <a:t>{  </a:t>
            </a:r>
            <a:endParaRPr lang="en-US" altLang="zh-CN" sz="1400">
              <a:latin typeface="Times New Roman" panose="02020603050405020304" pitchFamily="18" charset="0"/>
            </a:endParaRPr>
          </a:p>
          <a:p>
            <a:r>
              <a:rPr lang="en-US" altLang="zh-CN" sz="1400">
                <a:latin typeface="Times New Roman" panose="02020603050405020304" pitchFamily="18" charset="0"/>
              </a:rPr>
              <a:t>    public:  </a:t>
            </a:r>
            <a:endParaRPr lang="en-US" altLang="zh-CN" sz="1400">
              <a:latin typeface="Times New Roman" panose="02020603050405020304" pitchFamily="18" charset="0"/>
            </a:endParaRPr>
          </a:p>
          <a:p>
            <a:r>
              <a:rPr lang="en-US" altLang="zh-CN" sz="1400">
                <a:latin typeface="Times New Roman" panose="02020603050405020304" pitchFamily="18" charset="0"/>
              </a:rPr>
              <a:t>    int triangle_area()  </a:t>
            </a:r>
            <a:endParaRPr lang="en-US" altLang="zh-CN" sz="1400">
              <a:latin typeface="Times New Roman" panose="02020603050405020304" pitchFamily="18" charset="0"/>
            </a:endParaRPr>
          </a:p>
          <a:p>
            <a:r>
              <a:rPr lang="en-US" altLang="zh-CN" sz="1400">
                <a:latin typeface="Times New Roman" panose="02020603050405020304" pitchFamily="18" charset="0"/>
              </a:rPr>
              <a:t>    {  </a:t>
            </a:r>
            <a:endParaRPr lang="en-US" altLang="zh-CN" sz="1400">
              <a:latin typeface="Times New Roman" panose="02020603050405020304" pitchFamily="18" charset="0"/>
            </a:endParaRPr>
          </a:p>
          <a:p>
            <a:r>
              <a:rPr lang="en-US" altLang="zh-CN" sz="1400">
                <a:latin typeface="Times New Roman" panose="02020603050405020304" pitchFamily="18" charset="0"/>
              </a:rPr>
              <a:t>        float result = 0.5*a*b;  </a:t>
            </a:r>
            <a:endParaRPr lang="en-US" altLang="zh-CN" sz="1400">
              <a:latin typeface="Times New Roman" panose="02020603050405020304" pitchFamily="18" charset="0"/>
            </a:endParaRPr>
          </a:p>
          <a:p>
            <a:r>
              <a:rPr lang="en-US" altLang="zh-CN" sz="1400">
                <a:latin typeface="Times New Roman" panose="02020603050405020304" pitchFamily="18" charset="0"/>
              </a:rPr>
              <a:t>        return result;  </a:t>
            </a:r>
            <a:endParaRPr lang="en-US" altLang="zh-CN" sz="1400">
              <a:latin typeface="Times New Roman" panose="02020603050405020304" pitchFamily="18" charset="0"/>
            </a:endParaRPr>
          </a:p>
          <a:p>
            <a:r>
              <a:rPr lang="en-US" altLang="zh-CN" sz="1400">
                <a:latin typeface="Times New Roman" panose="02020603050405020304" pitchFamily="18" charset="0"/>
              </a:rPr>
              <a:t>    }  </a:t>
            </a:r>
            <a:endParaRPr lang="en-US" altLang="zh-CN" sz="1400">
              <a:latin typeface="Times New Roman" panose="02020603050405020304" pitchFamily="18" charset="0"/>
            </a:endParaRPr>
          </a:p>
          <a:p>
            <a:r>
              <a:rPr lang="en-US" altLang="zh-CN" sz="1400">
                <a:latin typeface="Times New Roman" panose="02020603050405020304" pitchFamily="18" charset="0"/>
              </a:rPr>
              <a:t>};  </a:t>
            </a:r>
            <a:endParaRPr lang="en-US" altLang="zh-CN" sz="1400">
              <a:latin typeface="Times New Roman" panose="02020603050405020304" pitchFamily="18" charset="0"/>
            </a:endParaRPr>
          </a:p>
          <a:p>
            <a:r>
              <a:rPr lang="en-US" altLang="zh-CN" sz="1400">
                <a:latin typeface="Times New Roman" panose="02020603050405020304" pitchFamily="18" charset="0"/>
              </a:rPr>
              <a:t>main(){</a:t>
            </a:r>
            <a:endParaRPr lang="en-US" altLang="zh-CN" sz="1400">
              <a:latin typeface="Times New Roman" panose="02020603050405020304" pitchFamily="18" charset="0"/>
            </a:endParaRPr>
          </a:p>
          <a:p>
            <a:r>
              <a:rPr lang="en-US" altLang="zh-CN" sz="1400" b="1">
                <a:latin typeface="Times New Roman" panose="02020603050405020304" pitchFamily="18" charset="0"/>
              </a:rPr>
              <a:t>Rectangle r;      Triangle t; </a:t>
            </a:r>
            <a:r>
              <a:rPr lang="en-US" altLang="zh-CN" sz="1400">
                <a:latin typeface="Times New Roman" panose="02020603050405020304" pitchFamily="18" charset="0"/>
              </a:rPr>
              <a:t> </a:t>
            </a:r>
            <a:endParaRPr lang="en-US" altLang="zh-CN" sz="1400">
              <a:latin typeface="Times New Roman" panose="02020603050405020304" pitchFamily="18" charset="0"/>
            </a:endParaRPr>
          </a:p>
          <a:p>
            <a:r>
              <a:rPr lang="en-US" altLang="zh-CN" sz="1400">
                <a:latin typeface="Times New Roman" panose="02020603050405020304" pitchFamily="18" charset="0"/>
              </a:rPr>
              <a:t>    int length,breadth,base,height;  </a:t>
            </a:r>
            <a:endParaRPr lang="en-US" altLang="zh-CN" sz="1400">
              <a:latin typeface="Times New Roman" panose="02020603050405020304" pitchFamily="18" charset="0"/>
            </a:endParaRPr>
          </a:p>
          <a:p>
            <a:r>
              <a:rPr lang="en-US" altLang="zh-CN" sz="1400">
                <a:latin typeface="Times New Roman" panose="02020603050405020304" pitchFamily="18" charset="0"/>
              </a:rPr>
              <a:t>    cout &lt;&lt; "Enter the length and breadth of a rectangle: ";  </a:t>
            </a:r>
            <a:endParaRPr lang="en-US" altLang="zh-CN" sz="1400">
              <a:latin typeface="Times New Roman" panose="02020603050405020304" pitchFamily="18" charset="0"/>
            </a:endParaRPr>
          </a:p>
          <a:p>
            <a:r>
              <a:rPr lang="en-US" altLang="zh-CN" sz="1400">
                <a:latin typeface="Times New Roman" panose="02020603050405020304" pitchFamily="18" charset="0"/>
              </a:rPr>
              <a:t>    cin&gt;&gt;length&gt;&gt;breadth;  </a:t>
            </a:r>
            <a:endParaRPr lang="en-US" altLang="zh-CN" sz="1400">
              <a:latin typeface="Times New Roman" panose="02020603050405020304" pitchFamily="18" charset="0"/>
            </a:endParaRPr>
          </a:p>
          <a:p>
            <a:r>
              <a:rPr lang="en-US" altLang="zh-CN" sz="1400">
                <a:latin typeface="Times New Roman" panose="02020603050405020304" pitchFamily="18" charset="0"/>
              </a:rPr>
              <a:t>    </a:t>
            </a:r>
            <a:r>
              <a:rPr lang="en-US" altLang="zh-CN" sz="1400" b="1">
                <a:latin typeface="Times New Roman" panose="02020603050405020304" pitchFamily="18" charset="0"/>
              </a:rPr>
              <a:t>r.get_data(length,breadth);  </a:t>
            </a:r>
            <a:endParaRPr lang="en-US" altLang="zh-CN" sz="1400" b="1">
              <a:latin typeface="Times New Roman" panose="02020603050405020304" pitchFamily="18" charset="0"/>
            </a:endParaRPr>
          </a:p>
          <a:p>
            <a:r>
              <a:rPr lang="en-US" altLang="zh-CN" sz="1400">
                <a:latin typeface="Times New Roman" panose="02020603050405020304" pitchFamily="18" charset="0"/>
              </a:rPr>
              <a:t>    int m = r.rect_area();  </a:t>
            </a:r>
            <a:endParaRPr lang="en-US" altLang="zh-CN" sz="1400">
              <a:latin typeface="Times New Roman" panose="02020603050405020304" pitchFamily="18" charset="0"/>
            </a:endParaRPr>
          </a:p>
          <a:p>
            <a:r>
              <a:rPr lang="en-US" altLang="zh-CN" sz="1400">
                <a:latin typeface="Times New Roman" panose="02020603050405020304" pitchFamily="18" charset="0"/>
              </a:rPr>
              <a:t>    cout &lt;&lt; "Area of the rectangle is : " &lt;&lt;m ;  </a:t>
            </a:r>
            <a:endParaRPr lang="en-US" altLang="zh-CN" sz="1400">
              <a:latin typeface="Times New Roman" panose="02020603050405020304" pitchFamily="18" charset="0"/>
            </a:endParaRPr>
          </a:p>
          <a:p>
            <a:r>
              <a:rPr lang="en-US" altLang="zh-CN" sz="1400">
                <a:latin typeface="Times New Roman" panose="02020603050405020304" pitchFamily="18" charset="0"/>
              </a:rPr>
              <a:t>    cout &lt;&lt; "Enter the base and height of the triangle: " ;  </a:t>
            </a:r>
            <a:endParaRPr lang="en-US" altLang="zh-CN" sz="1400">
              <a:latin typeface="Times New Roman" panose="02020603050405020304" pitchFamily="18" charset="0"/>
            </a:endParaRPr>
          </a:p>
          <a:p>
            <a:r>
              <a:rPr lang="en-US" altLang="zh-CN" sz="1400">
                <a:latin typeface="Times New Roman" panose="02020603050405020304" pitchFamily="18" charset="0"/>
              </a:rPr>
              <a:t>    cin&gt;&gt;base&gt;&gt;height;  </a:t>
            </a:r>
            <a:endParaRPr lang="en-US" altLang="zh-CN" sz="1400">
              <a:latin typeface="Times New Roman" panose="02020603050405020304" pitchFamily="18" charset="0"/>
            </a:endParaRPr>
          </a:p>
          <a:p>
            <a:r>
              <a:rPr lang="en-US" altLang="zh-CN" sz="1400">
                <a:latin typeface="Times New Roman" panose="02020603050405020304" pitchFamily="18" charset="0"/>
              </a:rPr>
              <a:t>    </a:t>
            </a:r>
            <a:r>
              <a:rPr lang="en-US" altLang="zh-CN" sz="1400" b="1">
                <a:latin typeface="Times New Roman" panose="02020603050405020304" pitchFamily="18" charset="0"/>
              </a:rPr>
              <a:t>t.get_data(base,height); </a:t>
            </a:r>
            <a:r>
              <a:rPr lang="en-US" altLang="zh-CN" sz="1400">
                <a:latin typeface="Times New Roman" panose="02020603050405020304" pitchFamily="18" charset="0"/>
              </a:rPr>
              <a:t> </a:t>
            </a:r>
            <a:endParaRPr lang="en-US" altLang="zh-CN" sz="1400">
              <a:latin typeface="Times New Roman" panose="02020603050405020304" pitchFamily="18" charset="0"/>
            </a:endParaRPr>
          </a:p>
          <a:p>
            <a:r>
              <a:rPr lang="en-US" altLang="zh-CN" sz="1400">
                <a:latin typeface="Times New Roman" panose="02020603050405020304" pitchFamily="18" charset="0"/>
              </a:rPr>
              <a:t>    float n = t.triangle_area();  </a:t>
            </a:r>
            <a:endParaRPr lang="en-US" altLang="zh-CN" sz="1400">
              <a:latin typeface="Times New Roman" panose="02020603050405020304" pitchFamily="18" charset="0"/>
            </a:endParaRPr>
          </a:p>
          <a:p>
            <a:r>
              <a:rPr lang="en-US" altLang="zh-CN" sz="1400">
                <a:latin typeface="Times New Roman" panose="02020603050405020304" pitchFamily="18" charset="0"/>
              </a:rPr>
              <a:t>    cout &lt;&lt;"Area of the triangle is : "  &lt;&lt; n ;  </a:t>
            </a:r>
            <a:endParaRPr lang="en-US" altLang="zh-CN" sz="1400">
              <a:latin typeface="Times New Roman" panose="02020603050405020304" pitchFamily="18" charset="0"/>
            </a:endParaRPr>
          </a:p>
          <a:p>
            <a:r>
              <a:rPr lang="en-US" altLang="zh-CN" sz="1400">
                <a:latin typeface="Times New Roman" panose="02020603050405020304" pitchFamily="18" charset="0"/>
              </a:rPr>
              <a:t>    return 0;  </a:t>
            </a:r>
            <a:endParaRPr lang="en-US" altLang="zh-CN" sz="1400">
              <a:latin typeface="Times New Roman" panose="02020603050405020304" pitchFamily="18" charset="0"/>
            </a:endParaRPr>
          </a:p>
          <a:p>
            <a:r>
              <a:rPr lang="en-US" altLang="zh-CN" sz="1400">
                <a:latin typeface="Times New Roman" panose="02020603050405020304" pitchFamily="18" charset="0"/>
              </a:rPr>
              <a:t>}  </a:t>
            </a:r>
            <a:endParaRPr lang="en-US" altLang="zh-CN" sz="140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Content Placeholder 2"/>
          <p:cNvSpPr txBox="1"/>
          <p:nvPr/>
        </p:nvSpPr>
        <p:spPr>
          <a:xfrm>
            <a:off x="498475" y="1241425"/>
            <a:ext cx="8145463" cy="5187950"/>
          </a:xfrm>
          <a:prstGeom prst="rect">
            <a:avLst/>
          </a:prstGeom>
          <a:noFill/>
          <a:ln w="9525">
            <a:noFill/>
          </a:ln>
        </p:spPr>
        <p:txBody>
          <a:bodyPr anchor="t" anchorCtr="0"/>
          <a:p>
            <a:pPr marL="285750" indent="-285750" algn="just">
              <a:spcBef>
                <a:spcPct val="20000"/>
              </a:spcBef>
              <a:buFont typeface="Wingdings" panose="05000000000000000000" charset="0"/>
              <a:buChar char="ü"/>
            </a:pPr>
            <a:r>
              <a:rPr lang="en-US" altLang="en-IN">
                <a:latin typeface="Times New Roman" panose="02020603050405020304" pitchFamily="18" charset="0"/>
              </a:rPr>
              <a:t>Hybrid inheritance is a combination of more than one type of inheritance.</a:t>
            </a:r>
            <a:endParaRPr lang="en-US" altLang="en-IN">
              <a:latin typeface="Times New Roman" panose="02020603050405020304" pitchFamily="18" charset="0"/>
            </a:endParaRPr>
          </a:p>
          <a:p>
            <a:pPr marL="285750" indent="-285750" algn="just">
              <a:spcBef>
                <a:spcPct val="20000"/>
              </a:spcBef>
              <a:buFont typeface="Wingdings" panose="05000000000000000000" charset="0"/>
              <a:buChar char="ü"/>
            </a:pPr>
            <a:endParaRPr lang="en-US" altLang="en-IN">
              <a:latin typeface="Times New Roman" panose="02020603050405020304" pitchFamily="18" charset="0"/>
            </a:endParaRPr>
          </a:p>
        </p:txBody>
      </p:sp>
      <p:pic>
        <p:nvPicPr>
          <p:cNvPr id="34818"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34821"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4822"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Hybrid Inheritance </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pic>
        <p:nvPicPr>
          <p:cNvPr id="34823" name="Content Placeholder 1"/>
          <p:cNvPicPr>
            <a:picLocks noGrp="1" noChangeAspect="1"/>
          </p:cNvPicPr>
          <p:nvPr>
            <p:ph idx="1"/>
          </p:nvPr>
        </p:nvPicPr>
        <p:blipFill>
          <a:blip r:embed="rId3"/>
          <a:stretch>
            <a:fillRect/>
          </a:stretch>
        </p:blipFill>
        <p:spPr>
          <a:xfrm>
            <a:off x="2097088" y="1717675"/>
            <a:ext cx="4567237" cy="3976688"/>
          </a:xfr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Content Placeholder 2"/>
          <p:cNvSpPr txBox="1"/>
          <p:nvPr/>
        </p:nvSpPr>
        <p:spPr>
          <a:xfrm>
            <a:off x="498475" y="1241425"/>
            <a:ext cx="8145463" cy="5187950"/>
          </a:xfrm>
          <a:prstGeom prst="rect">
            <a:avLst/>
          </a:prstGeom>
          <a:noFill/>
          <a:ln w="9525">
            <a:noFill/>
          </a:ln>
        </p:spPr>
        <p:txBody>
          <a:bodyPr anchor="t" anchorCtr="0"/>
          <a:p>
            <a:pPr marL="285750" indent="-285750" algn="just">
              <a:spcBef>
                <a:spcPct val="20000"/>
              </a:spcBef>
              <a:buFont typeface="Wingdings" panose="05000000000000000000" charset="0"/>
              <a:buChar char="ü"/>
            </a:pPr>
            <a:r>
              <a:rPr lang="en-US" altLang="en-IN">
                <a:latin typeface="Times New Roman" panose="02020603050405020304" pitchFamily="18" charset="0"/>
              </a:rPr>
              <a:t>Virtual base classes are used in virtual inheritance in a way of preventing multiple “instances” of a given class appearing in an inheritance hierarchy when using multiple inheritances.</a:t>
            </a:r>
            <a:endParaRPr lang="en-US" altLang="en-IN">
              <a:latin typeface="Times New Roman" panose="02020603050405020304" pitchFamily="18" charset="0"/>
            </a:endParaRPr>
          </a:p>
          <a:p>
            <a:pPr marL="285750" indent="-285750" algn="just">
              <a:spcBef>
                <a:spcPct val="20000"/>
              </a:spcBef>
              <a:buFont typeface="Wingdings" panose="05000000000000000000" charset="0"/>
              <a:buChar char="ü"/>
            </a:pPr>
            <a:endParaRPr lang="en-US" altLang="en-IN">
              <a:latin typeface="Times New Roman" panose="02020603050405020304" pitchFamily="18" charset="0"/>
            </a:endParaRPr>
          </a:p>
          <a:p>
            <a:pPr marL="285750" indent="-285750" algn="just">
              <a:spcBef>
                <a:spcPct val="20000"/>
              </a:spcBef>
              <a:buFont typeface="Wingdings" panose="05000000000000000000" charset="0"/>
              <a:buChar char="ü"/>
            </a:pPr>
            <a:endParaRPr lang="en-US" altLang="en-IN">
              <a:latin typeface="Times New Roman" panose="02020603050405020304" pitchFamily="18" charset="0"/>
            </a:endParaRPr>
          </a:p>
          <a:p>
            <a:pPr marL="285750" indent="-285750" algn="just">
              <a:spcBef>
                <a:spcPct val="20000"/>
              </a:spcBef>
              <a:buFont typeface="Wingdings" panose="05000000000000000000" charset="0"/>
              <a:buChar char="ü"/>
            </a:pPr>
            <a:endParaRPr lang="en-US" altLang="en-IN">
              <a:latin typeface="Times New Roman" panose="02020603050405020304" pitchFamily="18" charset="0"/>
            </a:endParaRPr>
          </a:p>
        </p:txBody>
      </p:sp>
      <p:pic>
        <p:nvPicPr>
          <p:cNvPr id="3584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3584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5846"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Virtual base class in C++ </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Content Placeholder 2"/>
          <p:cNvSpPr txBox="1"/>
          <p:nvPr/>
        </p:nvSpPr>
        <p:spPr>
          <a:xfrm>
            <a:off x="498475" y="1241425"/>
            <a:ext cx="8145463" cy="5187950"/>
          </a:xfrm>
          <a:prstGeom prst="rect">
            <a:avLst/>
          </a:prstGeom>
          <a:noFill/>
          <a:ln w="9525">
            <a:noFill/>
          </a:ln>
        </p:spPr>
        <p:txBody>
          <a:bodyPr anchor="t" anchorCtr="0"/>
          <a:p>
            <a:pPr algn="just">
              <a:spcBef>
                <a:spcPct val="20000"/>
              </a:spcBef>
              <a:buFont typeface="Arial" panose="020B0604020202020204" pitchFamily="34" charset="0"/>
            </a:pPr>
            <a:r>
              <a:rPr lang="en-US" altLang="en-IN" sz="1400">
                <a:latin typeface="Times New Roman" panose="02020603050405020304" pitchFamily="18" charset="0"/>
              </a:rPr>
              <a:t>c</a:t>
            </a:r>
            <a:r>
              <a:rPr lang="en-US" altLang="en-IN" sz="1600">
                <a:latin typeface="Times New Roman" panose="02020603050405020304" pitchFamily="18" charset="0"/>
              </a:rPr>
              <a:t>lass ClassA</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public:</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int a;</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a:t>
            </a:r>
            <a:endParaRPr lang="en-US" altLang="en-IN" sz="1600">
              <a:latin typeface="Times New Roman" panose="02020603050405020304" pitchFamily="18" charset="0"/>
            </a:endParaRPr>
          </a:p>
          <a:p>
            <a:pPr algn="just">
              <a:spcBef>
                <a:spcPct val="20000"/>
              </a:spcBef>
              <a:buFont typeface="Arial" panose="020B0604020202020204" pitchFamily="34" charset="0"/>
            </a:pP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class ClassB :</a:t>
            </a:r>
            <a:r>
              <a:rPr lang="en-US" altLang="en-IN" sz="1600" b="1">
                <a:latin typeface="Times New Roman" panose="02020603050405020304" pitchFamily="18" charset="0"/>
              </a:rPr>
              <a:t> virtual </a:t>
            </a:r>
            <a:r>
              <a:rPr lang="en-US" altLang="en-IN" sz="1600">
                <a:latin typeface="Times New Roman" panose="02020603050405020304" pitchFamily="18" charset="0"/>
              </a:rPr>
              <a:t>public ClassA</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public:</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int b;</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class ClassC : </a:t>
            </a:r>
            <a:r>
              <a:rPr lang="en-US" altLang="en-IN" sz="1600" b="1">
                <a:latin typeface="Times New Roman" panose="02020603050405020304" pitchFamily="18" charset="0"/>
              </a:rPr>
              <a:t>virtual </a:t>
            </a:r>
            <a:r>
              <a:rPr lang="en-US" altLang="en-IN" sz="1600">
                <a:latin typeface="Times New Roman" panose="02020603050405020304" pitchFamily="18" charset="0"/>
              </a:rPr>
              <a:t>public ClassA</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public:</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int c;</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a:t>
            </a:r>
            <a:endParaRPr lang="en-US" altLang="en-IN" sz="1600">
              <a:latin typeface="Times New Roman" panose="02020603050405020304" pitchFamily="18" charset="0"/>
            </a:endParaRPr>
          </a:p>
          <a:p>
            <a:pPr algn="just">
              <a:spcBef>
                <a:spcPct val="20000"/>
              </a:spcBef>
              <a:buFont typeface="Arial" panose="020B0604020202020204" pitchFamily="34" charset="0"/>
            </a:pPr>
            <a:endParaRPr lang="en-US" altLang="en-IN" sz="1400">
              <a:latin typeface="Times New Roman" panose="02020603050405020304" pitchFamily="18" charset="0"/>
            </a:endParaRPr>
          </a:p>
          <a:p>
            <a:pPr algn="just">
              <a:spcBef>
                <a:spcPct val="20000"/>
              </a:spcBef>
              <a:buFont typeface="Arial" panose="020B0604020202020204" pitchFamily="34" charset="0"/>
            </a:pPr>
            <a:r>
              <a:rPr lang="en-US" altLang="en-IN" sz="1400">
                <a:latin typeface="Times New Roman" panose="02020603050405020304" pitchFamily="18" charset="0"/>
              </a:rPr>
              <a:t>      </a:t>
            </a:r>
            <a:endParaRPr lang="en-US" altLang="en-IN" sz="1400">
              <a:latin typeface="Times New Roman" panose="02020603050405020304" pitchFamily="18" charset="0"/>
            </a:endParaRPr>
          </a:p>
        </p:txBody>
      </p:sp>
      <p:pic>
        <p:nvPicPr>
          <p:cNvPr id="36866"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36869"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6870"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Example </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
        <p:nvSpPr>
          <p:cNvPr id="36871" name="Text Box 1"/>
          <p:cNvSpPr txBox="1"/>
          <p:nvPr/>
        </p:nvSpPr>
        <p:spPr>
          <a:xfrm>
            <a:off x="4168775" y="1368425"/>
            <a:ext cx="4610100" cy="5478463"/>
          </a:xfrm>
          <a:prstGeom prst="rect">
            <a:avLst/>
          </a:prstGeom>
          <a:noFill/>
          <a:ln w="9525">
            <a:noFill/>
          </a:ln>
        </p:spPr>
        <p:txBody>
          <a:bodyPr wrap="square" anchor="t" anchorCtr="0">
            <a:spAutoFit/>
          </a:bodyPr>
          <a:p>
            <a:pPr algn="just">
              <a:spcBef>
                <a:spcPct val="20000"/>
              </a:spcBef>
              <a:buFont typeface="Arial" panose="020B0604020202020204" pitchFamily="34" charset="0"/>
            </a:pPr>
            <a:r>
              <a:rPr lang="en-US" altLang="en-IN">
                <a:latin typeface="Times New Roman" panose="02020603050405020304" pitchFamily="18" charset="0"/>
              </a:rPr>
              <a:t> </a:t>
            </a:r>
            <a:r>
              <a:rPr lang="en-US" altLang="en-IN" sz="1600">
                <a:latin typeface="Times New Roman" panose="02020603050405020304" pitchFamily="18" charset="0"/>
              </a:rPr>
              <a:t>class ClassD : public ClassB, public ClassC</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public:</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int d;</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sz="1600">
                <a:latin typeface="Times New Roman" panose="02020603050405020304" pitchFamily="18" charset="0"/>
              </a:rPr>
              <a:t>       };</a:t>
            </a:r>
            <a:endParaRPr lang="en-US" altLang="en-IN" sz="1600">
              <a:latin typeface="Times New Roman" panose="02020603050405020304" pitchFamily="18" charset="0"/>
            </a:endParaRPr>
          </a:p>
          <a:p>
            <a:pPr algn="just">
              <a:spcBef>
                <a:spcPct val="20000"/>
              </a:spcBef>
              <a:buFont typeface="Arial" panose="020B0604020202020204" pitchFamily="34" charset="0"/>
            </a:pPr>
            <a:r>
              <a:rPr lang="en-US" altLang="en-IN">
                <a:latin typeface="Times New Roman" panose="02020603050405020304" pitchFamily="18" charset="0"/>
              </a:rPr>
              <a:t>void main()</a:t>
            </a:r>
            <a:endParaRPr lang="en-US" altLang="en-IN">
              <a:latin typeface="Times New Roman" panose="02020603050405020304" pitchFamily="18" charset="0"/>
            </a:endParaRPr>
          </a:p>
          <a:p>
            <a:pPr algn="just">
              <a:spcBef>
                <a:spcPct val="20000"/>
              </a:spcBef>
              <a:buFont typeface="Arial" panose="020B0604020202020204" pitchFamily="34" charset="0"/>
            </a:pPr>
            <a:r>
              <a:rPr lang="en-US" altLang="en-IN">
                <a:latin typeface="Times New Roman" panose="02020603050405020304" pitchFamily="18" charset="0"/>
              </a:rPr>
              <a:t>       {</a:t>
            </a:r>
            <a:endParaRPr lang="en-US" altLang="en-IN">
              <a:latin typeface="Times New Roman" panose="02020603050405020304" pitchFamily="18" charset="0"/>
            </a:endParaRPr>
          </a:p>
          <a:p>
            <a:pPr algn="just">
              <a:spcBef>
                <a:spcPct val="20000"/>
              </a:spcBef>
              <a:buFont typeface="Arial" panose="020B0604020202020204" pitchFamily="34" charset="0"/>
            </a:pPr>
            <a:r>
              <a:rPr lang="en-US" altLang="en-IN">
                <a:latin typeface="Times New Roman" panose="02020603050405020304" pitchFamily="18" charset="0"/>
              </a:rPr>
              <a:t> ClassD obj;</a:t>
            </a:r>
            <a:endParaRPr lang="en-US" altLang="en-IN">
              <a:latin typeface="Times New Roman" panose="02020603050405020304" pitchFamily="18" charset="0"/>
            </a:endParaRPr>
          </a:p>
          <a:p>
            <a:pPr algn="just">
              <a:spcBef>
                <a:spcPct val="20000"/>
              </a:spcBef>
              <a:buFont typeface="Arial" panose="020B0604020202020204" pitchFamily="34" charset="0"/>
            </a:pPr>
            <a:r>
              <a:rPr lang="en-US" altLang="en-IN">
                <a:latin typeface="Times New Roman" panose="02020603050405020304" pitchFamily="18" charset="0"/>
              </a:rPr>
              <a:t>  obj.a = 10;        //Statement 1</a:t>
            </a:r>
            <a:endParaRPr lang="en-US" altLang="en-IN">
              <a:latin typeface="Times New Roman" panose="02020603050405020304" pitchFamily="18" charset="0"/>
            </a:endParaRPr>
          </a:p>
          <a:p>
            <a:pPr algn="just">
              <a:spcBef>
                <a:spcPct val="20000"/>
              </a:spcBef>
              <a:buFont typeface="Arial" panose="020B0604020202020204" pitchFamily="34" charset="0"/>
            </a:pPr>
            <a:r>
              <a:rPr lang="en-US" altLang="en-IN">
                <a:latin typeface="Times New Roman" panose="02020603050405020304" pitchFamily="18" charset="0"/>
              </a:rPr>
              <a:t>  obj.a = 100;      //Statement 2</a:t>
            </a:r>
            <a:endParaRPr lang="en-US" altLang="en-IN">
              <a:latin typeface="Times New Roman" panose="02020603050405020304" pitchFamily="18" charset="0"/>
            </a:endParaRPr>
          </a:p>
          <a:p>
            <a:pPr algn="just">
              <a:spcBef>
                <a:spcPct val="20000"/>
              </a:spcBef>
              <a:buFont typeface="Arial" panose="020B0604020202020204" pitchFamily="34" charset="0"/>
            </a:pPr>
            <a:r>
              <a:rPr lang="en-US" altLang="en-IN">
                <a:latin typeface="Times New Roman" panose="02020603050405020304" pitchFamily="18" charset="0"/>
              </a:rPr>
              <a:t>  obj.b=20;obj.c=30;  obj.d = 40;</a:t>
            </a:r>
            <a:endParaRPr lang="en-US" altLang="en-IN">
              <a:latin typeface="Times New Roman" panose="02020603050405020304" pitchFamily="18" charset="0"/>
            </a:endParaRPr>
          </a:p>
          <a:p>
            <a:pPr algn="just">
              <a:spcBef>
                <a:spcPct val="20000"/>
              </a:spcBef>
              <a:buFont typeface="Arial" panose="020B0604020202020204" pitchFamily="34" charset="0"/>
            </a:pPr>
            <a:r>
              <a:rPr lang="en-US" altLang="en-IN">
                <a:latin typeface="Times New Roman" panose="02020603050405020304" pitchFamily="18" charset="0"/>
              </a:rPr>
              <a:t>  cout&lt;&lt; "\n A : "&lt;&lt; obj.a;  // 100</a:t>
            </a:r>
            <a:endParaRPr lang="en-US" altLang="en-IN">
              <a:latin typeface="Times New Roman" panose="02020603050405020304" pitchFamily="18" charset="0"/>
            </a:endParaRPr>
          </a:p>
          <a:p>
            <a:pPr algn="just">
              <a:spcBef>
                <a:spcPct val="20000"/>
              </a:spcBef>
              <a:buFont typeface="Arial" panose="020B0604020202020204" pitchFamily="34" charset="0"/>
            </a:pPr>
            <a:r>
              <a:rPr lang="en-US" altLang="en-IN">
                <a:latin typeface="Times New Roman" panose="02020603050405020304" pitchFamily="18" charset="0"/>
              </a:rPr>
              <a:t>  cout&lt;&lt; "\n B : "&lt;&lt; obj.b;  // 20</a:t>
            </a:r>
            <a:endParaRPr lang="en-US" altLang="en-IN">
              <a:latin typeface="Times New Roman" panose="02020603050405020304" pitchFamily="18" charset="0"/>
            </a:endParaRPr>
          </a:p>
          <a:p>
            <a:pPr algn="just">
              <a:spcBef>
                <a:spcPct val="20000"/>
              </a:spcBef>
              <a:buFont typeface="Arial" panose="020B0604020202020204" pitchFamily="34" charset="0"/>
            </a:pPr>
            <a:r>
              <a:rPr lang="en-US" altLang="en-IN">
                <a:latin typeface="Times New Roman" panose="02020603050405020304" pitchFamily="18" charset="0"/>
              </a:rPr>
              <a:t>cout&lt;&lt; "\n C : "&lt;&lt; obj.c;  // 30</a:t>
            </a:r>
            <a:endParaRPr lang="en-US" altLang="en-IN">
              <a:latin typeface="Times New Roman" panose="02020603050405020304" pitchFamily="18" charset="0"/>
            </a:endParaRPr>
          </a:p>
          <a:p>
            <a:pPr algn="just">
              <a:spcBef>
                <a:spcPct val="20000"/>
              </a:spcBef>
              <a:buFont typeface="Arial" panose="020B0604020202020204" pitchFamily="34" charset="0"/>
            </a:pPr>
            <a:r>
              <a:rPr lang="en-US" altLang="en-IN">
                <a:latin typeface="Times New Roman" panose="02020603050405020304" pitchFamily="18" charset="0"/>
              </a:rPr>
              <a:t> cout&lt;&lt; "\n D : "&lt;&lt; obj.d; //  40</a:t>
            </a:r>
            <a:endParaRPr lang="en-US" altLang="en-IN">
              <a:latin typeface="Times New Roman" panose="02020603050405020304" pitchFamily="18" charset="0"/>
            </a:endParaRPr>
          </a:p>
          <a:p>
            <a:pPr algn="just">
              <a:spcBef>
                <a:spcPct val="20000"/>
              </a:spcBef>
              <a:buFont typeface="Arial" panose="020B0604020202020204" pitchFamily="34" charset="0"/>
            </a:pPr>
            <a:r>
              <a:rPr lang="en-US" altLang="en-IN">
                <a:latin typeface="Times New Roman" panose="02020603050405020304" pitchFamily="18" charset="0"/>
              </a:rPr>
              <a:t>}</a:t>
            </a:r>
            <a:endParaRPr lang="en-US" altLang="en-IN">
              <a:latin typeface="Times New Roman" panose="02020603050405020304" pitchFamily="18" charset="0"/>
            </a:endParaRPr>
          </a:p>
          <a:p>
            <a:endParaRPr lang="en-US" altLang="zh-CN">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Content Placeholder 2"/>
          <p:cNvSpPr txBox="1"/>
          <p:nvPr/>
        </p:nvSpPr>
        <p:spPr>
          <a:xfrm>
            <a:off x="498475" y="1241425"/>
            <a:ext cx="8145463" cy="5187950"/>
          </a:xfrm>
          <a:prstGeom prst="rect">
            <a:avLst/>
          </a:prstGeom>
          <a:noFill/>
          <a:ln w="9525">
            <a:noFill/>
          </a:ln>
        </p:spPr>
        <p:txBody>
          <a:bodyPr anchor="t"/>
          <a:p>
            <a:pPr algn="just">
              <a:spcBef>
                <a:spcPct val="20000"/>
              </a:spcBef>
              <a:buFont typeface="Wingdings" panose="05000000000000000000" charset="0"/>
            </a:pPr>
            <a:r>
              <a:rPr lang="en-US" altLang="en-IN" b="1" noProof="1">
                <a:latin typeface="Times New Roman" panose="02020603050405020304" pitchFamily="18" charset="0"/>
                <a:ea typeface="+mn-ea"/>
                <a:cs typeface="+mn-cs"/>
              </a:rPr>
              <a:t>Base class constructors are always called in the derived class constructors. Whenever you create derived class object, first the base class default constructor is executed and then the derived class's constructor finishes execution.</a:t>
            </a:r>
            <a:endParaRPr lang="en-US" altLang="en-IN" b="1" noProof="1">
              <a:latin typeface="Times New Roman" panose="02020603050405020304" pitchFamily="18" charset="0"/>
            </a:endParaRPr>
          </a:p>
          <a:p>
            <a:pPr algn="just">
              <a:spcBef>
                <a:spcPct val="20000"/>
              </a:spcBef>
              <a:buFont typeface="Wingdings" panose="05000000000000000000" charset="0"/>
            </a:pP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noProof="1">
                <a:latin typeface="Times New Roman" panose="02020603050405020304" pitchFamily="18" charset="0"/>
                <a:ea typeface="+mn-ea"/>
                <a:cs typeface="+mn-cs"/>
              </a:rPr>
              <a:t>Points to Remember</a:t>
            </a:r>
            <a:endParaRPr lang="en-US" altLang="en-IN" noProof="1">
              <a:latin typeface="Times New Roman" panose="02020603050405020304" pitchFamily="18" charset="0"/>
            </a:endParaRPr>
          </a:p>
          <a:p>
            <a:pPr marL="342900" indent="-342900" algn="just">
              <a:spcBef>
                <a:spcPct val="20000"/>
              </a:spcBef>
              <a:buFont typeface="+mj-lt"/>
              <a:buAutoNum type="arabicPeriod"/>
            </a:pPr>
            <a:r>
              <a:rPr lang="en-US" altLang="en-IN" noProof="1">
                <a:latin typeface="Times New Roman" panose="02020603050405020304" pitchFamily="18" charset="0"/>
                <a:ea typeface="+mn-ea"/>
                <a:cs typeface="+mn-cs"/>
              </a:rPr>
              <a:t>Whether derived class's default constructor is called or parameterised is called, base class's default constructor is always called inside them.</a:t>
            </a:r>
            <a:endParaRPr lang="en-US" altLang="en-IN" noProof="1">
              <a:latin typeface="Times New Roman" panose="02020603050405020304" pitchFamily="18" charset="0"/>
            </a:endParaRPr>
          </a:p>
          <a:p>
            <a:pPr marL="342900" indent="-342900" algn="just">
              <a:spcBef>
                <a:spcPct val="20000"/>
              </a:spcBef>
              <a:buFont typeface="+mj-lt"/>
              <a:buAutoNum type="arabicPeriod"/>
            </a:pPr>
            <a:r>
              <a:rPr lang="en-US" altLang="en-IN" noProof="1">
                <a:latin typeface="Times New Roman" panose="02020603050405020304" pitchFamily="18" charset="0"/>
                <a:ea typeface="+mn-ea"/>
                <a:cs typeface="+mn-cs"/>
              </a:rPr>
              <a:t>To call base class's parameterised constructor inside derived class's parameterised constructo, we must mention it explicitly while declaring derived class's parameterized constructor.</a:t>
            </a:r>
            <a:endParaRPr lang="en-US" altLang="en-IN" noProof="1">
              <a:latin typeface="Times New Roman" panose="02020603050405020304" pitchFamily="18" charset="0"/>
            </a:endParaRPr>
          </a:p>
          <a:p>
            <a:pPr marL="342900" indent="-342900" algn="just">
              <a:spcBef>
                <a:spcPct val="20000"/>
              </a:spcBef>
              <a:buFont typeface="Wingdings" panose="05000000000000000000" charset="0"/>
              <a:buChar char="ü"/>
            </a:pPr>
            <a:endParaRPr lang="en-US" altLang="en-IN" noProof="1">
              <a:latin typeface="Times New Roman" panose="02020603050405020304" pitchFamily="18" charset="0"/>
            </a:endParaRPr>
          </a:p>
        </p:txBody>
      </p:sp>
      <p:pic>
        <p:nvPicPr>
          <p:cNvPr id="37890"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37893"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7894"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Order of Constructor Call with Inheritance in C++</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Content Placeholder 2"/>
          <p:cNvSpPr txBox="1"/>
          <p:nvPr/>
        </p:nvSpPr>
        <p:spPr>
          <a:xfrm>
            <a:off x="785813" y="1285875"/>
            <a:ext cx="7858125" cy="5046663"/>
          </a:xfrm>
          <a:prstGeom prst="rect">
            <a:avLst/>
          </a:prstGeom>
          <a:noFill/>
          <a:ln w="9525">
            <a:noFill/>
          </a:ln>
        </p:spPr>
        <p:txBody>
          <a:bodyPr/>
          <a:lstStyle/>
          <a:p>
            <a:pPr marL="285750" marR="0" indent="-285750" algn="just" defTabSz="914400">
              <a:spcBef>
                <a:spcPct val="20000"/>
              </a:spcBef>
              <a:buClrTx/>
              <a:buSzTx/>
              <a:buFont typeface="Wingdings" panose="05000000000000000000" pitchFamily="2" charset="2"/>
              <a:buChar char="ü"/>
              <a:defRPr/>
            </a:pPr>
            <a:r>
              <a:rPr kumimoji="0" lang="en-US" altLang="en-IN" kern="1200" cap="none" spc="0" normalizeH="0" baseline="0" noProof="1">
                <a:latin typeface="Times New Roman" panose="02020603050405020304" pitchFamily="18" charset="0"/>
                <a:ea typeface="+mn-ea"/>
                <a:cs typeface="+mn-cs"/>
              </a:rPr>
              <a:t>In C++, inheritance is a process in which one object acquires all the properties and behaviors of its parent object automatically.</a:t>
            </a:r>
            <a:endParaRPr kumimoji="0" lang="en-US" altLang="en-IN" kern="1200" cap="none" spc="0" normalizeH="0" baseline="0" noProof="1">
              <a:latin typeface="Times New Roman" panose="02020603050405020304" pitchFamily="18" charset="0"/>
              <a:ea typeface="+mn-ea"/>
              <a:cs typeface="+mn-cs"/>
            </a:endParaRPr>
          </a:p>
          <a:p>
            <a:pPr marL="285750" marR="0" indent="-285750" algn="just" defTabSz="914400">
              <a:spcBef>
                <a:spcPct val="20000"/>
              </a:spcBef>
              <a:buClrTx/>
              <a:buSzTx/>
              <a:buFont typeface="Wingdings" panose="05000000000000000000" pitchFamily="2" charset="2"/>
              <a:buChar char="ü"/>
              <a:defRPr/>
            </a:pPr>
            <a:r>
              <a:rPr kumimoji="0" lang="en-US" altLang="en-IN" kern="1200" cap="none" spc="0" normalizeH="0" baseline="0" noProof="1">
                <a:latin typeface="Times New Roman" panose="02020603050405020304" pitchFamily="18" charset="0"/>
                <a:ea typeface="+mn-ea"/>
                <a:cs typeface="+mn-cs"/>
              </a:rPr>
              <a:t> In such way, you can reuse, extend or modify the attributes and behaviors which are defined in other class.</a:t>
            </a:r>
            <a:endParaRPr kumimoji="0" lang="en-US" altLang="en-IN" kern="1200" cap="none" spc="0" normalizeH="0" baseline="0" noProof="1">
              <a:latin typeface="Times New Roman" panose="02020603050405020304" pitchFamily="18" charset="0"/>
              <a:ea typeface="+mn-ea"/>
              <a:cs typeface="+mn-cs"/>
            </a:endParaRPr>
          </a:p>
          <a:p>
            <a:pPr marL="285750" marR="0" indent="-285750" algn="just" defTabSz="914400">
              <a:spcBef>
                <a:spcPct val="20000"/>
              </a:spcBef>
              <a:buClrTx/>
              <a:buSzTx/>
              <a:buFont typeface="Wingdings" panose="05000000000000000000" pitchFamily="2" charset="2"/>
              <a:buChar char="ü"/>
              <a:defRPr/>
            </a:pPr>
            <a:endParaRPr kumimoji="0" lang="en-US" altLang="en-IN" b="1" kern="1200" cap="none" spc="0" normalizeH="0" baseline="0" noProof="1">
              <a:latin typeface="Times New Roman" panose="02020603050405020304" pitchFamily="18" charset="0"/>
              <a:ea typeface="+mn-ea"/>
              <a:cs typeface="+mn-cs"/>
            </a:endParaRPr>
          </a:p>
          <a:p>
            <a:pPr marR="0" algn="just" defTabSz="914400">
              <a:spcBef>
                <a:spcPct val="20000"/>
              </a:spcBef>
              <a:buClrTx/>
              <a:buSzTx/>
              <a:buFont typeface="Wingdings" panose="05000000000000000000" pitchFamily="2" charset="2"/>
              <a:defRPr/>
            </a:pPr>
            <a:r>
              <a:rPr kumimoji="0" lang="en-US" altLang="en-IN" b="1" kern="1200" cap="none" spc="0" normalizeH="0" baseline="0" noProof="1">
                <a:latin typeface="Times New Roman" panose="02020603050405020304" pitchFamily="18" charset="0"/>
                <a:ea typeface="+mn-ea"/>
                <a:cs typeface="+mn-cs"/>
              </a:rPr>
              <a:t>Types Of Inheritance:</a:t>
            </a:r>
            <a:endParaRPr kumimoji="0" lang="en-US" altLang="en-IN" b="1" kern="1200" cap="none" spc="0" normalizeH="0" baseline="0" noProof="1">
              <a:latin typeface="Times New Roman" panose="02020603050405020304" pitchFamily="18" charset="0"/>
              <a:ea typeface="+mn-ea"/>
              <a:cs typeface="+mn-cs"/>
            </a:endParaRPr>
          </a:p>
          <a:p>
            <a:pPr marL="800100" marR="0" lvl="1"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Single inheritance</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800100" marR="0" lvl="1"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Multiple inheritance</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800100" marR="0" lvl="1"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Hierarchical inheritance</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800100" marR="0" lvl="1"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Multilevel inheritance</a:t>
            </a: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800100" marR="0" lvl="1"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defRPr/>
            </a:pPr>
            <a:r>
              <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Hybrid inheritance</a:t>
            </a:r>
            <a:endParaRPr kumimoji="0" lang="en-US" altLang="en-IN" sz="18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914400" marR="0" lvl="2" indent="0" algn="just"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en-US" altLang="en-IN" sz="18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1257300" marR="0" lvl="2"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defRPr/>
            </a:pP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800100" marR="0" lvl="1" indent="-342900" algn="just" defTabSz="914400" rtl="0" eaLnBrk="1" fontAlgn="base" latinLnBrk="0" hangingPunct="1">
              <a:lnSpc>
                <a:spcPct val="100000"/>
              </a:lnSpc>
              <a:spcBef>
                <a:spcPct val="20000"/>
              </a:spcBef>
              <a:spcAft>
                <a:spcPct val="0"/>
              </a:spcAft>
              <a:buClrTx/>
              <a:buSzTx/>
              <a:buFont typeface="Calibri" panose="020F0502020204030204" pitchFamily="34" charset="0"/>
              <a:buAutoNum type="arabicPeriod"/>
              <a:defRPr/>
            </a:pP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285750" marR="0" indent="-285750" algn="just" defTabSz="914400">
              <a:spcBef>
                <a:spcPct val="20000"/>
              </a:spcBef>
              <a:buClrTx/>
              <a:buSzTx/>
              <a:buFont typeface="Wingdings" panose="05000000000000000000" pitchFamily="2" charset="2"/>
              <a:buChar char="ü"/>
              <a:defRPr/>
            </a:pPr>
            <a:endParaRPr kumimoji="0" lang="en-US" altLang="en-IN" kern="1200" cap="none" spc="0" normalizeH="0" baseline="0" noProof="1">
              <a:latin typeface="Times New Roman" panose="02020603050405020304" pitchFamily="18" charset="0"/>
              <a:ea typeface="+mn-ea"/>
              <a:cs typeface="+mn-cs"/>
            </a:endParaRPr>
          </a:p>
        </p:txBody>
      </p:sp>
      <p:pic>
        <p:nvPicPr>
          <p:cNvPr id="11266"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11269"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1270" name="Rectangle 2"/>
          <p:cNvSpPr txBox="1"/>
          <p:nvPr/>
        </p:nvSpPr>
        <p:spPr>
          <a:xfrm>
            <a:off x="128588" y="71438"/>
            <a:ext cx="7943850" cy="642937"/>
          </a:xfrm>
          <a:prstGeom prst="rect">
            <a:avLst/>
          </a:prstGeom>
          <a:noFill/>
          <a:ln w="9525">
            <a:noFill/>
          </a:ln>
        </p:spPr>
        <p:txBody>
          <a:bodyPr anchor="ctr" anchorCtr="0"/>
          <a:p>
            <a:r>
              <a:rPr lang="en-US" altLang="zh-CN" sz="3600" dirty="0">
                <a:solidFill>
                  <a:srgbClr val="002060"/>
                </a:solidFill>
                <a:latin typeface="Times New Roman" panose="02020603050405020304" pitchFamily="18" charset="0"/>
                <a:ea typeface="SimSun" panose="02010600030101010101" pitchFamily="2" charset="-122"/>
              </a:rPr>
              <a:t>Inheritance</a:t>
            </a:r>
            <a:endParaRPr lang="en-US" altLang="zh-CN" sz="3600" dirty="0">
              <a:solidFill>
                <a:srgbClr val="002060"/>
              </a:solidFill>
              <a:latin typeface="Times New Roman" panose="02020603050405020304" pitchFamily="18" charset="0"/>
              <a:ea typeface="SimSun"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Content Placeholder 2"/>
          <p:cNvSpPr txBox="1"/>
          <p:nvPr/>
        </p:nvSpPr>
        <p:spPr>
          <a:xfrm>
            <a:off x="498475" y="1241425"/>
            <a:ext cx="8145463" cy="5187950"/>
          </a:xfrm>
          <a:prstGeom prst="rect">
            <a:avLst/>
          </a:prstGeom>
          <a:noFill/>
          <a:ln w="9525">
            <a:noFill/>
          </a:ln>
        </p:spPr>
        <p:txBody>
          <a:bodyPr anchor="t"/>
          <a:p>
            <a:pPr marL="285750" indent="-285750" algn="just">
              <a:spcBef>
                <a:spcPct val="20000"/>
              </a:spcBef>
              <a:buFont typeface="Wingdings" panose="05000000000000000000" charset="0"/>
              <a:buChar char="ü"/>
            </a:pPr>
            <a:r>
              <a:rPr lang="en-US" altLang="en-IN" noProof="1">
                <a:latin typeface="Times New Roman" panose="02020603050405020304" pitchFamily="18" charset="0"/>
                <a:ea typeface="+mn-ea"/>
                <a:cs typeface="+mn-cs"/>
              </a:rPr>
              <a:t>Default constructor is present in all the classes. In the below example we will see when and why Base class's and Derived class's constructors are called.</a:t>
            </a: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noProof="1">
                <a:latin typeface="Times New Roman" panose="02020603050405020304" pitchFamily="18" charset="0"/>
                <a:ea typeface="+mn-ea"/>
                <a:cs typeface="+mn-cs"/>
              </a:rPr>
              <a:t>class Base{ </a:t>
            </a: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noProof="1">
                <a:latin typeface="Times New Roman" panose="02020603050405020304" pitchFamily="18" charset="0"/>
                <a:ea typeface="+mn-ea"/>
                <a:cs typeface="+mn-cs"/>
              </a:rPr>
              <a:t>    int x;</a:t>
            </a: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noProof="1">
                <a:latin typeface="Times New Roman" panose="02020603050405020304" pitchFamily="18" charset="0"/>
                <a:ea typeface="+mn-ea"/>
                <a:cs typeface="+mn-cs"/>
              </a:rPr>
              <a:t>    public:</a:t>
            </a: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noProof="1">
                <a:latin typeface="Times New Roman" panose="02020603050405020304" pitchFamily="18" charset="0"/>
                <a:ea typeface="+mn-ea"/>
                <a:cs typeface="+mn-cs"/>
              </a:rPr>
              <a:t>    // default constructor</a:t>
            </a: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noProof="1">
                <a:latin typeface="Times New Roman" panose="02020603050405020304" pitchFamily="18" charset="0"/>
                <a:ea typeface="+mn-ea"/>
                <a:cs typeface="+mn-cs"/>
              </a:rPr>
              <a:t>    Base() </a:t>
            </a: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noProof="1">
                <a:latin typeface="Times New Roman" panose="02020603050405020304" pitchFamily="18" charset="0"/>
                <a:ea typeface="+mn-ea"/>
                <a:cs typeface="+mn-cs"/>
              </a:rPr>
              <a:t>    { </a:t>
            </a: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noProof="1">
                <a:latin typeface="Times New Roman" panose="02020603050405020304" pitchFamily="18" charset="0"/>
                <a:ea typeface="+mn-ea"/>
                <a:cs typeface="+mn-cs"/>
              </a:rPr>
              <a:t>        cout &lt;&lt; "Base default constructor\n"; </a:t>
            </a: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noProof="1">
                <a:latin typeface="Times New Roman" panose="02020603050405020304" pitchFamily="18" charset="0"/>
                <a:ea typeface="+mn-ea"/>
                <a:cs typeface="+mn-cs"/>
              </a:rPr>
              <a:t>    }};</a:t>
            </a:r>
            <a:endParaRPr lang="en-US" altLang="en-IN" noProof="1">
              <a:latin typeface="Times New Roman" panose="02020603050405020304" pitchFamily="18" charset="0"/>
            </a:endParaRPr>
          </a:p>
          <a:p>
            <a:pPr algn="just">
              <a:spcBef>
                <a:spcPct val="20000"/>
              </a:spcBef>
              <a:buFont typeface="Wingdings" panose="05000000000000000000" charset="0"/>
            </a:pPr>
            <a:endParaRPr lang="en-US" altLang="en-IN" noProof="1">
              <a:latin typeface="Times New Roman" panose="02020603050405020304" pitchFamily="18" charset="0"/>
            </a:endParaRPr>
          </a:p>
          <a:p>
            <a:pPr marL="285750" indent="-285750" algn="just">
              <a:spcBef>
                <a:spcPct val="20000"/>
              </a:spcBef>
              <a:buFont typeface="Wingdings" panose="05000000000000000000" charset="0"/>
              <a:buChar char="ü"/>
            </a:pPr>
            <a:endParaRPr lang="en-US" altLang="en-IN" noProof="1">
              <a:latin typeface="Times New Roman" panose="02020603050405020304" pitchFamily="18" charset="0"/>
            </a:endParaRPr>
          </a:p>
          <a:p>
            <a:pPr algn="just">
              <a:spcBef>
                <a:spcPct val="20000"/>
              </a:spcBef>
              <a:buFont typeface="Wingdings" panose="05000000000000000000" charset="0"/>
            </a:pPr>
            <a:endParaRPr lang="en-US" altLang="en-IN" noProof="1">
              <a:latin typeface="Times New Roman" panose="02020603050405020304" pitchFamily="18" charset="0"/>
            </a:endParaRPr>
          </a:p>
        </p:txBody>
      </p:sp>
      <p:pic>
        <p:nvPicPr>
          <p:cNvPr id="38914"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38917"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8918"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Base class Default Constructor in Derived class Constructors</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
        <p:nvSpPr>
          <p:cNvPr id="38919" name="Text Box 1"/>
          <p:cNvSpPr txBox="1"/>
          <p:nvPr/>
        </p:nvSpPr>
        <p:spPr>
          <a:xfrm>
            <a:off x="5062538" y="1960563"/>
            <a:ext cx="3827462" cy="4246562"/>
          </a:xfrm>
          <a:prstGeom prst="rect">
            <a:avLst/>
          </a:prstGeom>
          <a:noFill/>
          <a:ln w="9525">
            <a:noFill/>
          </a:ln>
        </p:spPr>
        <p:txBody>
          <a:bodyPr wrap="square" anchor="t" anchorCtr="0">
            <a:spAutoFit/>
          </a:bodyPr>
          <a:p>
            <a:r>
              <a:rPr lang="en-US" altLang="zh-CN">
                <a:latin typeface="Arial" panose="020B0604020202020204" pitchFamily="34" charset="0"/>
              </a:rPr>
              <a:t>cl</a:t>
            </a:r>
            <a:r>
              <a:rPr lang="en-US" altLang="zh-CN">
                <a:latin typeface="Times New Roman" panose="02020603050405020304" pitchFamily="18" charset="0"/>
              </a:rPr>
              <a:t>ass Derived : public Base{ </a:t>
            </a:r>
            <a:endParaRPr lang="en-US" altLang="zh-CN">
              <a:latin typeface="Times New Roman" panose="02020603050405020304" pitchFamily="18" charset="0"/>
            </a:endParaRPr>
          </a:p>
          <a:p>
            <a:r>
              <a:rPr lang="en-US" altLang="zh-CN">
                <a:latin typeface="Times New Roman" panose="02020603050405020304" pitchFamily="18" charset="0"/>
              </a:rPr>
              <a:t>    int y;</a:t>
            </a:r>
            <a:endParaRPr lang="en-US" altLang="zh-CN">
              <a:latin typeface="Times New Roman" panose="02020603050405020304" pitchFamily="18" charset="0"/>
            </a:endParaRPr>
          </a:p>
          <a:p>
            <a:r>
              <a:rPr lang="en-US" altLang="zh-CN">
                <a:latin typeface="Times New Roman" panose="02020603050405020304" pitchFamily="18" charset="0"/>
              </a:rPr>
              <a:t>    public:</a:t>
            </a:r>
            <a:endParaRPr lang="en-US" altLang="zh-CN">
              <a:latin typeface="Times New Roman" panose="02020603050405020304" pitchFamily="18" charset="0"/>
            </a:endParaRPr>
          </a:p>
          <a:p>
            <a:r>
              <a:rPr lang="en-US" altLang="zh-CN">
                <a:latin typeface="Times New Roman" panose="02020603050405020304" pitchFamily="18" charset="0"/>
              </a:rPr>
              <a:t>    // default constructor</a:t>
            </a:r>
            <a:endParaRPr lang="en-US" altLang="zh-CN">
              <a:latin typeface="Times New Roman" panose="02020603050405020304" pitchFamily="18" charset="0"/>
            </a:endParaRPr>
          </a:p>
          <a:p>
            <a:r>
              <a:rPr lang="en-US" altLang="zh-CN">
                <a:latin typeface="Times New Roman" panose="02020603050405020304" pitchFamily="18" charset="0"/>
              </a:rPr>
              <a:t>    Derived() </a:t>
            </a:r>
            <a:endParaRPr lang="en-US" altLang="zh-CN">
              <a:latin typeface="Times New Roman" panose="02020603050405020304" pitchFamily="18" charset="0"/>
            </a:endParaRPr>
          </a:p>
          <a:p>
            <a:r>
              <a:rPr lang="en-US" altLang="zh-CN">
                <a:latin typeface="Times New Roman" panose="02020603050405020304" pitchFamily="18" charset="0"/>
              </a:rPr>
              <a:t>    { </a:t>
            </a:r>
            <a:endParaRPr lang="en-US" altLang="zh-CN">
              <a:latin typeface="Times New Roman" panose="02020603050405020304" pitchFamily="18" charset="0"/>
            </a:endParaRPr>
          </a:p>
          <a:p>
            <a:r>
              <a:rPr lang="en-US" altLang="zh-CN">
                <a:latin typeface="Times New Roman" panose="02020603050405020304" pitchFamily="18" charset="0"/>
              </a:rPr>
              <a:t>        cout &lt;&lt; "Derived default constructor\n"; </a:t>
            </a:r>
            <a:endParaRPr lang="en-US" altLang="zh-CN">
              <a:latin typeface="Times New Roman" panose="02020603050405020304" pitchFamily="18" charset="0"/>
            </a:endParaRPr>
          </a:p>
          <a:p>
            <a:r>
              <a:rPr lang="en-US" altLang="zh-CN">
                <a:latin typeface="Times New Roman" panose="02020603050405020304" pitchFamily="18" charset="0"/>
              </a:rPr>
              <a:t>    }</a:t>
            </a:r>
            <a:endParaRPr lang="en-US" altLang="zh-CN">
              <a:latin typeface="Times New Roman" panose="02020603050405020304" pitchFamily="18" charset="0"/>
            </a:endParaRPr>
          </a:p>
          <a:p>
            <a:r>
              <a:rPr lang="en-US" altLang="zh-CN">
                <a:latin typeface="Times New Roman" panose="02020603050405020304" pitchFamily="18" charset="0"/>
              </a:rPr>
              <a:t>    // parameterized constructor</a:t>
            </a:r>
            <a:endParaRPr lang="en-US" altLang="zh-CN">
              <a:latin typeface="Times New Roman" panose="02020603050405020304" pitchFamily="18" charset="0"/>
            </a:endParaRPr>
          </a:p>
          <a:p>
            <a:r>
              <a:rPr lang="en-US" altLang="zh-CN">
                <a:latin typeface="Times New Roman" panose="02020603050405020304" pitchFamily="18" charset="0"/>
              </a:rPr>
              <a:t>    Derived(int i) </a:t>
            </a:r>
            <a:endParaRPr lang="en-US" altLang="zh-CN">
              <a:latin typeface="Times New Roman" panose="02020603050405020304" pitchFamily="18" charset="0"/>
            </a:endParaRPr>
          </a:p>
          <a:p>
            <a:r>
              <a:rPr lang="en-US" altLang="zh-CN">
                <a:latin typeface="Times New Roman" panose="02020603050405020304" pitchFamily="18" charset="0"/>
              </a:rPr>
              <a:t>    { </a:t>
            </a:r>
            <a:endParaRPr lang="en-US" altLang="zh-CN">
              <a:latin typeface="Times New Roman" panose="02020603050405020304" pitchFamily="18" charset="0"/>
            </a:endParaRPr>
          </a:p>
          <a:p>
            <a:r>
              <a:rPr lang="en-US" altLang="zh-CN">
                <a:latin typeface="Times New Roman" panose="02020603050405020304" pitchFamily="18" charset="0"/>
              </a:rPr>
              <a:t>        cout &lt;&lt; "Derived parameterized constructor\n"; </a:t>
            </a:r>
            <a:endParaRPr lang="en-US" altLang="zh-CN">
              <a:latin typeface="Times New Roman" panose="02020603050405020304" pitchFamily="18" charset="0"/>
            </a:endParaRPr>
          </a:p>
          <a:p>
            <a:r>
              <a:rPr lang="en-US" altLang="zh-CN">
                <a:latin typeface="Times New Roman" panose="02020603050405020304" pitchFamily="18" charset="0"/>
              </a:rPr>
              <a:t>    }};</a:t>
            </a:r>
            <a:endParaRPr lang="en-US" altLang="zh-CN">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Content Placeholder 2"/>
          <p:cNvSpPr txBox="1"/>
          <p:nvPr/>
        </p:nvSpPr>
        <p:spPr>
          <a:xfrm>
            <a:off x="498475" y="1241425"/>
            <a:ext cx="8145463" cy="5187950"/>
          </a:xfrm>
          <a:prstGeom prst="rect">
            <a:avLst/>
          </a:prstGeom>
          <a:noFill/>
          <a:ln w="9525">
            <a:noFill/>
          </a:ln>
        </p:spPr>
        <p:txBody>
          <a:bodyPr anchor="t"/>
          <a:p>
            <a:pPr algn="just">
              <a:spcBef>
                <a:spcPct val="20000"/>
              </a:spcBef>
              <a:buFont typeface="Wingdings" panose="05000000000000000000" charset="0"/>
            </a:pP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noProof="1">
                <a:latin typeface="Times New Roman" panose="02020603050405020304" pitchFamily="18" charset="0"/>
                <a:ea typeface="+mn-ea"/>
                <a:cs typeface="+mn-cs"/>
                <a:sym typeface="+mn-ea"/>
              </a:rPr>
              <a:t>int main(){</a:t>
            </a: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noProof="1">
                <a:latin typeface="Times New Roman" panose="02020603050405020304" pitchFamily="18" charset="0"/>
                <a:ea typeface="+mn-ea"/>
                <a:cs typeface="+mn-cs"/>
                <a:sym typeface="+mn-ea"/>
              </a:rPr>
              <a:t>    Base b;        </a:t>
            </a: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noProof="1">
                <a:latin typeface="Times New Roman" panose="02020603050405020304" pitchFamily="18" charset="0"/>
                <a:ea typeface="+mn-ea"/>
                <a:cs typeface="+mn-cs"/>
                <a:sym typeface="+mn-ea"/>
              </a:rPr>
              <a:t>    Derived d1;    </a:t>
            </a: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noProof="1">
                <a:latin typeface="Times New Roman" panose="02020603050405020304" pitchFamily="18" charset="0"/>
                <a:ea typeface="+mn-ea"/>
                <a:cs typeface="+mn-cs"/>
                <a:sym typeface="+mn-ea"/>
              </a:rPr>
              <a:t>    Derived d2(10);}</a:t>
            </a:r>
            <a:endParaRPr lang="en-US" altLang="en-IN" noProof="1">
              <a:latin typeface="Times New Roman" panose="02020603050405020304" pitchFamily="18" charset="0"/>
            </a:endParaRPr>
          </a:p>
          <a:p>
            <a:pPr algn="just">
              <a:spcBef>
                <a:spcPct val="20000"/>
              </a:spcBef>
              <a:buFont typeface="Wingdings" panose="05000000000000000000" charset="0"/>
            </a:pP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b="1" noProof="1">
                <a:latin typeface="Times New Roman" panose="02020603050405020304" pitchFamily="18" charset="0"/>
                <a:ea typeface="+mn-ea"/>
                <a:cs typeface="+mn-cs"/>
              </a:rPr>
              <a:t>Output:</a:t>
            </a: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noProof="1">
                <a:latin typeface="Times New Roman" panose="02020603050405020304" pitchFamily="18" charset="0"/>
                <a:ea typeface="+mn-ea"/>
                <a:cs typeface="+mn-cs"/>
              </a:rPr>
              <a:t>Base default constructor </a:t>
            </a: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noProof="1">
                <a:latin typeface="Times New Roman" panose="02020603050405020304" pitchFamily="18" charset="0"/>
                <a:ea typeface="+mn-ea"/>
                <a:cs typeface="+mn-cs"/>
              </a:rPr>
              <a:t>Base default constructor</a:t>
            </a: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noProof="1">
                <a:latin typeface="Times New Roman" panose="02020603050405020304" pitchFamily="18" charset="0"/>
                <a:ea typeface="+mn-ea"/>
                <a:cs typeface="+mn-cs"/>
              </a:rPr>
              <a:t> Derived default constructor</a:t>
            </a: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noProof="1">
                <a:latin typeface="Times New Roman" panose="02020603050405020304" pitchFamily="18" charset="0"/>
                <a:ea typeface="+mn-ea"/>
                <a:cs typeface="+mn-cs"/>
              </a:rPr>
              <a:t> Base default constructor </a:t>
            </a: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noProof="1">
                <a:latin typeface="Times New Roman" panose="02020603050405020304" pitchFamily="18" charset="0"/>
                <a:ea typeface="+mn-ea"/>
                <a:cs typeface="+mn-cs"/>
              </a:rPr>
              <a:t>Derived parameterized constructor</a:t>
            </a:r>
            <a:endParaRPr lang="en-US" altLang="en-IN" noProof="1">
              <a:latin typeface="Times New Roman" panose="02020603050405020304" pitchFamily="18" charset="0"/>
            </a:endParaRPr>
          </a:p>
          <a:p>
            <a:pPr algn="just">
              <a:spcBef>
                <a:spcPct val="20000"/>
              </a:spcBef>
              <a:buFont typeface="Wingdings" panose="05000000000000000000" charset="0"/>
            </a:pPr>
            <a:endParaRPr lang="en-US" altLang="en-IN" noProof="1">
              <a:latin typeface="Times New Roman" panose="02020603050405020304" pitchFamily="18" charset="0"/>
            </a:endParaRPr>
          </a:p>
          <a:p>
            <a:pPr algn="just">
              <a:spcBef>
                <a:spcPct val="20000"/>
              </a:spcBef>
              <a:buFont typeface="Wingdings" panose="05000000000000000000" charset="0"/>
            </a:pPr>
            <a:r>
              <a:rPr lang="en-US" altLang="en-IN" noProof="1">
                <a:latin typeface="Times New Roman" panose="02020603050405020304" pitchFamily="18" charset="0"/>
                <a:ea typeface="+mn-ea"/>
                <a:cs typeface="+mn-cs"/>
              </a:rPr>
              <a:t>You will see in the above example that with both the object creation of the Derived class, Base class's default constructor is called. </a:t>
            </a:r>
            <a:endParaRPr lang="en-US" altLang="en-IN" noProof="1">
              <a:latin typeface="Times New Roman" panose="02020603050405020304" pitchFamily="18" charset="0"/>
            </a:endParaRPr>
          </a:p>
          <a:p>
            <a:pPr marL="285750" indent="-285750" algn="just">
              <a:spcBef>
                <a:spcPct val="20000"/>
              </a:spcBef>
              <a:buFont typeface="Wingdings" panose="05000000000000000000" charset="0"/>
              <a:buChar char="ü"/>
            </a:pPr>
            <a:endParaRPr lang="en-US" altLang="en-IN" noProof="1">
              <a:latin typeface="Times New Roman" panose="02020603050405020304" pitchFamily="18" charset="0"/>
            </a:endParaRPr>
          </a:p>
        </p:txBody>
      </p:sp>
      <p:pic>
        <p:nvPicPr>
          <p:cNvPr id="39938"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39941"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39942"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Base class Default Constructor in Derived class Constructors</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Content Placeholder 2"/>
          <p:cNvSpPr txBox="1"/>
          <p:nvPr/>
        </p:nvSpPr>
        <p:spPr>
          <a:xfrm>
            <a:off x="498475" y="1241425"/>
            <a:ext cx="8145463" cy="5187950"/>
          </a:xfrm>
          <a:prstGeom prst="rect">
            <a:avLst/>
          </a:prstGeom>
          <a:noFill/>
          <a:ln w="9525">
            <a:noFill/>
          </a:ln>
        </p:spPr>
        <p:txBody>
          <a:bodyPr anchor="t" anchorCtr="0"/>
          <a:p>
            <a:pPr algn="just">
              <a:spcBef>
                <a:spcPct val="20000"/>
              </a:spcBef>
              <a:buFont typeface="Wingdings" panose="05000000000000000000" charset="0"/>
            </a:pPr>
            <a:r>
              <a:rPr lang="en-US" altLang="en-IN">
                <a:latin typeface="Times New Roman" panose="02020603050405020304" pitchFamily="18" charset="0"/>
              </a:rPr>
              <a:t>We can explicitly mention to call the Base class's parameterized constructor when Derived class's parameterized constructor is called</a:t>
            </a:r>
            <a:endParaRPr lang="en-US" altLang="en-IN">
              <a:latin typeface="Times New Roman" panose="02020603050405020304" pitchFamily="18" charset="0"/>
            </a:endParaRPr>
          </a:p>
          <a:p>
            <a:pPr algn="just">
              <a:spcBef>
                <a:spcPct val="20000"/>
              </a:spcBef>
              <a:buFont typeface="Wingdings" panose="05000000000000000000" charset="0"/>
            </a:pPr>
            <a:r>
              <a:rPr lang="en-US" altLang="en-IN">
                <a:latin typeface="Times New Roman" panose="02020603050405020304" pitchFamily="18" charset="0"/>
              </a:rPr>
              <a:t>class Base{ </a:t>
            </a:r>
            <a:endParaRPr lang="en-US" altLang="en-IN">
              <a:latin typeface="Times New Roman" panose="02020603050405020304" pitchFamily="18" charset="0"/>
            </a:endParaRPr>
          </a:p>
          <a:p>
            <a:pPr algn="just">
              <a:spcBef>
                <a:spcPct val="20000"/>
              </a:spcBef>
              <a:buFont typeface="Wingdings" panose="05000000000000000000" charset="0"/>
            </a:pPr>
            <a:r>
              <a:rPr lang="en-US" altLang="en-IN">
                <a:latin typeface="Times New Roman" panose="02020603050405020304" pitchFamily="18" charset="0"/>
              </a:rPr>
              <a:t>    int x;</a:t>
            </a:r>
            <a:endParaRPr lang="en-US" altLang="en-IN">
              <a:latin typeface="Times New Roman" panose="02020603050405020304" pitchFamily="18" charset="0"/>
            </a:endParaRPr>
          </a:p>
          <a:p>
            <a:pPr algn="just">
              <a:spcBef>
                <a:spcPct val="20000"/>
              </a:spcBef>
              <a:buFont typeface="Wingdings" panose="05000000000000000000" charset="0"/>
            </a:pPr>
            <a:r>
              <a:rPr lang="en-US" altLang="en-IN">
                <a:latin typeface="Times New Roman" panose="02020603050405020304" pitchFamily="18" charset="0"/>
              </a:rPr>
              <a:t>    public:</a:t>
            </a:r>
            <a:endParaRPr lang="en-US" altLang="en-IN">
              <a:latin typeface="Times New Roman" panose="02020603050405020304" pitchFamily="18" charset="0"/>
            </a:endParaRPr>
          </a:p>
          <a:p>
            <a:pPr algn="just">
              <a:spcBef>
                <a:spcPct val="20000"/>
              </a:spcBef>
              <a:buFont typeface="Wingdings" panose="05000000000000000000" charset="0"/>
            </a:pPr>
            <a:r>
              <a:rPr lang="en-US" altLang="en-IN">
                <a:latin typeface="Times New Roman" panose="02020603050405020304" pitchFamily="18" charset="0"/>
              </a:rPr>
              <a:t>    // parameterized constructor</a:t>
            </a:r>
            <a:endParaRPr lang="en-US" altLang="en-IN">
              <a:latin typeface="Times New Roman" panose="02020603050405020304" pitchFamily="18" charset="0"/>
            </a:endParaRPr>
          </a:p>
          <a:p>
            <a:pPr algn="just">
              <a:spcBef>
                <a:spcPct val="20000"/>
              </a:spcBef>
              <a:buFont typeface="Wingdings" panose="05000000000000000000" charset="0"/>
            </a:pPr>
            <a:r>
              <a:rPr lang="en-US" altLang="en-IN">
                <a:latin typeface="Times New Roman" panose="02020603050405020304" pitchFamily="18" charset="0"/>
              </a:rPr>
              <a:t>    Base(int i)</a:t>
            </a:r>
            <a:endParaRPr lang="en-US" altLang="en-IN">
              <a:latin typeface="Times New Roman" panose="02020603050405020304" pitchFamily="18" charset="0"/>
            </a:endParaRPr>
          </a:p>
          <a:p>
            <a:pPr algn="just">
              <a:spcBef>
                <a:spcPct val="20000"/>
              </a:spcBef>
              <a:buFont typeface="Wingdings" panose="05000000000000000000" charset="0"/>
            </a:pPr>
            <a:r>
              <a:rPr lang="en-US" altLang="en-IN">
                <a:latin typeface="Times New Roman" panose="02020603050405020304" pitchFamily="18" charset="0"/>
              </a:rPr>
              <a:t>    { </a:t>
            </a:r>
            <a:endParaRPr lang="en-US" altLang="en-IN">
              <a:latin typeface="Times New Roman" panose="02020603050405020304" pitchFamily="18" charset="0"/>
            </a:endParaRPr>
          </a:p>
          <a:p>
            <a:pPr algn="just">
              <a:spcBef>
                <a:spcPct val="20000"/>
              </a:spcBef>
              <a:buFont typeface="Wingdings" panose="05000000000000000000" charset="0"/>
            </a:pPr>
            <a:r>
              <a:rPr lang="en-US" altLang="en-IN">
                <a:latin typeface="Times New Roman" panose="02020603050405020304" pitchFamily="18" charset="0"/>
              </a:rPr>
              <a:t>        x = i;</a:t>
            </a:r>
            <a:endParaRPr lang="en-US" altLang="en-IN">
              <a:latin typeface="Times New Roman" panose="02020603050405020304" pitchFamily="18" charset="0"/>
            </a:endParaRPr>
          </a:p>
          <a:p>
            <a:pPr algn="just">
              <a:spcBef>
                <a:spcPct val="20000"/>
              </a:spcBef>
              <a:buFont typeface="Wingdings" panose="05000000000000000000" charset="0"/>
            </a:pPr>
            <a:r>
              <a:rPr lang="en-US" altLang="en-IN">
                <a:latin typeface="Times New Roman" panose="02020603050405020304" pitchFamily="18" charset="0"/>
              </a:rPr>
              <a:t>        cout &lt;&lt; "Base Parameterized Constructor\n";</a:t>
            </a:r>
            <a:endParaRPr lang="en-US" altLang="en-IN">
              <a:latin typeface="Times New Roman" panose="02020603050405020304" pitchFamily="18" charset="0"/>
            </a:endParaRPr>
          </a:p>
          <a:p>
            <a:pPr algn="just">
              <a:spcBef>
                <a:spcPct val="20000"/>
              </a:spcBef>
              <a:buFont typeface="Wingdings" panose="05000000000000000000" charset="0"/>
            </a:pPr>
            <a:r>
              <a:rPr lang="en-US" altLang="en-IN">
                <a:latin typeface="Times New Roman" panose="02020603050405020304" pitchFamily="18" charset="0"/>
              </a:rPr>
              <a:t>    }};</a:t>
            </a:r>
            <a:endParaRPr lang="en-US" altLang="en-IN">
              <a:latin typeface="Times New Roman" panose="02020603050405020304" pitchFamily="18" charset="0"/>
            </a:endParaRPr>
          </a:p>
          <a:p>
            <a:pPr algn="just">
              <a:spcBef>
                <a:spcPct val="20000"/>
              </a:spcBef>
              <a:buFont typeface="Wingdings" panose="05000000000000000000" charset="0"/>
            </a:pPr>
            <a:endParaRPr lang="en-US" altLang="en-IN">
              <a:latin typeface="Times New Roman" panose="02020603050405020304" pitchFamily="18" charset="0"/>
            </a:endParaRPr>
          </a:p>
          <a:p>
            <a:pPr algn="just">
              <a:spcBef>
                <a:spcPct val="20000"/>
              </a:spcBef>
              <a:buFont typeface="Wingdings" panose="05000000000000000000" charset="0"/>
            </a:pPr>
            <a:endParaRPr lang="en-US" altLang="en-IN">
              <a:latin typeface="Times New Roman" panose="02020603050405020304" pitchFamily="18" charset="0"/>
            </a:endParaRPr>
          </a:p>
          <a:p>
            <a:pPr algn="just">
              <a:spcBef>
                <a:spcPct val="20000"/>
              </a:spcBef>
              <a:buFont typeface="Wingdings" panose="05000000000000000000" charset="0"/>
            </a:pPr>
            <a:endParaRPr lang="en-US" altLang="en-IN">
              <a:latin typeface="Times New Roman" panose="02020603050405020304" pitchFamily="18" charset="0"/>
            </a:endParaRPr>
          </a:p>
          <a:p>
            <a:pPr algn="just">
              <a:spcBef>
                <a:spcPct val="20000"/>
              </a:spcBef>
              <a:buFont typeface="Wingdings" panose="05000000000000000000" charset="0"/>
            </a:pPr>
            <a:r>
              <a:rPr lang="en-US" altLang="en-IN" b="1">
                <a:latin typeface="Times New Roman" panose="02020603050405020304" pitchFamily="18" charset="0"/>
              </a:rPr>
              <a:t>O/P</a:t>
            </a:r>
            <a:endParaRPr lang="en-US" altLang="en-IN">
              <a:latin typeface="Times New Roman" panose="02020603050405020304" pitchFamily="18" charset="0"/>
            </a:endParaRPr>
          </a:p>
          <a:p>
            <a:pPr algn="just">
              <a:spcBef>
                <a:spcPct val="20000"/>
              </a:spcBef>
              <a:buFont typeface="Wingdings" panose="05000000000000000000" charset="0"/>
            </a:pPr>
            <a:r>
              <a:rPr lang="en-US" altLang="en-IN">
                <a:latin typeface="Times New Roman" panose="02020603050405020304" pitchFamily="18" charset="0"/>
              </a:rPr>
              <a:t>Base Parameterized Constructor  Derived Parameterized Constructor</a:t>
            </a:r>
            <a:endParaRPr lang="en-US" altLang="en-IN">
              <a:latin typeface="Times New Roman" panose="02020603050405020304" pitchFamily="18" charset="0"/>
            </a:endParaRPr>
          </a:p>
        </p:txBody>
      </p:sp>
      <p:pic>
        <p:nvPicPr>
          <p:cNvPr id="4096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4096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40966"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Base class Parameterized Constructor in Derived class Constructor</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
        <p:nvSpPr>
          <p:cNvPr id="40967" name="Text Box 1"/>
          <p:cNvSpPr txBox="1"/>
          <p:nvPr/>
        </p:nvSpPr>
        <p:spPr>
          <a:xfrm>
            <a:off x="5349875" y="1990725"/>
            <a:ext cx="3794125" cy="4246563"/>
          </a:xfrm>
          <a:prstGeom prst="rect">
            <a:avLst/>
          </a:prstGeom>
          <a:noFill/>
          <a:ln w="9525">
            <a:noFill/>
          </a:ln>
        </p:spPr>
        <p:txBody>
          <a:bodyPr wrap="square" anchor="t" anchorCtr="0">
            <a:spAutoFit/>
          </a:bodyPr>
          <a:p>
            <a:r>
              <a:rPr lang="en-US" altLang="zh-CN">
                <a:latin typeface="Times New Roman" panose="02020603050405020304" pitchFamily="18" charset="0"/>
              </a:rPr>
              <a:t>class Derived : public Base{ </a:t>
            </a:r>
            <a:endParaRPr lang="en-US" altLang="zh-CN">
              <a:latin typeface="Times New Roman" panose="02020603050405020304" pitchFamily="18" charset="0"/>
            </a:endParaRPr>
          </a:p>
          <a:p>
            <a:r>
              <a:rPr lang="en-US" altLang="zh-CN">
                <a:latin typeface="Times New Roman" panose="02020603050405020304" pitchFamily="18" charset="0"/>
              </a:rPr>
              <a:t>    int y;</a:t>
            </a:r>
            <a:endParaRPr lang="en-US" altLang="zh-CN">
              <a:latin typeface="Times New Roman" panose="02020603050405020304" pitchFamily="18" charset="0"/>
            </a:endParaRPr>
          </a:p>
          <a:p>
            <a:r>
              <a:rPr lang="en-US" altLang="zh-CN">
                <a:latin typeface="Times New Roman" panose="02020603050405020304" pitchFamily="18" charset="0"/>
              </a:rPr>
              <a:t>    public:</a:t>
            </a:r>
            <a:endParaRPr lang="en-US" altLang="zh-CN">
              <a:latin typeface="Times New Roman" panose="02020603050405020304" pitchFamily="18" charset="0"/>
            </a:endParaRPr>
          </a:p>
          <a:p>
            <a:r>
              <a:rPr lang="en-US" altLang="zh-CN">
                <a:latin typeface="Times New Roman" panose="02020603050405020304" pitchFamily="18" charset="0"/>
              </a:rPr>
              <a:t>    // parameterized constructor</a:t>
            </a:r>
            <a:endParaRPr lang="en-US" altLang="zh-CN">
              <a:latin typeface="Times New Roman" panose="02020603050405020304" pitchFamily="18" charset="0"/>
            </a:endParaRPr>
          </a:p>
          <a:p>
            <a:r>
              <a:rPr lang="en-US" altLang="zh-CN">
                <a:latin typeface="Times New Roman" panose="02020603050405020304" pitchFamily="18" charset="0"/>
              </a:rPr>
              <a:t>    Derived(int j):Base(j)</a:t>
            </a:r>
            <a:endParaRPr lang="en-US" altLang="zh-CN">
              <a:latin typeface="Times New Roman" panose="02020603050405020304" pitchFamily="18" charset="0"/>
            </a:endParaRPr>
          </a:p>
          <a:p>
            <a:r>
              <a:rPr lang="en-US" altLang="zh-CN">
                <a:latin typeface="Times New Roman" panose="02020603050405020304" pitchFamily="18" charset="0"/>
              </a:rPr>
              <a:t>    { </a:t>
            </a:r>
            <a:endParaRPr lang="en-US" altLang="zh-CN">
              <a:latin typeface="Times New Roman" panose="02020603050405020304" pitchFamily="18" charset="0"/>
            </a:endParaRPr>
          </a:p>
          <a:p>
            <a:r>
              <a:rPr lang="en-US" altLang="zh-CN">
                <a:latin typeface="Times New Roman" panose="02020603050405020304" pitchFamily="18" charset="0"/>
              </a:rPr>
              <a:t>        y = j;</a:t>
            </a:r>
            <a:endParaRPr lang="en-US" altLang="zh-CN">
              <a:latin typeface="Times New Roman" panose="02020603050405020304" pitchFamily="18" charset="0"/>
            </a:endParaRPr>
          </a:p>
          <a:p>
            <a:r>
              <a:rPr lang="en-US" altLang="zh-CN">
                <a:latin typeface="Times New Roman" panose="02020603050405020304" pitchFamily="18" charset="0"/>
              </a:rPr>
              <a:t>        cout &lt;&lt; "Derived Parameterized Constructor\n";</a:t>
            </a:r>
            <a:endParaRPr lang="en-US" altLang="zh-CN">
              <a:latin typeface="Times New Roman" panose="02020603050405020304" pitchFamily="18" charset="0"/>
            </a:endParaRPr>
          </a:p>
          <a:p>
            <a:r>
              <a:rPr lang="en-US" altLang="zh-CN">
                <a:latin typeface="Times New Roman" panose="02020603050405020304" pitchFamily="18" charset="0"/>
              </a:rPr>
              <a:t>    }};</a:t>
            </a:r>
            <a:endParaRPr lang="en-US" altLang="zh-CN">
              <a:latin typeface="Times New Roman" panose="02020603050405020304" pitchFamily="18" charset="0"/>
            </a:endParaRPr>
          </a:p>
          <a:p>
            <a:endParaRPr lang="en-US" altLang="zh-CN">
              <a:latin typeface="Times New Roman" panose="02020603050405020304" pitchFamily="18" charset="0"/>
            </a:endParaRPr>
          </a:p>
          <a:p>
            <a:r>
              <a:rPr lang="en-US" altLang="zh-CN">
                <a:latin typeface="Times New Roman" panose="02020603050405020304" pitchFamily="18" charset="0"/>
              </a:rPr>
              <a:t>int main()</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a:p>
            <a:r>
              <a:rPr lang="en-US" altLang="zh-CN">
                <a:latin typeface="Times New Roman" panose="02020603050405020304" pitchFamily="18" charset="0"/>
              </a:rPr>
              <a:t>    Derived d(10) ;</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Content Placeholder 2"/>
          <p:cNvSpPr txBox="1"/>
          <p:nvPr/>
        </p:nvSpPr>
        <p:spPr>
          <a:xfrm>
            <a:off x="498475" y="1241425"/>
            <a:ext cx="8145463" cy="5187950"/>
          </a:xfrm>
          <a:prstGeom prst="rect">
            <a:avLst/>
          </a:prstGeom>
          <a:noFill/>
          <a:ln w="9525">
            <a:noFill/>
          </a:ln>
        </p:spPr>
        <p:txBody>
          <a:bodyPr anchor="t" anchorCtr="0"/>
          <a:p>
            <a:pPr algn="just">
              <a:spcBef>
                <a:spcPct val="20000"/>
              </a:spcBef>
              <a:buFont typeface="Wingdings" panose="05000000000000000000" charset="0"/>
            </a:pPr>
            <a:r>
              <a:rPr lang="en-US" altLang="en-IN">
                <a:latin typeface="Times New Roman" panose="02020603050405020304" pitchFamily="18" charset="0"/>
              </a:rPr>
              <a:t>Constructors have a special job of initializing the object properly. A Derived class constructor has access only to its own class members, but a Derived class object also have inherited property of Base class, and only base class constructor can properly initialize base class members. Hence all the constructors are called, else object wouldn't be constructed properly.</a:t>
            </a:r>
            <a:endParaRPr lang="en-US" altLang="en-IN">
              <a:latin typeface="Times New Roman" panose="02020603050405020304" pitchFamily="18" charset="0"/>
            </a:endParaRPr>
          </a:p>
        </p:txBody>
      </p:sp>
      <p:pic>
        <p:nvPicPr>
          <p:cNvPr id="41986"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41989"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41990"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Why is Base class Constructor called inside Derived class?</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3009" name="Picture 2" descr="C:\Users\nEW u\Desktop\11111.jpg"/>
          <p:cNvPicPr>
            <a:picLocks noChangeAspect="1"/>
          </p:cNvPicPr>
          <p:nvPr/>
        </p:nvPicPr>
        <p:blipFill>
          <a:blip r:embed="rId1"/>
          <a:stretch>
            <a:fillRect/>
          </a:stretch>
        </p:blipFill>
        <p:spPr>
          <a:xfrm>
            <a:off x="2770188" y="2428875"/>
            <a:ext cx="3603625" cy="2000250"/>
          </a:xfrm>
          <a:prstGeom prst="rect">
            <a:avLst/>
          </a:prstGeom>
          <a:noFill/>
          <a:ln w="9525">
            <a:noFill/>
          </a:ln>
        </p:spPr>
      </p:pic>
      <p:pic>
        <p:nvPicPr>
          <p:cNvPr id="43010" name="Picture 3" descr="C:\Users\nEW u\Desktop\333333.png"/>
          <p:cNvPicPr>
            <a:picLocks noChangeAspect="1"/>
          </p:cNvPicPr>
          <p:nvPr/>
        </p:nvPicPr>
        <p:blipFill>
          <a:blip r:embed="rId2"/>
          <a:stretch>
            <a:fillRect/>
          </a:stretch>
        </p:blipFill>
        <p:spPr>
          <a:xfrm>
            <a:off x="857250" y="6429375"/>
            <a:ext cx="7715250" cy="357188"/>
          </a:xfrm>
          <a:prstGeom prst="rect">
            <a:avLst/>
          </a:prstGeom>
          <a:noFill/>
          <a:ln w="9525">
            <a:noFill/>
          </a:ln>
        </p:spPr>
      </p:pic>
      <p:sp>
        <p:nvSpPr>
          <p:cNvPr id="6"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7" name="TextBox 6"/>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43013" name="Picture 2" descr="C:\Users\nEW u\Desktop\22222.jpg"/>
          <p:cNvPicPr>
            <a:picLocks noChangeAspect="1"/>
          </p:cNvPicPr>
          <p:nvPr/>
        </p:nvPicPr>
        <p:blipFill>
          <a:blip r:embed="rId3"/>
          <a:stretch>
            <a:fillRect/>
          </a:stretch>
        </p:blipFill>
        <p:spPr>
          <a:xfrm>
            <a:off x="8215313" y="71438"/>
            <a:ext cx="928687" cy="642937"/>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Content Placeholder 2"/>
          <p:cNvSpPr txBox="1"/>
          <p:nvPr/>
        </p:nvSpPr>
        <p:spPr>
          <a:xfrm>
            <a:off x="785813" y="1285875"/>
            <a:ext cx="7858125" cy="5046663"/>
          </a:xfrm>
          <a:prstGeom prst="rect">
            <a:avLst/>
          </a:prstGeom>
          <a:noFill/>
          <a:ln w="9525">
            <a:noFill/>
          </a:ln>
        </p:spPr>
        <p:txBody>
          <a:bodyPr/>
          <a:lstStyle/>
          <a:p>
            <a:pPr marR="0" algn="just" defTabSz="914400">
              <a:spcBef>
                <a:spcPct val="20000"/>
              </a:spcBef>
              <a:buClrTx/>
              <a:buSzTx/>
              <a:buFont typeface="Wingdings" panose="05000000000000000000" charset="0"/>
              <a:defRPr/>
            </a:pPr>
            <a:r>
              <a:rPr kumimoji="0" lang="en-US" altLang="en-IN" b="1" kern="1200" cap="none" spc="0" normalizeH="0" baseline="0" noProof="1">
                <a:latin typeface="Times New Roman" panose="02020603050405020304" pitchFamily="18" charset="0"/>
                <a:ea typeface="+mn-ea"/>
                <a:cs typeface="+mn-cs"/>
              </a:rPr>
              <a:t>Derived Classes:</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 typeface="Wingdings" panose="05000000000000000000" charset="0"/>
              <a:defRPr/>
            </a:pPr>
            <a:r>
              <a:rPr kumimoji="0" lang="en-US" altLang="en-IN" kern="1200" cap="none" spc="0" normalizeH="0" baseline="0" noProof="1">
                <a:latin typeface="Times New Roman" panose="02020603050405020304" pitchFamily="18" charset="0"/>
                <a:ea typeface="+mn-ea"/>
                <a:cs typeface="+mn-cs"/>
              </a:rPr>
              <a:t>A Derived class is defined as the class derived from the base class.</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 typeface="Wingdings" panose="05000000000000000000" charset="0"/>
              <a:defRPr/>
            </a:pP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 typeface="Wingdings" panose="05000000000000000000" charset="0"/>
              <a:defRPr/>
            </a:pPr>
            <a:r>
              <a:rPr kumimoji="0" lang="en-US" altLang="en-IN" b="1" kern="1200" cap="none" spc="0" normalizeH="0" baseline="0" noProof="1">
                <a:latin typeface="Times New Roman" panose="02020603050405020304" pitchFamily="18" charset="0"/>
                <a:ea typeface="+mn-ea"/>
                <a:cs typeface="+mn-cs"/>
              </a:rPr>
              <a:t>The Syntax of Derived class:</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 typeface="Wingdings" panose="05000000000000000000" charset="0"/>
              <a:defRPr/>
            </a:pP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 typeface="Wingdings" panose="05000000000000000000" charset="0"/>
              <a:defRPr/>
            </a:pPr>
            <a:r>
              <a:rPr kumimoji="0" lang="en-US" altLang="en-IN" sz="3200" kern="1200" cap="none" spc="0" normalizeH="0" baseline="0" noProof="1">
                <a:solidFill>
                  <a:srgbClr val="00B050"/>
                </a:solidFill>
                <a:latin typeface="Times New Roman" panose="02020603050405020304" pitchFamily="18" charset="0"/>
                <a:ea typeface="+mn-ea"/>
                <a:cs typeface="+mn-cs"/>
              </a:rPr>
              <a:t>class derived_class_name </a:t>
            </a:r>
            <a:r>
              <a:rPr kumimoji="0" lang="en-US" altLang="en-IN" sz="3200" kern="1200" cap="none" spc="0" normalizeH="0" baseline="0" noProof="1" smtClean="0">
                <a:solidFill>
                  <a:srgbClr val="00B050"/>
                </a:solidFill>
                <a:latin typeface="Times New Roman" panose="02020603050405020304" pitchFamily="18" charset="0"/>
                <a:ea typeface="+mn-ea"/>
                <a:cs typeface="+mn-cs"/>
              </a:rPr>
              <a:t>: visibility-mode </a:t>
            </a:r>
            <a:r>
              <a:rPr kumimoji="0" lang="en-US" altLang="en-IN" sz="3200" kern="1200" cap="none" spc="0" normalizeH="0" baseline="0" noProof="1">
                <a:solidFill>
                  <a:srgbClr val="00B050"/>
                </a:solidFill>
                <a:latin typeface="Times New Roman" panose="02020603050405020304" pitchFamily="18" charset="0"/>
                <a:ea typeface="+mn-ea"/>
                <a:cs typeface="+mn-cs"/>
              </a:rPr>
              <a:t>base_class_name  </a:t>
            </a:r>
            <a:endParaRPr kumimoji="0" lang="en-US" altLang="en-IN" sz="3200" kern="1200" cap="none" spc="0" normalizeH="0" baseline="0" noProof="1">
              <a:solidFill>
                <a:srgbClr val="00B050"/>
              </a:solidFill>
              <a:latin typeface="Times New Roman" panose="02020603050405020304" pitchFamily="18" charset="0"/>
              <a:ea typeface="+mn-ea"/>
              <a:cs typeface="+mn-cs"/>
            </a:endParaRPr>
          </a:p>
          <a:p>
            <a:pPr marR="0" algn="just" defTabSz="914400">
              <a:spcBef>
                <a:spcPct val="20000"/>
              </a:spcBef>
              <a:buClrTx/>
              <a:buSzTx/>
              <a:buFont typeface="Wingdings" panose="05000000000000000000" charset="0"/>
              <a:defRPr/>
            </a:pPr>
            <a:r>
              <a:rPr kumimoji="0" lang="en-US" altLang="en-IN" sz="3200" kern="1200" cap="none" spc="0" normalizeH="0" baseline="0" noProof="1">
                <a:solidFill>
                  <a:srgbClr val="00B050"/>
                </a:solidFill>
                <a:latin typeface="Times New Roman" panose="02020603050405020304" pitchFamily="18" charset="0"/>
                <a:ea typeface="+mn-ea"/>
                <a:cs typeface="+mn-cs"/>
              </a:rPr>
              <a:t>{  </a:t>
            </a:r>
            <a:endParaRPr kumimoji="0" lang="en-US" altLang="en-IN" sz="3200" kern="1200" cap="none" spc="0" normalizeH="0" baseline="0" noProof="1">
              <a:solidFill>
                <a:srgbClr val="00B050"/>
              </a:solidFill>
              <a:latin typeface="Times New Roman" panose="02020603050405020304" pitchFamily="18" charset="0"/>
              <a:ea typeface="+mn-ea"/>
              <a:cs typeface="+mn-cs"/>
            </a:endParaRPr>
          </a:p>
          <a:p>
            <a:pPr marR="0" algn="just" defTabSz="914400">
              <a:spcBef>
                <a:spcPct val="20000"/>
              </a:spcBef>
              <a:buClrTx/>
              <a:buSzTx/>
              <a:buFont typeface="Wingdings" panose="05000000000000000000" charset="0"/>
              <a:defRPr/>
            </a:pPr>
            <a:r>
              <a:rPr kumimoji="0" lang="en-US" altLang="en-IN" sz="3200" kern="1200" cap="none" spc="0" normalizeH="0" baseline="0" noProof="1">
                <a:solidFill>
                  <a:srgbClr val="00B050"/>
                </a:solidFill>
                <a:latin typeface="Times New Roman" panose="02020603050405020304" pitchFamily="18" charset="0"/>
                <a:ea typeface="+mn-ea"/>
                <a:cs typeface="+mn-cs"/>
              </a:rPr>
              <a:t>    // body of the derived class.  </a:t>
            </a:r>
            <a:endParaRPr kumimoji="0" lang="en-US" altLang="en-IN" sz="3200" kern="1200" cap="none" spc="0" normalizeH="0" baseline="0" noProof="1">
              <a:solidFill>
                <a:srgbClr val="00B050"/>
              </a:solidFill>
              <a:latin typeface="Times New Roman" panose="02020603050405020304" pitchFamily="18" charset="0"/>
              <a:ea typeface="+mn-ea"/>
              <a:cs typeface="+mn-cs"/>
            </a:endParaRPr>
          </a:p>
          <a:p>
            <a:pPr marR="0" algn="just" defTabSz="914400">
              <a:spcBef>
                <a:spcPct val="20000"/>
              </a:spcBef>
              <a:buClrTx/>
              <a:buSzTx/>
              <a:buFont typeface="Wingdings" panose="05000000000000000000" charset="0"/>
              <a:defRPr/>
            </a:pPr>
            <a:r>
              <a:rPr kumimoji="0" lang="en-US" altLang="en-IN" sz="3200" kern="1200" cap="none" spc="0" normalizeH="0" baseline="0" noProof="1">
                <a:solidFill>
                  <a:srgbClr val="00B050"/>
                </a:solidFill>
                <a:latin typeface="Times New Roman" panose="02020603050405020304" pitchFamily="18" charset="0"/>
                <a:ea typeface="+mn-ea"/>
                <a:cs typeface="+mn-cs"/>
              </a:rPr>
              <a:t>}  </a:t>
            </a:r>
            <a:endParaRPr kumimoji="0" lang="en-US" altLang="en-IN" sz="3200" kern="1200" cap="none" spc="0" normalizeH="0" baseline="0" noProof="1">
              <a:solidFill>
                <a:srgbClr val="00B050"/>
              </a:solidFill>
              <a:latin typeface="Times New Roman" panose="02020603050405020304" pitchFamily="18" charset="0"/>
              <a:ea typeface="+mn-ea"/>
              <a:cs typeface="+mn-cs"/>
            </a:endParaRPr>
          </a:p>
          <a:p>
            <a:pPr marL="285750" marR="0" indent="-285750" algn="just" defTabSz="914400">
              <a:spcBef>
                <a:spcPct val="20000"/>
              </a:spcBef>
              <a:buClrTx/>
              <a:buSzTx/>
              <a:buFont typeface="Wingdings" panose="05000000000000000000" charset="0"/>
              <a:buChar char="ü"/>
              <a:defRPr/>
            </a:pPr>
            <a:endParaRPr kumimoji="0" lang="en-US" altLang="en-IN" sz="3200" kern="1200" cap="none" spc="0" normalizeH="0" baseline="0" noProof="1">
              <a:solidFill>
                <a:srgbClr val="00B050"/>
              </a:solidFill>
              <a:latin typeface="Times New Roman" panose="02020603050405020304" pitchFamily="18" charset="0"/>
              <a:ea typeface="+mn-ea"/>
              <a:cs typeface="+mn-cs"/>
            </a:endParaRPr>
          </a:p>
        </p:txBody>
      </p:sp>
      <p:pic>
        <p:nvPicPr>
          <p:cNvPr id="12290"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12293"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2294" name="Rectangle 2"/>
          <p:cNvSpPr txBox="1"/>
          <p:nvPr/>
        </p:nvSpPr>
        <p:spPr>
          <a:xfrm>
            <a:off x="128588" y="71438"/>
            <a:ext cx="7943850" cy="642937"/>
          </a:xfrm>
          <a:prstGeom prst="rect">
            <a:avLst/>
          </a:prstGeom>
          <a:noFill/>
          <a:ln w="9525">
            <a:noFill/>
          </a:ln>
        </p:spPr>
        <p:txBody>
          <a:bodyPr anchor="ctr" anchorCtr="0"/>
          <a:p>
            <a:r>
              <a:rPr lang="en-US" altLang="zh-CN" sz="3600" dirty="0">
                <a:solidFill>
                  <a:srgbClr val="002060"/>
                </a:solidFill>
                <a:latin typeface="Times New Roman" panose="02020603050405020304" pitchFamily="18" charset="0"/>
                <a:ea typeface="SimSun" panose="02010600030101010101" pitchFamily="2" charset="-122"/>
              </a:rPr>
              <a:t>Dynamic constructor</a:t>
            </a:r>
            <a:endParaRPr lang="en-US" altLang="zh-CN" sz="3600" dirty="0">
              <a:solidFill>
                <a:srgbClr val="002060"/>
              </a:solidFill>
              <a:latin typeface="Times New Roman" panose="02020603050405020304" pitchFamily="18" charset="0"/>
              <a:ea typeface="SimSun"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Content Placeholder 2"/>
          <p:cNvSpPr txBox="1"/>
          <p:nvPr/>
        </p:nvSpPr>
        <p:spPr>
          <a:xfrm>
            <a:off x="785813" y="1143000"/>
            <a:ext cx="7858125" cy="5189538"/>
          </a:xfrm>
          <a:prstGeom prst="rect">
            <a:avLst/>
          </a:prstGeom>
          <a:noFill/>
          <a:ln w="9525">
            <a:noFill/>
          </a:ln>
        </p:spPr>
        <p:txBody>
          <a:bodyPr/>
          <a:lstStyle/>
          <a:p>
            <a:pPr marR="0" algn="just" defTabSz="914400">
              <a:spcBef>
                <a:spcPct val="20000"/>
              </a:spcBef>
              <a:buClrTx/>
              <a:buSzTx/>
              <a:buFontTx/>
              <a:defRPr/>
            </a:pPr>
            <a:r>
              <a:rPr kumimoji="0" lang="en-US" altLang="en-IN" b="1" kern="1200" cap="none" spc="0" normalizeH="0" baseline="0" noProof="1">
                <a:latin typeface="Times New Roman" panose="02020603050405020304" pitchFamily="18" charset="0"/>
                <a:ea typeface="+mn-ea"/>
                <a:cs typeface="+mn-cs"/>
              </a:rPr>
              <a:t>derived_class_name:</a:t>
            </a:r>
            <a:r>
              <a:rPr kumimoji="0" lang="en-US" altLang="en-IN" kern="1200" cap="none" spc="0" normalizeH="0" baseline="0" noProof="1">
                <a:latin typeface="Times New Roman" panose="02020603050405020304" pitchFamily="18" charset="0"/>
                <a:ea typeface="+mn-ea"/>
                <a:cs typeface="+mn-cs"/>
              </a:rPr>
              <a:t> It is the name of the derived class.</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Tx/>
              <a:defRPr/>
            </a:pP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Tx/>
              <a:defRPr/>
            </a:pPr>
            <a:r>
              <a:rPr kumimoji="0" lang="en-US" altLang="en-IN" b="1" kern="1200" cap="none" spc="0" normalizeH="0" baseline="0" noProof="1">
                <a:latin typeface="Times New Roman" panose="02020603050405020304" pitchFamily="18" charset="0"/>
                <a:ea typeface="+mn-ea"/>
                <a:cs typeface="+mn-cs"/>
              </a:rPr>
              <a:t>visibility mode: </a:t>
            </a:r>
            <a:r>
              <a:rPr kumimoji="0" lang="en-US" altLang="en-IN" kern="1200" cap="none" spc="0" normalizeH="0" baseline="0" noProof="1">
                <a:latin typeface="Times New Roman" panose="02020603050405020304" pitchFamily="18" charset="0"/>
                <a:ea typeface="+mn-ea"/>
                <a:cs typeface="+mn-cs"/>
              </a:rPr>
              <a:t>The visibility mode specifies whether the features of the base class are publicly inherited or privately inherited. It can be public or private.</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Tx/>
              <a:defRPr/>
            </a:pP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Tx/>
              <a:defRPr/>
            </a:pPr>
            <a:r>
              <a:rPr kumimoji="0" lang="en-US" altLang="en-IN" b="1" kern="1200" cap="none" spc="0" normalizeH="0" baseline="0" noProof="1">
                <a:latin typeface="Times New Roman" panose="02020603050405020304" pitchFamily="18" charset="0"/>
                <a:ea typeface="+mn-ea"/>
                <a:cs typeface="+mn-cs"/>
              </a:rPr>
              <a:t>base_class_name:</a:t>
            </a:r>
            <a:r>
              <a:rPr kumimoji="0" lang="en-US" altLang="en-IN" kern="1200" cap="none" spc="0" normalizeH="0" baseline="0" noProof="1">
                <a:latin typeface="Times New Roman" panose="02020603050405020304" pitchFamily="18" charset="0"/>
                <a:ea typeface="+mn-ea"/>
                <a:cs typeface="+mn-cs"/>
              </a:rPr>
              <a:t> It is the name of the base class.</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Tx/>
              <a:defRPr/>
            </a:pPr>
            <a:endParaRPr kumimoji="0" lang="en-US" altLang="en-IN" kern="1200" cap="none" spc="0" normalizeH="0" baseline="0" noProof="1">
              <a:latin typeface="Times New Roman" panose="02020603050405020304" pitchFamily="18" charset="0"/>
              <a:ea typeface="+mn-ea"/>
              <a:cs typeface="+mn-cs"/>
            </a:endParaRPr>
          </a:p>
          <a:p>
            <a:pPr marL="285750" marR="0" indent="-285750" algn="just" defTabSz="914400">
              <a:spcBef>
                <a:spcPct val="20000"/>
              </a:spcBef>
              <a:buClrTx/>
              <a:buSzTx/>
              <a:buFont typeface="Wingdings" panose="05000000000000000000" charset="0"/>
              <a:buChar char="ü"/>
              <a:defRPr/>
            </a:pPr>
            <a:r>
              <a:rPr kumimoji="0" lang="en-US" altLang="en-IN" kern="1200" cap="none" spc="0" normalizeH="0" baseline="0" noProof="1">
                <a:latin typeface="Times New Roman" panose="02020603050405020304" pitchFamily="18" charset="0"/>
                <a:ea typeface="+mn-ea"/>
                <a:cs typeface="+mn-cs"/>
              </a:rPr>
              <a:t>When the base class is privately inherited by the derived class, public members of the base class becomes the private members of the derived class. Therefore, the public members of the base class are not accessible by the objects of the derived class only by the member functions of the derived class.</a:t>
            </a:r>
            <a:endParaRPr kumimoji="0" lang="en-US" altLang="en-IN" kern="1200" cap="none" spc="0" normalizeH="0" baseline="0" noProof="1">
              <a:latin typeface="Times New Roman" panose="02020603050405020304" pitchFamily="18" charset="0"/>
              <a:ea typeface="+mn-ea"/>
              <a:cs typeface="+mn-cs"/>
            </a:endParaRPr>
          </a:p>
          <a:p>
            <a:pPr marL="285750" marR="0" indent="-285750" algn="just" defTabSz="914400">
              <a:spcBef>
                <a:spcPct val="20000"/>
              </a:spcBef>
              <a:buClrTx/>
              <a:buSzTx/>
              <a:buFont typeface="Wingdings" panose="05000000000000000000" charset="0"/>
              <a:buChar char="ü"/>
              <a:defRPr/>
            </a:pPr>
            <a:r>
              <a:rPr kumimoji="0" lang="en-US" altLang="en-IN" kern="1200" cap="none" spc="0" normalizeH="0" baseline="0" noProof="1">
                <a:latin typeface="Times New Roman" panose="02020603050405020304" pitchFamily="18" charset="0"/>
                <a:ea typeface="+mn-ea"/>
                <a:cs typeface="+mn-cs"/>
              </a:rPr>
              <a:t>When the base class is publicly inherited by the derived class, public members of the base class also become the public members of the derived class. Therefore, the public members of the base class are accessible by the objects of the derived class as well as by the member functions of the base class. </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 typeface="Wingdings" panose="05000000000000000000" charset="0"/>
              <a:defRPr/>
            </a:pPr>
            <a:r>
              <a:rPr kumimoji="0" lang="en-US" altLang="en-IN" b="1" kern="1200" cap="none" spc="0" normalizeH="0" baseline="0" noProof="1">
                <a:latin typeface="Times New Roman" panose="02020603050405020304" pitchFamily="18" charset="0"/>
                <a:ea typeface="+mn-ea"/>
                <a:cs typeface="+mn-cs"/>
              </a:rPr>
              <a:t>Note:</a:t>
            </a:r>
            <a:r>
              <a:rPr kumimoji="0" lang="en-US" altLang="en-IN" kern="1200" cap="none" spc="0" normalizeH="0" baseline="0" noProof="1">
                <a:latin typeface="Times New Roman" panose="02020603050405020304" pitchFamily="18" charset="0"/>
                <a:ea typeface="+mn-ea"/>
                <a:cs typeface="+mn-cs"/>
              </a:rPr>
              <a:t> 	1. In C++, the default mode of visibility is private.</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 typeface="Wingdings" panose="05000000000000000000" charset="0"/>
              <a:defRPr/>
            </a:pPr>
            <a:r>
              <a:rPr kumimoji="0" lang="en-US" altLang="en-IN" kern="1200" cap="none" spc="0" normalizeH="0" baseline="0" noProof="1">
                <a:latin typeface="Times New Roman" panose="02020603050405020304" pitchFamily="18" charset="0"/>
                <a:ea typeface="+mn-ea"/>
                <a:cs typeface="+mn-cs"/>
              </a:rPr>
              <a:t>	2. The private members of the base class are never inherited. </a:t>
            </a:r>
            <a:endParaRPr kumimoji="0" lang="en-US" altLang="en-IN" kern="1200" cap="none" spc="0" normalizeH="0" baseline="0" noProof="1">
              <a:latin typeface="Times New Roman" panose="02020603050405020304" pitchFamily="18" charset="0"/>
              <a:ea typeface="+mn-ea"/>
              <a:cs typeface="+mn-cs"/>
            </a:endParaRPr>
          </a:p>
          <a:p>
            <a:pPr marL="1257300" marR="0" lvl="2" indent="-342900" algn="just" defTabSz="914400" rtl="0" eaLnBrk="1" fontAlgn="base" latinLnBrk="0" hangingPunct="1">
              <a:lnSpc>
                <a:spcPct val="100000"/>
              </a:lnSpc>
              <a:spcBef>
                <a:spcPct val="20000"/>
              </a:spcBef>
              <a:spcAft>
                <a:spcPct val="0"/>
              </a:spcAft>
              <a:buClrTx/>
              <a:buSzTx/>
              <a:buFont typeface="Wingdings" panose="05000000000000000000" charset="0"/>
              <a:buAutoNum type="arabicPeriod"/>
              <a:defRPr/>
            </a:pP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800100" marR="0" lvl="1" indent="-342900" algn="just" defTabSz="914400" rtl="0" eaLnBrk="1" fontAlgn="base" latinLnBrk="0" hangingPunct="1">
              <a:lnSpc>
                <a:spcPct val="100000"/>
              </a:lnSpc>
              <a:spcBef>
                <a:spcPct val="20000"/>
              </a:spcBef>
              <a:spcAft>
                <a:spcPct val="0"/>
              </a:spcAft>
              <a:buClrTx/>
              <a:buSzTx/>
              <a:buFont typeface="Calibri" panose="020F0502020204030204" pitchFamily="34" charset="0"/>
              <a:buAutoNum type="arabicPeriod"/>
              <a:defRPr/>
            </a:pP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285750" marR="0" indent="-285750" algn="just" defTabSz="914400">
              <a:spcBef>
                <a:spcPct val="20000"/>
              </a:spcBef>
              <a:buClrTx/>
              <a:buSzTx/>
              <a:buFont typeface="Wingdings" panose="05000000000000000000" charset="0"/>
              <a:buChar char="ü"/>
              <a:defRPr/>
            </a:pPr>
            <a:endParaRPr kumimoji="0" lang="en-US" altLang="en-IN" kern="1200" cap="none" spc="0" normalizeH="0" baseline="0" noProof="1">
              <a:latin typeface="Times New Roman" panose="02020603050405020304" pitchFamily="18" charset="0"/>
              <a:ea typeface="+mn-ea"/>
              <a:cs typeface="+mn-cs"/>
            </a:endParaRPr>
          </a:p>
        </p:txBody>
      </p:sp>
      <p:pic>
        <p:nvPicPr>
          <p:cNvPr id="13314"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13317"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3318" name="Rectangle 2"/>
          <p:cNvSpPr txBox="1"/>
          <p:nvPr/>
        </p:nvSpPr>
        <p:spPr>
          <a:xfrm>
            <a:off x="128588" y="71438"/>
            <a:ext cx="7943850" cy="642937"/>
          </a:xfrm>
          <a:prstGeom prst="rect">
            <a:avLst/>
          </a:prstGeom>
          <a:noFill/>
          <a:ln w="9525">
            <a:noFill/>
          </a:ln>
        </p:spPr>
        <p:txBody>
          <a:bodyPr anchor="ctr" anchorCtr="0"/>
          <a:p>
            <a:r>
              <a:rPr lang="en-US" altLang="zh-CN" sz="3600" dirty="0">
                <a:solidFill>
                  <a:srgbClr val="002060"/>
                </a:solidFill>
                <a:latin typeface="Times New Roman" panose="02020603050405020304" pitchFamily="18" charset="0"/>
                <a:ea typeface="SimSun" panose="02010600030101010101" pitchFamily="2" charset="-122"/>
              </a:rPr>
              <a:t>Inheritance</a:t>
            </a:r>
            <a:endParaRPr lang="en-US" altLang="zh-CN" sz="3600" dirty="0">
              <a:solidFill>
                <a:srgbClr val="002060"/>
              </a:solidFill>
              <a:latin typeface="Times New Roman" panose="02020603050405020304" pitchFamily="18" charset="0"/>
              <a:ea typeface="SimSun"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Content Placeholder 2"/>
          <p:cNvSpPr txBox="1"/>
          <p:nvPr/>
        </p:nvSpPr>
        <p:spPr>
          <a:xfrm>
            <a:off x="785813" y="1263650"/>
            <a:ext cx="7858125" cy="5046663"/>
          </a:xfrm>
          <a:prstGeom prst="rect">
            <a:avLst/>
          </a:prstGeom>
          <a:noFill/>
          <a:ln w="9525">
            <a:noFill/>
          </a:ln>
        </p:spPr>
        <p:txBody>
          <a:bodyPr anchor="t" anchorCtr="0"/>
          <a:p>
            <a:pPr marL="285750" indent="-285750" algn="just">
              <a:spcBef>
                <a:spcPct val="20000"/>
              </a:spcBef>
              <a:buFont typeface="Wingdings" panose="05000000000000000000" pitchFamily="2" charset="2"/>
              <a:buChar char="ü"/>
            </a:pPr>
            <a:r>
              <a:rPr lang="en-US" altLang="en-IN" dirty="0">
                <a:latin typeface="Times New Roman" panose="02020603050405020304" pitchFamily="18" charset="0"/>
              </a:rPr>
              <a:t>Single inheritance is defined as the inheritance in which a derived class is inherited from the only one base class.</a:t>
            </a:r>
            <a:endParaRPr lang="en-US" altLang="en-IN" dirty="0">
              <a:latin typeface="Times New Roman" panose="02020603050405020304" pitchFamily="18" charset="0"/>
            </a:endParaRPr>
          </a:p>
          <a:p>
            <a:pPr marL="285750" indent="-285750" algn="just">
              <a:spcBef>
                <a:spcPct val="20000"/>
              </a:spcBef>
              <a:buFont typeface="Wingdings" panose="05000000000000000000" pitchFamily="2" charset="2"/>
              <a:buChar char="ü"/>
            </a:pPr>
            <a:r>
              <a:rPr lang="en-US" altLang="en-IN" dirty="0">
                <a:latin typeface="Times New Roman" panose="02020603050405020304" pitchFamily="18" charset="0"/>
              </a:rPr>
              <a:t>When one class inherits another class, it is known as single level inheritance. Let's see the example of single level inheritance which inherits the fields only.</a:t>
            </a:r>
            <a:endParaRPr lang="en-US" altLang="en-IN" dirty="0">
              <a:latin typeface="Times New Roman" panose="02020603050405020304" pitchFamily="18" charset="0"/>
            </a:endParaRPr>
          </a:p>
          <a:p>
            <a:pPr marL="285750" indent="-285750" algn="just">
              <a:spcBef>
                <a:spcPct val="20000"/>
              </a:spcBef>
              <a:buFont typeface="Wingdings" panose="05000000000000000000" pitchFamily="2" charset="2"/>
              <a:buChar char="ü"/>
            </a:pPr>
            <a:endParaRPr lang="en-US" altLang="en-IN" dirty="0">
              <a:latin typeface="Times New Roman" panose="02020603050405020304" pitchFamily="18" charset="0"/>
            </a:endParaRPr>
          </a:p>
          <a:p>
            <a:pPr marL="1257300" lvl="2" indent="-342900" algn="just" eaLnBrk="1" hangingPunct="1">
              <a:spcBef>
                <a:spcPct val="20000"/>
              </a:spcBef>
              <a:buFont typeface="Wingdings" panose="05000000000000000000" pitchFamily="2" charset="2"/>
              <a:buAutoNum type="arabicPeriod"/>
            </a:pPr>
            <a:endParaRPr lang="en-US" altLang="en-IN" dirty="0">
              <a:latin typeface="Times New Roman" panose="02020603050405020304" pitchFamily="18" charset="0"/>
            </a:endParaRPr>
          </a:p>
          <a:p>
            <a:pPr marL="800100" lvl="1" indent="-342900" algn="just" eaLnBrk="1" hangingPunct="1">
              <a:spcBef>
                <a:spcPct val="20000"/>
              </a:spcBef>
              <a:buFont typeface="Calibri" panose="020F0502020204030204" pitchFamily="34" charset="0"/>
              <a:buAutoNum type="arabicPeriod"/>
            </a:pPr>
            <a:endParaRPr lang="en-US" altLang="en-IN" dirty="0">
              <a:latin typeface="Times New Roman" panose="02020603050405020304" pitchFamily="18" charset="0"/>
            </a:endParaRPr>
          </a:p>
          <a:p>
            <a:pPr marL="285750" indent="-285750" algn="just">
              <a:spcBef>
                <a:spcPct val="20000"/>
              </a:spcBef>
              <a:buFont typeface="Wingdings" panose="05000000000000000000" pitchFamily="2" charset="2"/>
              <a:buAutoNum type="arabicPeriod"/>
            </a:pPr>
            <a:endParaRPr lang="en-US" altLang="en-IN" dirty="0">
              <a:latin typeface="Times New Roman" panose="02020603050405020304" pitchFamily="18" charset="0"/>
            </a:endParaRPr>
          </a:p>
        </p:txBody>
      </p:sp>
      <p:pic>
        <p:nvPicPr>
          <p:cNvPr id="14338"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14341"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4342" name="Rectangle 2"/>
          <p:cNvSpPr txBox="1"/>
          <p:nvPr/>
        </p:nvSpPr>
        <p:spPr>
          <a:xfrm>
            <a:off x="142875" y="71438"/>
            <a:ext cx="7943850" cy="642937"/>
          </a:xfrm>
          <a:prstGeom prst="rect">
            <a:avLst/>
          </a:prstGeom>
          <a:noFill/>
          <a:ln w="9525">
            <a:noFill/>
          </a:ln>
        </p:spPr>
        <p:txBody>
          <a:bodyPr anchor="ctr" anchorCtr="0"/>
          <a:p>
            <a:r>
              <a:rPr lang="en-US" altLang="zh-CN" sz="3600" dirty="0">
                <a:solidFill>
                  <a:srgbClr val="002060"/>
                </a:solidFill>
                <a:latin typeface="Times New Roman" panose="02020603050405020304" pitchFamily="18" charset="0"/>
                <a:ea typeface="SimSun" panose="02010600030101010101" pitchFamily="2" charset="-122"/>
              </a:rPr>
              <a:t>Single Inheritance</a:t>
            </a:r>
            <a:endParaRPr lang="en-US" altLang="zh-CN" sz="3600" dirty="0">
              <a:solidFill>
                <a:srgbClr val="002060"/>
              </a:solidFill>
              <a:latin typeface="Times New Roman" panose="02020603050405020304" pitchFamily="18" charset="0"/>
              <a:ea typeface="SimSun" panose="02010600030101010101" pitchFamily="2" charset="-122"/>
            </a:endParaRPr>
          </a:p>
        </p:txBody>
      </p:sp>
      <p:pic>
        <p:nvPicPr>
          <p:cNvPr id="14343" name="Content Placeholder 1"/>
          <p:cNvPicPr>
            <a:picLocks noGrp="1" noChangeAspect="1"/>
          </p:cNvPicPr>
          <p:nvPr>
            <p:ph idx="1"/>
          </p:nvPr>
        </p:nvPicPr>
        <p:blipFill>
          <a:blip r:embed="rId3"/>
          <a:stretch>
            <a:fillRect/>
          </a:stretch>
        </p:blipFill>
        <p:spPr>
          <a:xfrm>
            <a:off x="2870200" y="2878138"/>
            <a:ext cx="1925638" cy="2693987"/>
          </a:xfr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Content Placeholder 2"/>
          <p:cNvSpPr txBox="1"/>
          <p:nvPr/>
        </p:nvSpPr>
        <p:spPr>
          <a:xfrm>
            <a:off x="785813" y="1285875"/>
            <a:ext cx="7858125" cy="5046663"/>
          </a:xfrm>
          <a:prstGeom prst="rect">
            <a:avLst/>
          </a:prstGeom>
          <a:noFill/>
          <a:ln w="9525">
            <a:noFill/>
          </a:ln>
        </p:spPr>
        <p:txBody>
          <a:bodyPr/>
          <a:lstStyle/>
          <a:p>
            <a:pPr marR="0" algn="just" defTabSz="914400">
              <a:spcBef>
                <a:spcPct val="20000"/>
              </a:spcBef>
              <a:buClrTx/>
              <a:buSzTx/>
              <a:buFontTx/>
              <a:defRPr/>
            </a:pPr>
            <a:r>
              <a:rPr kumimoji="0" lang="en-US" altLang="en-IN" kern="1200" cap="none" spc="0" normalizeH="0" baseline="0" noProof="1">
                <a:latin typeface="Times New Roman" panose="02020603050405020304" pitchFamily="18" charset="0"/>
                <a:ea typeface="+mn-ea"/>
                <a:cs typeface="+mn-cs"/>
              </a:rPr>
              <a:t>#include &lt;iostream&gt;  </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Tx/>
              <a:defRPr/>
            </a:pPr>
            <a:r>
              <a:rPr kumimoji="0" lang="en-US" altLang="en-IN" kern="1200" cap="none" spc="0" normalizeH="0" baseline="0" noProof="1">
                <a:latin typeface="Times New Roman" panose="02020603050405020304" pitchFamily="18" charset="0"/>
                <a:ea typeface="+mn-ea"/>
                <a:cs typeface="+mn-cs"/>
              </a:rPr>
              <a:t>using namespace std;  </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Tx/>
              <a:defRPr/>
            </a:pPr>
            <a:r>
              <a:rPr kumimoji="0" lang="en-US" altLang="en-IN" kern="1200" cap="none" spc="0" normalizeH="0" baseline="0" noProof="1">
                <a:latin typeface="Times New Roman" panose="02020603050405020304" pitchFamily="18" charset="0"/>
                <a:ea typeface="+mn-ea"/>
                <a:cs typeface="+mn-cs"/>
              </a:rPr>
              <a:t> class </a:t>
            </a:r>
            <a:r>
              <a:rPr kumimoji="0" lang="en-US" altLang="en-IN" b="1" kern="1200" cap="none" spc="0" normalizeH="0" baseline="0" noProof="1">
                <a:latin typeface="Times New Roman" panose="02020603050405020304" pitchFamily="18" charset="0"/>
                <a:ea typeface="+mn-ea"/>
                <a:cs typeface="+mn-cs"/>
              </a:rPr>
              <a:t>Account </a:t>
            </a:r>
            <a:r>
              <a:rPr kumimoji="0" lang="en-US" altLang="en-IN" kern="1200" cap="none" spc="0" normalizeH="0" baseline="0" noProof="1">
                <a:latin typeface="Times New Roman" panose="02020603050405020304" pitchFamily="18" charset="0"/>
                <a:ea typeface="+mn-ea"/>
                <a:cs typeface="+mn-cs"/>
              </a:rPr>
              <a:t>{  </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Tx/>
              <a:defRPr/>
            </a:pPr>
            <a:r>
              <a:rPr kumimoji="0" lang="en-US" altLang="en-IN" kern="1200" cap="none" spc="0" normalizeH="0" baseline="0" noProof="1">
                <a:latin typeface="Times New Roman" panose="02020603050405020304" pitchFamily="18" charset="0"/>
                <a:ea typeface="+mn-ea"/>
                <a:cs typeface="+mn-cs"/>
              </a:rPr>
              <a:t>   public:  </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Tx/>
              <a:defRPr/>
            </a:pPr>
            <a:r>
              <a:rPr kumimoji="0" lang="en-US" altLang="en-IN" kern="1200" cap="none" spc="0" normalizeH="0" baseline="0" noProof="1">
                <a:latin typeface="Times New Roman" panose="02020603050405020304" pitchFamily="18" charset="0"/>
                <a:ea typeface="+mn-ea"/>
                <a:cs typeface="+mn-cs"/>
              </a:rPr>
              <a:t>   float salary ;   </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Tx/>
              <a:defRPr/>
            </a:pPr>
            <a:r>
              <a:rPr kumimoji="0" lang="en-US" altLang="en-IN" kern="1200" cap="none" spc="0" normalizeH="0" baseline="0" noProof="1">
                <a:latin typeface="Times New Roman" panose="02020603050405020304" pitchFamily="18" charset="0"/>
                <a:ea typeface="+mn-ea"/>
                <a:cs typeface="+mn-cs"/>
              </a:rPr>
              <a:t> };  </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Tx/>
              <a:defRPr/>
            </a:pPr>
            <a:r>
              <a:rPr kumimoji="0" lang="en-US" altLang="en-IN" kern="1200" cap="none" spc="0" normalizeH="0" baseline="0" noProof="1">
                <a:latin typeface="Times New Roman" panose="02020603050405020304" pitchFamily="18" charset="0"/>
                <a:ea typeface="+mn-ea"/>
                <a:cs typeface="+mn-cs"/>
              </a:rPr>
              <a:t>   </a:t>
            </a:r>
            <a:r>
              <a:rPr kumimoji="0" lang="en-US" altLang="en-IN" b="1" kern="1200" cap="none" spc="0" normalizeH="0" baseline="0" noProof="1">
                <a:latin typeface="Times New Roman" panose="02020603050405020304" pitchFamily="18" charset="0"/>
                <a:ea typeface="+mn-ea"/>
                <a:cs typeface="+mn-cs"/>
              </a:rPr>
              <a:t>class Programmer: public Account</a:t>
            </a:r>
            <a:r>
              <a:rPr kumimoji="0" lang="en-US" altLang="en-IN" kern="1200" cap="none" spc="0" normalizeH="0" baseline="0" noProof="1">
                <a:latin typeface="Times New Roman" panose="02020603050405020304" pitchFamily="18" charset="0"/>
                <a:ea typeface="+mn-ea"/>
                <a:cs typeface="+mn-cs"/>
              </a:rPr>
              <a:t> {  </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Tx/>
              <a:defRPr/>
            </a:pPr>
            <a:r>
              <a:rPr kumimoji="0" lang="en-US" altLang="en-IN" kern="1200" cap="none" spc="0" normalizeH="0" baseline="0" noProof="1">
                <a:latin typeface="Times New Roman" panose="02020603050405020304" pitchFamily="18" charset="0"/>
                <a:ea typeface="+mn-ea"/>
                <a:cs typeface="+mn-cs"/>
              </a:rPr>
              <a:t>   public:  </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Tx/>
              <a:defRPr/>
            </a:pPr>
            <a:r>
              <a:rPr kumimoji="0" lang="en-US" altLang="en-IN" kern="1200" cap="none" spc="0" normalizeH="0" baseline="0" noProof="1">
                <a:latin typeface="Times New Roman" panose="02020603050405020304" pitchFamily="18" charset="0"/>
                <a:ea typeface="+mn-ea"/>
                <a:cs typeface="+mn-cs"/>
              </a:rPr>
              <a:t>   float bonus ;    </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Tx/>
              <a:defRPr/>
            </a:pPr>
            <a:r>
              <a:rPr kumimoji="0" lang="en-US" altLang="en-IN" kern="1200" cap="none" spc="0" normalizeH="0" baseline="0" noProof="1">
                <a:latin typeface="Times New Roman" panose="02020603050405020304" pitchFamily="18" charset="0"/>
                <a:ea typeface="+mn-ea"/>
                <a:cs typeface="+mn-cs"/>
              </a:rPr>
              <a:t>   };       </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Tx/>
              <a:defRPr/>
            </a:pPr>
            <a:r>
              <a:rPr kumimoji="0" lang="en-US" altLang="en-IN" kern="1200" cap="none" spc="0" normalizeH="0" baseline="0" noProof="1">
                <a:latin typeface="Times New Roman" panose="02020603050405020304" pitchFamily="18" charset="0"/>
                <a:ea typeface="+mn-ea"/>
                <a:cs typeface="+mn-cs"/>
              </a:rPr>
              <a:t>int main(void) {  </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Tx/>
              <a:defRPr/>
            </a:pPr>
            <a:r>
              <a:rPr kumimoji="0" lang="en-US" altLang="en-IN" kern="1200" cap="none" spc="0" normalizeH="0" baseline="0" noProof="1">
                <a:latin typeface="Times New Roman" panose="02020603050405020304" pitchFamily="18" charset="0"/>
                <a:ea typeface="+mn-ea"/>
                <a:cs typeface="+mn-cs"/>
              </a:rPr>
              <a:t>     Programmer p1;  </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Tx/>
              <a:defRPr/>
            </a:pPr>
            <a:r>
              <a:rPr kumimoji="0" lang="en-US" altLang="en-IN" kern="1200" cap="none" spc="0" normalizeH="0" baseline="0" noProof="1">
                <a:latin typeface="Times New Roman" panose="02020603050405020304" pitchFamily="18" charset="0"/>
                <a:ea typeface="+mn-ea"/>
                <a:cs typeface="+mn-cs"/>
              </a:rPr>
              <a:t>     p1.salary=60000;       p1.bonous=5000;</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Tx/>
              <a:defRPr/>
            </a:pPr>
            <a:r>
              <a:rPr kumimoji="0" lang="en-US" altLang="en-IN" kern="1200" cap="none" spc="0" normalizeH="0" baseline="0" noProof="1">
                <a:latin typeface="Times New Roman" panose="02020603050405020304" pitchFamily="18" charset="0"/>
                <a:ea typeface="+mn-ea"/>
                <a:cs typeface="+mn-cs"/>
              </a:rPr>
              <a:t>     cout&lt;&lt;"Salary: "&lt;&lt;p1.salary&lt;&lt;endl;    cout&lt;&lt;"Bonus: "&lt;&lt;p1.bonus&lt;&lt;endl;    </a:t>
            </a:r>
            <a:endParaRPr kumimoji="0" lang="en-US" altLang="en-IN" kern="1200" cap="none" spc="0" normalizeH="0" baseline="0" noProof="1">
              <a:latin typeface="Times New Roman" panose="02020603050405020304" pitchFamily="18" charset="0"/>
              <a:ea typeface="+mn-ea"/>
              <a:cs typeface="+mn-cs"/>
            </a:endParaRPr>
          </a:p>
          <a:p>
            <a:pPr marR="0" algn="just" defTabSz="914400">
              <a:spcBef>
                <a:spcPct val="20000"/>
              </a:spcBef>
              <a:buClrTx/>
              <a:buSzTx/>
              <a:buFontTx/>
              <a:defRPr/>
            </a:pPr>
            <a:r>
              <a:rPr kumimoji="0" lang="en-US" altLang="en-IN" kern="1200" cap="none" spc="0" normalizeH="0" baseline="0" noProof="1">
                <a:latin typeface="Times New Roman" panose="02020603050405020304" pitchFamily="18" charset="0"/>
                <a:ea typeface="+mn-ea"/>
                <a:cs typeface="+mn-cs"/>
              </a:rPr>
              <a:t>    return 0;  }  </a:t>
            </a:r>
            <a:endParaRPr kumimoji="0" lang="en-US" altLang="en-IN" kern="1200" cap="none" spc="0" normalizeH="0" baseline="0" noProof="1">
              <a:latin typeface="Times New Roman" panose="02020603050405020304" pitchFamily="18" charset="0"/>
              <a:ea typeface="+mn-ea"/>
              <a:cs typeface="+mn-cs"/>
            </a:endParaRPr>
          </a:p>
          <a:p>
            <a:pPr marL="457200" marR="0" lvl="1" indent="0" algn="just" defTabSz="914400" rtl="0" eaLnBrk="1" fontAlgn="base" latinLnBrk="0" hangingPunct="1">
              <a:lnSpc>
                <a:spcPct val="100000"/>
              </a:lnSpc>
              <a:spcBef>
                <a:spcPct val="20000"/>
              </a:spcBef>
              <a:spcAft>
                <a:spcPct val="0"/>
              </a:spcAft>
              <a:buClrTx/>
              <a:buSzTx/>
              <a:buFont typeface="Calibri" panose="020F0502020204030204" pitchFamily="34" charset="0"/>
              <a:buNone/>
              <a:defRPr/>
            </a:pPr>
            <a:endParaRPr kumimoji="0" lang="en-US" altLang="en-I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285750" marR="0" indent="-285750" algn="just" defTabSz="914400">
              <a:spcBef>
                <a:spcPct val="20000"/>
              </a:spcBef>
              <a:buClrTx/>
              <a:buSzTx/>
              <a:buFont typeface="Wingdings" panose="05000000000000000000" charset="0"/>
              <a:buChar char="ü"/>
              <a:defRPr/>
            </a:pPr>
            <a:endParaRPr kumimoji="0" lang="en-US" altLang="en-IN" kern="1200" cap="none" spc="0" normalizeH="0" baseline="0" noProof="1">
              <a:latin typeface="Times New Roman" panose="02020603050405020304" pitchFamily="18" charset="0"/>
              <a:ea typeface="+mn-ea"/>
              <a:cs typeface="+mn-cs"/>
            </a:endParaRPr>
          </a:p>
        </p:txBody>
      </p:sp>
      <p:pic>
        <p:nvPicPr>
          <p:cNvPr id="1536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1536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5366" name="Rectangle 2"/>
          <p:cNvSpPr txBox="1"/>
          <p:nvPr/>
        </p:nvSpPr>
        <p:spPr>
          <a:xfrm>
            <a:off x="142875" y="71438"/>
            <a:ext cx="7943850" cy="642937"/>
          </a:xfrm>
          <a:prstGeom prst="rect">
            <a:avLst/>
          </a:prstGeom>
          <a:noFill/>
          <a:ln w="9525">
            <a:noFill/>
          </a:ln>
        </p:spPr>
        <p:txBody>
          <a:bodyPr anchor="ctr" anchorCtr="0"/>
          <a:p>
            <a:r>
              <a:rPr lang="en-US" altLang="zh-CN" sz="3600" dirty="0">
                <a:solidFill>
                  <a:srgbClr val="002060"/>
                </a:solidFill>
                <a:latin typeface="Times New Roman" panose="02020603050405020304" pitchFamily="18" charset="0"/>
                <a:ea typeface="SimSun" panose="02010600030101010101" pitchFamily="2" charset="-122"/>
                <a:sym typeface="SimSun" panose="02010600030101010101" pitchFamily="2" charset="-122"/>
              </a:rPr>
              <a:t>Example-1</a:t>
            </a:r>
            <a:endParaRPr lang="en-US" altLang="zh-CN" sz="3600" dirty="0">
              <a:solidFill>
                <a:srgbClr val="002060"/>
              </a:solidFill>
              <a:latin typeface="Times New Roman" panose="02020603050405020304" pitchFamily="18" charset="0"/>
              <a:ea typeface="SimSun"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Content Placeholder 2"/>
          <p:cNvSpPr txBox="1"/>
          <p:nvPr/>
        </p:nvSpPr>
        <p:spPr>
          <a:xfrm>
            <a:off x="785813" y="1285875"/>
            <a:ext cx="7858125" cy="5046663"/>
          </a:xfrm>
          <a:prstGeom prst="rect">
            <a:avLst/>
          </a:prstGeom>
          <a:noFill/>
          <a:ln w="9525">
            <a:noFill/>
          </a:ln>
        </p:spPr>
        <p:txBody>
          <a:bodyPr anchor="t" anchorCtr="0"/>
          <a:p>
            <a:pPr algn="just">
              <a:spcBef>
                <a:spcPct val="20000"/>
              </a:spcBef>
              <a:buFont typeface="Wingdings" panose="05000000000000000000" pitchFamily="2" charset="2"/>
            </a:pPr>
            <a:r>
              <a:rPr lang="en-US" altLang="en-IN" dirty="0">
                <a:latin typeface="Times New Roman" panose="02020603050405020304" pitchFamily="18" charset="0"/>
              </a:rPr>
              <a:t>#include &lt;iostream&gt;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using namespace std;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class Animal {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public: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void eat() {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cout&lt;&lt;"Eating..."&lt;&lt;endl;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class Dog: public Animal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public: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void bark(){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cout&lt;&lt;"Barking...";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  </a:t>
            </a:r>
            <a:endParaRPr lang="en-US" altLang="en-IN" sz="1400" dirty="0">
              <a:latin typeface="Times New Roman" panose="02020603050405020304" pitchFamily="18" charset="0"/>
            </a:endParaRPr>
          </a:p>
        </p:txBody>
      </p:sp>
      <p:pic>
        <p:nvPicPr>
          <p:cNvPr id="16386"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16389"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6390" name="Rectangle 2"/>
          <p:cNvSpPr txBox="1"/>
          <p:nvPr/>
        </p:nvSpPr>
        <p:spPr>
          <a:xfrm>
            <a:off x="142875" y="71438"/>
            <a:ext cx="7943850" cy="642937"/>
          </a:xfrm>
          <a:prstGeom prst="rect">
            <a:avLst/>
          </a:prstGeom>
          <a:noFill/>
          <a:ln w="9525">
            <a:noFill/>
          </a:ln>
        </p:spPr>
        <p:txBody>
          <a:bodyPr anchor="ctr" anchorCtr="0"/>
          <a:p>
            <a:r>
              <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rPr>
              <a:t>Single Level Inheritance: Inheriting Methods</a:t>
            </a:r>
            <a:endParaRPr lang="en-US" altLang="zh-CN" sz="2800" b="1" dirty="0">
              <a:solidFill>
                <a:srgbClr val="002060"/>
              </a:solidFill>
              <a:latin typeface="Times New Roman" panose="02020603050405020304" pitchFamily="18" charset="0"/>
              <a:ea typeface="SimSun" panose="02010600030101010101" pitchFamily="2" charset="-122"/>
              <a:sym typeface="SimSun" panose="02010600030101010101" pitchFamily="2" charset="-122"/>
            </a:endParaRPr>
          </a:p>
        </p:txBody>
      </p:sp>
      <p:sp>
        <p:nvSpPr>
          <p:cNvPr id="16391" name="Text Box 1"/>
          <p:cNvSpPr txBox="1"/>
          <p:nvPr/>
        </p:nvSpPr>
        <p:spPr>
          <a:xfrm>
            <a:off x="4606925" y="1433513"/>
            <a:ext cx="2628900" cy="3967162"/>
          </a:xfrm>
          <a:prstGeom prst="rect">
            <a:avLst/>
          </a:prstGeom>
          <a:noFill/>
          <a:ln w="9525">
            <a:noFill/>
          </a:ln>
        </p:spPr>
        <p:txBody>
          <a:bodyPr anchor="t" anchorCtr="0">
            <a:spAutoFit/>
          </a:bodyPr>
          <a:p>
            <a:pPr algn="just">
              <a:spcBef>
                <a:spcPct val="20000"/>
              </a:spcBef>
              <a:buFont typeface="Wingdings" panose="05000000000000000000" pitchFamily="2" charset="2"/>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int main(void) {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Dog d1;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d1.eat();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d1.bark();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return 0;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buFont typeface="Calibri" panose="020F0502020204030204" pitchFamily="34" charset="0"/>
            </a:pPr>
            <a:r>
              <a:rPr lang="en-US" altLang="en-IN" dirty="0">
                <a:latin typeface="Times New Roman" panose="02020603050405020304" pitchFamily="18" charset="0"/>
              </a:rPr>
              <a:t>O/P:</a:t>
            </a:r>
            <a:endParaRPr lang="en-US" altLang="en-IN" dirty="0">
              <a:latin typeface="Times New Roman" panose="02020603050405020304" pitchFamily="18" charset="0"/>
            </a:endParaRPr>
          </a:p>
          <a:p>
            <a:pPr algn="just">
              <a:spcBef>
                <a:spcPct val="20000"/>
              </a:spcBef>
              <a:buFont typeface="Calibri" panose="020F0502020204030204" pitchFamily="34" charset="0"/>
            </a:pPr>
            <a:r>
              <a:rPr lang="en-US" altLang="en-IN" dirty="0">
                <a:latin typeface="Times New Roman" panose="02020603050405020304" pitchFamily="18" charset="0"/>
              </a:rPr>
              <a:t>Eating...</a:t>
            </a:r>
            <a:endParaRPr lang="en-US" altLang="en-IN" dirty="0">
              <a:latin typeface="Times New Roman" panose="02020603050405020304" pitchFamily="18" charset="0"/>
            </a:endParaRPr>
          </a:p>
          <a:p>
            <a:pPr algn="just">
              <a:spcBef>
                <a:spcPct val="20000"/>
              </a:spcBef>
              <a:buFont typeface="Calibri" panose="020F0502020204030204" pitchFamily="34" charset="0"/>
            </a:pPr>
            <a:r>
              <a:rPr lang="en-US" altLang="en-IN" dirty="0">
                <a:latin typeface="Times New Roman" panose="02020603050405020304" pitchFamily="18" charset="0"/>
              </a:rPr>
              <a:t>Barking...</a:t>
            </a:r>
            <a:endParaRPr lang="en-US" altLang="en-IN" dirty="0">
              <a:latin typeface="Times New Roman" panose="02020603050405020304" pitchFamily="18" charset="0"/>
            </a:endParaRPr>
          </a:p>
          <a:p>
            <a:pPr algn="just">
              <a:spcBef>
                <a:spcPct val="20000"/>
              </a:spcBef>
              <a:buFont typeface="Wingdings" panose="05000000000000000000" pitchFamily="2" charset="2"/>
              <a:buChar char="ü"/>
            </a:pPr>
            <a:endParaRPr lang="en-US" altLang="en-IN" dirty="0">
              <a:latin typeface="Times New Roman" panose="02020603050405020304" pitchFamily="18" charset="0"/>
            </a:endParaRPr>
          </a:p>
          <a:p>
            <a:endParaRPr lang="en-US" altLang="zh-CN" dirty="0">
              <a:latin typeface="Arial" panose="020B0604020202020204" pitchFamily="34" charset="0"/>
              <a:ea typeface="SimSun"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Content Placeholder 2"/>
          <p:cNvSpPr txBox="1"/>
          <p:nvPr/>
        </p:nvSpPr>
        <p:spPr>
          <a:xfrm>
            <a:off x="785813" y="1263650"/>
            <a:ext cx="7858125" cy="5046663"/>
          </a:xfrm>
          <a:prstGeom prst="rect">
            <a:avLst/>
          </a:prstGeom>
          <a:noFill/>
          <a:ln w="9525">
            <a:noFill/>
          </a:ln>
        </p:spPr>
        <p:txBody>
          <a:bodyPr anchor="t" anchorCtr="0"/>
          <a:p>
            <a:pPr algn="just">
              <a:spcBef>
                <a:spcPct val="20000"/>
              </a:spcBef>
              <a:buFont typeface="Arial" panose="020B0604020202020204" pitchFamily="34" charset="0"/>
            </a:pPr>
            <a:r>
              <a:rPr lang="en-US" altLang="en-IN" dirty="0">
                <a:latin typeface="Times New Roman" panose="02020603050405020304" pitchFamily="18" charset="0"/>
              </a:rPr>
              <a:t>#include &lt;iostream&gt;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using namespace std;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class A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//int a , b, c;  private cannot access</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public: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int a , b, c;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void mul(int x,int y)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a= x ; b= y;</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c= a*b;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buFont typeface="Arial" panose="020B0604020202020204" pitchFamily="34" charset="0"/>
            </a:pPr>
            <a:endParaRPr lang="en-US" altLang="en-IN" dirty="0">
              <a:latin typeface="Times New Roman" panose="02020603050405020304" pitchFamily="18" charset="0"/>
            </a:endParaRPr>
          </a:p>
        </p:txBody>
      </p:sp>
      <p:pic>
        <p:nvPicPr>
          <p:cNvPr id="17410"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anchor="ctr"/>
          <a:p>
            <a:pPr algn="r"/>
            <a:fld id="{9A0DB2DC-4C9A-4742-B13C-FB6460FD3503}" type="slidenum">
              <a:rPr lang="es-ES" altLang="en-US" b="1" noProof="1" dirty="0">
                <a:latin typeface="Arial" panose="020B0604020202020204" pitchFamily="34" charset="0"/>
                <a:ea typeface="+mn-ea"/>
                <a:cs typeface="+mn-cs"/>
              </a:rPr>
            </a:fld>
            <a:endParaRPr lang="es-ES" altLang="en-US" b="1" noProof="1" dirty="0">
              <a:latin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a:spAutoFit/>
          </a:bodyPr>
          <a:lstStyle/>
          <a:p>
            <a:pPr marR="0" defTabSz="914400">
              <a:buClrTx/>
              <a:buSzTx/>
              <a:buFontTx/>
              <a:defRPr/>
            </a:pPr>
            <a:endParaRPr kumimoji="0" lang="en-US" kern="1200" cap="none" spc="0" normalizeH="0" baseline="0" noProof="1">
              <a:latin typeface="Arial" panose="020B0604020202020204" pitchFamily="34" charset="0"/>
              <a:ea typeface="+mn-ea"/>
              <a:cs typeface="+mn-cs"/>
            </a:endParaRPr>
          </a:p>
        </p:txBody>
      </p:sp>
      <p:pic>
        <p:nvPicPr>
          <p:cNvPr id="17413"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7414" name="Rectangle 2"/>
          <p:cNvSpPr txBox="1"/>
          <p:nvPr/>
        </p:nvSpPr>
        <p:spPr>
          <a:xfrm>
            <a:off x="142875" y="71438"/>
            <a:ext cx="7943850" cy="642937"/>
          </a:xfrm>
          <a:prstGeom prst="rect">
            <a:avLst/>
          </a:prstGeom>
          <a:noFill/>
          <a:ln w="9525">
            <a:noFill/>
          </a:ln>
        </p:spPr>
        <p:txBody>
          <a:bodyPr anchor="ctr" anchorCtr="0"/>
          <a:p>
            <a:r>
              <a:rPr lang="en-US" altLang="zh-CN" sz="3600" dirty="0">
                <a:solidFill>
                  <a:srgbClr val="002060"/>
                </a:solidFill>
                <a:latin typeface="Times New Roman" panose="02020603050405020304" pitchFamily="18" charset="0"/>
                <a:ea typeface="SimSun" panose="02010600030101010101" pitchFamily="2" charset="-122"/>
                <a:sym typeface="SimSun" panose="02010600030101010101" pitchFamily="2" charset="-122"/>
              </a:rPr>
              <a:t>Example-3 </a:t>
            </a:r>
            <a:endParaRPr lang="en-US" altLang="zh-CN" sz="3600" dirty="0">
              <a:solidFill>
                <a:srgbClr val="002060"/>
              </a:solidFill>
              <a:latin typeface="Times New Roman" panose="02020603050405020304" pitchFamily="18" charset="0"/>
              <a:ea typeface="SimSun" panose="02010600030101010101" pitchFamily="2" charset="-122"/>
            </a:endParaRPr>
          </a:p>
        </p:txBody>
      </p:sp>
      <p:sp>
        <p:nvSpPr>
          <p:cNvPr id="17415" name="Text Box 1"/>
          <p:cNvSpPr txBox="1"/>
          <p:nvPr/>
        </p:nvSpPr>
        <p:spPr>
          <a:xfrm>
            <a:off x="4251325" y="1470660"/>
            <a:ext cx="4892675" cy="5018405"/>
          </a:xfrm>
          <a:prstGeom prst="rect">
            <a:avLst/>
          </a:prstGeom>
          <a:noFill/>
          <a:ln w="9525">
            <a:noFill/>
          </a:ln>
        </p:spPr>
        <p:txBody>
          <a:bodyPr wrap="square" anchor="t" anchorCtr="0">
            <a:spAutoFit/>
          </a:bodyPr>
          <a:p>
            <a:pPr algn="just">
              <a:spcBef>
                <a:spcPct val="20000"/>
              </a:spcBef>
              <a:buFont typeface="Arial" panose="020B0604020202020204" pitchFamily="34" charset="0"/>
            </a:pPr>
            <a:r>
              <a:rPr lang="en-US" altLang="en-IN" dirty="0">
                <a:latin typeface="Times New Roman" panose="02020603050405020304" pitchFamily="18" charset="0"/>
              </a:rPr>
              <a:t>cclass B : public A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public: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void display()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cout &lt;&lt;"Multiplication of a and b is : "&lt;&lt; c;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int main()</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B b;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b.mul(6,7);</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b.display();  </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    return 0;</a:t>
            </a:r>
            <a:endParaRPr lang="en-US" altLang="en-IN" dirty="0">
              <a:latin typeface="Times New Roman" panose="02020603050405020304" pitchFamily="18" charset="0"/>
            </a:endParaRPr>
          </a:p>
          <a:p>
            <a:pPr algn="just">
              <a:spcBef>
                <a:spcPct val="20000"/>
              </a:spcBef>
              <a:buFont typeface="Arial" panose="020B0604020202020204" pitchFamily="34" charset="0"/>
            </a:pPr>
            <a:r>
              <a:rPr lang="en-US" altLang="en-IN" dirty="0">
                <a:latin typeface="Times New Roman" panose="02020603050405020304" pitchFamily="18" charset="0"/>
              </a:rPr>
              <a:t>}</a:t>
            </a:r>
            <a:endParaRPr lang="en-US" altLang="en-IN" dirty="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13629</Words>
  <Application>WPS Presentation</Application>
  <PresentationFormat>On-screen Show (4:3)</PresentationFormat>
  <Paragraphs>727</Paragraphs>
  <Slides>34</Slides>
  <Notes>0</Notes>
  <HiddenSlides>0</HiddenSlides>
  <MMClips>0</MMClips>
  <ScaleCrop>false</ScaleCrop>
  <HeadingPairs>
    <vt:vector size="6" baseType="variant">
      <vt:variant>
        <vt:lpstr>已用的字体</vt:lpstr>
      </vt:variant>
      <vt:variant>
        <vt:i4>11</vt:i4>
      </vt:variant>
      <vt:variant>
        <vt:lpstr>主题</vt:lpstr>
      </vt:variant>
      <vt:variant>
        <vt:i4>7</vt:i4>
      </vt:variant>
      <vt:variant>
        <vt:lpstr>幻灯片标题</vt:lpstr>
      </vt:variant>
      <vt:variant>
        <vt:i4>34</vt:i4>
      </vt:variant>
    </vt:vector>
  </HeadingPairs>
  <TitlesOfParts>
    <vt:vector size="52" baseType="lpstr">
      <vt:lpstr>Arial</vt:lpstr>
      <vt:lpstr>SimSun</vt:lpstr>
      <vt:lpstr>Wingdings</vt:lpstr>
      <vt:lpstr>Calibri</vt:lpstr>
      <vt:lpstr>Times New Roman</vt:lpstr>
      <vt:lpstr>Malgun Gothic</vt:lpstr>
      <vt:lpstr>Wingdings</vt:lpstr>
      <vt:lpstr>Microsoft YaHei</vt:lpstr>
      <vt:lpstr>Arial Unicode MS</vt:lpstr>
      <vt:lpstr>Arial Black</vt:lpstr>
      <vt:lpstr>Arial Unicode MS</vt:lpstr>
      <vt:lpstr>Office Theme</vt:lpstr>
      <vt:lpstr>2_Office Theme</vt:lpstr>
      <vt:lpstr>1_Office Theme</vt:lpstr>
      <vt:lpstr>3_Office Theme</vt:lpstr>
      <vt:lpstr>4_Office Theme</vt:lpstr>
      <vt:lpstr>5_Office Theme</vt:lpstr>
      <vt:lpstr>6_Office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KIIT</cp:lastModifiedBy>
  <cp:revision>1352</cp:revision>
  <dcterms:created xsi:type="dcterms:W3CDTF">2010-05-23T14:28:00Z</dcterms:created>
  <dcterms:modified xsi:type="dcterms:W3CDTF">2022-09-05T04:07:17Z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1033-11.2.0.11306</vt:lpwstr>
  </property>
  <property fmtid="{D5CDD505-2E9C-101B-9397-08002B2CF9AE}" pid="3" name="ICV">
    <vt:lpwstr>15406D072D9041BEBA912681D752C7D5</vt:lpwstr>
  </property>
</Properties>
</file>