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63" r:id="rId3"/>
    <p:sldId id="257" r:id="rId4"/>
    <p:sldId id="260" r:id="rId5"/>
    <p:sldId id="261" r:id="rId6"/>
    <p:sldId id="262" r:id="rId7"/>
    <p:sldId id="258" r:id="rId8"/>
    <p:sldId id="264" r:id="rId9"/>
    <p:sldId id="265" r:id="rId10"/>
    <p:sldId id="259"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61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CDFA1BD4-1AB6-4591-9CFA-24F922BEF8E3}" type="datetimeFigureOut">
              <a:rPr lang="en-GB" smtClean="0"/>
              <a:t>12/05/2015</a:t>
            </a:fld>
            <a:endParaRPr lang="en-GB"/>
          </a:p>
        </p:txBody>
      </p:sp>
      <p:sp>
        <p:nvSpPr>
          <p:cNvPr id="17" name="Footer Placeholder 16"/>
          <p:cNvSpPr>
            <a:spLocks noGrp="1"/>
          </p:cNvSpPr>
          <p:nvPr>
            <p:ph type="ftr" sz="quarter" idx="11"/>
          </p:nvPr>
        </p:nvSpPr>
        <p:spPr>
          <a:xfrm>
            <a:off x="5410200" y="4205288"/>
            <a:ext cx="1295400" cy="457200"/>
          </a:xfrm>
        </p:spPr>
        <p:txBody>
          <a:bodyPr/>
          <a:lstStyle/>
          <a:p>
            <a:endParaRPr lang="en-GB"/>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5EC0BB49-14E8-482C-ADC3-D61E7C10773B}"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DFA1BD4-1AB6-4591-9CFA-24F922BEF8E3}" type="datetimeFigureOut">
              <a:rPr lang="en-GB" smtClean="0"/>
              <a:t>12/05/2015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C0BB49-14E8-482C-ADC3-D61E7C10773B}"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DFA1BD4-1AB6-4591-9CFA-24F922BEF8E3}" type="datetimeFigureOut">
              <a:rPr lang="en-GB" smtClean="0"/>
              <a:t>12/05/2015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C0BB49-14E8-482C-ADC3-D61E7C10773B}"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DFA1BD4-1AB6-4591-9CFA-24F922BEF8E3}" type="datetimeFigureOut">
              <a:rPr lang="en-GB" smtClean="0"/>
              <a:t>12/05/2015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C0BB49-14E8-482C-ADC3-D61E7C10773B}"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DFA1BD4-1AB6-4591-9CFA-24F922BEF8E3}" type="datetimeFigureOut">
              <a:rPr lang="en-GB" smtClean="0"/>
              <a:t>12/05/2015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C0BB49-14E8-482C-ADC3-D61E7C10773B}"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DFA1BD4-1AB6-4591-9CFA-24F922BEF8E3}" type="datetimeFigureOut">
              <a:rPr lang="en-GB" smtClean="0"/>
              <a:t>12/05/2015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EC0BB49-14E8-482C-ADC3-D61E7C10773B}"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CDFA1BD4-1AB6-4591-9CFA-24F922BEF8E3}" type="datetimeFigureOut">
              <a:rPr lang="en-GB" smtClean="0"/>
              <a:t>12/05/2015</a:t>
            </a:fld>
            <a:endParaRPr lang="en-GB"/>
          </a:p>
        </p:txBody>
      </p:sp>
      <p:sp>
        <p:nvSpPr>
          <p:cNvPr id="27" name="Slide Number Placeholder 26"/>
          <p:cNvSpPr>
            <a:spLocks noGrp="1"/>
          </p:cNvSpPr>
          <p:nvPr>
            <p:ph type="sldNum" sz="quarter" idx="11"/>
          </p:nvPr>
        </p:nvSpPr>
        <p:spPr/>
        <p:txBody>
          <a:bodyPr rtlCol="0"/>
          <a:lstStyle/>
          <a:p>
            <a:fld id="{5EC0BB49-14E8-482C-ADC3-D61E7C10773B}" type="slidenum">
              <a:rPr lang="en-GB" smtClean="0"/>
              <a:t>‹#›</a:t>
            </a:fld>
            <a:endParaRPr lang="en-GB"/>
          </a:p>
        </p:txBody>
      </p:sp>
      <p:sp>
        <p:nvSpPr>
          <p:cNvPr id="28" name="Footer Placeholder 27"/>
          <p:cNvSpPr>
            <a:spLocks noGrp="1"/>
          </p:cNvSpPr>
          <p:nvPr>
            <p:ph type="ftr" sz="quarter" idx="12"/>
          </p:nvPr>
        </p:nvSpPr>
        <p:spPr/>
        <p:txBody>
          <a:bodyPr rtlCol="0"/>
          <a:lstStyle/>
          <a:p>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CDFA1BD4-1AB6-4591-9CFA-24F922BEF8E3}" type="datetimeFigureOut">
              <a:rPr lang="en-GB" smtClean="0"/>
              <a:t>12/05/2015</a:t>
            </a:fld>
            <a:endParaRPr lang="en-GB"/>
          </a:p>
        </p:txBody>
      </p:sp>
      <p:sp>
        <p:nvSpPr>
          <p:cNvPr id="4" name="Footer Placeholder 3"/>
          <p:cNvSpPr>
            <a:spLocks noGrp="1"/>
          </p:cNvSpPr>
          <p:nvPr>
            <p:ph type="ftr" sz="quarter" idx="11"/>
          </p:nvPr>
        </p:nvSpPr>
        <p:spPr>
          <a:xfrm>
            <a:off x="5257800" y="612648"/>
            <a:ext cx="1325880" cy="457200"/>
          </a:xfrm>
        </p:spPr>
        <p:txBody>
          <a:bodyPr/>
          <a:lstStyle/>
          <a:p>
            <a:endParaRPr lang="en-GB"/>
          </a:p>
        </p:txBody>
      </p:sp>
      <p:sp>
        <p:nvSpPr>
          <p:cNvPr id="5" name="Slide Number Placeholder 4"/>
          <p:cNvSpPr>
            <a:spLocks noGrp="1"/>
          </p:cNvSpPr>
          <p:nvPr>
            <p:ph type="sldNum" sz="quarter" idx="12"/>
          </p:nvPr>
        </p:nvSpPr>
        <p:spPr>
          <a:xfrm>
            <a:off x="8174736" y="2272"/>
            <a:ext cx="762000" cy="365760"/>
          </a:xfrm>
        </p:spPr>
        <p:txBody>
          <a:bodyPr/>
          <a:lstStyle/>
          <a:p>
            <a:fld id="{5EC0BB49-14E8-482C-ADC3-D61E7C10773B}"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FA1BD4-1AB6-4591-9CFA-24F922BEF8E3}" type="datetimeFigureOut">
              <a:rPr lang="en-GB" smtClean="0"/>
              <a:t>12/05/2015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EC0BB49-14E8-482C-ADC3-D61E7C10773B}"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DFA1BD4-1AB6-4591-9CFA-24F922BEF8E3}" type="datetimeFigureOut">
              <a:rPr lang="en-GB" smtClean="0"/>
              <a:t>12/05/2015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EC0BB49-14E8-482C-ADC3-D61E7C10773B}"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DFA1BD4-1AB6-4591-9CFA-24F922BEF8E3}" type="datetimeFigureOut">
              <a:rPr lang="en-GB" smtClean="0"/>
              <a:t>12/05/2015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EC0BB49-14E8-482C-ADC3-D61E7C10773B}"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CDFA1BD4-1AB6-4591-9CFA-24F922BEF8E3}" type="datetimeFigureOut">
              <a:rPr lang="en-GB" smtClean="0"/>
              <a:t>12/05/2015</a:t>
            </a:fld>
            <a:endParaRPr lang="en-GB"/>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GB"/>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5EC0BB49-14E8-482C-ADC3-D61E7C10773B}"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04864"/>
            <a:ext cx="8458200" cy="1470025"/>
          </a:xfrm>
        </p:spPr>
        <p:txBody>
          <a:bodyPr>
            <a:normAutofit/>
          </a:bodyPr>
          <a:lstStyle/>
          <a:p>
            <a:r>
              <a:rPr lang="en-GB" dirty="0" smtClean="0"/>
              <a:t>The Past, Present, and Future of Mobile Technologies</a:t>
            </a:r>
            <a:endParaRPr lang="en-GB" dirty="0"/>
          </a:p>
        </p:txBody>
      </p:sp>
      <p:sp>
        <p:nvSpPr>
          <p:cNvPr id="3" name="TextBox 2"/>
          <p:cNvSpPr txBox="1"/>
          <p:nvPr/>
        </p:nvSpPr>
        <p:spPr>
          <a:xfrm>
            <a:off x="3707904" y="3933056"/>
            <a:ext cx="1616148" cy="369332"/>
          </a:xfrm>
          <a:prstGeom prst="rect">
            <a:avLst/>
          </a:prstGeom>
          <a:noFill/>
        </p:spPr>
        <p:txBody>
          <a:bodyPr wrap="none" rtlCol="0">
            <a:spAutoFit/>
          </a:bodyPr>
          <a:lstStyle/>
          <a:p>
            <a:r>
              <a:rPr lang="en-GB" dirty="0" smtClean="0"/>
              <a:t>- Jacob </a:t>
            </a:r>
            <a:r>
              <a:rPr lang="en-GB" dirty="0" err="1" smtClean="0"/>
              <a:t>Storer</a:t>
            </a:r>
            <a:endParaRPr lang="en-GB" dirty="0"/>
          </a:p>
        </p:txBody>
      </p:sp>
    </p:spTree>
    <p:extLst>
      <p:ext uri="{BB962C8B-B14F-4D97-AF65-F5344CB8AC3E}">
        <p14:creationId xmlns:p14="http://schemas.microsoft.com/office/powerpoint/2010/main" val="34371388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1066800"/>
          </a:xfrm>
        </p:spPr>
        <p:txBody>
          <a:bodyPr/>
          <a:lstStyle/>
          <a:p>
            <a:r>
              <a:rPr lang="en-GB" dirty="0" smtClean="0"/>
              <a:t>The Future</a:t>
            </a:r>
            <a:endParaRPr lang="en-GB" dirty="0"/>
          </a:p>
        </p:txBody>
      </p:sp>
      <p:sp>
        <p:nvSpPr>
          <p:cNvPr id="4" name="Title 1"/>
          <p:cNvSpPr txBox="1">
            <a:spLocks/>
          </p:cNvSpPr>
          <p:nvPr/>
        </p:nvSpPr>
        <p:spPr>
          <a:xfrm>
            <a:off x="467544" y="1052736"/>
            <a:ext cx="82296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GB" sz="2800" dirty="0" smtClean="0"/>
              <a:t>The ‘Internet of Things’</a:t>
            </a:r>
            <a:endParaRPr lang="en-GB" sz="2800" dirty="0"/>
          </a:p>
        </p:txBody>
      </p:sp>
      <p:sp>
        <p:nvSpPr>
          <p:cNvPr id="5" name="Content Placeholder 2"/>
          <p:cNvSpPr>
            <a:spLocks noGrp="1"/>
          </p:cNvSpPr>
          <p:nvPr>
            <p:ph idx="1"/>
          </p:nvPr>
        </p:nvSpPr>
        <p:spPr>
          <a:xfrm>
            <a:off x="457200" y="1988840"/>
            <a:ext cx="8229600" cy="4325112"/>
          </a:xfrm>
        </p:spPr>
        <p:txBody>
          <a:bodyPr>
            <a:normAutofit/>
          </a:bodyPr>
          <a:lstStyle/>
          <a:p>
            <a:r>
              <a:rPr lang="en-GB" sz="1600" dirty="0" smtClean="0"/>
              <a:t>On March 25</a:t>
            </a:r>
            <a:r>
              <a:rPr lang="en-GB" sz="1600" baseline="30000" dirty="0" smtClean="0"/>
              <a:t>th</a:t>
            </a:r>
            <a:r>
              <a:rPr lang="en-GB" sz="1600" dirty="0" smtClean="0"/>
              <a:t> 2015, Facebook introduced a series of new software development kits for its mobile application development platform, Parse. These new development kits will allow developers to incorporate data from Internet-connected devices into the platform, to allow for an easier time when weaving data from connected devices into their applications.</a:t>
            </a:r>
          </a:p>
          <a:p>
            <a:r>
              <a:rPr lang="en-GB" sz="1600" dirty="0" smtClean="0"/>
              <a:t>The concept of the ‘Internet of Things’ is the network of physical objects, or ‘things’, that are embedded with electronics or software, which would enable them to achieve a greater value or provide a greater service by exchanging data with their manufacturer.</a:t>
            </a:r>
          </a:p>
          <a:p>
            <a:r>
              <a:rPr lang="en-GB" sz="1600" dirty="0" smtClean="0"/>
              <a:t>A good example of this is the ‘Amazon Dash Button’, which can be attached to objects in the household of a consumer and pressed to immediately send a signal to the manufacturer of a particular product, to order a quick delivery of it. Presently, this is being used to replenish kitchen goods, though it could be implemented in other fields.</a:t>
            </a:r>
            <a:endParaRPr lang="en-GB" sz="1600" dirty="0"/>
          </a:p>
        </p:txBody>
      </p:sp>
    </p:spTree>
    <p:extLst>
      <p:ext uri="{BB962C8B-B14F-4D97-AF65-F5344CB8AC3E}">
        <p14:creationId xmlns:p14="http://schemas.microsoft.com/office/powerpoint/2010/main" val="10633002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67544" y="1052736"/>
            <a:ext cx="82296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GB" sz="2800" dirty="0" err="1" smtClean="0"/>
              <a:t>Wearables</a:t>
            </a:r>
            <a:endParaRPr lang="en-GB" sz="2800" dirty="0"/>
          </a:p>
        </p:txBody>
      </p:sp>
      <p:sp>
        <p:nvSpPr>
          <p:cNvPr id="5" name="Title 1"/>
          <p:cNvSpPr>
            <a:spLocks noGrp="1"/>
          </p:cNvSpPr>
          <p:nvPr>
            <p:ph type="title"/>
          </p:nvPr>
        </p:nvSpPr>
        <p:spPr>
          <a:xfrm>
            <a:off x="457200" y="404664"/>
            <a:ext cx="8229600" cy="1066800"/>
          </a:xfrm>
        </p:spPr>
        <p:txBody>
          <a:bodyPr/>
          <a:lstStyle/>
          <a:p>
            <a:r>
              <a:rPr lang="en-GB" dirty="0" smtClean="0"/>
              <a:t>The Future</a:t>
            </a:r>
            <a:endParaRPr lang="en-GB" dirty="0"/>
          </a:p>
        </p:txBody>
      </p:sp>
      <p:sp>
        <p:nvSpPr>
          <p:cNvPr id="6" name="Content Placeholder 2"/>
          <p:cNvSpPr>
            <a:spLocks noGrp="1"/>
          </p:cNvSpPr>
          <p:nvPr>
            <p:ph idx="1"/>
          </p:nvPr>
        </p:nvSpPr>
        <p:spPr>
          <a:xfrm>
            <a:off x="467544" y="1988840"/>
            <a:ext cx="8229600" cy="4325112"/>
          </a:xfrm>
        </p:spPr>
        <p:txBody>
          <a:bodyPr>
            <a:normAutofit/>
          </a:bodyPr>
          <a:lstStyle/>
          <a:p>
            <a:r>
              <a:rPr lang="en-GB" sz="1600" dirty="0" smtClean="0"/>
              <a:t>‘</a:t>
            </a:r>
            <a:r>
              <a:rPr lang="en-GB" sz="1600" dirty="0" err="1" smtClean="0"/>
              <a:t>Wearables</a:t>
            </a:r>
            <a:r>
              <a:rPr lang="en-GB" sz="1600" dirty="0" smtClean="0"/>
              <a:t>’ have become a popular topic in recent years, particularly with the advent of the Apple Watch and the Android Wear, both of which are effectively ‘</a:t>
            </a:r>
            <a:r>
              <a:rPr lang="en-GB" sz="1600" dirty="0" err="1" smtClean="0"/>
              <a:t>smartwatches</a:t>
            </a:r>
            <a:r>
              <a:rPr lang="en-GB" sz="1600" dirty="0" smtClean="0"/>
              <a:t>’, which not only tell the time, but can also support Apps similar to those found in the iPhone, </a:t>
            </a:r>
            <a:r>
              <a:rPr lang="en-GB" sz="1600" dirty="0" err="1" smtClean="0"/>
              <a:t>iPad</a:t>
            </a:r>
            <a:r>
              <a:rPr lang="en-GB" sz="1600" dirty="0" smtClean="0"/>
              <a:t> or Android devices.</a:t>
            </a:r>
          </a:p>
          <a:p>
            <a:r>
              <a:rPr lang="en-GB" sz="1600" dirty="0" smtClean="0"/>
              <a:t>The strength in these devices are their portability and their security, as a device that is strapped around the wrist is less likely to be lost or stolen.</a:t>
            </a:r>
          </a:p>
          <a:p>
            <a:r>
              <a:rPr lang="en-GB" sz="1600" dirty="0" smtClean="0"/>
              <a:t>Presently, the Apple Watch is being marketed as being ‘personal’, with several key applications in terms of interaction with technology and fitness. The Android Wear also boasts about offering assistance in fitness routines by keeping track of the user’s step count and heart rate.</a:t>
            </a:r>
          </a:p>
          <a:p>
            <a:r>
              <a:rPr lang="en-GB" sz="1600" dirty="0" smtClean="0"/>
              <a:t>These ‘</a:t>
            </a:r>
            <a:r>
              <a:rPr lang="en-GB" sz="1600" dirty="0" err="1" smtClean="0"/>
              <a:t>Wearables</a:t>
            </a:r>
            <a:r>
              <a:rPr lang="en-GB" sz="1600" dirty="0" smtClean="0"/>
              <a:t>’ are also advertised as being fashion items, as opposed to just technical devices.</a:t>
            </a:r>
            <a:endParaRPr lang="en-GB" sz="1600" dirty="0"/>
          </a:p>
        </p:txBody>
      </p:sp>
    </p:spTree>
    <p:extLst>
      <p:ext uri="{BB962C8B-B14F-4D97-AF65-F5344CB8AC3E}">
        <p14:creationId xmlns:p14="http://schemas.microsoft.com/office/powerpoint/2010/main" val="3914916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1066800"/>
          </a:xfrm>
        </p:spPr>
        <p:txBody>
          <a:bodyPr/>
          <a:lstStyle/>
          <a:p>
            <a:r>
              <a:rPr lang="en-GB" smtClean="0"/>
              <a:t>Introduction</a:t>
            </a:r>
            <a:endParaRPr lang="en-GB" dirty="0"/>
          </a:p>
        </p:txBody>
      </p:sp>
      <p:sp>
        <p:nvSpPr>
          <p:cNvPr id="3" name="Content Placeholder 2"/>
          <p:cNvSpPr>
            <a:spLocks noGrp="1"/>
          </p:cNvSpPr>
          <p:nvPr>
            <p:ph idx="1"/>
          </p:nvPr>
        </p:nvSpPr>
        <p:spPr>
          <a:xfrm>
            <a:off x="457200" y="1988840"/>
            <a:ext cx="8229600" cy="4536504"/>
          </a:xfrm>
        </p:spPr>
        <p:txBody>
          <a:bodyPr>
            <a:normAutofit/>
          </a:bodyPr>
          <a:lstStyle/>
          <a:p>
            <a:r>
              <a:rPr lang="en-GB" sz="1600" dirty="0" smtClean="0"/>
              <a:t>This presentation will include a brief look into the past, present, and future of mobile technologies. This includes a look into the history of:</a:t>
            </a:r>
          </a:p>
          <a:p>
            <a:pPr lvl="1"/>
            <a:r>
              <a:rPr lang="en-GB" sz="1600" dirty="0">
                <a:solidFill>
                  <a:schemeClr val="tx1"/>
                </a:solidFill>
              </a:rPr>
              <a:t>The Android Operating System.</a:t>
            </a:r>
          </a:p>
          <a:p>
            <a:pPr lvl="1"/>
            <a:r>
              <a:rPr lang="en-GB" sz="1600" dirty="0">
                <a:solidFill>
                  <a:schemeClr val="tx1"/>
                </a:solidFill>
              </a:rPr>
              <a:t>The </a:t>
            </a:r>
            <a:r>
              <a:rPr lang="en-GB" sz="1600" dirty="0" err="1">
                <a:solidFill>
                  <a:schemeClr val="tx1"/>
                </a:solidFill>
              </a:rPr>
              <a:t>iOS</a:t>
            </a:r>
            <a:r>
              <a:rPr lang="en-GB" sz="1600" dirty="0">
                <a:solidFill>
                  <a:schemeClr val="tx1"/>
                </a:solidFill>
              </a:rPr>
              <a:t> Operating System and mobile Apple devices.</a:t>
            </a:r>
          </a:p>
          <a:p>
            <a:pPr lvl="1"/>
            <a:r>
              <a:rPr lang="en-GB" sz="1600" dirty="0">
                <a:solidFill>
                  <a:schemeClr val="tx1"/>
                </a:solidFill>
              </a:rPr>
              <a:t>The Windows Mobile group of operating systems and mobile Windows devices.</a:t>
            </a:r>
          </a:p>
          <a:p>
            <a:pPr lvl="1"/>
            <a:r>
              <a:rPr lang="en-GB" sz="1600" dirty="0">
                <a:solidFill>
                  <a:schemeClr val="tx1"/>
                </a:solidFill>
              </a:rPr>
              <a:t>The </a:t>
            </a:r>
            <a:r>
              <a:rPr lang="en-GB" sz="1600" dirty="0" smtClean="0">
                <a:solidFill>
                  <a:schemeClr val="tx1"/>
                </a:solidFill>
              </a:rPr>
              <a:t>BlackBerry </a:t>
            </a:r>
            <a:r>
              <a:rPr lang="en-GB" sz="1600" dirty="0">
                <a:solidFill>
                  <a:schemeClr val="tx1"/>
                </a:solidFill>
              </a:rPr>
              <a:t>Operating system.</a:t>
            </a:r>
          </a:p>
          <a:p>
            <a:pPr marL="411480" lvl="1" indent="0">
              <a:buNone/>
            </a:pPr>
            <a:endParaRPr lang="en-GB" sz="1600" dirty="0" smtClean="0"/>
          </a:p>
          <a:p>
            <a:r>
              <a:rPr lang="en-GB" sz="1600" dirty="0" smtClean="0"/>
              <a:t>In terms of the present state of mobile technologies, the current market share and distribution of the four aforementioned operating systems will also be described.</a:t>
            </a:r>
          </a:p>
          <a:p>
            <a:r>
              <a:rPr lang="en-GB" sz="1600" dirty="0" smtClean="0"/>
              <a:t>Finally, for the future of mobile technologies, this presentation will include a brief look into ‘Wearable’ devices, such as the Apple Watch and Android Wear.</a:t>
            </a:r>
            <a:endParaRPr lang="en-GB" sz="1600" dirty="0" smtClean="0"/>
          </a:p>
          <a:p>
            <a:pPr marL="411480" lvl="1" indent="0">
              <a:buNone/>
            </a:pPr>
            <a:endParaRPr lang="en-GB" sz="1200" dirty="0" smtClean="0">
              <a:solidFill>
                <a:schemeClr val="tx1"/>
              </a:solidFill>
            </a:endParaRPr>
          </a:p>
          <a:p>
            <a:pPr lvl="1"/>
            <a:endParaRPr lang="en-GB" sz="1200" dirty="0"/>
          </a:p>
        </p:txBody>
      </p:sp>
    </p:spTree>
    <p:extLst>
      <p:ext uri="{BB962C8B-B14F-4D97-AF65-F5344CB8AC3E}">
        <p14:creationId xmlns:p14="http://schemas.microsoft.com/office/powerpoint/2010/main" val="3357764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1066800"/>
          </a:xfrm>
        </p:spPr>
        <p:txBody>
          <a:bodyPr/>
          <a:lstStyle/>
          <a:p>
            <a:r>
              <a:rPr lang="en-GB" dirty="0" smtClean="0"/>
              <a:t>The Past</a:t>
            </a:r>
            <a:endParaRPr lang="en-GB" dirty="0"/>
          </a:p>
        </p:txBody>
      </p:sp>
      <p:sp>
        <p:nvSpPr>
          <p:cNvPr id="3" name="Content Placeholder 2"/>
          <p:cNvSpPr>
            <a:spLocks noGrp="1"/>
          </p:cNvSpPr>
          <p:nvPr>
            <p:ph idx="1"/>
          </p:nvPr>
        </p:nvSpPr>
        <p:spPr>
          <a:xfrm>
            <a:off x="457200" y="1988840"/>
            <a:ext cx="8229600" cy="4585696"/>
          </a:xfrm>
        </p:spPr>
        <p:txBody>
          <a:bodyPr>
            <a:normAutofit fontScale="92500"/>
          </a:bodyPr>
          <a:lstStyle/>
          <a:p>
            <a:r>
              <a:rPr lang="en-GB" sz="1400" dirty="0" smtClean="0"/>
              <a:t>Development of the Android operating system began in 2005, and was unveiled in 2007.</a:t>
            </a:r>
          </a:p>
          <a:p>
            <a:r>
              <a:rPr lang="en-GB" sz="1400" dirty="0" smtClean="0"/>
              <a:t>The Android mobile operating system was eventually released in 2008, and was designed primarily for the use of touchscreen mobile devices, such as smartphones and tablets. The Android operating system also went on to provide specialized user interfaces for televisions, watches and cars.</a:t>
            </a:r>
          </a:p>
          <a:p>
            <a:r>
              <a:rPr lang="en-GB" sz="1400" dirty="0" smtClean="0"/>
              <a:t>In the first five years of the release of Android, the Google Play store had recorded over one million published Android applications, with over 50 billion applications downloaded. Since then, the Android operating system has the largest installed base of all general-purpose operating systems.</a:t>
            </a:r>
          </a:p>
          <a:p>
            <a:r>
              <a:rPr lang="en-GB" sz="1400" dirty="0" smtClean="0"/>
              <a:t>Since its release, key versions of the Android operating systems have been named under a confectionery-themed naming convention. The names used so far, and their corresponding version numbers, are as follows:</a:t>
            </a:r>
          </a:p>
          <a:p>
            <a:pPr lvl="1"/>
            <a:r>
              <a:rPr lang="en-GB" sz="1400" dirty="0" smtClean="0">
                <a:solidFill>
                  <a:schemeClr val="tx1"/>
                </a:solidFill>
              </a:rPr>
              <a:t>Cupcake (Version 1.5)</a:t>
            </a:r>
          </a:p>
          <a:p>
            <a:pPr lvl="1"/>
            <a:r>
              <a:rPr lang="en-GB" sz="1400" dirty="0" smtClean="0">
                <a:solidFill>
                  <a:schemeClr val="tx1"/>
                </a:solidFill>
              </a:rPr>
              <a:t>Donut (Version 1.6)</a:t>
            </a:r>
          </a:p>
          <a:p>
            <a:pPr lvl="1"/>
            <a:r>
              <a:rPr lang="en-GB" sz="1400" dirty="0" smtClean="0">
                <a:solidFill>
                  <a:schemeClr val="tx1"/>
                </a:solidFill>
              </a:rPr>
              <a:t>Éclair (Versions 2.0-2.1)</a:t>
            </a:r>
          </a:p>
          <a:p>
            <a:pPr lvl="1"/>
            <a:r>
              <a:rPr lang="en-GB" sz="1400" dirty="0" err="1" smtClean="0">
                <a:solidFill>
                  <a:schemeClr val="tx1"/>
                </a:solidFill>
              </a:rPr>
              <a:t>Froyo</a:t>
            </a:r>
            <a:r>
              <a:rPr lang="en-GB" sz="1400" dirty="0" smtClean="0">
                <a:solidFill>
                  <a:schemeClr val="tx1"/>
                </a:solidFill>
              </a:rPr>
              <a:t> (Versions 2.2-2.2.3)</a:t>
            </a:r>
          </a:p>
          <a:p>
            <a:pPr lvl="1"/>
            <a:r>
              <a:rPr lang="en-GB" sz="1400" dirty="0" smtClean="0">
                <a:solidFill>
                  <a:schemeClr val="tx1"/>
                </a:solidFill>
              </a:rPr>
              <a:t>Gingerbread (Versions 2.3-2.3.7)</a:t>
            </a:r>
          </a:p>
          <a:p>
            <a:pPr lvl="1"/>
            <a:r>
              <a:rPr lang="en-GB" sz="1400" dirty="0" smtClean="0">
                <a:solidFill>
                  <a:schemeClr val="tx1"/>
                </a:solidFill>
              </a:rPr>
              <a:t>Honeycomb (Versions 3.0-3.2.6)</a:t>
            </a:r>
          </a:p>
          <a:p>
            <a:pPr lvl="1"/>
            <a:r>
              <a:rPr lang="en-GB" sz="1400" dirty="0" smtClean="0">
                <a:solidFill>
                  <a:schemeClr val="tx1"/>
                </a:solidFill>
              </a:rPr>
              <a:t>Ice Cream Sandwich (Versions 4.0-4.0.4)</a:t>
            </a:r>
          </a:p>
          <a:p>
            <a:pPr lvl="1"/>
            <a:r>
              <a:rPr lang="en-GB" sz="1400" dirty="0" smtClean="0">
                <a:solidFill>
                  <a:schemeClr val="tx1"/>
                </a:solidFill>
              </a:rPr>
              <a:t>Jelly Bean (Versions 4.1-4.3.1)</a:t>
            </a:r>
          </a:p>
          <a:p>
            <a:pPr lvl="1"/>
            <a:r>
              <a:rPr lang="en-GB" sz="1400" dirty="0" err="1" smtClean="0">
                <a:solidFill>
                  <a:schemeClr val="tx1"/>
                </a:solidFill>
              </a:rPr>
              <a:t>KitKat</a:t>
            </a:r>
            <a:r>
              <a:rPr lang="en-GB" sz="1400" dirty="0" smtClean="0">
                <a:solidFill>
                  <a:schemeClr val="tx1"/>
                </a:solidFill>
              </a:rPr>
              <a:t> (Versions 4.4-4.4.4)</a:t>
            </a:r>
          </a:p>
          <a:p>
            <a:pPr lvl="1"/>
            <a:r>
              <a:rPr lang="en-GB" sz="1400" dirty="0" smtClean="0">
                <a:solidFill>
                  <a:schemeClr val="tx1"/>
                </a:solidFill>
              </a:rPr>
              <a:t>Lollipop (Versions 5.0-5.1.1)</a:t>
            </a:r>
          </a:p>
          <a:p>
            <a:endParaRPr lang="en-GB" sz="1200" dirty="0"/>
          </a:p>
        </p:txBody>
      </p:sp>
      <p:sp>
        <p:nvSpPr>
          <p:cNvPr id="4" name="Title 1"/>
          <p:cNvSpPr txBox="1">
            <a:spLocks/>
          </p:cNvSpPr>
          <p:nvPr/>
        </p:nvSpPr>
        <p:spPr>
          <a:xfrm>
            <a:off x="467544" y="1052736"/>
            <a:ext cx="82296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GB" sz="2800" dirty="0" smtClean="0"/>
              <a:t>The Android Operating System</a:t>
            </a:r>
            <a:endParaRPr lang="en-GB" sz="2800" dirty="0"/>
          </a:p>
        </p:txBody>
      </p:sp>
    </p:spTree>
    <p:extLst>
      <p:ext uri="{BB962C8B-B14F-4D97-AF65-F5344CB8AC3E}">
        <p14:creationId xmlns:p14="http://schemas.microsoft.com/office/powerpoint/2010/main" val="39474450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1066800"/>
          </a:xfrm>
        </p:spPr>
        <p:txBody>
          <a:bodyPr/>
          <a:lstStyle/>
          <a:p>
            <a:r>
              <a:rPr lang="en-GB" dirty="0" smtClean="0"/>
              <a:t>The Past</a:t>
            </a:r>
            <a:endParaRPr lang="en-GB" dirty="0"/>
          </a:p>
        </p:txBody>
      </p:sp>
      <p:sp>
        <p:nvSpPr>
          <p:cNvPr id="3" name="Content Placeholder 2"/>
          <p:cNvSpPr>
            <a:spLocks noGrp="1"/>
          </p:cNvSpPr>
          <p:nvPr>
            <p:ph idx="1"/>
          </p:nvPr>
        </p:nvSpPr>
        <p:spPr>
          <a:xfrm>
            <a:off x="457200" y="1988840"/>
            <a:ext cx="8229600" cy="4325112"/>
          </a:xfrm>
        </p:spPr>
        <p:txBody>
          <a:bodyPr>
            <a:normAutofit/>
          </a:bodyPr>
          <a:lstStyle/>
          <a:p>
            <a:r>
              <a:rPr lang="en-GB" sz="1600" dirty="0" smtClean="0"/>
              <a:t>The </a:t>
            </a:r>
            <a:r>
              <a:rPr lang="en-GB" sz="1600" dirty="0" err="1" smtClean="0"/>
              <a:t>iOS</a:t>
            </a:r>
            <a:r>
              <a:rPr lang="en-GB" sz="1600" dirty="0" smtClean="0"/>
              <a:t>, originally the iPhone OS, mobile operating system was created and developed by Apple Inc.. The development of the </a:t>
            </a:r>
            <a:r>
              <a:rPr lang="en-GB" sz="1600" dirty="0" err="1" smtClean="0"/>
              <a:t>iOS</a:t>
            </a:r>
            <a:r>
              <a:rPr lang="en-GB" sz="1600" dirty="0" smtClean="0"/>
              <a:t> began in 2004, upon the conception of the iPhone. </a:t>
            </a:r>
          </a:p>
          <a:p>
            <a:r>
              <a:rPr lang="en-GB" sz="1600" dirty="0" smtClean="0"/>
              <a:t>The iPhone and its operating system were unveiled in 2007, though the </a:t>
            </a:r>
            <a:r>
              <a:rPr lang="en-GB" sz="1600" dirty="0" err="1" smtClean="0"/>
              <a:t>iOS</a:t>
            </a:r>
            <a:r>
              <a:rPr lang="en-GB" sz="1600" dirty="0" smtClean="0"/>
              <a:t> has extended to support other Apple devices, such as the iPod Touch, in late 2006, the </a:t>
            </a:r>
            <a:r>
              <a:rPr lang="en-GB" sz="1600" dirty="0" err="1" smtClean="0"/>
              <a:t>iPad</a:t>
            </a:r>
            <a:r>
              <a:rPr lang="en-GB" sz="1600" dirty="0" smtClean="0"/>
              <a:t>, in early 2010, the </a:t>
            </a:r>
            <a:r>
              <a:rPr lang="en-GB" sz="1600" dirty="0" err="1" smtClean="0"/>
              <a:t>iPad</a:t>
            </a:r>
            <a:r>
              <a:rPr lang="en-GB" sz="1600" dirty="0" smtClean="0"/>
              <a:t> Mini, in late 2012, and the Apple TV.</a:t>
            </a:r>
          </a:p>
          <a:p>
            <a:r>
              <a:rPr lang="en-GB" sz="1600" dirty="0" smtClean="0"/>
              <a:t>Since the release of the first iPhone, in late 2007, there have been eight generations of iPhone models, all of which have been supported by the </a:t>
            </a:r>
            <a:r>
              <a:rPr lang="en-GB" sz="1600" dirty="0" err="1" smtClean="0"/>
              <a:t>iOS</a:t>
            </a:r>
            <a:r>
              <a:rPr lang="en-GB" sz="1600" dirty="0" smtClean="0"/>
              <a:t> operating system.</a:t>
            </a:r>
            <a:endParaRPr lang="en-GB" sz="1600" dirty="0"/>
          </a:p>
        </p:txBody>
      </p:sp>
      <p:sp>
        <p:nvSpPr>
          <p:cNvPr id="4" name="Title 1"/>
          <p:cNvSpPr txBox="1">
            <a:spLocks/>
          </p:cNvSpPr>
          <p:nvPr/>
        </p:nvSpPr>
        <p:spPr>
          <a:xfrm>
            <a:off x="467544" y="1052736"/>
            <a:ext cx="82296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GB" sz="2800" dirty="0" smtClean="0"/>
              <a:t>The </a:t>
            </a:r>
            <a:r>
              <a:rPr lang="en-GB" sz="2800" dirty="0" err="1" smtClean="0"/>
              <a:t>iOS</a:t>
            </a:r>
            <a:r>
              <a:rPr lang="en-GB" sz="2800" dirty="0" smtClean="0"/>
              <a:t> Operating System</a:t>
            </a:r>
            <a:endParaRPr lang="en-GB" sz="2800" dirty="0"/>
          </a:p>
        </p:txBody>
      </p:sp>
    </p:spTree>
    <p:extLst>
      <p:ext uri="{BB962C8B-B14F-4D97-AF65-F5344CB8AC3E}">
        <p14:creationId xmlns:p14="http://schemas.microsoft.com/office/powerpoint/2010/main" val="17838353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1066800"/>
          </a:xfrm>
        </p:spPr>
        <p:txBody>
          <a:bodyPr/>
          <a:lstStyle/>
          <a:p>
            <a:r>
              <a:rPr lang="en-GB" dirty="0" smtClean="0"/>
              <a:t>The Past</a:t>
            </a:r>
            <a:endParaRPr lang="en-GB" dirty="0"/>
          </a:p>
        </p:txBody>
      </p:sp>
      <p:sp>
        <p:nvSpPr>
          <p:cNvPr id="3" name="Content Placeholder 2"/>
          <p:cNvSpPr>
            <a:spLocks noGrp="1"/>
          </p:cNvSpPr>
          <p:nvPr>
            <p:ph idx="1"/>
          </p:nvPr>
        </p:nvSpPr>
        <p:spPr>
          <a:xfrm>
            <a:off x="457200" y="1988840"/>
            <a:ext cx="8229600" cy="4325112"/>
          </a:xfrm>
        </p:spPr>
        <p:txBody>
          <a:bodyPr>
            <a:normAutofit/>
          </a:bodyPr>
          <a:lstStyle/>
          <a:p>
            <a:r>
              <a:rPr lang="en-GB" sz="1600" dirty="0" smtClean="0"/>
              <a:t>In October 2010, Microsoft released the competitive Windows Phone into the market of smartphones and other mobile devices. ‘Windows Phone’ refers to the family of mobile operating systems which support Microsoft’s mobile devices.</a:t>
            </a:r>
          </a:p>
          <a:p>
            <a:r>
              <a:rPr lang="en-GB" sz="1600" dirty="0" smtClean="0"/>
              <a:t>Windows Phone was developed as the replacement successor to Windows Mobile and Zune. Unlike the Windows Mobile system, Windows Phone operating systems were designed primarily with the consumer market in mind, as opposed to the enterprise software market</a:t>
            </a:r>
            <a:r>
              <a:rPr lang="en-GB" sz="1600" dirty="0" smtClean="0"/>
              <a:t>.</a:t>
            </a:r>
          </a:p>
          <a:p>
            <a:r>
              <a:rPr lang="en-GB" sz="1600" dirty="0" smtClean="0"/>
              <a:t>The origin of the Windows Mobile family of operating systems dates back to Windows CE, an operating system for embedded Windows systems, in 1996, though what is now described as ‘Windows Mobile’ first appeared in the year 2000, and was originally known as ‘</a:t>
            </a:r>
            <a:r>
              <a:rPr lang="en-GB" sz="1600" dirty="0" err="1" smtClean="0"/>
              <a:t>PocketPC</a:t>
            </a:r>
            <a:r>
              <a:rPr lang="en-GB" sz="1600" dirty="0" smtClean="0"/>
              <a:t>’.</a:t>
            </a:r>
          </a:p>
          <a:p>
            <a:r>
              <a:rPr lang="en-GB" sz="1600" dirty="0" smtClean="0"/>
              <a:t>In 2007, Windows Mobile was the most popular smartphone operating system, until competition arose from the </a:t>
            </a:r>
            <a:r>
              <a:rPr lang="en-GB" sz="1600" dirty="0" err="1" smtClean="0"/>
              <a:t>iOS</a:t>
            </a:r>
            <a:r>
              <a:rPr lang="en-GB" sz="1600" dirty="0" smtClean="0"/>
              <a:t> and Android systems.</a:t>
            </a:r>
          </a:p>
          <a:p>
            <a:endParaRPr lang="en-GB" sz="1400" dirty="0"/>
          </a:p>
        </p:txBody>
      </p:sp>
      <p:sp>
        <p:nvSpPr>
          <p:cNvPr id="4" name="Title 1"/>
          <p:cNvSpPr txBox="1">
            <a:spLocks/>
          </p:cNvSpPr>
          <p:nvPr/>
        </p:nvSpPr>
        <p:spPr>
          <a:xfrm>
            <a:off x="467544" y="1052736"/>
            <a:ext cx="82296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GB" sz="2800" dirty="0" smtClean="0"/>
              <a:t>Windows</a:t>
            </a:r>
            <a:endParaRPr lang="en-GB" sz="2800" dirty="0"/>
          </a:p>
        </p:txBody>
      </p:sp>
    </p:spTree>
    <p:extLst>
      <p:ext uri="{BB962C8B-B14F-4D97-AF65-F5344CB8AC3E}">
        <p14:creationId xmlns:p14="http://schemas.microsoft.com/office/powerpoint/2010/main" val="17838353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1066800"/>
          </a:xfrm>
        </p:spPr>
        <p:txBody>
          <a:bodyPr/>
          <a:lstStyle/>
          <a:p>
            <a:r>
              <a:rPr lang="en-GB" dirty="0" smtClean="0"/>
              <a:t>The Past</a:t>
            </a:r>
            <a:endParaRPr lang="en-GB" dirty="0"/>
          </a:p>
        </p:txBody>
      </p:sp>
      <p:sp>
        <p:nvSpPr>
          <p:cNvPr id="3" name="Content Placeholder 2"/>
          <p:cNvSpPr>
            <a:spLocks noGrp="1"/>
          </p:cNvSpPr>
          <p:nvPr>
            <p:ph idx="1"/>
          </p:nvPr>
        </p:nvSpPr>
        <p:spPr>
          <a:xfrm>
            <a:off x="457200" y="1988840"/>
            <a:ext cx="8229600" cy="4325112"/>
          </a:xfrm>
        </p:spPr>
        <p:txBody>
          <a:bodyPr>
            <a:normAutofit/>
          </a:bodyPr>
          <a:lstStyle/>
          <a:p>
            <a:r>
              <a:rPr lang="en-GB" sz="1600" dirty="0" smtClean="0"/>
              <a:t>BlackBerry 10, the most recently released of BlackBerry Limited’s mobile operating systems, was released in the first quarter of 2013, and was built completely from the ground up.</a:t>
            </a:r>
          </a:p>
          <a:p>
            <a:r>
              <a:rPr lang="en-GB" sz="1600" dirty="0" smtClean="0"/>
              <a:t>While the BlackBerry 10 OS supports a wide range of hand-held devices, it is also popularly used as an interface for industrial computers and many car computers.</a:t>
            </a:r>
          </a:p>
          <a:p>
            <a:r>
              <a:rPr lang="en-GB" sz="1600" dirty="0" smtClean="0"/>
              <a:t>The BlackBerry 10, when it was released, was the third major release of BlackBerry’s QNX, a Unix-like operating system acquired by BlackBerry in 2010, based mobile operating system. Before it, BlackBerry had released two versions of the BlackBerry Tablet OS, which shares many similarities with their smartphone system.</a:t>
            </a:r>
          </a:p>
          <a:p>
            <a:r>
              <a:rPr lang="en-GB" sz="1600" dirty="0" smtClean="0"/>
              <a:t>In 2014, in a critical move for the success of the BlackBerry 10 system, BlackBerry Limited released update 10.2, which provided access to the downloading of Android applications, and was further integrated with the Amazon </a:t>
            </a:r>
            <a:r>
              <a:rPr lang="en-GB" sz="1600" dirty="0" err="1" smtClean="0"/>
              <a:t>Appstore</a:t>
            </a:r>
            <a:r>
              <a:rPr lang="en-GB" sz="1600" dirty="0" smtClean="0"/>
              <a:t>, in the 10.3 update.</a:t>
            </a:r>
            <a:endParaRPr lang="en-GB" sz="1600" dirty="0"/>
          </a:p>
        </p:txBody>
      </p:sp>
      <p:sp>
        <p:nvSpPr>
          <p:cNvPr id="4" name="Title 1"/>
          <p:cNvSpPr txBox="1">
            <a:spLocks/>
          </p:cNvSpPr>
          <p:nvPr/>
        </p:nvSpPr>
        <p:spPr>
          <a:xfrm>
            <a:off x="467544" y="1052736"/>
            <a:ext cx="82296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GB" sz="2800" dirty="0" smtClean="0"/>
              <a:t>BlackBerry</a:t>
            </a:r>
            <a:endParaRPr lang="en-GB" sz="2800" dirty="0"/>
          </a:p>
        </p:txBody>
      </p:sp>
    </p:spTree>
    <p:extLst>
      <p:ext uri="{BB962C8B-B14F-4D97-AF65-F5344CB8AC3E}">
        <p14:creationId xmlns:p14="http://schemas.microsoft.com/office/powerpoint/2010/main" val="17838353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1066800"/>
          </a:xfrm>
        </p:spPr>
        <p:txBody>
          <a:bodyPr/>
          <a:lstStyle/>
          <a:p>
            <a:r>
              <a:rPr lang="en-GB" dirty="0" smtClean="0"/>
              <a:t>The Present</a:t>
            </a:r>
            <a:endParaRPr lang="en-GB" dirty="0"/>
          </a:p>
        </p:txBody>
      </p:sp>
      <p:sp>
        <p:nvSpPr>
          <p:cNvPr id="4" name="Title 1"/>
          <p:cNvSpPr txBox="1">
            <a:spLocks/>
          </p:cNvSpPr>
          <p:nvPr/>
        </p:nvSpPr>
        <p:spPr>
          <a:xfrm>
            <a:off x="467544" y="1052736"/>
            <a:ext cx="82296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GB" sz="2800" dirty="0" smtClean="0"/>
              <a:t>Market Share of Operatin</a:t>
            </a:r>
            <a:r>
              <a:rPr lang="en-GB" sz="2800" dirty="0" smtClean="0"/>
              <a:t>g Systems</a:t>
            </a:r>
            <a:endParaRPr lang="en-GB" sz="2800" dirty="0"/>
          </a:p>
        </p:txBody>
      </p:sp>
      <p:sp>
        <p:nvSpPr>
          <p:cNvPr id="6" name="Content Placeholder 2"/>
          <p:cNvSpPr>
            <a:spLocks noGrp="1"/>
          </p:cNvSpPr>
          <p:nvPr>
            <p:ph idx="1"/>
          </p:nvPr>
        </p:nvSpPr>
        <p:spPr>
          <a:xfrm>
            <a:off x="457200" y="1989138"/>
            <a:ext cx="8229600" cy="4324350"/>
          </a:xfrm>
        </p:spPr>
        <p:txBody>
          <a:bodyPr>
            <a:normAutofit/>
          </a:bodyPr>
          <a:lstStyle/>
          <a:p>
            <a:endParaRPr lang="en-GB" sz="1600" dirty="0" smtClean="0"/>
          </a:p>
          <a:p>
            <a:endParaRPr lang="en-GB" sz="1600" dirty="0"/>
          </a:p>
          <a:p>
            <a:endParaRPr lang="en-GB" sz="1600" dirty="0" smtClean="0"/>
          </a:p>
          <a:p>
            <a:endParaRPr lang="en-GB" sz="1600" dirty="0"/>
          </a:p>
          <a:p>
            <a:endParaRPr lang="en-GB" sz="1600" dirty="0" smtClean="0"/>
          </a:p>
          <a:p>
            <a:endParaRPr lang="en-GB" sz="1600" dirty="0"/>
          </a:p>
          <a:p>
            <a:endParaRPr lang="en-GB" sz="1600" dirty="0" smtClean="0"/>
          </a:p>
          <a:p>
            <a:endParaRPr lang="en-GB" sz="1600" dirty="0"/>
          </a:p>
          <a:p>
            <a:endParaRPr lang="en-GB" sz="1600" dirty="0" smtClean="0"/>
          </a:p>
          <a:p>
            <a:endParaRPr lang="en-GB" sz="1600" dirty="0"/>
          </a:p>
          <a:p>
            <a:endParaRPr lang="en-GB" sz="1600" dirty="0" smtClean="0"/>
          </a:p>
          <a:p>
            <a:endParaRPr lang="en-GB" sz="1600" dirty="0"/>
          </a:p>
          <a:p>
            <a:endParaRPr lang="en-GB" sz="1600" dirty="0" smtClean="0"/>
          </a:p>
          <a:p>
            <a:endParaRPr lang="en-GB" sz="1600" dirty="0"/>
          </a:p>
          <a:p>
            <a:r>
              <a:rPr lang="en-GB" sz="1600" dirty="0" smtClean="0"/>
              <a:t>Source: http</a:t>
            </a:r>
            <a:r>
              <a:rPr lang="en-GB" sz="1600" dirty="0"/>
              <a:t>://www.idc.com/getdoc.jsp?containerId=prUS25450615</a:t>
            </a:r>
            <a:endParaRPr lang="en-GB" sz="1600"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433" t="20483" r="29108" b="35242"/>
          <a:stretch/>
        </p:blipFill>
        <p:spPr bwMode="auto">
          <a:xfrm>
            <a:off x="611560" y="1841083"/>
            <a:ext cx="7778697" cy="3972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02052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404664"/>
            <a:ext cx="82296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GB" dirty="0" smtClean="0"/>
              <a:t>The Present</a:t>
            </a:r>
            <a:endParaRPr lang="en-GB" dirty="0"/>
          </a:p>
        </p:txBody>
      </p:sp>
      <p:sp>
        <p:nvSpPr>
          <p:cNvPr id="5" name="Title 1"/>
          <p:cNvSpPr txBox="1">
            <a:spLocks/>
          </p:cNvSpPr>
          <p:nvPr/>
        </p:nvSpPr>
        <p:spPr>
          <a:xfrm>
            <a:off x="447150" y="1052736"/>
            <a:ext cx="82296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GB" sz="2800" dirty="0" smtClean="0"/>
              <a:t>Distribution of Android</a:t>
            </a:r>
            <a:endParaRPr lang="en-GB" sz="2800" dirty="0"/>
          </a:p>
        </p:txBody>
      </p:sp>
      <p:sp>
        <p:nvSpPr>
          <p:cNvPr id="8" name="Content Placeholder 2"/>
          <p:cNvSpPr txBox="1">
            <a:spLocks/>
          </p:cNvSpPr>
          <p:nvPr/>
        </p:nvSpPr>
        <p:spPr>
          <a:xfrm>
            <a:off x="457200" y="1988840"/>
            <a:ext cx="8229600" cy="4325112"/>
          </a:xfrm>
          <a:prstGeom prst="rect">
            <a:avLst/>
          </a:prstGeom>
        </p:spPr>
        <p:txBody>
          <a:bodyPr vert="horz">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endParaRPr lang="en-GB" sz="1600" dirty="0"/>
          </a:p>
        </p:txBody>
      </p:sp>
      <p:sp>
        <p:nvSpPr>
          <p:cNvPr id="10" name="Content Placeholder 2"/>
          <p:cNvSpPr>
            <a:spLocks noGrp="1"/>
          </p:cNvSpPr>
          <p:nvPr>
            <p:ph idx="1"/>
          </p:nvPr>
        </p:nvSpPr>
        <p:spPr>
          <a:xfrm>
            <a:off x="457200" y="1988840"/>
            <a:ext cx="8229600" cy="4752528"/>
          </a:xfrm>
        </p:spPr>
        <p:txBody>
          <a:bodyPr>
            <a:normAutofit/>
          </a:bodyPr>
          <a:lstStyle/>
          <a:p>
            <a:r>
              <a:rPr lang="en-GB" sz="1600" dirty="0" smtClean="0">
                <a:solidFill>
                  <a:schemeClr val="tx1"/>
                </a:solidFill>
              </a:rPr>
              <a:t>The list below shows the distribution of devices that are presently running different versions of Android, in terms of the percentage of total Android devices, over a 7-day recording period, which deliberately excludes versions of Android prior to 2.2 and any versions with less than a 0.1% distribution:</a:t>
            </a:r>
          </a:p>
          <a:p>
            <a:pPr lvl="1"/>
            <a:r>
              <a:rPr lang="en-GB" sz="1600" dirty="0" err="1" smtClean="0">
                <a:solidFill>
                  <a:schemeClr val="tx1"/>
                </a:solidFill>
              </a:rPr>
              <a:t>Froyo</a:t>
            </a:r>
            <a:r>
              <a:rPr lang="en-GB" sz="1600" dirty="0" smtClean="0">
                <a:solidFill>
                  <a:schemeClr val="tx1"/>
                </a:solidFill>
              </a:rPr>
              <a:t> – 0.3%</a:t>
            </a:r>
          </a:p>
          <a:p>
            <a:pPr lvl="1"/>
            <a:r>
              <a:rPr lang="en-GB" sz="1600" dirty="0" smtClean="0">
                <a:solidFill>
                  <a:schemeClr val="tx1"/>
                </a:solidFill>
              </a:rPr>
              <a:t>Gingerbread – 5.7%</a:t>
            </a:r>
          </a:p>
          <a:p>
            <a:pPr lvl="1"/>
            <a:r>
              <a:rPr lang="en-GB" sz="1600" dirty="0" smtClean="0">
                <a:solidFill>
                  <a:schemeClr val="tx1"/>
                </a:solidFill>
              </a:rPr>
              <a:t>Ice Cream Sandwich – 5.3%</a:t>
            </a:r>
          </a:p>
          <a:p>
            <a:pPr lvl="1"/>
            <a:r>
              <a:rPr lang="en-GB" sz="1600" dirty="0" smtClean="0">
                <a:solidFill>
                  <a:schemeClr val="tx1"/>
                </a:solidFill>
              </a:rPr>
              <a:t>Jelly Bean – 15.6% (4.1.x) + 18.1% (4.2.x) + 5.5% (4.3)</a:t>
            </a:r>
          </a:p>
          <a:p>
            <a:pPr lvl="1"/>
            <a:r>
              <a:rPr lang="en-GB" sz="1600" dirty="0" err="1" smtClean="0">
                <a:solidFill>
                  <a:schemeClr val="tx1"/>
                </a:solidFill>
              </a:rPr>
              <a:t>KitKat</a:t>
            </a:r>
            <a:r>
              <a:rPr lang="en-GB" sz="1600" dirty="0" smtClean="0">
                <a:solidFill>
                  <a:schemeClr val="tx1"/>
                </a:solidFill>
              </a:rPr>
              <a:t> – 39.8%</a:t>
            </a:r>
          </a:p>
          <a:p>
            <a:pPr lvl="1"/>
            <a:r>
              <a:rPr lang="en-GB" sz="1600" dirty="0" smtClean="0">
                <a:solidFill>
                  <a:schemeClr val="tx1"/>
                </a:solidFill>
              </a:rPr>
              <a:t>Lollipop – 9.0% (5.0) + 0.7% (5.1)</a:t>
            </a:r>
          </a:p>
          <a:p>
            <a:pPr lvl="1"/>
            <a:endParaRPr lang="en-GB" sz="1400" dirty="0" smtClean="0">
              <a:solidFill>
                <a:schemeClr val="tx1"/>
              </a:solidFill>
            </a:endParaRPr>
          </a:p>
          <a:p>
            <a:pPr lvl="1"/>
            <a:endParaRPr lang="en-GB" sz="1400" dirty="0" smtClean="0">
              <a:solidFill>
                <a:schemeClr val="tx1"/>
              </a:solidFill>
            </a:endParaRPr>
          </a:p>
          <a:p>
            <a:pPr lvl="1"/>
            <a:endParaRPr lang="en-GB" sz="1400" dirty="0" smtClean="0">
              <a:solidFill>
                <a:schemeClr val="tx1"/>
              </a:solidFill>
            </a:endParaRPr>
          </a:p>
          <a:p>
            <a:pPr lvl="1"/>
            <a:endParaRPr lang="en-GB" sz="1400" dirty="0">
              <a:solidFill>
                <a:schemeClr val="tx1"/>
              </a:solidFill>
            </a:endParaRPr>
          </a:p>
          <a:p>
            <a:pPr lvl="1"/>
            <a:endParaRPr lang="en-GB" sz="1400" dirty="0" smtClean="0">
              <a:solidFill>
                <a:schemeClr val="tx1"/>
              </a:solidFill>
            </a:endParaRPr>
          </a:p>
          <a:p>
            <a:pPr lvl="1"/>
            <a:endParaRPr lang="en-GB" sz="1400" dirty="0">
              <a:solidFill>
                <a:schemeClr val="tx1"/>
              </a:solidFill>
            </a:endParaRPr>
          </a:p>
          <a:p>
            <a:pPr marL="411480" lvl="1" indent="0" algn="ctr">
              <a:buNone/>
            </a:pPr>
            <a:r>
              <a:rPr lang="en-GB" sz="1400" dirty="0">
                <a:solidFill>
                  <a:schemeClr val="tx1"/>
                </a:solidFill>
              </a:rPr>
              <a:t>Source: https://developer.android.com/about/dashboards/index.html?utm_source=suzunone</a:t>
            </a:r>
            <a:endParaRPr lang="en-GB" sz="1400" dirty="0" smtClean="0">
              <a:solidFill>
                <a:schemeClr val="tx1"/>
              </a:solidFill>
            </a:endParaRPr>
          </a:p>
        </p:txBody>
      </p:sp>
    </p:spTree>
    <p:extLst>
      <p:ext uri="{BB962C8B-B14F-4D97-AF65-F5344CB8AC3E}">
        <p14:creationId xmlns:p14="http://schemas.microsoft.com/office/powerpoint/2010/main" val="3135877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404664"/>
            <a:ext cx="82296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GB" dirty="0" smtClean="0"/>
              <a:t>The Present</a:t>
            </a:r>
            <a:endParaRPr lang="en-GB" dirty="0"/>
          </a:p>
        </p:txBody>
      </p:sp>
      <p:sp>
        <p:nvSpPr>
          <p:cNvPr id="5" name="Title 1"/>
          <p:cNvSpPr txBox="1">
            <a:spLocks/>
          </p:cNvSpPr>
          <p:nvPr/>
        </p:nvSpPr>
        <p:spPr>
          <a:xfrm>
            <a:off x="467544" y="1052736"/>
            <a:ext cx="82296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GB" sz="2800" dirty="0" smtClean="0"/>
              <a:t>Adoption of </a:t>
            </a:r>
            <a:r>
              <a:rPr lang="en-GB" sz="2800" dirty="0" err="1" smtClean="0"/>
              <a:t>iOS</a:t>
            </a:r>
            <a:endParaRPr lang="en-GB" sz="2800" dirty="0"/>
          </a:p>
        </p:txBody>
      </p:sp>
      <p:sp>
        <p:nvSpPr>
          <p:cNvPr id="6" name="Content Placeholder 2"/>
          <p:cNvSpPr>
            <a:spLocks noGrp="1"/>
          </p:cNvSpPr>
          <p:nvPr>
            <p:ph idx="1"/>
          </p:nvPr>
        </p:nvSpPr>
        <p:spPr>
          <a:xfrm>
            <a:off x="457200" y="1988840"/>
            <a:ext cx="8229600" cy="4752528"/>
          </a:xfrm>
        </p:spPr>
        <p:txBody>
          <a:bodyPr>
            <a:normAutofit/>
          </a:bodyPr>
          <a:lstStyle/>
          <a:p>
            <a:r>
              <a:rPr lang="en-GB" sz="1600" dirty="0" smtClean="0"/>
              <a:t>This section describes the adoption rate of new versions of </a:t>
            </a:r>
            <a:r>
              <a:rPr lang="en-GB" sz="1600" dirty="0" err="1" smtClean="0"/>
              <a:t>iOS</a:t>
            </a:r>
            <a:r>
              <a:rPr lang="en-GB" sz="1600" dirty="0" smtClean="0"/>
              <a:t>, as in how many users use each version of the </a:t>
            </a:r>
            <a:r>
              <a:rPr lang="en-GB" sz="1600" dirty="0" err="1" smtClean="0"/>
              <a:t>iOS</a:t>
            </a:r>
            <a:r>
              <a:rPr lang="en-GB" sz="1600" dirty="0" smtClean="0"/>
              <a:t> operating system.</a:t>
            </a:r>
          </a:p>
          <a:p>
            <a:r>
              <a:rPr lang="en-GB" sz="1600" dirty="0" smtClean="0"/>
              <a:t>As of May 12 2015, 73.8% of users have upgraded to version 8.X of </a:t>
            </a:r>
            <a:r>
              <a:rPr lang="en-GB" sz="1600" dirty="0" err="1" smtClean="0"/>
              <a:t>iOS</a:t>
            </a:r>
            <a:r>
              <a:rPr lang="en-GB" sz="1600" dirty="0" smtClean="0"/>
              <a:t>, 20% use 7.X, 3.8% use 6.X, and 2.1% of users still use the 5.X platform. These statistics can be divided into the two main devices that are supported by the </a:t>
            </a:r>
            <a:r>
              <a:rPr lang="en-GB" sz="1600" dirty="0" err="1" smtClean="0"/>
              <a:t>iOS</a:t>
            </a:r>
            <a:r>
              <a:rPr lang="en-GB" sz="1600" dirty="0" smtClean="0"/>
              <a:t> operating system.</a:t>
            </a:r>
          </a:p>
          <a:p>
            <a:pPr lvl="1"/>
            <a:r>
              <a:rPr lang="en-GB" sz="1600" dirty="0" smtClean="0">
                <a:solidFill>
                  <a:schemeClr val="tx1"/>
                </a:solidFill>
              </a:rPr>
              <a:t>For iPhone devices, the statistics are as follows:</a:t>
            </a:r>
          </a:p>
          <a:p>
            <a:pPr lvl="2"/>
            <a:r>
              <a:rPr lang="en-GB" sz="1600" dirty="0">
                <a:solidFill>
                  <a:schemeClr val="tx1"/>
                </a:solidFill>
              </a:rPr>
              <a:t>8.X – 75.5%</a:t>
            </a:r>
          </a:p>
          <a:p>
            <a:pPr lvl="2"/>
            <a:r>
              <a:rPr lang="en-GB" sz="1600" dirty="0">
                <a:solidFill>
                  <a:schemeClr val="tx1"/>
                </a:solidFill>
              </a:rPr>
              <a:t>7.X – 21.8%</a:t>
            </a:r>
          </a:p>
          <a:p>
            <a:pPr lvl="2"/>
            <a:r>
              <a:rPr lang="en-GB" sz="1600" dirty="0">
                <a:solidFill>
                  <a:schemeClr val="tx1"/>
                </a:solidFill>
              </a:rPr>
              <a:t>6.X – 2.1%</a:t>
            </a:r>
          </a:p>
          <a:p>
            <a:pPr lvl="2"/>
            <a:r>
              <a:rPr lang="en-GB" sz="1600" dirty="0">
                <a:solidFill>
                  <a:schemeClr val="tx1"/>
                </a:solidFill>
              </a:rPr>
              <a:t>5.X – </a:t>
            </a:r>
            <a:r>
              <a:rPr lang="en-GB" sz="1600" dirty="0" smtClean="0">
                <a:solidFill>
                  <a:schemeClr val="tx1"/>
                </a:solidFill>
              </a:rPr>
              <a:t>0.5%</a:t>
            </a:r>
          </a:p>
          <a:p>
            <a:pPr lvl="1"/>
            <a:r>
              <a:rPr lang="en-GB" sz="1600" dirty="0" smtClean="0">
                <a:solidFill>
                  <a:schemeClr val="tx1"/>
                </a:solidFill>
              </a:rPr>
              <a:t>For </a:t>
            </a:r>
            <a:r>
              <a:rPr lang="en-GB" sz="1600" dirty="0" err="1" smtClean="0">
                <a:solidFill>
                  <a:schemeClr val="tx1"/>
                </a:solidFill>
              </a:rPr>
              <a:t>iPad</a:t>
            </a:r>
            <a:r>
              <a:rPr lang="en-GB" sz="1600" dirty="0" smtClean="0">
                <a:solidFill>
                  <a:schemeClr val="tx1"/>
                </a:solidFill>
              </a:rPr>
              <a:t> devices, the statistics are as follows:</a:t>
            </a:r>
          </a:p>
          <a:p>
            <a:pPr lvl="2"/>
            <a:r>
              <a:rPr lang="en-GB" sz="1600" dirty="0" smtClean="0">
                <a:solidFill>
                  <a:schemeClr val="tx1"/>
                </a:solidFill>
              </a:rPr>
              <a:t>8.X – 75.0%</a:t>
            </a:r>
          </a:p>
          <a:p>
            <a:pPr lvl="2"/>
            <a:r>
              <a:rPr lang="en-GB" sz="1600" dirty="0" smtClean="0">
                <a:solidFill>
                  <a:schemeClr val="tx1"/>
                </a:solidFill>
              </a:rPr>
              <a:t>7.X – 17.6%</a:t>
            </a:r>
          </a:p>
          <a:p>
            <a:pPr lvl="2"/>
            <a:r>
              <a:rPr lang="en-GB" sz="1600" dirty="0" smtClean="0">
                <a:solidFill>
                  <a:schemeClr val="tx1"/>
                </a:solidFill>
              </a:rPr>
              <a:t>6.X – 1.3%</a:t>
            </a:r>
          </a:p>
          <a:p>
            <a:pPr lvl="2"/>
            <a:r>
              <a:rPr lang="en-GB" sz="1600" dirty="0" smtClean="0">
                <a:solidFill>
                  <a:schemeClr val="tx1"/>
                </a:solidFill>
              </a:rPr>
              <a:t>5.X – 5.4%</a:t>
            </a:r>
          </a:p>
          <a:p>
            <a:pPr marL="704088" lvl="2" indent="0">
              <a:buNone/>
            </a:pPr>
            <a:endParaRPr lang="en-GB" sz="1600" dirty="0">
              <a:solidFill>
                <a:schemeClr val="tx1"/>
              </a:solidFill>
            </a:endParaRPr>
          </a:p>
          <a:p>
            <a:pPr marL="704088" lvl="2" indent="0" algn="ctr">
              <a:buNone/>
            </a:pPr>
            <a:r>
              <a:rPr lang="en-GB" sz="1600" dirty="0">
                <a:solidFill>
                  <a:schemeClr val="tx1"/>
                </a:solidFill>
              </a:rPr>
              <a:t>Source: http://david-smith.org/iosversionstats/</a:t>
            </a:r>
          </a:p>
        </p:txBody>
      </p:sp>
    </p:spTree>
    <p:extLst>
      <p:ext uri="{BB962C8B-B14F-4D97-AF65-F5344CB8AC3E}">
        <p14:creationId xmlns:p14="http://schemas.microsoft.com/office/powerpoint/2010/main" val="38589013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414</TotalTime>
  <Words>1401</Words>
  <Application>Microsoft Office PowerPoint</Application>
  <PresentationFormat>On-screen Show (4:3)</PresentationFormat>
  <Paragraphs>104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Urban</vt:lpstr>
      <vt:lpstr>The Past, Present, and Future of Mobile Technologies</vt:lpstr>
      <vt:lpstr>Introduction</vt:lpstr>
      <vt:lpstr>The Past</vt:lpstr>
      <vt:lpstr>The Past</vt:lpstr>
      <vt:lpstr>The Past</vt:lpstr>
      <vt:lpstr>The Past</vt:lpstr>
      <vt:lpstr>The Present</vt:lpstr>
      <vt:lpstr>PowerPoint Presentation</vt:lpstr>
      <vt:lpstr>PowerPoint Presentation</vt:lpstr>
      <vt:lpstr>The Future</vt:lpstr>
      <vt:lpstr>The Future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Jacob Storer</dc:creator>
  <cp:lastModifiedBy>Jacob Storer</cp:lastModifiedBy>
  <cp:revision>27</cp:revision>
  <dcterms:created xsi:type="dcterms:W3CDTF">2015-05-10T19:05:39Z</dcterms:created>
  <dcterms:modified xsi:type="dcterms:W3CDTF">2015-05-12T20:47:01Z</dcterms:modified>
</cp:coreProperties>
</file>