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3" r:id="rId4"/>
    <p:sldId id="265" r:id="rId5"/>
    <p:sldId id="258" r:id="rId6"/>
    <p:sldId id="259" r:id="rId7"/>
    <p:sldId id="260" r:id="rId8"/>
    <p:sldId id="266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39" autoAdjust="0"/>
    <p:restoredTop sz="97404" autoAdjust="0"/>
  </p:normalViewPr>
  <p:slideViewPr>
    <p:cSldViewPr snapToGrid="0">
      <p:cViewPr varScale="1">
        <p:scale>
          <a:sx n="93" d="100"/>
          <a:sy n="93" d="100"/>
        </p:scale>
        <p:origin x="9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52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32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6648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078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0096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596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478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15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74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48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12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01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61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96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99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56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4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D00282-5613-42B8-B7D8-EF4C41A73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 err="1">
                <a:ln/>
                <a:solidFill>
                  <a:schemeClr val="accent4"/>
                </a:solidFill>
              </a:rPr>
              <a:t>Innoscripta</a:t>
            </a:r>
            <a:r>
              <a:rPr lang="en-GB" b="1" dirty="0">
                <a:ln/>
                <a:solidFill>
                  <a:schemeClr val="accent4"/>
                </a:solidFill>
              </a:rPr>
              <a:t> </a:t>
            </a:r>
            <a:br>
              <a:rPr lang="en-GB" b="1" dirty="0">
                <a:ln/>
                <a:solidFill>
                  <a:schemeClr val="accent4"/>
                </a:solidFill>
              </a:rPr>
            </a:br>
            <a:r>
              <a:rPr lang="en-GB" b="1" dirty="0">
                <a:ln/>
                <a:solidFill>
                  <a:schemeClr val="accent4"/>
                </a:solidFill>
              </a:rPr>
              <a:t>Data Scraping</a:t>
            </a:r>
            <a:br>
              <a:rPr lang="en-GB" b="1" dirty="0">
                <a:ln/>
                <a:solidFill>
                  <a:schemeClr val="accent4"/>
                </a:solidFill>
              </a:rPr>
            </a:br>
            <a:r>
              <a:rPr lang="en-GB" b="1" dirty="0">
                <a:ln/>
                <a:solidFill>
                  <a:schemeClr val="accent4"/>
                </a:solidFill>
              </a:rPr>
              <a:t>Hackathon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CE736F1-CC69-4BDE-9233-4A169A41F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21948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1" y="5798915"/>
            <a:ext cx="5765800" cy="869950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sz="4000" b="1" dirty="0">
                <a:ln/>
                <a:solidFill>
                  <a:schemeClr val="accent4"/>
                </a:solidFill>
              </a:rPr>
              <a:t>Thank you for listening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70350"/>
          </a:xfrm>
        </p:spPr>
        <p:txBody>
          <a:bodyPr/>
          <a:lstStyle/>
          <a:p>
            <a:r>
              <a:rPr lang="en-GB" dirty="0"/>
              <a:t>Optimize the scraping speed.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I.e. Click ‘show phone’ and ‘show email’ buttons 10 by 10, instead of 1 by 1.</a:t>
            </a:r>
          </a:p>
          <a:p>
            <a:r>
              <a:rPr lang="en-GB" dirty="0"/>
              <a:t>Re-factor the code to make it easier to read.</a:t>
            </a:r>
          </a:p>
          <a:p>
            <a:r>
              <a:rPr lang="en-GB" dirty="0"/>
              <a:t>Move hard-coded values such as </a:t>
            </a:r>
            <a:r>
              <a:rPr lang="en-GB" i="1" dirty="0"/>
              <a:t>country name, login credentials </a:t>
            </a:r>
            <a:r>
              <a:rPr lang="en-GB" dirty="0"/>
              <a:t>to outside of program. So program would become more generic.</a:t>
            </a:r>
            <a:endParaRPr lang="en-GB" i="1" dirty="0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FCA7BAE0-5391-47C1-B423-E5B985E0F6CD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ln/>
                <a:solidFill>
                  <a:schemeClr val="accent4"/>
                </a:solidFill>
              </a:rPr>
              <a:t>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3668072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General Challenges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9348788" cy="4328890"/>
          </a:xfrm>
        </p:spPr>
        <p:txBody>
          <a:bodyPr>
            <a:normAutofit/>
          </a:bodyPr>
          <a:lstStyle/>
          <a:p>
            <a:r>
              <a:rPr lang="en-GB" dirty="0"/>
              <a:t>Biggest challenge was to find a data source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r>
              <a:rPr lang="en-GB" dirty="0">
                <a:sym typeface="Wingdings" panose="05000000000000000000" pitchFamily="2" charset="2"/>
              </a:rPr>
              <a:t>Our country was changed from Brazil to Sweden on 1</a:t>
            </a:r>
            <a:r>
              <a:rPr lang="en-GB" baseline="30000" dirty="0">
                <a:sym typeface="Wingdings" panose="05000000000000000000" pitchFamily="2" charset="2"/>
              </a:rPr>
              <a:t>st</a:t>
            </a:r>
            <a:r>
              <a:rPr lang="en-GB" dirty="0">
                <a:sym typeface="Wingdings" panose="05000000000000000000" pitchFamily="2" charset="2"/>
              </a:rPr>
              <a:t> of March.</a:t>
            </a:r>
          </a:p>
          <a:p>
            <a:r>
              <a:rPr lang="en-GB" dirty="0">
                <a:sym typeface="Wingdings" panose="05000000000000000000" pitchFamily="2" charset="2"/>
              </a:rPr>
              <a:t>I found data source on the same day.</a:t>
            </a:r>
          </a:p>
          <a:p>
            <a:r>
              <a:rPr lang="en-GB" dirty="0">
                <a:sym typeface="Wingdings" panose="05000000000000000000" pitchFamily="2" charset="2"/>
              </a:rPr>
              <a:t>Team</a:t>
            </a:r>
          </a:p>
          <a:p>
            <a:r>
              <a:rPr lang="en-GB" dirty="0">
                <a:sym typeface="Wingdings" panose="05000000000000000000" pitchFamily="2" charset="2"/>
              </a:rPr>
              <a:t>I had access to my data source </a:t>
            </a:r>
            <a:r>
              <a:rPr lang="en-GB" sz="2000" dirty="0">
                <a:sym typeface="Wingdings" panose="05000000000000000000" pitchFamily="2" charset="2"/>
              </a:rPr>
              <a:t>(globaldatabase.com)</a:t>
            </a:r>
            <a:r>
              <a:rPr lang="en-GB" dirty="0">
                <a:sym typeface="Wingdings" panose="05000000000000000000" pitchFamily="2" charset="2"/>
              </a:rPr>
              <a:t> on 2023-03-01_20:58.</a:t>
            </a:r>
          </a:p>
          <a:p>
            <a:r>
              <a:rPr lang="en-GB" dirty="0">
                <a:sym typeface="Wingdings" panose="05000000000000000000" pitchFamily="2" charset="2"/>
              </a:rPr>
              <a:t>I lost access to my data source on 2023-13-01.</a:t>
            </a:r>
          </a:p>
          <a:p>
            <a:r>
              <a:rPr lang="en-GB" dirty="0">
                <a:sym typeface="Wingdings" panose="05000000000000000000" pitchFamily="2" charset="2"/>
              </a:rPr>
              <a:t>Account was probably locked or banned due to over use.</a:t>
            </a:r>
          </a:p>
          <a:p>
            <a:r>
              <a:rPr lang="en-GB" dirty="0">
                <a:sym typeface="Wingdings" panose="05000000000000000000" pitchFamily="2" charset="2"/>
              </a:rPr>
              <a:t>So, I had </a:t>
            </a:r>
            <a:r>
              <a:rPr lang="en-GB" b="1" u="sng" dirty="0">
                <a:sym typeface="Wingdings" panose="05000000000000000000" pitchFamily="2" charset="2"/>
              </a:rPr>
              <a:t>only </a:t>
            </a:r>
            <a:r>
              <a:rPr lang="en-GB" sz="2000" b="1" u="sng" dirty="0">
                <a:sym typeface="Wingdings" panose="05000000000000000000" pitchFamily="2" charset="2"/>
              </a:rPr>
              <a:t>10 days</a:t>
            </a:r>
            <a:r>
              <a:rPr lang="en-GB" sz="2000" b="1" dirty="0">
                <a:sym typeface="Wingdings" panose="05000000000000000000" pitchFamily="2" charset="2"/>
              </a:rPr>
              <a:t> for both developing</a:t>
            </a:r>
            <a:r>
              <a:rPr lang="en-GB" sz="2000" dirty="0">
                <a:sym typeface="Wingdings" panose="05000000000000000000" pitchFamily="2" charset="2"/>
              </a:rPr>
              <a:t> the program and </a:t>
            </a:r>
            <a:r>
              <a:rPr lang="en-GB" sz="2000" b="1" dirty="0">
                <a:sym typeface="Wingdings" panose="05000000000000000000" pitchFamily="2" charset="2"/>
              </a:rPr>
              <a:t>scraping</a:t>
            </a:r>
            <a:r>
              <a:rPr lang="en-GB" sz="2000" dirty="0">
                <a:sym typeface="Wingdings" panose="05000000000000000000" pitchFamily="2" charset="2"/>
              </a:rPr>
              <a:t> the 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45926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Coding Challenges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 fontScale="92500" lnSpcReduction="10000"/>
          </a:bodyPr>
          <a:lstStyle/>
          <a:p>
            <a:r>
              <a:rPr lang="en-GB" sz="1800" b="1" dirty="0"/>
              <a:t>All data is displayed in one page:</a:t>
            </a: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You need to scroll down to load new data rows.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Particularly coded.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Memory overload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Scraped data rows are particularly deleted from html via code.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Program restarts itself when filter is needed to be changed.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Even if you keep scrolling down, more than about 10k rows are not loaded.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b="1" dirty="0"/>
              <a:t>Solution: </a:t>
            </a:r>
            <a:r>
              <a:rPr lang="en-GB" dirty="0"/>
              <a:t>Effective use of filters.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Employee number of company is a good filter, but </a:t>
            </a:r>
            <a:r>
              <a:rPr lang="en-GB"/>
              <a:t>no enough.</a:t>
            </a:r>
            <a:endParaRPr lang="en-GB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My 1</a:t>
            </a:r>
            <a:r>
              <a:rPr lang="en-GB" baseline="30000" dirty="0"/>
              <a:t>st</a:t>
            </a:r>
            <a:r>
              <a:rPr lang="en-GB" dirty="0"/>
              <a:t> approach was to go region by region.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one was to use ‘</a:t>
            </a:r>
            <a:r>
              <a:rPr lang="en-GB" b="1" dirty="0"/>
              <a:t>corporation date start and end</a:t>
            </a:r>
            <a:r>
              <a:rPr lang="en-GB" dirty="0"/>
              <a:t>’ filters.</a:t>
            </a:r>
          </a:p>
          <a:p>
            <a:r>
              <a:rPr lang="en-GB" dirty="0"/>
              <a:t>You need to click to see phone number and email address.</a:t>
            </a:r>
          </a:p>
          <a:p>
            <a:pPr lvl="1"/>
            <a:r>
              <a:rPr lang="en-GB" dirty="0"/>
              <a:t>Particularly clicked via code.</a:t>
            </a:r>
          </a:p>
          <a:p>
            <a:r>
              <a:rPr lang="en-GB" dirty="0"/>
              <a:t>Resizing browser windows was needed and done via code.</a:t>
            </a:r>
          </a:p>
          <a:p>
            <a:pPr lvl="1"/>
            <a:r>
              <a:rPr lang="en-GB" dirty="0"/>
              <a:t>Particularly coded.</a:t>
            </a:r>
          </a:p>
        </p:txBody>
      </p:sp>
    </p:spTree>
    <p:extLst>
      <p:ext uri="{BB962C8B-B14F-4D97-AF65-F5344CB8AC3E}">
        <p14:creationId xmlns:p14="http://schemas.microsoft.com/office/powerpoint/2010/main" val="30722100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97EEA6-77CE-4B79-89EE-701F0DA3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14BC89-7A36-4DFB-A511-0ACFBD3B8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B41634F-4E6B-4E6E-9968-F34A41F5B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859" y="0"/>
            <a:ext cx="8452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681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Achievements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en-GB" dirty="0"/>
              <a:t>I managed to scrape 170 663 data rows accurately.</a:t>
            </a:r>
          </a:p>
          <a:p>
            <a:r>
              <a:rPr lang="en-GB" dirty="0"/>
              <a:t>And 1290 rows with missing phone number or/and email address.</a:t>
            </a:r>
          </a:p>
          <a:p>
            <a:r>
              <a:rPr lang="en-GB" dirty="0"/>
              <a:t>So, overall data accuracy in scraping is around %99.</a:t>
            </a:r>
          </a:p>
          <a:p>
            <a:r>
              <a:rPr lang="en-GB" dirty="0"/>
              <a:t>However, I increased accuracy up to %99.9 after I updated my code.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2B855A99-0FA6-4EA9-ABF1-70B1D9EED376}"/>
              </a:ext>
            </a:extLst>
          </p:cNvPr>
          <p:cNvSpPr txBox="1"/>
          <p:nvPr/>
        </p:nvSpPr>
        <p:spPr>
          <a:xfrm>
            <a:off x="2178049" y="4349651"/>
            <a:ext cx="9764383" cy="2308324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CompanyName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CompanyEmail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Phone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Website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SICCode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VatNumber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SICDescription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Industry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LegalForm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RegistrationNo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Address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AlexaRank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MonthlyVisits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EmployeeNumber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TurnOver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Age</a:t>
            </a:r>
          </a:p>
          <a:p>
            <a:pPr marL="342900" indent="-342900" algn="just">
              <a:buFont typeface="+mj-lt"/>
              <a:buAutoNum type="arabicPeriod"/>
            </a:pPr>
            <a:endParaRPr lang="en-GB" sz="2400" dirty="0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D9A7B56F-E743-4A9F-8E7E-06BBE23764DB}"/>
              </a:ext>
            </a:extLst>
          </p:cNvPr>
          <p:cNvSpPr txBox="1">
            <a:spLocks/>
          </p:cNvSpPr>
          <p:nvPr/>
        </p:nvSpPr>
        <p:spPr>
          <a:xfrm>
            <a:off x="2589212" y="3672111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ln/>
                <a:solidFill>
                  <a:schemeClr val="accent4"/>
                </a:solidFill>
              </a:rPr>
              <a:t>Data Coverage</a:t>
            </a:r>
          </a:p>
        </p:txBody>
      </p:sp>
    </p:spTree>
    <p:extLst>
      <p:ext uri="{BB962C8B-B14F-4D97-AF65-F5344CB8AC3E}">
        <p14:creationId xmlns:p14="http://schemas.microsoft.com/office/powerpoint/2010/main" val="172908441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Technologies I Used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397609"/>
          </a:xfrm>
        </p:spPr>
        <p:txBody>
          <a:bodyPr>
            <a:normAutofit/>
          </a:bodyPr>
          <a:lstStyle/>
          <a:p>
            <a:r>
              <a:rPr lang="en-GB" dirty="0"/>
              <a:t>Programming language: C#</a:t>
            </a:r>
          </a:p>
          <a:p>
            <a:r>
              <a:rPr lang="en-GB" dirty="0"/>
              <a:t>Library for scraping: Selenium </a:t>
            </a:r>
          </a:p>
          <a:p>
            <a:r>
              <a:rPr lang="en-GB" dirty="0"/>
              <a:t>Database: MS-SQL Server.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 developed 2 versions. Both are fully automated.</a:t>
            </a:r>
          </a:p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one is able to run fully functional 7/24.</a:t>
            </a:r>
          </a:p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one was built based on 1</a:t>
            </a:r>
            <a:r>
              <a:rPr lang="en-GB" baseline="30000" dirty="0"/>
              <a:t>st</a:t>
            </a:r>
            <a:r>
              <a:rPr lang="en-GB" dirty="0"/>
              <a:t> edition.</a:t>
            </a:r>
          </a:p>
          <a:p>
            <a:r>
              <a:rPr lang="en-GB" dirty="0"/>
              <a:t>Major difference: different filtering parameters are used.</a:t>
            </a:r>
          </a:p>
          <a:p>
            <a:r>
              <a:rPr lang="en-GB" dirty="0"/>
              <a:t>I lost access to data source when I was testing 2</a:t>
            </a:r>
            <a:r>
              <a:rPr lang="en-GB" baseline="30000" dirty="0"/>
              <a:t>nd</a:t>
            </a:r>
            <a:r>
              <a:rPr lang="en-GB" dirty="0"/>
              <a:t> version.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FD9056F6-0568-49F2-8781-40242CBCF4B5}"/>
              </a:ext>
            </a:extLst>
          </p:cNvPr>
          <p:cNvSpPr txBox="1">
            <a:spLocks/>
          </p:cNvSpPr>
          <p:nvPr/>
        </p:nvSpPr>
        <p:spPr>
          <a:xfrm>
            <a:off x="2589212" y="3437161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ln/>
                <a:solidFill>
                  <a:schemeClr val="accent4"/>
                </a:solidFill>
              </a:rPr>
              <a:t>Technical Details</a:t>
            </a:r>
          </a:p>
        </p:txBody>
      </p:sp>
    </p:spTree>
    <p:extLst>
      <p:ext uri="{BB962C8B-B14F-4D97-AF65-F5344CB8AC3E}">
        <p14:creationId xmlns:p14="http://schemas.microsoft.com/office/powerpoint/2010/main" val="392017481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Details of Version 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7752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Main function of program takes 3 arguments: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Minimum number of employee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Maximum number of employee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Region index</a:t>
            </a:r>
          </a:p>
          <a:p>
            <a:r>
              <a:rPr lang="en-GB" dirty="0"/>
              <a:t>Name of the country could be given as argument as well with very simple change.</a:t>
            </a:r>
          </a:p>
          <a:p>
            <a:r>
              <a:rPr lang="en-GB" dirty="0"/>
              <a:t>Total number of region count is detected by the program.</a:t>
            </a:r>
          </a:p>
          <a:p>
            <a:pPr marL="0" indent="0">
              <a:buNone/>
            </a:pPr>
            <a:r>
              <a:rPr lang="en-GB" dirty="0"/>
              <a:t>When we run program:</a:t>
            </a:r>
          </a:p>
          <a:p>
            <a:r>
              <a:rPr lang="en-GB" dirty="0"/>
              <a:t>Each region is iterated with same employee number interval.</a:t>
            </a:r>
          </a:p>
          <a:p>
            <a:r>
              <a:rPr lang="en-GB" dirty="0"/>
              <a:t>Then, employee number changes and region index starts from beginning.</a:t>
            </a:r>
          </a:p>
          <a:p>
            <a:r>
              <a:rPr lang="en-GB" dirty="0"/>
              <a:t>After each iteration, program restarts itself with new parameters/filters.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To free memory 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To be able to load new filters without crash</a:t>
            </a:r>
            <a:br>
              <a:rPr lang="en-GB" dirty="0"/>
            </a:br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3936705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657ACB-43ED-47EE-8457-17521159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F35BD5-AC76-4D84-A795-6DCB0E6F7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Resim 3" descr="metin, bilgisayar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8E28C6F-2683-4AA4-B0B4-3B2366E8F0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92"/>
          <a:stretch/>
        </p:blipFill>
        <p:spPr>
          <a:xfrm>
            <a:off x="-1" y="0"/>
            <a:ext cx="12185425" cy="4076700"/>
          </a:xfrm>
          <a:prstGeom prst="rect">
            <a:avLst/>
          </a:prstGeom>
        </p:spPr>
      </p:pic>
      <p:pic>
        <p:nvPicPr>
          <p:cNvPr id="5" name="Resim 4" descr="metin, bilgisayar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F400411-C3BF-4771-9F8A-30FAA8F8D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5"/>
          <a:stretch/>
        </p:blipFill>
        <p:spPr>
          <a:xfrm>
            <a:off x="4149611" y="4096245"/>
            <a:ext cx="3886200" cy="276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2142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Details of Version 2 (Beta)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74127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Main function of program takes 3 arguments: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b="1" dirty="0"/>
              <a:t>Index of tuple list </a:t>
            </a:r>
            <a:r>
              <a:rPr lang="en-GB" dirty="0"/>
              <a:t>where minimum and maximum employee numbers are held.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b="1" dirty="0"/>
              <a:t>Corporation start date </a:t>
            </a:r>
            <a:r>
              <a:rPr lang="en-GB" dirty="0"/>
              <a:t>of last iteration, that date will be set as end date of next iteration. And start date of new iteration is calculated particularly.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Specifically calculated corporation date interval, brings data in the amount that you want. I set is to ‘less than 7000’.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And a </a:t>
            </a:r>
            <a:r>
              <a:rPr lang="en-GB" b="1" dirty="0"/>
              <a:t>Boolean</a:t>
            </a:r>
            <a:r>
              <a:rPr lang="en-GB" dirty="0"/>
              <a:t> that basically indicates either to change date interval or employee number.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Region is not used for filtering anymore because some countries aren’t displayed under any region. </a:t>
            </a:r>
          </a:p>
          <a:p>
            <a:r>
              <a:rPr lang="en-GB" dirty="0"/>
              <a:t>Corporation date could be the best choice as filter. For crucial reasons: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We can change </a:t>
            </a:r>
            <a:r>
              <a:rPr lang="en-GB" b="1" dirty="0"/>
              <a:t>date interval </a:t>
            </a:r>
            <a:r>
              <a:rPr lang="en-GB" dirty="0"/>
              <a:t>as we wish.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All data rows belong to some date interval, so all data can be scraped without loss.</a:t>
            </a:r>
          </a:p>
          <a:p>
            <a:r>
              <a:rPr lang="en-GB" dirty="0"/>
              <a:t>I really wish I had access to data source for longer time, so I could finish it.</a:t>
            </a:r>
          </a:p>
        </p:txBody>
      </p:sp>
    </p:spTree>
    <p:extLst>
      <p:ext uri="{BB962C8B-B14F-4D97-AF65-F5344CB8AC3E}">
        <p14:creationId xmlns:p14="http://schemas.microsoft.com/office/powerpoint/2010/main" val="273304254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6454</TotalTime>
  <Words>722</Words>
  <Application>Microsoft Office PowerPoint</Application>
  <PresentationFormat>Geniş ekran</PresentationFormat>
  <Paragraphs>91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Duman</vt:lpstr>
      <vt:lpstr>Innoscripta  Data Scraping Hackathon</vt:lpstr>
      <vt:lpstr>General Challenges</vt:lpstr>
      <vt:lpstr>Coding Challenges</vt:lpstr>
      <vt:lpstr>PowerPoint Sunusu</vt:lpstr>
      <vt:lpstr>Achievements</vt:lpstr>
      <vt:lpstr>Technologies I Used</vt:lpstr>
      <vt:lpstr>Details of Version 1</vt:lpstr>
      <vt:lpstr>PowerPoint Sunusu</vt:lpstr>
      <vt:lpstr>Details of Version 2 (Beta)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TAHİR ÖZDİLEK</dc:creator>
  <cp:lastModifiedBy>Tahir OZDILEK - YILDIRIM HOLDING</cp:lastModifiedBy>
  <cp:revision>181</cp:revision>
  <dcterms:created xsi:type="dcterms:W3CDTF">2023-03-14T16:37:04Z</dcterms:created>
  <dcterms:modified xsi:type="dcterms:W3CDTF">2023-03-20T07:14:57Z</dcterms:modified>
</cp:coreProperties>
</file>