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23"/>
  </p:notesMasterIdLst>
  <p:sldIdLst>
    <p:sldId id="303" r:id="rId2"/>
    <p:sldId id="283" r:id="rId3"/>
    <p:sldId id="291" r:id="rId4"/>
    <p:sldId id="292" r:id="rId5"/>
    <p:sldId id="290" r:id="rId6"/>
    <p:sldId id="284" r:id="rId7"/>
    <p:sldId id="285" r:id="rId8"/>
    <p:sldId id="286" r:id="rId9"/>
    <p:sldId id="287" r:id="rId10"/>
    <p:sldId id="288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4" r:id="rId22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303"/>
          </p14:sldIdLst>
        </p14:section>
        <p14:section name="掌握" id="{B8C3C3ED-3D9B-FE41-9E26-4D7B512F372B}">
          <p14:sldIdLst>
            <p14:sldId id="283"/>
          </p14:sldIdLst>
        </p14:section>
        <p14:section name="项目中常见文件" id="{26F08D8C-DAD5-AB44-A291-48CA5627749A}">
          <p14:sldIdLst>
            <p14:sldId id="291"/>
            <p14:sldId id="292"/>
            <p14:sldId id="290"/>
          </p14:sldIdLst>
        </p14:section>
        <p14:section name="UIApplication" id="{47DABF8D-F11F-6E41-A07F-786C2B07B4E2}">
          <p14:sldIdLst>
            <p14:sldId id="284"/>
            <p14:sldId id="285"/>
            <p14:sldId id="286"/>
            <p14:sldId id="287"/>
            <p14:sldId id="288"/>
          </p14:sldIdLst>
        </p14:section>
        <p14:section name="UIApplicationDelegate" id="{3D6F7156-5D00-BA40-BE97-3CEB2D21D869}">
          <p14:sldIdLst>
            <p14:sldId id="293"/>
            <p14:sldId id="294"/>
            <p14:sldId id="295"/>
          </p14:sldIdLst>
        </p14:section>
        <p14:section name="程序启动过程" id="{AEF5C252-D408-4142-AE27-B00F838F0683}">
          <p14:sldIdLst>
            <p14:sldId id="296"/>
            <p14:sldId id="297"/>
            <p14:sldId id="298"/>
          </p14:sldIdLst>
        </p14:section>
        <p14:section name="UIWindow" id="{9AA14704-BE8D-A343-88B6-E846DB9E5E02}">
          <p14:sldIdLst>
            <p14:sldId id="299"/>
            <p14:sldId id="300"/>
            <p14:sldId id="301"/>
            <p14:sldId id="302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369" autoAdjust="0"/>
  </p:normalViewPr>
  <p:slideViewPr>
    <p:cSldViewPr snapToGrid="0" snapToObjects="1">
      <p:cViewPr varScale="1">
        <p:scale>
          <a:sx n="106" d="100"/>
          <a:sy n="106" d="100"/>
        </p:scale>
        <p:origin x="-544" y="-10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236DC-B17D-AD48-8300-D643F61CB0FC}" type="datetimeFigureOut">
              <a:rPr kumimoji="1" lang="zh-CN" altLang="en-US" smtClean="0"/>
              <a:t>15/8/22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C97F-311D-EC48-854C-5FD72E8AF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5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068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UIApplication *app = [UIApplication sharedApplication];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302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en-US" dirty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D18C6AA-4229-614A-A456-A5F329A7B015}" type="slidenum">
              <a:rPr kumimoji="0" lang="en-US" altLang="zh-CN" sz="1200"/>
              <a:pPr/>
              <a:t>20</a:t>
            </a:fld>
            <a:endParaRPr kumimoji="0"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084388"/>
            <a:ext cx="9148763" cy="115570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35" y="511810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9276"/>
            <a:ext cx="7620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00025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03763"/>
            <a:ext cx="1055688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277769"/>
            <a:ext cx="8498454" cy="7778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274821"/>
            <a:ext cx="8498454" cy="6237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7" y="394859"/>
            <a:ext cx="8128599" cy="6895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7" y="1209147"/>
            <a:ext cx="8128599" cy="389599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2603500"/>
            <a:ext cx="4504134" cy="72628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329781"/>
            <a:ext cx="4504134" cy="17899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9" y="157427"/>
            <a:ext cx="8823325" cy="4541573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3382625"/>
            <a:ext cx="6400800" cy="153465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49313"/>
            <a:ext cx="7772400" cy="2533313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3459007"/>
            <a:ext cx="6400800" cy="13639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4" y="287819"/>
            <a:ext cx="1582737" cy="50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5334000"/>
            <a:ext cx="299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277813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849313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15/8/22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2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2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35" y="523240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61" r:id="rId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程序启动原理</a:t>
            </a:r>
          </a:p>
        </p:txBody>
      </p:sp>
    </p:spTree>
    <p:extLst>
      <p:ext uri="{BB962C8B-B14F-4D97-AF65-F5344CB8AC3E}">
        <p14:creationId xmlns:p14="http://schemas.microsoft.com/office/powerpoint/2010/main" val="234701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openURL: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2965"/>
            <a:ext cx="8229600" cy="3912682"/>
          </a:xfrm>
        </p:spPr>
        <p:txBody>
          <a:bodyPr>
            <a:normAutofit fontScale="55000" lnSpcReduction="20000"/>
          </a:bodyPr>
          <a:lstStyle/>
          <a:p>
            <a:r>
              <a:rPr kumimoji="1" lang="en-US" altLang="zh-CN" sz="1400" dirty="0" smtClean="0"/>
              <a:t>UIApplication</a:t>
            </a:r>
            <a:r>
              <a:rPr kumimoji="1" lang="zh-CN" altLang="en-US" sz="1400" dirty="0" smtClean="0"/>
              <a:t>有个功能十分强大的</a:t>
            </a:r>
            <a:r>
              <a:rPr kumimoji="1" lang="en-US" altLang="zh-CN" sz="1400" dirty="0" smtClean="0"/>
              <a:t>openURL</a:t>
            </a:r>
            <a:r>
              <a:rPr kumimoji="1" lang="zh-CN" altLang="zh-CN" sz="1400" dirty="0" smtClean="0"/>
              <a:t>:</a:t>
            </a:r>
            <a:r>
              <a:rPr kumimoji="1" lang="zh-CN" altLang="en-US" sz="1400" dirty="0" smtClean="0"/>
              <a:t>方法</a:t>
            </a:r>
            <a:endParaRPr kumimoji="1"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</a:t>
            </a: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)openURL:(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*)url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Tx/>
              <a:buChar char="-"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en-US" altLang="zh-CN" sz="1400" dirty="0" smtClean="0">
                <a:solidFill>
                  <a:srgbClr val="000000"/>
                </a:solidFill>
                <a:latin typeface="Menlo-Regular"/>
              </a:rPr>
              <a:t>openURL: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方法的部分功能有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打电话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*app 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sharedApplication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[app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openURL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@"tel://10086"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发短信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[app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openURL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@"sms://10086"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]];</a:t>
            </a: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发邮件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[app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openURL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@"mailto://12345@qq.com"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打开一个网页资源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[app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openURL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@"http://ios.itcast.cn"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打开其他</a:t>
            </a:r>
            <a:r>
              <a:rPr kumimoji="1" lang="en-US" altLang="zh-CN" sz="1400" smtClean="0">
                <a:solidFill>
                  <a:srgbClr val="000000"/>
                </a:solidFill>
                <a:latin typeface="Menlo-Regular"/>
              </a:rPr>
              <a:t>app</a:t>
            </a:r>
            <a:r>
              <a:rPr kumimoji="1" lang="zh-CN" altLang="en-US" sz="1400" smtClean="0">
                <a:solidFill>
                  <a:srgbClr val="000000"/>
                </a:solidFill>
                <a:latin typeface="Menlo-Regular"/>
              </a:rPr>
              <a:t>程序</a:t>
            </a:r>
            <a:endParaRPr kumimoji="1" lang="en-US" altLang="zh-CN" sz="140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1400" smtClean="0">
                <a:solidFill>
                  <a:srgbClr val="000000"/>
                </a:solidFill>
                <a:latin typeface="Menlo-Regular"/>
              </a:rPr>
              <a:t>…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3230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UIApplication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delegate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823"/>
            <a:ext cx="8229600" cy="3771636"/>
          </a:xfrm>
        </p:spPr>
        <p:txBody>
          <a:bodyPr>
            <a:normAutofit lnSpcReduction="10000"/>
          </a:bodyPr>
          <a:lstStyle/>
          <a:p>
            <a:r>
              <a:rPr lang="zh-CN" altLang="en-US" sz="1600" dirty="0">
                <a:latin typeface="Menlo Regular"/>
                <a:ea typeface="宋体" charset="0"/>
                <a:cs typeface="Menlo Regular"/>
              </a:rPr>
              <a:t>所有的移动操作系统都有个致命的缺点：</a:t>
            </a:r>
            <a:r>
              <a:rPr lang="en-US" altLang="zh-CN" sz="1600" dirty="0">
                <a:latin typeface="Menlo Regular"/>
                <a:ea typeface="宋体" charset="0"/>
                <a:cs typeface="Menlo Regular"/>
              </a:rPr>
              <a:t>app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很容易受到打扰。比如一个来电</a:t>
            </a:r>
            <a:r>
              <a:rPr lang="zh-CN" altLang="en-US" sz="1600" dirty="0">
                <a:latin typeface="Menlo Regular"/>
                <a:ea typeface="宋体" charset="0"/>
                <a:cs typeface="Menlo Regular"/>
              </a:rPr>
              <a:t>或者锁屏会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导致</a:t>
            </a:r>
            <a:r>
              <a:rPr lang="en-US" altLang="zh-CN" sz="1600" dirty="0">
                <a:latin typeface="Menlo Regular"/>
                <a:ea typeface="宋体" charset="0"/>
                <a:cs typeface="Menlo Regular"/>
              </a:rPr>
              <a:t>app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进入后台甚至被终止</a:t>
            </a:r>
            <a:endParaRPr lang="en-US" altLang="zh-CN" sz="1600" dirty="0" smtClean="0">
              <a:latin typeface="Menlo Regular"/>
              <a:ea typeface="宋体" charset="0"/>
              <a:cs typeface="Menlo Regular"/>
            </a:endParaRPr>
          </a:p>
          <a:p>
            <a:endParaRPr lang="en-US" altLang="zh-TW" sz="1600" dirty="0">
              <a:latin typeface="Menlo Regular"/>
              <a:ea typeface="宋体" charset="0"/>
              <a:cs typeface="Menlo Regular"/>
            </a:endParaRPr>
          </a:p>
          <a:p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还有很多其它类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似的情况会导致</a:t>
            </a:r>
            <a:r>
              <a:rPr lang="en-US" altLang="zh-CN" sz="1600" dirty="0">
                <a:latin typeface="Menlo Regular"/>
                <a:ea typeface="宋体" charset="0"/>
                <a:cs typeface="Menlo Regular"/>
              </a:rPr>
              <a:t>app</a:t>
            </a:r>
            <a:r>
              <a:rPr lang="zh-CN" altLang="en-US" sz="1600" dirty="0">
                <a:latin typeface="Menlo Regular"/>
                <a:ea typeface="宋体" charset="0"/>
                <a:cs typeface="Menlo Regular"/>
              </a:rPr>
              <a:t>受到干扰，在</a:t>
            </a:r>
            <a:r>
              <a:rPr lang="en-US" altLang="zh-CN" sz="1600" dirty="0">
                <a:latin typeface="Menlo Regular"/>
                <a:ea typeface="宋体" charset="0"/>
                <a:cs typeface="Menlo Regular"/>
              </a:rPr>
              <a:t>app</a:t>
            </a:r>
            <a:r>
              <a:rPr lang="zh-CN" altLang="en-US" sz="1600" dirty="0">
                <a:latin typeface="Menlo Regular"/>
                <a:ea typeface="宋体" charset="0"/>
                <a:cs typeface="Menlo Regular"/>
              </a:rPr>
              <a:t>受到干扰时，会产生一些系统事件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，这时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会通知它的</a:t>
            </a:r>
            <a:r>
              <a:rPr lang="en-US" altLang="zh-CN" sz="1600" dirty="0" smtClean="0">
                <a:latin typeface="Menlo Regular"/>
                <a:ea typeface="宋体" charset="0"/>
                <a:cs typeface="Menlo Regular"/>
              </a:rPr>
              <a:t>delegate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对象，让</a:t>
            </a:r>
            <a:r>
              <a:rPr lang="en-US" altLang="zh-CN" sz="1600" dirty="0" smtClean="0">
                <a:latin typeface="Menlo Regular"/>
                <a:ea typeface="宋体" charset="0"/>
                <a:cs typeface="Menlo Regular"/>
              </a:rPr>
              <a:t>delegate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代理来处理这些系统事件</a:t>
            </a: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</a:pPr>
            <a:endParaRPr lang="en-US" altLang="zh-CN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</a:pPr>
            <a:r>
              <a:rPr lang="en-US" altLang="zh-CN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delegate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可处理的事件包括</a:t>
            </a:r>
            <a:r>
              <a:rPr lang="zh-TW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：</a:t>
            </a:r>
            <a:endParaRPr lang="en-US" altLang="zh-TW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2"/>
              <a:buChar char="Ø"/>
            </a:pPr>
            <a:r>
              <a:rPr lang="zh-TW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应用程序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的生命周期事件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(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如程序启动和关闭</a:t>
            </a:r>
            <a:r>
              <a:rPr lang="en-US" altLang="zh-TW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2"/>
              <a:buChar char="Ø"/>
            </a:pPr>
            <a:r>
              <a:rPr lang="zh-TW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系统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事件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(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如来电</a:t>
            </a:r>
            <a:r>
              <a:rPr lang="en-US" altLang="zh-TW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2"/>
              <a:buChar char="Ø"/>
            </a:pPr>
            <a:r>
              <a:rPr lang="zh-CN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内存警告</a:t>
            </a: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2"/>
              <a:buChar char="Ø"/>
            </a:pPr>
            <a:r>
              <a:rPr lang="en-US" altLang="zh-CN" sz="1600" kern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…</a:t>
            </a: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</a:pPr>
            <a:endParaRPr lang="en-US" altLang="zh-CN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</a:pP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endParaRPr kumimoji="1" lang="zh-CN" altLang="en-US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7853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UIApplication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delegate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1" y="3946139"/>
            <a:ext cx="3563351" cy="954898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r>
              <a:rPr lang="en-US" altLang="zh-CN" dirty="0">
                <a:solidFill>
                  <a:srgbClr val="5C2699"/>
                </a:solidFill>
                <a:latin typeface="Menlo-Regular"/>
              </a:rPr>
              <a:t>UIApplication</a:t>
            </a:r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32582" y="4130679"/>
            <a:ext cx="2319219" cy="678782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 smtClean="0"/>
          </a:p>
          <a:p>
            <a:pPr algn="ctr"/>
            <a:r>
              <a:rPr lang="zh-CN" altLang="en-US" dirty="0" smtClean="0">
                <a:solidFill>
                  <a:srgbClr val="5C2699"/>
                </a:solidFill>
                <a:latin typeface="Menlo-Regular"/>
              </a:rPr>
              <a:t>某个对象</a:t>
            </a:r>
            <a:endParaRPr lang="en-US" altLang="zh-CN" dirty="0">
              <a:solidFill>
                <a:srgbClr val="5C2699"/>
              </a:solidFill>
              <a:latin typeface="Menlo-Regular"/>
            </a:endParaRP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5249" y="4406334"/>
            <a:ext cx="3298303" cy="345143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UIApplicationDelegate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&gt; 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delegate</a:t>
            </a:r>
            <a:endParaRPr kumimoji="1"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267065" y="1404030"/>
            <a:ext cx="7620287" cy="1817309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r>
              <a:rPr lang="en-US" altLang="zh-CN" dirty="0">
                <a:solidFill>
                  <a:srgbClr val="5C2699"/>
                </a:solidFill>
                <a:latin typeface="Menlo-Regular"/>
              </a:rPr>
              <a:t>UIApplicationDelegate</a:t>
            </a:r>
            <a:r>
              <a:rPr lang="zh-CN" altLang="en-US" dirty="0" smtClean="0">
                <a:solidFill>
                  <a:schemeClr val="bg1"/>
                </a:solidFill>
                <a:latin typeface="Menlo-Regular"/>
              </a:rPr>
              <a:t>协议</a:t>
            </a:r>
            <a:endParaRPr lang="en-US" altLang="zh-CN" dirty="0" smtClean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dirty="0" smtClean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dirty="0">
              <a:solidFill>
                <a:schemeClr val="bg1"/>
              </a:solidFill>
              <a:latin typeface="Menlo-Regular"/>
            </a:endParaRPr>
          </a:p>
          <a:p>
            <a:pPr algn="ctr"/>
            <a:endParaRPr kumimoji="1" lang="en-US" altLang="zh-CN" dirty="0" smtClean="0">
              <a:solidFill>
                <a:schemeClr val="bg1"/>
              </a:solidFill>
            </a:endParaRPr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60332" y="1898293"/>
            <a:ext cx="7219947" cy="119649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app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接收到内存警告时调用</a:t>
            </a:r>
            <a:endParaRPr lang="en-US" altLang="zh-CN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)applicationDidReceiveMemoryWarning:(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*)application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app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进入后台时调用（比如按了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home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键）</a:t>
            </a:r>
            <a:endParaRPr lang="en-US" altLang="zh-CN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)applicationDidEnterBackground:(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*)application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altLang="zh-CN" sz="1200" dirty="0" smtClean="0">
                <a:solidFill>
                  <a:srgbClr val="007400"/>
                </a:solidFill>
                <a:latin typeface="Menlo-Regular"/>
              </a:rPr>
              <a:t>app</a:t>
            </a:r>
            <a:r>
              <a:rPr lang="zh-CN" altLang="en-US" sz="1200" dirty="0" smtClean="0">
                <a:solidFill>
                  <a:srgbClr val="007400"/>
                </a:solidFill>
                <a:latin typeface="Menlo-Regular"/>
              </a:rPr>
              <a:t>启动完毕时调用</a:t>
            </a:r>
            <a:endParaRPr lang="en-US" altLang="zh-CN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)application:(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*)application didFinishLaunchingWithOptions:(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*)launchOptions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285750" indent="-285750" algn="ctr">
              <a:buFontTx/>
              <a:buChar char="-"/>
            </a:pPr>
            <a:endParaRPr kumimoji="1" lang="zh-CN" altLang="en-US" sz="1200" dirty="0"/>
          </a:p>
        </p:txBody>
      </p:sp>
      <p:cxnSp>
        <p:nvCxnSpPr>
          <p:cNvPr id="9" name="直线箭头连接符 8"/>
          <p:cNvCxnSpPr>
            <a:stCxn id="5" idx="0"/>
            <a:endCxn id="7" idx="2"/>
          </p:cNvCxnSpPr>
          <p:nvPr/>
        </p:nvCxnSpPr>
        <p:spPr>
          <a:xfrm flipH="1" flipV="1">
            <a:off x="5077209" y="3221339"/>
            <a:ext cx="1814983" cy="909341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968782" y="3445463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遵守协议，实现相应的方法</a:t>
            </a:r>
            <a:endParaRPr kumimoji="1" lang="zh-CN" altLang="en-US" sz="1400" dirty="0"/>
          </a:p>
        </p:txBody>
      </p:sp>
      <p:cxnSp>
        <p:nvCxnSpPr>
          <p:cNvPr id="11" name="直线箭头连接符 10"/>
          <p:cNvCxnSpPr>
            <a:stCxn id="6" idx="3"/>
            <a:endCxn id="5" idx="1"/>
          </p:cNvCxnSpPr>
          <p:nvPr/>
        </p:nvCxnSpPr>
        <p:spPr>
          <a:xfrm flipV="1">
            <a:off x="3893551" y="4470070"/>
            <a:ext cx="1839030" cy="108835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8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UIApplicationDelegate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8822"/>
            <a:ext cx="8229600" cy="4028222"/>
          </a:xfrm>
        </p:spPr>
        <p:txBody>
          <a:bodyPr>
            <a:normAutofit/>
          </a:bodyPr>
          <a:lstStyle/>
          <a:p>
            <a:pPr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每次新建完项目，都有个带有“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AppDelegate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”字眼的类，它就是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的代理</a:t>
            </a:r>
            <a:endParaRPr lang="en-US" altLang="zh-CN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None/>
            </a:pP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endParaRPr lang="en-US" altLang="zh-CN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None/>
            </a:pPr>
            <a:endParaRPr lang="en-US" altLang="zh-CN" sz="1600" kern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marL="0" lvl="0" indent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None/>
            </a:pPr>
            <a:endParaRPr lang="en-US" altLang="zh-CN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r>
              <a:rPr lang="en-US" altLang="zh-CN" sz="1600" kern="0" dirty="0" err="1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AppDelegate</a:t>
            </a:r>
            <a:r>
              <a:rPr lang="zh-CN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默认已经遵守了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UIApplicationDelegate</a:t>
            </a:r>
            <a:r>
              <a:rPr lang="zh-CN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协议，已经是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zh-CN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的代理</a:t>
            </a: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endParaRPr kumimoji="1" lang="zh-CN" altLang="en-US" sz="1600" dirty="0">
              <a:latin typeface="Menlo Regular"/>
              <a:cs typeface="Menlo Regular"/>
            </a:endParaRPr>
          </a:p>
        </p:txBody>
      </p:sp>
      <p:pic>
        <p:nvPicPr>
          <p:cNvPr id="4" name="图片 3" descr="Snip20150809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944" y="1685191"/>
            <a:ext cx="2999338" cy="1984353"/>
          </a:xfrm>
          <a:prstGeom prst="rect">
            <a:avLst/>
          </a:prstGeom>
        </p:spPr>
      </p:pic>
      <p:pic>
        <p:nvPicPr>
          <p:cNvPr id="6" name="图片 5" descr="Snip20150809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62" y="4519127"/>
            <a:ext cx="5104764" cy="147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8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程序的启动过程</a:t>
            </a:r>
            <a:endParaRPr kumimoji="1" lang="zh-CN" altLang="en-US" dirty="0"/>
          </a:p>
        </p:txBody>
      </p:sp>
      <p:sp>
        <p:nvSpPr>
          <p:cNvPr id="34" name="Rectangle 3"/>
          <p:cNvSpPr/>
          <p:nvPr/>
        </p:nvSpPr>
        <p:spPr bwMode="auto">
          <a:xfrm>
            <a:off x="55855" y="1416844"/>
            <a:ext cx="4319587" cy="372004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</p:txBody>
      </p:sp>
      <p:sp>
        <p:nvSpPr>
          <p:cNvPr id="35" name="Rectangle 4"/>
          <p:cNvSpPr/>
          <p:nvPr/>
        </p:nvSpPr>
        <p:spPr bwMode="auto">
          <a:xfrm>
            <a:off x="1810041" y="1476376"/>
            <a:ext cx="1098550" cy="359833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  <a:latin typeface="Menlo Regular"/>
                <a:cs typeface="Menlo Regular"/>
              </a:rPr>
              <a:t>打开程序</a:t>
            </a:r>
            <a:endParaRPr lang="en-US" sz="1600" dirty="0">
              <a:solidFill>
                <a:schemeClr val="tx1"/>
              </a:solidFill>
              <a:latin typeface="Menlo Regular"/>
              <a:cs typeface="Menlo Regular"/>
            </a:endParaRPr>
          </a:p>
        </p:txBody>
      </p:sp>
      <p:grpSp>
        <p:nvGrpSpPr>
          <p:cNvPr id="47" name="组 46"/>
          <p:cNvGrpSpPr/>
          <p:nvPr/>
        </p:nvGrpSpPr>
        <p:grpSpPr>
          <a:xfrm>
            <a:off x="1590966" y="1836209"/>
            <a:ext cx="1536700" cy="660135"/>
            <a:chOff x="1590966" y="2203451"/>
            <a:chExt cx="1536700" cy="792162"/>
          </a:xfrm>
        </p:grpSpPr>
        <p:sp>
          <p:nvSpPr>
            <p:cNvPr id="36" name="Rectangle 5"/>
            <p:cNvSpPr/>
            <p:nvPr/>
          </p:nvSpPr>
          <p:spPr bwMode="auto">
            <a:xfrm>
              <a:off x="1590966" y="2563813"/>
              <a:ext cx="1536700" cy="431800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执行</a:t>
              </a:r>
              <a:r>
                <a:rPr lang="en-US" altLang="zh-CN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main</a:t>
              </a: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函数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  <p:cxnSp>
          <p:nvCxnSpPr>
            <p:cNvPr id="37" name="Straight Arrow Connector 7"/>
            <p:cNvCxnSpPr>
              <a:stCxn id="35" idx="2"/>
              <a:endCxn id="36" idx="0"/>
            </p:cNvCxnSpPr>
            <p:nvPr/>
          </p:nvCxnSpPr>
          <p:spPr bwMode="auto">
            <a:xfrm>
              <a:off x="2359316" y="2203451"/>
              <a:ext cx="0" cy="36036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8" name="组 47"/>
          <p:cNvGrpSpPr/>
          <p:nvPr/>
        </p:nvGrpSpPr>
        <p:grpSpPr>
          <a:xfrm>
            <a:off x="786104" y="2496345"/>
            <a:ext cx="3148012" cy="660136"/>
            <a:chOff x="786104" y="2995613"/>
            <a:chExt cx="3148012" cy="792163"/>
          </a:xfrm>
        </p:grpSpPr>
        <p:sp>
          <p:nvSpPr>
            <p:cNvPr id="38" name="Rectangle 8"/>
            <p:cNvSpPr/>
            <p:nvPr/>
          </p:nvSpPr>
          <p:spPr bwMode="auto">
            <a:xfrm>
              <a:off x="786104" y="3355976"/>
              <a:ext cx="3148012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执行</a:t>
              </a:r>
              <a:r>
                <a:rPr lang="en-US" altLang="zh-CN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UIApplicationMain</a:t>
              </a: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函数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  <p:cxnSp>
          <p:nvCxnSpPr>
            <p:cNvPr id="39" name="Straight Arrow Connector 24"/>
            <p:cNvCxnSpPr>
              <a:stCxn id="36" idx="2"/>
              <a:endCxn id="38" idx="0"/>
            </p:cNvCxnSpPr>
            <p:nvPr/>
          </p:nvCxnSpPr>
          <p:spPr bwMode="auto">
            <a:xfrm>
              <a:off x="2359316" y="2995613"/>
              <a:ext cx="0" cy="36036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9" name="组 48"/>
          <p:cNvGrpSpPr/>
          <p:nvPr/>
        </p:nvGrpSpPr>
        <p:grpSpPr>
          <a:xfrm>
            <a:off x="786104" y="3156480"/>
            <a:ext cx="3148012" cy="720989"/>
            <a:chOff x="786104" y="3787776"/>
            <a:chExt cx="3148012" cy="865187"/>
          </a:xfrm>
        </p:grpSpPr>
        <p:sp>
          <p:nvSpPr>
            <p:cNvPr id="40" name="Rectangle 30"/>
            <p:cNvSpPr/>
            <p:nvPr/>
          </p:nvSpPr>
          <p:spPr bwMode="auto">
            <a:xfrm>
              <a:off x="786104" y="4148138"/>
              <a:ext cx="3148012" cy="504825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初始化</a:t>
              </a:r>
              <a:r>
                <a:rPr lang="en-US" altLang="zh-CN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UIApplication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Menlo Regular"/>
                  <a:cs typeface="Menlo Regular"/>
                </a:rPr>
                <a:t>(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Menlo Regular"/>
                  <a:cs typeface="Menlo Regular"/>
                </a:rPr>
                <a:t>创建和设置代理对</a:t>
              </a: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象，开启事件循环</a:t>
              </a:r>
              <a:r>
                <a:rPr lang="en-US" altLang="zh-CN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  <p:cxnSp>
          <p:nvCxnSpPr>
            <p:cNvPr id="41" name="Straight Arrow Connector 31"/>
            <p:cNvCxnSpPr>
              <a:stCxn id="38" idx="2"/>
              <a:endCxn id="40" idx="0"/>
            </p:cNvCxnSpPr>
            <p:nvPr/>
          </p:nvCxnSpPr>
          <p:spPr bwMode="auto">
            <a:xfrm>
              <a:off x="2359316" y="3787776"/>
              <a:ext cx="0" cy="36036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7" name="组 56"/>
          <p:cNvGrpSpPr/>
          <p:nvPr/>
        </p:nvGrpSpPr>
        <p:grpSpPr>
          <a:xfrm>
            <a:off x="1810041" y="3877469"/>
            <a:ext cx="1098550" cy="1139032"/>
            <a:chOff x="1810041" y="4652963"/>
            <a:chExt cx="1098550" cy="1366838"/>
          </a:xfrm>
        </p:grpSpPr>
        <p:sp>
          <p:nvSpPr>
            <p:cNvPr id="42" name="Rectangle 35"/>
            <p:cNvSpPr/>
            <p:nvPr/>
          </p:nvSpPr>
          <p:spPr bwMode="auto">
            <a:xfrm>
              <a:off x="1810041" y="5588001"/>
              <a:ext cx="1098550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结束程序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  <p:cxnSp>
          <p:nvCxnSpPr>
            <p:cNvPr id="43" name="Straight Arrow Connector 36"/>
            <p:cNvCxnSpPr>
              <a:stCxn id="40" idx="2"/>
              <a:endCxn id="42" idx="0"/>
            </p:cNvCxnSpPr>
            <p:nvPr/>
          </p:nvCxnSpPr>
          <p:spPr bwMode="auto">
            <a:xfrm>
              <a:off x="2359316" y="4652963"/>
              <a:ext cx="0" cy="9350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0" name="组 49"/>
          <p:cNvGrpSpPr/>
          <p:nvPr/>
        </p:nvGrpSpPr>
        <p:grpSpPr>
          <a:xfrm>
            <a:off x="273342" y="3667126"/>
            <a:ext cx="2085975" cy="809625"/>
            <a:chOff x="273341" y="4400551"/>
            <a:chExt cx="2085975" cy="971550"/>
          </a:xfrm>
        </p:grpSpPr>
        <p:cxnSp>
          <p:nvCxnSpPr>
            <p:cNvPr id="44" name="Elbow Connector 42"/>
            <p:cNvCxnSpPr>
              <a:stCxn id="40" idx="1"/>
            </p:cNvCxnSpPr>
            <p:nvPr/>
          </p:nvCxnSpPr>
          <p:spPr bwMode="auto">
            <a:xfrm rot="10800000" flipH="1" flipV="1">
              <a:off x="786104" y="4400551"/>
              <a:ext cx="1573212" cy="755650"/>
            </a:xfrm>
            <a:prstGeom prst="bentConnector3">
              <a:avLst>
                <a:gd name="adj1" fmla="val -14531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5" name="Rectangle 43"/>
            <p:cNvSpPr/>
            <p:nvPr/>
          </p:nvSpPr>
          <p:spPr bwMode="auto">
            <a:xfrm>
              <a:off x="273341" y="4940301"/>
              <a:ext cx="1536700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监听系统事件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</p:grpSp>
      <p:sp>
        <p:nvSpPr>
          <p:cNvPr id="25" name="Rectangle 45"/>
          <p:cNvSpPr/>
          <p:nvPr/>
        </p:nvSpPr>
        <p:spPr bwMode="auto">
          <a:xfrm>
            <a:off x="5996280" y="1416844"/>
            <a:ext cx="3095625" cy="372004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rgbClr val="FFFFFF"/>
                </a:solidFill>
                <a:latin typeface="Menlo Regular"/>
                <a:ea typeface="宋体" charset="0"/>
                <a:cs typeface="Menlo Regular"/>
              </a:rPr>
              <a:t>UIApplication</a:t>
            </a:r>
            <a:r>
              <a:rPr lang="zh-CN" altLang="en-US" dirty="0" smtClean="0">
                <a:solidFill>
                  <a:srgbClr val="FFFFFF"/>
                </a:solidFill>
                <a:latin typeface="Menlo Regular"/>
                <a:ea typeface="宋体" charset="0"/>
                <a:cs typeface="Menlo Regular"/>
              </a:rPr>
              <a:t>代理</a:t>
            </a:r>
            <a:endParaRPr lang="en-US" altLang="zh-CN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 smtClean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latin typeface="Menlo Regular"/>
              <a:ea typeface="宋体" charset="0"/>
              <a:cs typeface="Menlo Regular"/>
            </a:endParaRPr>
          </a:p>
        </p:txBody>
      </p:sp>
      <p:sp>
        <p:nvSpPr>
          <p:cNvPr id="26" name="Rectangle 46"/>
          <p:cNvSpPr/>
          <p:nvPr/>
        </p:nvSpPr>
        <p:spPr bwMode="auto">
          <a:xfrm>
            <a:off x="6067716" y="1776678"/>
            <a:ext cx="2952750" cy="359833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1200" dirty="0">
                <a:solidFill>
                  <a:srgbClr val="000000"/>
                </a:solidFill>
                <a:latin typeface="Menlo Regular"/>
                <a:cs typeface="Menlo Regular"/>
              </a:rPr>
              <a:t>application:</a:t>
            </a:r>
          </a:p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latin typeface="Menlo Regular"/>
                <a:cs typeface="Menlo Regular"/>
              </a:rPr>
              <a:t>didFinishLaunchingWithOptions:</a:t>
            </a:r>
          </a:p>
        </p:txBody>
      </p:sp>
      <p:sp>
        <p:nvSpPr>
          <p:cNvPr id="27" name="Rectangle 47"/>
          <p:cNvSpPr/>
          <p:nvPr/>
        </p:nvSpPr>
        <p:spPr bwMode="auto">
          <a:xfrm>
            <a:off x="6067716" y="2256897"/>
            <a:ext cx="2952750" cy="359833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latin typeface="Menlo Regular"/>
                <a:cs typeface="Menlo Regular"/>
              </a:rPr>
              <a:t>applicationDidBecomeActive:</a:t>
            </a:r>
          </a:p>
        </p:txBody>
      </p:sp>
      <p:sp>
        <p:nvSpPr>
          <p:cNvPr id="28" name="Rectangle 48"/>
          <p:cNvSpPr/>
          <p:nvPr/>
        </p:nvSpPr>
        <p:spPr bwMode="auto">
          <a:xfrm>
            <a:off x="6067716" y="2737115"/>
            <a:ext cx="2952750" cy="359833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0000"/>
                </a:solidFill>
                <a:latin typeface="Menlo Regular"/>
                <a:cs typeface="Menlo Regular"/>
              </a:rPr>
              <a:t>applicationDidEnterBackground:</a:t>
            </a:r>
          </a:p>
        </p:txBody>
      </p:sp>
      <p:grpSp>
        <p:nvGrpSpPr>
          <p:cNvPr id="52" name="组 51"/>
          <p:cNvGrpSpPr/>
          <p:nvPr/>
        </p:nvGrpSpPr>
        <p:grpSpPr>
          <a:xfrm>
            <a:off x="2359316" y="1656293"/>
            <a:ext cx="2052638" cy="3480593"/>
            <a:chOff x="2359316" y="1987551"/>
            <a:chExt cx="2052638" cy="4176712"/>
          </a:xfrm>
        </p:grpSpPr>
        <p:cxnSp>
          <p:nvCxnSpPr>
            <p:cNvPr id="9" name="Straight Connector 64"/>
            <p:cNvCxnSpPr/>
            <p:nvPr/>
          </p:nvCxnSpPr>
          <p:spPr bwMode="auto">
            <a:xfrm>
              <a:off x="2359316" y="5156201"/>
              <a:ext cx="1979613" cy="0"/>
            </a:xfrm>
            <a:prstGeom prst="line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Left Bracket 74"/>
            <p:cNvSpPr/>
            <p:nvPr/>
          </p:nvSpPr>
          <p:spPr bwMode="auto">
            <a:xfrm>
              <a:off x="4338929" y="1987551"/>
              <a:ext cx="73025" cy="4176712"/>
            </a:xfrm>
            <a:prstGeom prst="leftBracket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Menlo Regular"/>
                <a:ea typeface="宋体" charset="0"/>
                <a:cs typeface="Menlo Regular"/>
              </a:endParaRP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4338930" y="1776678"/>
            <a:ext cx="1728787" cy="359833"/>
            <a:chOff x="4338929" y="2132013"/>
            <a:chExt cx="1728787" cy="431800"/>
          </a:xfrm>
        </p:grpSpPr>
        <p:cxnSp>
          <p:nvCxnSpPr>
            <p:cNvPr id="11" name="Straight Arrow Connector 76"/>
            <p:cNvCxnSpPr/>
            <p:nvPr/>
          </p:nvCxnSpPr>
          <p:spPr bwMode="auto">
            <a:xfrm>
              <a:off x="4338929" y="2347913"/>
              <a:ext cx="1728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Rectangle 84"/>
            <p:cNvSpPr/>
            <p:nvPr/>
          </p:nvSpPr>
          <p:spPr bwMode="auto">
            <a:xfrm>
              <a:off x="4411954" y="2132013"/>
              <a:ext cx="1439862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程序加载完毕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4338930" y="2256897"/>
            <a:ext cx="1728787" cy="359833"/>
            <a:chOff x="4338929" y="2708276"/>
            <a:chExt cx="1728787" cy="431800"/>
          </a:xfrm>
        </p:grpSpPr>
        <p:cxnSp>
          <p:nvCxnSpPr>
            <p:cNvPr id="12" name="Straight Arrow Connector 77"/>
            <p:cNvCxnSpPr/>
            <p:nvPr/>
          </p:nvCxnSpPr>
          <p:spPr bwMode="auto">
            <a:xfrm>
              <a:off x="4338929" y="2924176"/>
              <a:ext cx="1728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85"/>
            <p:cNvSpPr/>
            <p:nvPr/>
          </p:nvSpPr>
          <p:spPr bwMode="auto">
            <a:xfrm>
              <a:off x="4411954" y="2708276"/>
              <a:ext cx="1439862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程序获取焦点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4338930" y="2737115"/>
            <a:ext cx="1728787" cy="359833"/>
            <a:chOff x="4338929" y="3284538"/>
            <a:chExt cx="1728787" cy="431800"/>
          </a:xfrm>
        </p:grpSpPr>
        <p:cxnSp>
          <p:nvCxnSpPr>
            <p:cNvPr id="13" name="Straight Arrow Connector 78"/>
            <p:cNvCxnSpPr/>
            <p:nvPr/>
          </p:nvCxnSpPr>
          <p:spPr bwMode="auto">
            <a:xfrm>
              <a:off x="4338929" y="3500438"/>
              <a:ext cx="1728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0" name="Rectangle 86"/>
            <p:cNvSpPr/>
            <p:nvPr/>
          </p:nvSpPr>
          <p:spPr bwMode="auto">
            <a:xfrm>
              <a:off x="4411954" y="3284538"/>
              <a:ext cx="1439862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程序进入后台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4338930" y="3216011"/>
            <a:ext cx="4681537" cy="1800490"/>
            <a:chOff x="4338929" y="3859213"/>
            <a:chExt cx="4681537" cy="2160588"/>
          </a:xfrm>
        </p:grpSpPr>
        <p:sp>
          <p:nvSpPr>
            <p:cNvPr id="29" name="Rectangle 49"/>
            <p:cNvSpPr/>
            <p:nvPr/>
          </p:nvSpPr>
          <p:spPr bwMode="auto">
            <a:xfrm>
              <a:off x="6067716" y="3860801"/>
              <a:ext cx="2952750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Menlo Regular"/>
                  <a:cs typeface="Menlo Regular"/>
                </a:rPr>
                <a:t>applicationWillResignActive:</a:t>
              </a:r>
            </a:p>
          </p:txBody>
        </p:sp>
        <p:sp>
          <p:nvSpPr>
            <p:cNvPr id="30" name="Rectangle 50"/>
            <p:cNvSpPr/>
            <p:nvPr/>
          </p:nvSpPr>
          <p:spPr bwMode="auto">
            <a:xfrm>
              <a:off x="6067716" y="4435476"/>
              <a:ext cx="2952750" cy="433387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Menlo Regular"/>
                  <a:cs typeface="Menlo Regular"/>
                </a:rPr>
                <a:t>applicationWillEnter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Menlo Regular"/>
                  <a:cs typeface="Menlo Regular"/>
                </a:rPr>
                <a:t>Foreground:</a:t>
              </a:r>
            </a:p>
          </p:txBody>
        </p:sp>
        <p:sp>
          <p:nvSpPr>
            <p:cNvPr id="31" name="Rectangle 51"/>
            <p:cNvSpPr/>
            <p:nvPr/>
          </p:nvSpPr>
          <p:spPr bwMode="auto">
            <a:xfrm>
              <a:off x="6067716" y="5011738"/>
              <a:ext cx="2952750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Menlo Regular"/>
                  <a:cs typeface="Menlo Regular"/>
                </a:rPr>
                <a:t>applicationDidReceiveMemory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Menlo Regular"/>
                  <a:cs typeface="Menlo Regular"/>
                </a:rPr>
                <a:t>Warning:</a:t>
              </a:r>
            </a:p>
          </p:txBody>
        </p:sp>
        <p:sp>
          <p:nvSpPr>
            <p:cNvPr id="32" name="Rectangle 52"/>
            <p:cNvSpPr/>
            <p:nvPr/>
          </p:nvSpPr>
          <p:spPr bwMode="auto">
            <a:xfrm>
              <a:off x="6067716" y="5588001"/>
              <a:ext cx="2952750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Menlo Regular"/>
                  <a:cs typeface="Menlo Regular"/>
                </a:rPr>
                <a:t>applicationWillTerminate:</a:t>
              </a:r>
            </a:p>
          </p:txBody>
        </p:sp>
        <p:cxnSp>
          <p:nvCxnSpPr>
            <p:cNvPr id="14" name="Straight Arrow Connector 79"/>
            <p:cNvCxnSpPr/>
            <p:nvPr/>
          </p:nvCxnSpPr>
          <p:spPr bwMode="auto">
            <a:xfrm>
              <a:off x="4338929" y="4076701"/>
              <a:ext cx="1728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80"/>
            <p:cNvCxnSpPr/>
            <p:nvPr/>
          </p:nvCxnSpPr>
          <p:spPr bwMode="auto">
            <a:xfrm>
              <a:off x="4338929" y="4651376"/>
              <a:ext cx="1728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81"/>
            <p:cNvCxnSpPr/>
            <p:nvPr/>
          </p:nvCxnSpPr>
          <p:spPr bwMode="auto">
            <a:xfrm>
              <a:off x="4338929" y="5227638"/>
              <a:ext cx="1728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Arrow Connector 82"/>
            <p:cNvCxnSpPr/>
            <p:nvPr/>
          </p:nvCxnSpPr>
          <p:spPr bwMode="auto">
            <a:xfrm>
              <a:off x="4338929" y="5803901"/>
              <a:ext cx="1728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Rectangle 87"/>
            <p:cNvSpPr/>
            <p:nvPr/>
          </p:nvSpPr>
          <p:spPr bwMode="auto">
            <a:xfrm>
              <a:off x="4411954" y="3859213"/>
              <a:ext cx="1439862" cy="433388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程序失去焦点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  <p:sp>
          <p:nvSpPr>
            <p:cNvPr id="22" name="Rectangle 88"/>
            <p:cNvSpPr/>
            <p:nvPr/>
          </p:nvSpPr>
          <p:spPr bwMode="auto">
            <a:xfrm>
              <a:off x="4411954" y="4435476"/>
              <a:ext cx="1439862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Menlo Regular"/>
                  <a:cs typeface="Menlo Regular"/>
                </a:rPr>
                <a:t>程序从后台回到前台</a:t>
              </a:r>
              <a:endParaRPr lang="en-US" sz="14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  <p:sp>
          <p:nvSpPr>
            <p:cNvPr id="23" name="Rectangle 89"/>
            <p:cNvSpPr/>
            <p:nvPr/>
          </p:nvSpPr>
          <p:spPr bwMode="auto">
            <a:xfrm>
              <a:off x="4411954" y="5011738"/>
              <a:ext cx="1439862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Menlo Regular"/>
                  <a:cs typeface="Menlo Regular"/>
                </a:rPr>
                <a:t>内存警告，可能要终止程序</a:t>
              </a:r>
              <a:endParaRPr lang="en-US" sz="14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  <p:sp>
          <p:nvSpPr>
            <p:cNvPr id="24" name="Rectangle 90"/>
            <p:cNvSpPr/>
            <p:nvPr/>
          </p:nvSpPr>
          <p:spPr bwMode="auto">
            <a:xfrm>
              <a:off x="4411954" y="5588001"/>
              <a:ext cx="1439862" cy="431800"/>
            </a:xfrm>
            <a:prstGeom prst="rect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Menlo Regular"/>
                  <a:cs typeface="Menlo Regular"/>
                </a:rPr>
                <a:t>程序即将退出</a:t>
              </a:r>
              <a:endParaRPr lang="en-US" sz="1600" dirty="0">
                <a:solidFill>
                  <a:schemeClr val="tx1"/>
                </a:solidFill>
                <a:latin typeface="Menlo Regular"/>
                <a:cs typeface="Menl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883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UIApplicationMain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235" y="1286977"/>
            <a:ext cx="8666042" cy="3771636"/>
          </a:xfrm>
        </p:spPr>
        <p:txBody>
          <a:bodyPr>
            <a:normAutofit/>
          </a:bodyPr>
          <a:lstStyle/>
          <a:p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main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函数中执行了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一个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UIApplicationMain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这个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函数</a:t>
            </a:r>
            <a:endParaRPr lang="en-US" altLang="zh-CN" sz="1600" dirty="0" smtClean="0">
              <a:latin typeface="Menlo Regular"/>
              <a:ea typeface="宋体" charset="0"/>
              <a:cs typeface="Menlo Regular"/>
            </a:endParaRPr>
          </a:p>
          <a:p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UIApplicationMain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argc,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*argv[],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*principalClassName,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*delegateClassName)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argc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、</a:t>
            </a:r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argv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：直接传递给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UIApplicationMain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进行相关处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理即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可</a:t>
            </a:r>
            <a:endParaRPr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</a:pPr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principalClassName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：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指定应用程序类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名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（</a:t>
            </a:r>
            <a:r>
              <a:rPr lang="en-US" altLang="zh-CN" sz="1600" dirty="0" smtClean="0">
                <a:latin typeface="Menlo Regular"/>
                <a:ea typeface="宋体" charset="0"/>
                <a:cs typeface="Menlo Regular"/>
              </a:rPr>
              <a:t>app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的象征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），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该类必须是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UIApplication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(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或子类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)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。如果为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nil,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则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用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UIApplication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类作为默认值</a:t>
            </a:r>
            <a:endParaRPr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</a:pPr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</a:pP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delegateClassName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：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指定应用程序的代理类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，该类必须遵守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UIApplicationDelegate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协议</a:t>
            </a:r>
          </a:p>
          <a:p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  <a:p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  <a:p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901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UIApplicationMain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235" y="1286977"/>
            <a:ext cx="8666042" cy="3771636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UIApplicationMain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函数会根据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principalClassName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创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建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UIApplication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对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象，根据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delegateClassName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创建一个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delegate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对象，并将该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delegate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对象赋值给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UIApplication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对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象中的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delegate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属性</a:t>
            </a:r>
            <a:endParaRPr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  <a:p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接着会建立应用程序的</a:t>
            </a:r>
            <a:r>
              <a:rPr lang="en-US" altLang="zh-CN" sz="1600" dirty="0" smtClean="0">
                <a:latin typeface="Menlo Regular"/>
                <a:ea typeface="宋体" charset="0"/>
                <a:cs typeface="Menlo Regular"/>
              </a:rPr>
              <a:t>M</a:t>
            </a:r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ain </a:t>
            </a:r>
            <a:r>
              <a:rPr lang="en-US" altLang="zh-CN" sz="1600" dirty="0" smtClean="0">
                <a:latin typeface="Menlo Regular"/>
                <a:ea typeface="宋体" charset="0"/>
                <a:cs typeface="Menlo Regular"/>
              </a:rPr>
              <a:t>R</a:t>
            </a:r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unloop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（事件循环），进行事件的处理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(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首先会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在程序完毕后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调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用</a:t>
            </a:r>
            <a:r>
              <a:rPr lang="en-US" altLang="zh-TW" sz="1600" dirty="0">
                <a:latin typeface="Menlo Regular"/>
                <a:ea typeface="宋体" charset="0"/>
                <a:cs typeface="Menlo Regular"/>
              </a:rPr>
              <a:t>delegate</a:t>
            </a:r>
            <a:r>
              <a:rPr lang="zh-TW" altLang="en-US" sz="1600" dirty="0">
                <a:latin typeface="Menlo Regular"/>
                <a:ea typeface="宋体" charset="0"/>
                <a:cs typeface="Menlo Regular"/>
              </a:rPr>
              <a:t>对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象的</a:t>
            </a:r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application:didFinishLaunchingWithOptions: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方法</a:t>
            </a:r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)</a:t>
            </a:r>
          </a:p>
          <a:p>
            <a:endParaRPr lang="en-US" altLang="zh-TW" sz="1600" dirty="0">
              <a:latin typeface="Menlo Regular"/>
              <a:ea typeface="宋体" charset="0"/>
              <a:cs typeface="Menlo Regular"/>
            </a:endParaRPr>
          </a:p>
          <a:p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程序正常退出时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UIApplicationMain</a:t>
            </a:r>
            <a:r>
              <a:rPr lang="zh-TW" altLang="en-US" sz="1600" dirty="0" smtClean="0">
                <a:latin typeface="Menlo Regular"/>
                <a:ea typeface="宋体" charset="0"/>
                <a:cs typeface="Menlo Regular"/>
              </a:rPr>
              <a:t>函数才返回</a:t>
            </a:r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  <a:p>
            <a:endParaRPr lang="zh-TW" altLang="en-US" sz="1600" dirty="0">
              <a:latin typeface="Menlo Regular"/>
              <a:ea typeface="宋体" charset="0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864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UIWindow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6955"/>
            <a:ext cx="8229600" cy="3923771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1" lang="zh-TW" altLang="en-US" sz="1600" dirty="0"/>
              <a:t>是一种特殊的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UIView</a:t>
            </a:r>
            <a:r>
              <a:rPr kumimoji="1" lang="zh-TW" altLang="en-US" sz="1600" dirty="0"/>
              <a:t>，通常在一个</a:t>
            </a:r>
            <a:r>
              <a:rPr kumimoji="1" lang="en-US" altLang="zh-TW" sz="1600" dirty="0"/>
              <a:t>app</a:t>
            </a:r>
            <a:r>
              <a:rPr kumimoji="1" lang="zh-TW" altLang="en-US" sz="1600" dirty="0"/>
              <a:t>中</a:t>
            </a:r>
            <a:r>
              <a:rPr kumimoji="1" lang="en-US" altLang="en-US" sz="1600" dirty="0"/>
              <a:t>至少会</a:t>
            </a:r>
            <a:r>
              <a:rPr kumimoji="1" lang="zh-TW" altLang="en-US" sz="1600" dirty="0" smtClean="0"/>
              <a:t>有一个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endParaRPr kumimoji="1" lang="en-US" altLang="zh-TW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iOS</a:t>
            </a:r>
            <a:r>
              <a:rPr kumimoji="1" lang="zh-CN" altLang="en-US" sz="1600" dirty="0" smtClean="0"/>
              <a:t>程序启动完毕后，创建的第一个视图控件就是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1" lang="zh-CN" altLang="en-US" sz="1600" dirty="0" smtClean="0"/>
              <a:t>，接着创建控制器的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，最后将控制器的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添加到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1" lang="zh-CN" altLang="en-US" sz="1600" dirty="0" smtClean="0"/>
              <a:t>上，于是控制器的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就显示在屏幕上了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一个</a:t>
            </a:r>
            <a:r>
              <a:rPr kumimoji="1" lang="en-US" altLang="zh-CN" sz="1600" dirty="0" smtClean="0"/>
              <a:t>iOS</a:t>
            </a:r>
            <a:r>
              <a:rPr kumimoji="1" lang="zh-CN" altLang="en-US" sz="1600" dirty="0" smtClean="0"/>
              <a:t>程序之所以能显示到屏幕上，完全是因为它有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也就说，没有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1" lang="zh-CN" altLang="en-US" sz="1600" dirty="0" smtClean="0"/>
              <a:t>，就看不见任何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</a:t>
            </a:r>
            <a:endParaRPr kumimoji="1"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249662" y="4474664"/>
            <a:ext cx="1678353" cy="174133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2E0D6E"/>
                </a:solidFill>
                <a:latin typeface="Menlo-Regular"/>
              </a:rPr>
              <a:t>UIWindow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90383" y="4474664"/>
            <a:ext cx="2448481" cy="995282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2E0D6E"/>
                </a:solidFill>
                <a:latin typeface="Menlo-Regular"/>
              </a:rPr>
              <a:t>UIViewController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20115" y="4975042"/>
            <a:ext cx="1708594" cy="32756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enlo Regular"/>
                <a:cs typeface="Menlo Regular"/>
              </a:rPr>
              <a:t>view</a:t>
            </a:r>
            <a:endParaRPr kumimoji="1" lang="zh-CN" altLang="en-US" dirty="0">
              <a:latin typeface="Menlo Regular"/>
              <a:cs typeface="Menlo Regular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90902" y="4310060"/>
            <a:ext cx="1678353" cy="1741332"/>
          </a:xfrm>
          <a:prstGeom prst="rect">
            <a:avLst/>
          </a:prstGeom>
          <a:solidFill>
            <a:schemeClr val="accent6">
              <a:alpha val="76000"/>
            </a:schemeClr>
          </a:solidFill>
          <a:ln>
            <a:solidFill>
              <a:schemeClr val="accent6">
                <a:alpha val="74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r>
              <a:rPr lang="en-US" altLang="zh-CN" dirty="0">
                <a:solidFill>
                  <a:srgbClr val="2E0D6E"/>
                </a:solidFill>
                <a:latin typeface="Menlo-Regular"/>
              </a:rPr>
              <a:t>UIView</a:t>
            </a:r>
            <a:endParaRPr lang="zh-CN" altLang="en-US" dirty="0">
              <a:solidFill>
                <a:srgbClr val="2E0D6E"/>
              </a:solidFill>
              <a:latin typeface="Menlo-Regular"/>
            </a:endParaRPr>
          </a:p>
        </p:txBody>
      </p:sp>
      <p:cxnSp>
        <p:nvCxnSpPr>
          <p:cNvPr id="9" name="直线箭头连接符 8"/>
          <p:cNvCxnSpPr>
            <a:stCxn id="6" idx="1"/>
            <a:endCxn id="7" idx="3"/>
          </p:cNvCxnSpPr>
          <p:nvPr/>
        </p:nvCxnSpPr>
        <p:spPr>
          <a:xfrm flipH="1">
            <a:off x="4969255" y="5138823"/>
            <a:ext cx="1050860" cy="41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28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2474 0 " pathEditMode="relative" ptsTypes="AA"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UIWindow</a:t>
            </a:r>
            <a:endParaRPr kumimoji="1" lang="zh-CN" altLang="en-US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297648"/>
            <a:ext cx="8713788" cy="390009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添加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到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中两种常见方式</a:t>
            </a:r>
            <a:r>
              <a:rPr kumimoji="0" lang="en-US" altLang="zh-CN" sz="1600" dirty="0" smtClean="0">
                <a:latin typeface="Menlo Regular"/>
                <a:ea typeface="宋体" charset="0"/>
                <a:cs typeface="Menlo Regular"/>
              </a:rPr>
              <a:t>:</a:t>
            </a:r>
          </a:p>
          <a:p>
            <a:pPr>
              <a:buFont typeface="Wingdings" charset="2"/>
              <a:buChar char="Ø"/>
              <a:defRPr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)addSubview:(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*)view;</a:t>
            </a:r>
            <a:endParaRPr kumimoji="0" lang="en-US" altLang="zh-CN" sz="1600" dirty="0" smtClean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  <a:defRPr/>
            </a:pP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直接将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view</a:t>
            </a: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添加到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中，但并不会理会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view</a:t>
            </a: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对应的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ViewController</a:t>
            </a:r>
          </a:p>
          <a:p>
            <a:pPr marL="0" indent="0">
              <a:buNone/>
              <a:defRPr/>
            </a:pPr>
            <a:endParaRPr kumimoji="0" lang="en-US" altLang="ja-JP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rootViewController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  <a:endParaRPr kumimoji="0" lang="en-US" altLang="zh-CN" sz="1600" dirty="0" smtClean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  <a:defRPr/>
            </a:pP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自动将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rootViewController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的</a:t>
            </a:r>
            <a:r>
              <a:rPr kumimoji="0" lang="en-US" altLang="zh-CN" sz="1600" dirty="0" smtClean="0">
                <a:latin typeface="Menlo Regular"/>
                <a:ea typeface="宋体" charset="0"/>
                <a:cs typeface="Menlo Regular"/>
              </a:rPr>
              <a:t>view</a:t>
            </a: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添加到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UIWindow</a:t>
            </a: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中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，负责管理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rootViewController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的生命周期</a:t>
            </a:r>
            <a:endParaRPr kumimoji="0"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pPr marL="0" indent="0">
              <a:buFont typeface="Wingdings" charset="0"/>
              <a:buNone/>
              <a:defRPr/>
            </a:pPr>
            <a:endParaRPr kumimoji="0"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defRPr/>
            </a:pP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常用方法</a:t>
            </a:r>
            <a:endParaRPr kumimoji="0" lang="en-US" altLang="zh-CN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)makeKeyWindow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  <a:defRPr/>
            </a:pP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让当前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变成</a:t>
            </a:r>
            <a:r>
              <a:rPr kumimoji="0" lang="en-US" altLang="zh-CN" sz="1600" dirty="0" smtClean="0">
                <a:latin typeface="Menlo Regular"/>
                <a:ea typeface="宋体" charset="0"/>
                <a:cs typeface="Menlo Regular"/>
              </a:rPr>
              <a:t>keyWindow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（主窗口）</a:t>
            </a:r>
            <a:endParaRPr kumimoji="0" lang="en-US" altLang="zh-CN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  <a:defRPr/>
            </a:pPr>
            <a:endParaRPr kumimoji="0" lang="en-US" altLang="zh-CN" sz="1600" b="1" dirty="0" smtClean="0">
              <a:latin typeface="Menlo Regular"/>
              <a:ea typeface="宋体" charset="0"/>
              <a:cs typeface="Menlo Regular"/>
            </a:endParaRPr>
          </a:p>
          <a:p>
            <a:pPr>
              <a:buFont typeface="Wingdings" charset="2"/>
              <a:buChar char="Ø"/>
              <a:defRPr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)makeKeyAndVisible; </a:t>
            </a:r>
            <a:endParaRPr lang="en-US" altLang="zh-CN" sz="1600" dirty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  <a:defRPr/>
            </a:pP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让当前</a:t>
            </a:r>
            <a:r>
              <a:rPr lang="en-US" altLang="zh-TW" sz="1600" dirty="0">
                <a:solidFill>
                  <a:srgbClr val="2E0D6E"/>
                </a:solidFill>
                <a:latin typeface="Menlo-Regular"/>
              </a:rPr>
              <a:t>UIWindow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变成</a:t>
            </a:r>
            <a:r>
              <a:rPr kumimoji="0" lang="en-US" altLang="zh-CN" sz="1600" dirty="0" smtClean="0">
                <a:latin typeface="Menlo Regular"/>
                <a:ea typeface="宋体" charset="0"/>
                <a:cs typeface="Menlo Regular"/>
              </a:rPr>
              <a:t>keyWindow</a:t>
            </a:r>
            <a:r>
              <a:rPr kumimoji="0" lang="zh-CN" altLang="en-US" sz="1600" dirty="0" smtClean="0">
                <a:latin typeface="Menlo Regular"/>
                <a:ea typeface="宋体" charset="0"/>
                <a:cs typeface="Menlo Regular"/>
              </a:rPr>
              <a:t>，并显示出来</a:t>
            </a:r>
            <a:endParaRPr kumimoji="0" lang="en-US" altLang="zh-CN" sz="1600" dirty="0" smtClean="0">
              <a:latin typeface="Menlo Regular"/>
              <a:ea typeface="宋体" charset="0"/>
              <a:cs typeface="Menlo Regular"/>
            </a:endParaRPr>
          </a:p>
          <a:p>
            <a:pPr>
              <a:defRPr/>
            </a:pPr>
            <a:endParaRPr lang="zh-CN" altLang="en-US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7499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UIWindow</a:t>
            </a:r>
            <a:r>
              <a:rPr kumimoji="1" lang="zh-CN" altLang="en-US" dirty="0" smtClean="0"/>
              <a:t>的获得</a:t>
            </a:r>
            <a:endParaRPr kumimoji="1" lang="zh-CN" altLang="en-US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250826" y="1297647"/>
            <a:ext cx="8569325" cy="3880342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sharedApplication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windows</a:t>
            </a:r>
            <a:endParaRPr lang="en-US" altLang="zh-TW" sz="1600" b="1" dirty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</a:pP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在本应</a:t>
            </a:r>
            <a:r>
              <a:rPr kumimoji="0" lang="zh-TW" altLang="en-US" sz="1600" dirty="0">
                <a:latin typeface="Menlo Regular"/>
                <a:ea typeface="宋体" charset="0"/>
                <a:cs typeface="Menlo Regular"/>
              </a:rPr>
              <a:t>用中打开的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indow</a:t>
            </a:r>
            <a:r>
              <a:rPr kumimoji="0" lang="zh-TW" altLang="en-US" sz="1600" dirty="0">
                <a:latin typeface="Menlo Regular"/>
                <a:ea typeface="宋体" charset="0"/>
                <a:cs typeface="Menlo Regular"/>
              </a:rPr>
              <a:t>列表，这样就可以接触应用中的任何一个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0" lang="zh-TW" altLang="en-US" sz="1600" dirty="0">
                <a:latin typeface="Menlo Regular"/>
                <a:ea typeface="宋体" charset="0"/>
                <a:cs typeface="Menlo Regular"/>
              </a:rPr>
              <a:t>对</a:t>
            </a: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象</a:t>
            </a:r>
            <a:endParaRPr kumimoji="0"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</a:pPr>
            <a:r>
              <a:rPr lang="zh-TW" altLang="zh-TW" sz="1600" dirty="0" smtClean="0">
                <a:latin typeface="Menlo Regular"/>
                <a:ea typeface="宋体" charset="0"/>
                <a:cs typeface="Menlo Regular"/>
              </a:rPr>
              <a:t>(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平时输入文字弹出的键盘</a:t>
            </a:r>
            <a:r>
              <a:rPr lang="zh-CN" altLang="zh-CN" sz="1600" dirty="0" smtClean="0">
                <a:latin typeface="Menlo Regular"/>
                <a:ea typeface="宋体" charset="0"/>
                <a:cs typeface="Menlo Regular"/>
              </a:rPr>
              <a:t>，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就处在一个新的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indow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中</a:t>
            </a:r>
            <a:r>
              <a:rPr lang="en-US" altLang="zh-TW" sz="1600" dirty="0" smtClean="0">
                <a:latin typeface="Menlo Regular"/>
                <a:ea typeface="宋体" charset="0"/>
                <a:cs typeface="Menlo Regular"/>
              </a:rPr>
              <a:t>)</a:t>
            </a:r>
            <a:endParaRPr kumimoji="0" lang="en-US" altLang="zh-TW" sz="1600" dirty="0" smtClean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</a:pPr>
            <a:endParaRPr lang="en-US" altLang="zh-TW" sz="1600" dirty="0">
              <a:solidFill>
                <a:srgbClr val="5C2699"/>
              </a:solidFill>
              <a:latin typeface="Menlo-Regular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sharedApplication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keyWindow</a:t>
            </a:r>
            <a:endParaRPr lang="en-US" altLang="zh-CN" sz="1600" dirty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</a:pP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用来接收</a:t>
            </a:r>
            <a:r>
              <a:rPr kumimoji="0" lang="zh-TW" altLang="en-US" sz="1600" dirty="0" smtClean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键盘</a:t>
            </a:r>
            <a:r>
              <a:rPr kumimoji="0" lang="zh-TW" altLang="en-US" sz="1600" dirty="0" smtClean="0">
                <a:latin typeface="Menlo Regular"/>
                <a:ea typeface="宋体" charset="0"/>
                <a:cs typeface="Menlo Regular"/>
              </a:rPr>
              <a:t>以及</a:t>
            </a:r>
            <a:r>
              <a:rPr kumimoji="0" lang="zh-TW" altLang="en-US" sz="1600" dirty="0" smtClean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非触摸类</a:t>
            </a:r>
            <a:r>
              <a:rPr kumimoji="0" lang="zh-TW" altLang="en-US" sz="1600" dirty="0">
                <a:latin typeface="Menlo Regular"/>
                <a:ea typeface="宋体" charset="0"/>
                <a:cs typeface="Menlo Regular"/>
              </a:rPr>
              <a:t>的消息</a:t>
            </a:r>
            <a:r>
              <a:rPr kumimoji="0" lang="zh-CN" altLang="en-US" sz="1600" dirty="0">
                <a:latin typeface="Menlo Regular"/>
                <a:ea typeface="宋体" charset="0"/>
                <a:cs typeface="Menlo Regular"/>
              </a:rPr>
              <a:t>事件的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UIWindow</a:t>
            </a:r>
            <a:r>
              <a:rPr kumimoji="0" lang="zh-TW" altLang="en-US" sz="1600" dirty="0">
                <a:latin typeface="Menlo Regular"/>
                <a:ea typeface="宋体" charset="0"/>
                <a:cs typeface="Menlo Regular"/>
              </a:rPr>
              <a:t>，而且程序中每个时刻只能有一个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UIWindow</a:t>
            </a:r>
            <a:r>
              <a:rPr kumimoji="0" lang="zh-TW" altLang="en-US" sz="1600" dirty="0">
                <a:latin typeface="Menlo Regular"/>
                <a:ea typeface="宋体" charset="0"/>
                <a:cs typeface="Menlo Regular"/>
              </a:rPr>
              <a:t>是</a:t>
            </a:r>
            <a:r>
              <a:rPr kumimoji="0" lang="en-US" altLang="zh-TW" sz="1600" dirty="0">
                <a:latin typeface="Menlo Regular"/>
                <a:ea typeface="宋体" charset="0"/>
                <a:cs typeface="Menlo Regular"/>
              </a:rPr>
              <a:t>keyWindow</a:t>
            </a:r>
            <a:r>
              <a:rPr kumimoji="0" lang="zh-CN" altLang="en-US" sz="1600" dirty="0">
                <a:latin typeface="Menlo Regular"/>
                <a:ea typeface="宋体" charset="0"/>
                <a:cs typeface="Menlo Regular"/>
              </a:rPr>
              <a:t>。</a:t>
            </a:r>
            <a:r>
              <a:rPr kumimoji="0" lang="zh-CN" altLang="en-US" sz="160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如果某个</a:t>
            </a:r>
            <a:r>
              <a:rPr kumimoji="0" lang="en-US" altLang="zh-CN" sz="160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UIWindow</a:t>
            </a:r>
            <a:r>
              <a:rPr kumimoji="0" lang="zh-CN" altLang="en-US" sz="160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内部的文本框不能输入文字，可能是因为这个</a:t>
            </a:r>
            <a:r>
              <a:rPr kumimoji="0" lang="en-US" altLang="zh-CN" sz="160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UIWindow</a:t>
            </a:r>
            <a:r>
              <a:rPr kumimoji="0" lang="zh-CN" altLang="en-US" sz="160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不是</a:t>
            </a:r>
            <a:r>
              <a:rPr kumimoji="0" lang="en-US" altLang="zh-CN" sz="1600" dirty="0" smtClean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keyWindow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FF0000"/>
              </a:solidFill>
              <a:latin typeface="Menlo Regular"/>
              <a:ea typeface="宋体" charset="0"/>
              <a:cs typeface="Menlo Regular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view.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window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获得某个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 smtClean="0">
                <a:latin typeface="Menlo Regular"/>
                <a:ea typeface="宋体" charset="0"/>
                <a:cs typeface="Menlo Regular"/>
              </a:rPr>
              <a:t>所在的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indow</a:t>
            </a:r>
            <a:endParaRPr lang="en-US" altLang="zh-CN" sz="1600" dirty="0">
              <a:latin typeface="Menlo Regular"/>
              <a:ea typeface="宋体" charset="0"/>
              <a:cs typeface="Menlo Regular"/>
            </a:endParaRPr>
          </a:p>
          <a:p>
            <a:pPr marL="0" indent="0">
              <a:buNone/>
            </a:pPr>
            <a:endParaRPr kumimoji="0" lang="en-US" altLang="zh-CN" sz="1600" dirty="0">
              <a:solidFill>
                <a:srgbClr val="FF0000"/>
              </a:solidFill>
              <a:latin typeface="Menlo Regular"/>
              <a:ea typeface="宋体" charset="0"/>
              <a:cs typeface="Menlo Regular"/>
            </a:endParaRPr>
          </a:p>
          <a:p>
            <a:endParaRPr lang="zh-CN" altLang="en-US" sz="1600" dirty="0">
              <a:latin typeface="Menlo Regular"/>
              <a:ea typeface="宋体" charset="0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5953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600" dirty="0" smtClean="0">
                <a:latin typeface="Menlo Regular"/>
                <a:cs typeface="Menlo Regular"/>
              </a:rPr>
              <a:t>Info.plist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和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pch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文件的作用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UIApplication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的常见使用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AppDelegate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的代理方法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UIApplication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AppDelegate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UIWindow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、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UIViewController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的关系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iOS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程序</a:t>
            </a:r>
            <a:r>
              <a:rPr kumimoji="1" lang="zh-CN" altLang="en-US" sz="1600" smtClean="0">
                <a:latin typeface="Menlo Regular"/>
                <a:cs typeface="Menlo Regular"/>
              </a:rPr>
              <a:t>的完整启动过程</a:t>
            </a:r>
            <a:endParaRPr kumimoji="1" lang="en-US" altLang="zh-CN" sz="1600" smtClean="0">
              <a:latin typeface="Menlo Regular"/>
              <a:cs typeface="Menlo Regular"/>
            </a:endParaRPr>
          </a:p>
          <a:p>
            <a:r>
              <a:rPr kumimoji="1" lang="en-US" altLang="zh-CN" sz="1600" smtClean="0">
                <a:latin typeface="Menlo Regular"/>
                <a:cs typeface="Menlo Regular"/>
              </a:rPr>
              <a:t>…</a:t>
            </a:r>
            <a:endParaRPr kumimoji="1" lang="en-US" altLang="zh-C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四大对象关系图</a:t>
            </a:r>
            <a:endParaRPr kumimoji="1"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832035" y="4381764"/>
            <a:ext cx="2592388" cy="53975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5C2699"/>
                </a:solidFill>
                <a:latin typeface="Menlo-Regular"/>
              </a:rPr>
              <a:t>xib</a:t>
            </a:r>
            <a:r>
              <a:rPr lang="zh-CN" altLang="en-US" sz="1600" dirty="0">
                <a:solidFill>
                  <a:srgbClr val="5C2699"/>
                </a:solidFill>
                <a:latin typeface="Menlo-Regular"/>
              </a:rPr>
              <a:t>\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storyboard\</a:t>
            </a:r>
            <a:r>
              <a:rPr lang="zh-CN" altLang="en-US" sz="1600" dirty="0" smtClean="0">
                <a:solidFill>
                  <a:srgbClr val="5C2699"/>
                </a:solidFill>
                <a:latin typeface="Menlo-Regular"/>
              </a:rPr>
              <a:t>代码</a:t>
            </a:r>
            <a:endParaRPr lang="en-US" sz="1600" dirty="0">
              <a:solidFill>
                <a:srgbClr val="5C2699"/>
              </a:solidFill>
              <a:latin typeface="Menlo-Regular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8313" y="1490372"/>
            <a:ext cx="3313112" cy="90090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UIApplication</a:t>
            </a:r>
          </a:p>
          <a:p>
            <a:pPr algn="ctr">
              <a:defRPr/>
            </a:pPr>
            <a:endParaRPr lang="en-US" sz="1600" b="1" dirty="0">
              <a:solidFill>
                <a:srgbClr val="5C2699"/>
              </a:solidFill>
              <a:latin typeface="Menlo-Regular"/>
              <a:ea typeface="宋体" charset="0"/>
              <a:cs typeface="宋体" charset="0"/>
            </a:endParaRPr>
          </a:p>
          <a:p>
            <a:pPr algn="ctr">
              <a:defRPr/>
            </a:pPr>
            <a:endParaRPr lang="en-US" sz="1600" b="1" dirty="0">
              <a:solidFill>
                <a:schemeClr val="tx1"/>
              </a:solidFill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84213" y="1932797"/>
            <a:ext cx="2881312" cy="36115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FFFFFF"/>
                </a:solidFill>
                <a:latin typeface="Menlo Regular"/>
                <a:cs typeface="Menlo Regular"/>
              </a:rPr>
              <a:t>delegate</a:t>
            </a:r>
            <a:endParaRPr lang="en-US" sz="1600" dirty="0">
              <a:solidFill>
                <a:srgbClr val="FFFFFF"/>
              </a:solidFill>
              <a:latin typeface="Menlo Regular"/>
              <a:cs typeface="Menlo Regular"/>
            </a:endParaRPr>
          </a:p>
        </p:txBody>
      </p:sp>
      <p:sp>
        <p:nvSpPr>
          <p:cNvPr id="24" name="Rectangle 4"/>
          <p:cNvSpPr/>
          <p:nvPr/>
        </p:nvSpPr>
        <p:spPr bwMode="auto">
          <a:xfrm>
            <a:off x="5373688" y="1490372"/>
            <a:ext cx="3313112" cy="90090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MJAppDelegate</a:t>
            </a:r>
          </a:p>
          <a:p>
            <a:pPr algn="ctr">
              <a:defRPr/>
            </a:pPr>
            <a:endParaRPr lang="en-US" sz="1600" b="1" dirty="0">
              <a:solidFill>
                <a:srgbClr val="5C2699"/>
              </a:solidFill>
              <a:latin typeface="Menlo-Regular"/>
              <a:ea typeface="宋体" charset="0"/>
              <a:cs typeface="宋体" charset="0"/>
            </a:endParaRPr>
          </a:p>
          <a:p>
            <a:pPr algn="ctr">
              <a:defRPr/>
            </a:pPr>
            <a:endParaRPr lang="en-US" sz="1600" b="1" dirty="0">
              <a:solidFill>
                <a:schemeClr val="tx1"/>
              </a:solidFill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28" name="Rectangle 15"/>
          <p:cNvSpPr/>
          <p:nvPr/>
        </p:nvSpPr>
        <p:spPr bwMode="auto">
          <a:xfrm>
            <a:off x="5589588" y="1932797"/>
            <a:ext cx="2881312" cy="36115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FFFFFF"/>
                </a:solidFill>
                <a:latin typeface="Menlo Regular"/>
                <a:cs typeface="Menlo Regular"/>
              </a:rPr>
              <a:t>window</a:t>
            </a:r>
            <a:endParaRPr lang="en-US" sz="1600" dirty="0">
              <a:solidFill>
                <a:srgbClr val="FFFFFF"/>
              </a:solidFill>
              <a:latin typeface="Menlo Regular"/>
              <a:cs typeface="Menlo Regular"/>
            </a:endParaRPr>
          </a:p>
        </p:txBody>
      </p:sp>
      <p:sp>
        <p:nvSpPr>
          <p:cNvPr id="32" name="Rectangle 4"/>
          <p:cNvSpPr/>
          <p:nvPr/>
        </p:nvSpPr>
        <p:spPr bwMode="auto">
          <a:xfrm>
            <a:off x="468313" y="3054697"/>
            <a:ext cx="3313112" cy="90090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UIViewController</a:t>
            </a:r>
          </a:p>
          <a:p>
            <a:pPr algn="ctr">
              <a:defRPr/>
            </a:pPr>
            <a:endParaRPr lang="en-US" sz="1600" b="1" dirty="0">
              <a:solidFill>
                <a:srgbClr val="5C2699"/>
              </a:solidFill>
              <a:latin typeface="Menlo-Regular"/>
              <a:ea typeface="宋体" charset="0"/>
              <a:cs typeface="宋体" charset="0"/>
            </a:endParaRPr>
          </a:p>
          <a:p>
            <a:pPr algn="ctr">
              <a:defRPr/>
            </a:pPr>
            <a:endParaRPr lang="en-US" sz="1600" b="1" dirty="0">
              <a:solidFill>
                <a:schemeClr val="tx1"/>
              </a:solidFill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3" name="Rectangle 15"/>
          <p:cNvSpPr/>
          <p:nvPr/>
        </p:nvSpPr>
        <p:spPr bwMode="auto">
          <a:xfrm>
            <a:off x="684213" y="3497122"/>
            <a:ext cx="2881312" cy="36115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FFFFFF"/>
                </a:solidFill>
                <a:latin typeface="Menlo Regular"/>
                <a:cs typeface="Menlo Regular"/>
              </a:rPr>
              <a:t>view</a:t>
            </a:r>
            <a:endParaRPr lang="en-US" sz="1600" dirty="0">
              <a:solidFill>
                <a:srgbClr val="FFFFFF"/>
              </a:solidFill>
              <a:latin typeface="Menlo Regular"/>
              <a:cs typeface="Menlo Regular"/>
            </a:endParaRPr>
          </a:p>
        </p:txBody>
      </p:sp>
      <p:sp>
        <p:nvSpPr>
          <p:cNvPr id="34" name="Rectangle 4"/>
          <p:cNvSpPr/>
          <p:nvPr/>
        </p:nvSpPr>
        <p:spPr bwMode="auto">
          <a:xfrm>
            <a:off x="5373688" y="3054697"/>
            <a:ext cx="3313112" cy="90090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UIWindow</a:t>
            </a:r>
          </a:p>
          <a:p>
            <a:pPr algn="ctr">
              <a:defRPr/>
            </a:pPr>
            <a:endParaRPr lang="en-US" sz="1600" b="1" dirty="0">
              <a:solidFill>
                <a:srgbClr val="5C2699"/>
              </a:solidFill>
              <a:latin typeface="Menlo-Regular"/>
              <a:ea typeface="宋体" charset="0"/>
              <a:cs typeface="宋体" charset="0"/>
            </a:endParaRPr>
          </a:p>
          <a:p>
            <a:pPr algn="ctr">
              <a:defRPr/>
            </a:pPr>
            <a:endParaRPr lang="en-US" sz="1600" b="1" dirty="0">
              <a:solidFill>
                <a:schemeClr val="tx1"/>
              </a:solidFill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35" name="Rectangle 15"/>
          <p:cNvSpPr/>
          <p:nvPr/>
        </p:nvSpPr>
        <p:spPr bwMode="auto">
          <a:xfrm>
            <a:off x="5589588" y="3497122"/>
            <a:ext cx="2881312" cy="36115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  <a:latin typeface="Menlo Regular"/>
                <a:cs typeface="Menlo Regular"/>
              </a:rPr>
              <a:t>rootViewController</a:t>
            </a:r>
          </a:p>
        </p:txBody>
      </p:sp>
      <p:cxnSp>
        <p:nvCxnSpPr>
          <p:cNvPr id="7" name="直线箭头连接符 6"/>
          <p:cNvCxnSpPr>
            <a:stCxn id="16" idx="3"/>
            <a:endCxn id="24" idx="1"/>
          </p:cNvCxnSpPr>
          <p:nvPr/>
        </p:nvCxnSpPr>
        <p:spPr>
          <a:xfrm flipV="1">
            <a:off x="3565526" y="1940826"/>
            <a:ext cx="1808163" cy="17254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28" idx="2"/>
            <a:endCxn id="34" idx="0"/>
          </p:cNvCxnSpPr>
          <p:nvPr/>
        </p:nvCxnSpPr>
        <p:spPr>
          <a:xfrm>
            <a:off x="7030244" y="2293953"/>
            <a:ext cx="0" cy="7607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5" idx="1"/>
            <a:endCxn id="32" idx="3"/>
          </p:cNvCxnSpPr>
          <p:nvPr/>
        </p:nvCxnSpPr>
        <p:spPr>
          <a:xfrm flipH="1" flipV="1">
            <a:off x="3781426" y="3505151"/>
            <a:ext cx="1808163" cy="17254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33" idx="2"/>
            <a:endCxn id="21" idx="0"/>
          </p:cNvCxnSpPr>
          <p:nvPr/>
        </p:nvCxnSpPr>
        <p:spPr>
          <a:xfrm>
            <a:off x="2124869" y="3858277"/>
            <a:ext cx="3360" cy="52348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9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16" grpId="0" animBg="1"/>
      <p:bldP spid="24" grpId="0" animBg="1"/>
      <p:bldP spid="28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/>
              <a:t>Q &amp; A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人生就像卫生纸</a:t>
            </a:r>
            <a:r>
              <a:rPr lang="en-US" altLang="zh-CN" dirty="0"/>
              <a:t>,</a:t>
            </a:r>
            <a:r>
              <a:rPr lang="zh-CN" altLang="en-US" dirty="0"/>
              <a:t>没事的时候</a:t>
            </a:r>
            <a:r>
              <a:rPr lang="en-US" altLang="zh-CN" dirty="0"/>
              <a:t>,</a:t>
            </a:r>
            <a:r>
              <a:rPr lang="zh-CN" altLang="en-US" dirty="0"/>
              <a:t>尽量少扯</a:t>
            </a:r>
            <a:r>
              <a:rPr lang="en-US" altLang="zh-CN" dirty="0"/>
              <a:t>; </a:t>
            </a:r>
            <a:r>
              <a:rPr lang="zh-CN" altLang="en-US" dirty="0"/>
              <a:t>时间就像卫生纸</a:t>
            </a:r>
            <a:r>
              <a:rPr lang="en-US" altLang="zh-CN" dirty="0"/>
              <a:t>,</a:t>
            </a:r>
            <a:r>
              <a:rPr lang="zh-CN" altLang="en-US" dirty="0"/>
              <a:t>看着挺多</a:t>
            </a:r>
            <a:r>
              <a:rPr lang="en-US" altLang="zh-CN" dirty="0"/>
              <a:t>,</a:t>
            </a:r>
            <a:r>
              <a:rPr lang="zh-CN" altLang="en-US" dirty="0"/>
              <a:t>用着用着就没了</a:t>
            </a:r>
            <a:r>
              <a:rPr lang="en-US" altLang="zh-CN" dirty="0"/>
              <a:t>..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/>
              <a:t>			</a:t>
            </a:r>
            <a:r>
              <a:rPr kumimoji="1" lang="en-US" altLang="zh-CN" dirty="0" err="1"/>
              <a:t>Jonathan_Lee</a:t>
            </a:r>
            <a:endParaRPr kumimoji="1" lang="en-US" altLang="zh-CN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91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Info.plist</a:t>
            </a:r>
            <a:r>
              <a:rPr kumimoji="1" lang="zh-CN" altLang="en-US" dirty="0" smtClean="0"/>
              <a:t>常见的设置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5909"/>
            <a:ext cx="8229600" cy="3958166"/>
          </a:xfrm>
        </p:spPr>
        <p:txBody>
          <a:bodyPr>
            <a:noAutofit/>
          </a:bodyPr>
          <a:lstStyle/>
          <a:p>
            <a:r>
              <a:rPr lang="zh-TW" altLang="en-US" sz="1600" dirty="0">
                <a:latin typeface="Menlo Regular"/>
                <a:cs typeface="Menlo Regular"/>
              </a:rPr>
              <a:t>建立一个工程后，会在</a:t>
            </a:r>
            <a:r>
              <a:rPr lang="en-US" altLang="zh-TW" sz="1600" dirty="0">
                <a:solidFill>
                  <a:srgbClr val="FF0000"/>
                </a:solidFill>
                <a:latin typeface="Menlo Regular"/>
                <a:cs typeface="Menlo Regular"/>
              </a:rPr>
              <a:t>Supporting files</a:t>
            </a:r>
            <a:r>
              <a:rPr lang="zh-TW" altLang="en-US" sz="1600" dirty="0" smtClean="0">
                <a:latin typeface="Menlo Regular"/>
                <a:cs typeface="Menlo Regular"/>
              </a:rPr>
              <a:t>文件夹下看到一个</a:t>
            </a:r>
            <a:r>
              <a:rPr lang="zh-CN" altLang="zh-TW" sz="1600" dirty="0" smtClean="0">
                <a:latin typeface="Menlo Regular"/>
                <a:cs typeface="Menlo Regular"/>
              </a:rPr>
              <a:t>“</a:t>
            </a:r>
            <a:r>
              <a:rPr lang="zh-TW" altLang="en-US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工程名</a:t>
            </a:r>
            <a:r>
              <a:rPr lang="en-US" altLang="zh-TW" sz="1600" dirty="0">
                <a:solidFill>
                  <a:srgbClr val="FF0000"/>
                </a:solidFill>
                <a:latin typeface="Menlo Regular"/>
                <a:cs typeface="Menlo Regular"/>
              </a:rPr>
              <a:t>-Info.plist</a:t>
            </a:r>
            <a:r>
              <a:rPr lang="en-US" altLang="zh-TW" sz="1600" dirty="0">
                <a:latin typeface="Menlo Regular"/>
                <a:cs typeface="Menlo Regular"/>
              </a:rPr>
              <a:t>”</a:t>
            </a:r>
            <a:r>
              <a:rPr lang="zh-TW" altLang="en-US" sz="1600" dirty="0">
                <a:latin typeface="Menlo Regular"/>
                <a:cs typeface="Menlo Regular"/>
              </a:rPr>
              <a:t>的文件，</a:t>
            </a:r>
            <a:r>
              <a:rPr lang="zh-CN" altLang="en-US" sz="1600" dirty="0">
                <a:latin typeface="Menlo Regular"/>
                <a:cs typeface="Menlo Regular"/>
              </a:rPr>
              <a:t>该文件</a:t>
            </a:r>
            <a:r>
              <a:rPr lang="zh-TW" altLang="en-US" sz="1600" dirty="0">
                <a:latin typeface="Menlo Regular"/>
                <a:cs typeface="Menlo Regular"/>
              </a:rPr>
              <a:t>对工程做一些运行期</a:t>
            </a:r>
            <a:r>
              <a:rPr lang="zh-CN" altLang="en-US" sz="1600" dirty="0">
                <a:latin typeface="Menlo Regular"/>
                <a:cs typeface="Menlo Regular"/>
              </a:rPr>
              <a:t>的</a:t>
            </a:r>
            <a:r>
              <a:rPr lang="zh-TW" altLang="en-US" sz="1600" dirty="0">
                <a:latin typeface="Menlo Regular"/>
                <a:cs typeface="Menlo Regular"/>
              </a:rPr>
              <a:t>配置</a:t>
            </a:r>
            <a:r>
              <a:rPr lang="zh-TW" altLang="en-US" sz="1600" dirty="0" smtClean="0">
                <a:latin typeface="Menlo Regular"/>
                <a:cs typeface="Menlo Regular"/>
              </a:rPr>
              <a:t>，</a:t>
            </a:r>
            <a:r>
              <a:rPr lang="zh-CN" altLang="en-US" sz="1600" dirty="0" smtClean="0">
                <a:latin typeface="Menlo Regular"/>
                <a:cs typeface="Menlo Regular"/>
              </a:rPr>
              <a:t>非常</a:t>
            </a:r>
            <a:r>
              <a:rPr lang="zh-TW" altLang="en-US" sz="1600" dirty="0" smtClean="0">
                <a:latin typeface="Menlo Regular"/>
                <a:cs typeface="Menlo Regular"/>
              </a:rPr>
              <a:t>重要</a:t>
            </a:r>
            <a:r>
              <a:rPr lang="zh-TW" altLang="en-US" sz="1600" dirty="0">
                <a:latin typeface="Menlo Regular"/>
                <a:cs typeface="Menlo Regular"/>
              </a:rPr>
              <a:t>，</a:t>
            </a:r>
            <a:r>
              <a:rPr lang="zh-TW" altLang="en-US" sz="1600" dirty="0" smtClean="0">
                <a:latin typeface="Menlo Regular"/>
                <a:cs typeface="Menlo Regular"/>
              </a:rPr>
              <a:t>不能删除</a:t>
            </a:r>
            <a:endParaRPr lang="en-US" altLang="zh-TW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altLang="zh-TW" sz="1600" dirty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altLang="zh-TW" sz="1600" dirty="0" smtClean="0">
              <a:latin typeface="Menlo Regular"/>
              <a:cs typeface="Menlo Regular"/>
            </a:endParaRPr>
          </a:p>
          <a:p>
            <a:endParaRPr lang="en-US" altLang="zh-TW" sz="1600" dirty="0" smtClean="0">
              <a:latin typeface="Menlo Regular"/>
              <a:cs typeface="Menlo Regular"/>
            </a:endParaRPr>
          </a:p>
          <a:p>
            <a:endParaRPr lang="en-US" altLang="zh-TW" sz="1600" dirty="0">
              <a:latin typeface="Menlo Regular"/>
              <a:cs typeface="Menlo Regular"/>
            </a:endParaRPr>
          </a:p>
          <a:p>
            <a:endParaRPr lang="en-US" altLang="zh-TW" sz="1600" dirty="0" smtClean="0">
              <a:latin typeface="Menlo Regular"/>
              <a:cs typeface="Menlo Regular"/>
            </a:endParaRPr>
          </a:p>
          <a:p>
            <a:endParaRPr lang="en-US" altLang="zh-TW" sz="1600" dirty="0">
              <a:latin typeface="Menlo Regular"/>
              <a:cs typeface="Menlo Regular"/>
            </a:endParaRPr>
          </a:p>
          <a:p>
            <a:endParaRPr lang="en-US" altLang="zh-TW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zh-TW" altLang="en-US" sz="1600" dirty="0">
              <a:latin typeface="Menlo Regular"/>
              <a:cs typeface="Menlo Regular"/>
            </a:endParaRPr>
          </a:p>
          <a:p>
            <a:r>
              <a:rPr lang="zh-CN" altLang="en-US" sz="1600" dirty="0">
                <a:latin typeface="Menlo Regular"/>
                <a:cs typeface="Menlo Regular"/>
              </a:rPr>
              <a:t>在旧版本</a:t>
            </a:r>
            <a:r>
              <a:rPr lang="en-US" altLang="zh-CN" sz="1600" dirty="0">
                <a:latin typeface="Menlo Regular"/>
                <a:cs typeface="Menlo Regular"/>
              </a:rPr>
              <a:t>Xcode</a:t>
            </a:r>
            <a:r>
              <a:rPr lang="zh-CN" altLang="en-US" sz="1600" dirty="0">
                <a:latin typeface="Menlo Regular"/>
                <a:cs typeface="Menlo Regular"/>
              </a:rPr>
              <a:t>创建的</a:t>
            </a:r>
            <a:r>
              <a:rPr lang="zh-TW" altLang="en-US" sz="1600" dirty="0">
                <a:latin typeface="Menlo Regular"/>
                <a:cs typeface="Menlo Regular"/>
              </a:rPr>
              <a:t>工程中，</a:t>
            </a:r>
            <a:r>
              <a:rPr lang="zh-CN" altLang="en-US" sz="1600" dirty="0">
                <a:latin typeface="Menlo Regular"/>
                <a:cs typeface="Menlo Regular"/>
              </a:rPr>
              <a:t>这个配置文</a:t>
            </a:r>
            <a:r>
              <a:rPr lang="zh-CN" altLang="en-US" sz="1600" dirty="0" smtClean="0">
                <a:latin typeface="Menlo Regular"/>
                <a:cs typeface="Menlo Regular"/>
              </a:rPr>
              <a:t>件</a:t>
            </a:r>
            <a:r>
              <a:rPr lang="zh-TW" altLang="en-US" sz="1600" dirty="0" smtClean="0">
                <a:latin typeface="Menlo Regular"/>
                <a:cs typeface="Menlo Regular"/>
              </a:rPr>
              <a:t>的</a:t>
            </a:r>
            <a:r>
              <a:rPr lang="zh-CN" altLang="en-US" sz="1600" dirty="0" smtClean="0">
                <a:latin typeface="Menlo Regular"/>
                <a:cs typeface="Menlo Regular"/>
              </a:rPr>
              <a:t>名字就叫</a:t>
            </a:r>
            <a:r>
              <a:rPr lang="zh-CN" altLang="zh-TW" sz="1600" dirty="0" smtClean="0">
                <a:latin typeface="Menlo Regular"/>
                <a:cs typeface="Menlo Regular"/>
              </a:rPr>
              <a:t>“</a:t>
            </a:r>
            <a:r>
              <a:rPr lang="en-US" altLang="zh-TW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Info.plis</a:t>
            </a:r>
            <a:r>
              <a:rPr lang="en-US" altLang="zh-CN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t</a:t>
            </a:r>
            <a:r>
              <a:rPr lang="en-US" altLang="zh-TW" sz="1600" dirty="0" smtClean="0">
                <a:latin typeface="Menlo Regular"/>
                <a:cs typeface="Menlo Regular"/>
              </a:rPr>
              <a:t>”</a:t>
            </a:r>
            <a:endParaRPr lang="en-US" altLang="zh-TW" sz="1600" dirty="0">
              <a:latin typeface="Menlo Regular"/>
              <a:cs typeface="Menlo Regular"/>
            </a:endParaRPr>
          </a:p>
          <a:p>
            <a:r>
              <a:rPr lang="zh-CN" altLang="en-US" sz="1600" dirty="0" smtClean="0">
                <a:latin typeface="Menlo Regular"/>
                <a:cs typeface="Menlo Regular"/>
              </a:rPr>
              <a:t>项目中其他</a:t>
            </a:r>
            <a:r>
              <a:rPr lang="en-US" altLang="zh-CN" sz="1600" dirty="0" smtClean="0">
                <a:latin typeface="Menlo Regular"/>
                <a:cs typeface="Menlo Regular"/>
              </a:rPr>
              <a:t>Plist</a:t>
            </a:r>
            <a:r>
              <a:rPr lang="zh-CN" altLang="en-US" sz="1600" dirty="0" smtClean="0">
                <a:latin typeface="Menlo Regular"/>
                <a:cs typeface="Menlo Regular"/>
              </a:rPr>
              <a:t>文件不能带有“</a:t>
            </a:r>
            <a:r>
              <a:rPr lang="en-US" altLang="zh-TW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Info</a:t>
            </a:r>
            <a:r>
              <a:rPr lang="zh-CN" altLang="en-US" sz="1600" dirty="0" smtClean="0">
                <a:latin typeface="Menlo Regular"/>
                <a:cs typeface="Menlo Regular"/>
              </a:rPr>
              <a:t>”这个字眼，不然会被错认为是传说中非常重要的“</a:t>
            </a:r>
            <a:r>
              <a:rPr lang="en-US" altLang="zh-TW" sz="1600" dirty="0">
                <a:solidFill>
                  <a:srgbClr val="FF0000"/>
                </a:solidFill>
                <a:latin typeface="Menlo Regular"/>
                <a:cs typeface="Menlo Regular"/>
              </a:rPr>
              <a:t>Info.plis</a:t>
            </a:r>
            <a:r>
              <a:rPr lang="en-US" altLang="zh-CN" sz="1600" dirty="0">
                <a:solidFill>
                  <a:srgbClr val="FF0000"/>
                </a:solidFill>
                <a:latin typeface="Menlo Regular"/>
                <a:cs typeface="Menlo Regular"/>
              </a:rPr>
              <a:t>t</a:t>
            </a:r>
            <a:r>
              <a:rPr lang="zh-CN" altLang="en-US" sz="1600" dirty="0" smtClean="0">
                <a:latin typeface="Menlo Regular"/>
                <a:cs typeface="Menlo Regular"/>
              </a:rPr>
              <a:t>”</a:t>
            </a:r>
            <a:endParaRPr lang="en-US" altLang="zh-TW" sz="1600" dirty="0">
              <a:latin typeface="Menlo Regular"/>
              <a:cs typeface="Menlo Regular"/>
            </a:endParaRPr>
          </a:p>
          <a:p>
            <a:r>
              <a:rPr lang="zh-TW" altLang="en-US" sz="1600" dirty="0">
                <a:latin typeface="Menlo Regular"/>
                <a:cs typeface="Menlo Regular"/>
              </a:rPr>
              <a:t>项目中还有一个</a:t>
            </a:r>
            <a:r>
              <a:rPr lang="en-US" altLang="zh-TW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InfoPlist.strin</a:t>
            </a:r>
            <a:r>
              <a:rPr lang="en-US" altLang="zh-CN" sz="1600" dirty="0" smtClean="0">
                <a:solidFill>
                  <a:srgbClr val="FF0000"/>
                </a:solidFill>
                <a:latin typeface="Menlo Regular"/>
                <a:cs typeface="Menlo Regular"/>
              </a:rPr>
              <a:t>gs</a:t>
            </a:r>
            <a:r>
              <a:rPr lang="zh-TW" altLang="en-US" sz="1600" dirty="0" smtClean="0">
                <a:latin typeface="Menlo Regular"/>
                <a:cs typeface="Menlo Regular"/>
              </a:rPr>
              <a:t>的</a:t>
            </a:r>
            <a:r>
              <a:rPr lang="zh-TW" altLang="en-US" sz="1600" dirty="0">
                <a:latin typeface="Menlo Regular"/>
                <a:cs typeface="Menlo Regular"/>
              </a:rPr>
              <a:t>文件，跟</a:t>
            </a:r>
            <a:r>
              <a:rPr lang="en-US" altLang="zh-TW" sz="1600" dirty="0">
                <a:latin typeface="Menlo Regular"/>
                <a:cs typeface="Menlo Regular"/>
              </a:rPr>
              <a:t>Info.plist</a:t>
            </a:r>
            <a:r>
              <a:rPr lang="zh-TW" altLang="en-US" sz="1600">
                <a:latin typeface="Menlo Regular"/>
                <a:cs typeface="Menlo Regular"/>
              </a:rPr>
              <a:t>文</a:t>
            </a:r>
            <a:r>
              <a:rPr lang="zh-TW" altLang="en-US" sz="1600" smtClean="0">
                <a:latin typeface="Menlo Regular"/>
                <a:cs typeface="Menlo Regular"/>
              </a:rPr>
              <a:t>件的本地化相关</a:t>
            </a:r>
            <a:endParaRPr lang="en-US" altLang="zh-TW" sz="1600" smtClean="0">
              <a:latin typeface="Menlo Regular"/>
              <a:cs typeface="Menlo Regular"/>
            </a:endParaRPr>
          </a:p>
          <a:p>
            <a:r>
              <a:rPr lang="en-US" altLang="zh-TW" sz="1600" smtClean="0">
                <a:latin typeface="Menlo Regular"/>
                <a:cs typeface="Menlo Regular"/>
              </a:rPr>
              <a:t>…</a:t>
            </a:r>
            <a:endParaRPr lang="en-US" altLang="zh-TW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endParaRPr lang="en-US" altLang="zh-TW" sz="1600" dirty="0">
              <a:solidFill>
                <a:srgbClr val="FF0000"/>
              </a:solidFill>
              <a:latin typeface="Menlo Regular"/>
              <a:cs typeface="Menlo Regular"/>
            </a:endParaRPr>
          </a:p>
          <a:p>
            <a:endParaRPr kumimoji="1" lang="zh-CN" altLang="en-US" sz="1600" dirty="0">
              <a:latin typeface="Menlo Regular"/>
              <a:cs typeface="Menlo Regular"/>
            </a:endParaRPr>
          </a:p>
        </p:txBody>
      </p:sp>
      <p:pic>
        <p:nvPicPr>
          <p:cNvPr id="4" name="图片 3" descr="Snip20150809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55" y="1892789"/>
            <a:ext cx="2189972" cy="250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2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Info.plist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4722"/>
            <a:ext cx="8229600" cy="3868797"/>
          </a:xfrm>
        </p:spPr>
        <p:txBody>
          <a:bodyPr>
            <a:normAutofit fontScale="77500" lnSpcReduction="20000"/>
          </a:bodyPr>
          <a:lstStyle/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常见属性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(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红色部分是用文本编辑器打开时看到的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key)</a:t>
            </a: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r>
              <a:rPr lang="en-US" altLang="zh-CN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Localiztion native development region(</a:t>
            </a:r>
            <a:r>
              <a:rPr lang="en-US" altLang="zh-CN" sz="1600" b="1" kern="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CFBundleDevelopmentRegion</a:t>
            </a:r>
            <a:r>
              <a:rPr lang="en-US" altLang="zh-CN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-本地化</a:t>
            </a:r>
            <a:r>
              <a:rPr lang="en-US" altLang="zh-CN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相关</a:t>
            </a: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endParaRPr lang="en-US" altLang="ja-JP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Bundle display name(</a:t>
            </a:r>
            <a:r>
              <a:rPr lang="en-US" altLang="zh-TW" sz="1600" b="1" kern="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CFBundleDisplayName</a:t>
            </a: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-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程序安装后显示的名称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,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限制在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10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－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12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个字符，如果超出，将被显示缩写</a:t>
            </a:r>
            <a:r>
              <a:rPr lang="zh-TW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名称</a:t>
            </a:r>
            <a:endParaRPr lang="en-US" altLang="zh-TW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Icon file(</a:t>
            </a:r>
            <a:r>
              <a:rPr lang="en-US" altLang="zh-TW" sz="1600" b="1" kern="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CFBundleIconFile</a:t>
            </a: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-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app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图标名称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,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一般为</a:t>
            </a:r>
            <a:r>
              <a:rPr lang="en-US" altLang="zh-TW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Icon.png</a:t>
            </a:r>
          </a:p>
          <a:p>
            <a:pPr marL="0" indent="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None/>
            </a:pP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Bundle version(</a:t>
            </a:r>
            <a:r>
              <a:rPr lang="en-US" altLang="zh-TW" sz="1600" b="1" kern="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CFBundleS</a:t>
            </a:r>
            <a:r>
              <a:rPr lang="en-US" altLang="zh-CN" sz="1600" b="1" kern="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hort</a:t>
            </a:r>
            <a:r>
              <a:rPr lang="en-US" altLang="zh-TW" sz="1600" b="1" kern="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VersionString</a:t>
            </a: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-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应用程序的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版本号，每次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往</a:t>
            </a:r>
            <a:r>
              <a:rPr lang="en-US" altLang="zh-CN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App Store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上发布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一个新版本时，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需要增加这个</a:t>
            </a:r>
            <a:r>
              <a:rPr lang="zh-CN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版本号</a:t>
            </a:r>
            <a:endParaRPr lang="en-US" altLang="zh-CN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endParaRPr lang="en-US" altLang="zh-CN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Main storyboard file base name(</a:t>
            </a:r>
            <a:r>
              <a:rPr lang="en-US" altLang="zh-TW" sz="1600" b="1" kern="0" dirty="0" smtClean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NSMainStoryboardFile</a:t>
            </a: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-</a:t>
            </a:r>
            <a:r>
              <a:rPr lang="zh-TW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主</a:t>
            </a:r>
            <a:r>
              <a:rPr lang="en-US" altLang="zh-TW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storyboard</a:t>
            </a:r>
            <a:r>
              <a:rPr lang="zh-TW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文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件的</a:t>
            </a:r>
            <a:r>
              <a:rPr lang="zh-TW" altLang="en-US" sz="1600" kern="0" dirty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名称</a:t>
            </a:r>
            <a:endParaRPr lang="en-US" altLang="zh-TW" sz="1600" kern="0" dirty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endParaRPr lang="en-US" altLang="zh-TW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Bundle identifier(</a:t>
            </a:r>
            <a:r>
              <a:rPr lang="en-US" altLang="zh-TW" sz="1600" b="1" kern="0" dirty="0">
                <a:solidFill>
                  <a:srgbClr val="FF0000"/>
                </a:solidFill>
                <a:latin typeface="Menlo Regular"/>
                <a:ea typeface="宋体" charset="0"/>
                <a:cs typeface="Menlo Regular"/>
              </a:rPr>
              <a:t>CFBundleIdentifier</a:t>
            </a:r>
            <a:r>
              <a:rPr lang="en-US" altLang="zh-TW" sz="1600" b="1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)</a:t>
            </a:r>
            <a:r>
              <a:rPr lang="en-US" altLang="zh-TW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-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项目</a:t>
            </a:r>
            <a:r>
              <a:rPr lang="zh-TW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的唯一标识，</a:t>
            </a:r>
            <a:r>
              <a:rPr lang="zh-CN" altLang="en-US" sz="1600" kern="0" dirty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部署到真机时</a:t>
            </a:r>
            <a:r>
              <a:rPr lang="zh-CN" altLang="en-US" sz="1600" ker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用</a:t>
            </a:r>
            <a:r>
              <a:rPr lang="zh-CN" altLang="en-US" sz="1600" kern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到</a:t>
            </a:r>
            <a:endParaRPr lang="en-US" altLang="zh-CN" sz="1600" kern="0" smtClean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u"/>
            </a:pPr>
            <a:r>
              <a:rPr lang="en-US" altLang="zh-CN" sz="1600" kern="0" smtClean="0">
                <a:solidFill>
                  <a:srgbClr val="000000"/>
                </a:solidFill>
                <a:latin typeface="Menlo Regular"/>
                <a:ea typeface="宋体" charset="0"/>
                <a:cs typeface="Menlo Regular"/>
              </a:rPr>
              <a:t>…</a:t>
            </a:r>
            <a:endParaRPr lang="en-US" altLang="zh-CN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  <a:p>
            <a:pPr lvl="0" defTabSz="914400" eaLnBrk="0" fontAlgn="base" hangingPunct="0">
              <a:spcAft>
                <a:spcPct val="0"/>
              </a:spcAft>
              <a:buClr>
                <a:srgbClr val="000000"/>
              </a:buClr>
              <a:buSzPct val="70000"/>
              <a:buFont typeface="Wingdings" charset="0"/>
              <a:buChar char="l"/>
            </a:pPr>
            <a:endParaRPr kumimoji="1" lang="zh-CN" altLang="en-US" sz="1600" kern="0" dirty="0">
              <a:solidFill>
                <a:srgbClr val="000000"/>
              </a:solidFill>
              <a:latin typeface="Menlo Regular"/>
              <a:ea typeface="宋体" charset="0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191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pch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项目的</a:t>
            </a:r>
            <a:r>
              <a:rPr kumimoji="1" lang="en-US" altLang="zh-CN" sz="1600" dirty="0" smtClean="0"/>
              <a:t>Supporting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files</a:t>
            </a:r>
            <a:r>
              <a:rPr kumimoji="1" lang="zh-CN" altLang="en-US" sz="1600" dirty="0" smtClean="0"/>
              <a:t>文件夹下面有个“工程名</a:t>
            </a:r>
            <a:r>
              <a:rPr kumimoji="1" lang="en-US" altLang="zh-CN" sz="1600" dirty="0" smtClean="0"/>
              <a:t>-Prefix.pch</a:t>
            </a:r>
            <a:r>
              <a:rPr kumimoji="1" lang="zh-CN" altLang="en-US" sz="1600" dirty="0" smtClean="0"/>
              <a:t>”文件，也是一个头文件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pch</a:t>
            </a:r>
            <a:r>
              <a:rPr kumimoji="1" lang="zh-CN" altLang="en-US" sz="1600" dirty="0" smtClean="0"/>
              <a:t>头文件的内容能被项目中的其他所有源文件共享和访问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一般在</a:t>
            </a:r>
            <a:r>
              <a:rPr kumimoji="1" lang="en-US" altLang="zh-CN" sz="1600" dirty="0" smtClean="0"/>
              <a:t>pch</a:t>
            </a:r>
            <a:r>
              <a:rPr kumimoji="1" lang="zh-CN" altLang="en-US" sz="1600" dirty="0" smtClean="0"/>
              <a:t>文件中定义一些全局的宏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/>
              <a:t>在</a:t>
            </a:r>
            <a:r>
              <a:rPr kumimoji="1" lang="en-US" altLang="zh-CN" sz="1600" dirty="0"/>
              <a:t>pch</a:t>
            </a:r>
            <a:r>
              <a:rPr kumimoji="1" lang="zh-CN" altLang="en-US" sz="1600" dirty="0"/>
              <a:t>文件中添加下列预处理指令，然后在项目中使用</a:t>
            </a:r>
            <a:r>
              <a:rPr kumimoji="1" lang="en-US" altLang="zh-CN" sz="1600" dirty="0"/>
              <a:t>Log(…)</a:t>
            </a:r>
            <a:r>
              <a:rPr kumimoji="1" lang="zh-CN" altLang="en-US" sz="1600" dirty="0"/>
              <a:t>来输出日志信息，就可以在发布应用的时候，一次性将</a:t>
            </a:r>
            <a:r>
              <a:rPr kumimoji="1" lang="en-US" altLang="zh-CN" sz="1600" dirty="0"/>
              <a:t>NSLog</a:t>
            </a:r>
            <a:r>
              <a:rPr kumimoji="1" lang="zh-CN" altLang="en-US" sz="1600" dirty="0"/>
              <a:t>语句移除（在调试模式下，才有定义</a:t>
            </a:r>
            <a:r>
              <a:rPr kumimoji="1" lang="en-US" altLang="zh-CN" sz="1600" dirty="0"/>
              <a:t>DEBUG</a:t>
            </a:r>
            <a:r>
              <a:rPr kumimoji="1" lang="zh-CN" altLang="en-US" sz="1600" dirty="0"/>
              <a:t>）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643820"/>
                </a:solidFill>
                <a:latin typeface="Menlo-Regular"/>
              </a:rPr>
              <a:t>#ifdef DEBUG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643820"/>
                </a:solidFill>
                <a:latin typeface="Menlo-Regular"/>
              </a:rPr>
              <a:t>#define Log(...) NSLog(__VA_ARGS__)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643820"/>
                </a:solidFill>
                <a:latin typeface="Menlo-Regular"/>
              </a:rPr>
              <a:t>#else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it-IT" altLang="zh-CN" sz="1600" dirty="0">
                <a:solidFill>
                  <a:srgbClr val="643820"/>
                </a:solidFill>
                <a:latin typeface="Menlo-Regular"/>
              </a:rPr>
              <a:t>#define Log(...</a:t>
            </a:r>
            <a:r>
              <a:rPr lang="it-IT" altLang="zh-CN" sz="1600">
                <a:solidFill>
                  <a:srgbClr val="643820"/>
                </a:solidFill>
                <a:latin typeface="Menlo-Regular"/>
              </a:rPr>
              <a:t>) </a:t>
            </a:r>
            <a:endParaRPr lang="it-IT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it-IT" altLang="zh-CN" sz="1600">
                <a:solidFill>
                  <a:srgbClr val="643820"/>
                </a:solidFill>
                <a:latin typeface="Menlo-Regular"/>
              </a:rPr>
              <a:t>#</a:t>
            </a:r>
            <a:r>
              <a:rPr lang="it-IT" altLang="zh-CN" sz="1600" smtClean="0">
                <a:solidFill>
                  <a:srgbClr val="643820"/>
                </a:solidFill>
                <a:latin typeface="Menlo-Regular"/>
              </a:rPr>
              <a:t>endif</a:t>
            </a:r>
          </a:p>
          <a:p>
            <a:pPr marL="0" indent="0">
              <a:buNone/>
            </a:pPr>
            <a:r>
              <a:rPr kumimoji="1" lang="it-IT" altLang="zh-CN" sz="1600" smtClean="0">
                <a:solidFill>
                  <a:srgbClr val="643820"/>
                </a:solidFill>
                <a:latin typeface="Menlo-Regular"/>
              </a:rPr>
              <a:t>…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5029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UIApplication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460"/>
            <a:ext cx="8229600" cy="3843653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600" dirty="0" smtClean="0"/>
              <a:t>对象是应用程序的象征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每一个应用都有自己的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600" dirty="0" smtClean="0"/>
              <a:t>对象，而且是单例的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通过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sharedApplication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kumimoji="1" lang="zh-CN" altLang="en-US" sz="1600" dirty="0" smtClean="0"/>
              <a:t>可以获得这个单例对象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一个</a:t>
            </a:r>
            <a:r>
              <a:rPr kumimoji="1" lang="en-US" altLang="zh-CN" sz="1600" dirty="0" smtClean="0"/>
              <a:t>iOS</a:t>
            </a:r>
            <a:r>
              <a:rPr kumimoji="1" lang="zh-CN" altLang="en-US" sz="1600" dirty="0" smtClean="0"/>
              <a:t>程序启动后创建的第一个对象就是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600" dirty="0" smtClean="0"/>
              <a:t>对象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利用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600" dirty="0" smtClean="0"/>
              <a:t>对象，能进行一些应用级别</a:t>
            </a:r>
            <a:r>
              <a:rPr kumimoji="1" lang="zh-CN" altLang="en-US" sz="1600" smtClean="0"/>
              <a:t>的操作</a:t>
            </a:r>
            <a:endParaRPr kumimoji="1" lang="en-US" altLang="zh-CN" sz="1600" smtClean="0"/>
          </a:p>
          <a:p>
            <a:r>
              <a:rPr kumimoji="1" lang="en-US" altLang="zh-CN" sz="1600" smtClean="0"/>
              <a:t>…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040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UIApplication</a:t>
            </a:r>
            <a:r>
              <a:rPr kumimoji="1" lang="zh-CN" altLang="en-US" dirty="0" smtClean="0"/>
              <a:t>的常用属性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1460"/>
            <a:ext cx="8229600" cy="3771636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设置应用程序图标右上角的红色提醒数字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applicationIconBadgeNumber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设置联网指示器的可见性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getter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=isNetworkActivityIndicatorVisible)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networkActivityIndicatorVisible;</a:t>
            </a: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zh-CN" altLang="en-US" sz="1600" dirty="0"/>
          </a:p>
        </p:txBody>
      </p:sp>
      <p:pic>
        <p:nvPicPr>
          <p:cNvPr id="7" name="图片 6" descr="QQ20140406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632" y="4195014"/>
            <a:ext cx="4275321" cy="16361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0" y="1946738"/>
            <a:ext cx="889000" cy="6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8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iOS7</a:t>
            </a:r>
            <a:r>
              <a:rPr kumimoji="1" lang="zh-CN" altLang="en-US" dirty="0" smtClean="0"/>
              <a:t>中的状态栏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2965"/>
            <a:ext cx="8229600" cy="394719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从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iOS7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开始，系统提供了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2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种管理状态栏的方式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通过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管理（每一个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都可以拥有自己不同的状态栏）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通过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管理（一个应用程序的状态栏都由它统一管理）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en-US" altLang="en-US" sz="1600" dirty="0" smtClean="0"/>
              <a:t>在iOS7中，默认情况下，状态栏都是由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kumimoji="1" lang="zh-CN" altLang="en-US" sz="1600" dirty="0" smtClean="0"/>
              <a:t>管理</a:t>
            </a:r>
            <a:r>
              <a:rPr kumimoji="1" lang="en-US" altLang="en-US" sz="1600" dirty="0" smtClean="0"/>
              <a:t>的</a:t>
            </a:r>
            <a:r>
              <a:rPr kumimoji="1" lang="zh-CN" altLang="en-US" sz="1600" dirty="0" smtClean="0"/>
              <a:t>，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kumimoji="1" lang="zh-CN" altLang="en-US" sz="1600" dirty="0" smtClean="0"/>
              <a:t>实现下列方法就可以轻松管理状态栏的可见性和样式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状态栏的样式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UIStatusBarStyle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preferredStatusBarStyle; 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状态栏的可见性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Tx/>
              <a:buChar char="-"/>
            </a:pPr>
            <a:r>
              <a:rPr lang="en-US" altLang="zh-CN" sz="160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prefersStatusBarHidden</a:t>
            </a:r>
            <a:r>
              <a:rPr lang="en-US" altLang="zh-CN" sz="1600" smtClean="0">
                <a:solidFill>
                  <a:srgbClr val="000000"/>
                </a:solidFill>
                <a:latin typeface="Menlo-Regular"/>
              </a:rPr>
              <a:t>; </a:t>
            </a:r>
          </a:p>
          <a:p>
            <a:pPr>
              <a:buFontTx/>
              <a:buChar char="-"/>
            </a:pPr>
            <a:r>
              <a:rPr kumimoji="1" lang="en-US" altLang="zh-CN" sz="1600" smtClean="0">
                <a:solidFill>
                  <a:srgbClr val="000000"/>
                </a:solidFill>
                <a:latin typeface="Menlo-Regular"/>
              </a:rPr>
              <a:t>…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769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利用</a:t>
            </a:r>
            <a:r>
              <a:rPr kumimoji="1" lang="en-US" altLang="zh-CN" dirty="0" smtClean="0"/>
              <a:t>UIApplication</a:t>
            </a:r>
            <a:r>
              <a:rPr kumimoji="1" lang="zh-CN" altLang="en-US" dirty="0" smtClean="0"/>
              <a:t>来管理状态栏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2965"/>
            <a:ext cx="8229600" cy="329481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如果想利用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600" dirty="0" smtClean="0"/>
              <a:t>来管理状态栏，首先得修改</a:t>
            </a:r>
            <a:r>
              <a:rPr kumimoji="1" lang="en-US" altLang="zh-CN" sz="1600" dirty="0" smtClean="0"/>
              <a:t>Info.plist</a:t>
            </a:r>
            <a:r>
              <a:rPr kumimoji="1" lang="zh-CN" altLang="en-US" sz="1600" dirty="0" smtClean="0"/>
              <a:t>的设置</a:t>
            </a:r>
            <a:endParaRPr kumimoji="1" lang="zh-CN" altLang="en-US" sz="1600" dirty="0"/>
          </a:p>
        </p:txBody>
      </p:sp>
      <p:pic>
        <p:nvPicPr>
          <p:cNvPr id="5" name="图片 4" descr="QQ20140406-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32" y="1980476"/>
            <a:ext cx="6286500" cy="86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6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7149</TotalTime>
  <Words>1215</Words>
  <Application>Microsoft Macintosh PowerPoint</Application>
  <PresentationFormat>全屏显示(16:10)</PresentationFormat>
  <Paragraphs>275</Paragraphs>
  <Slides>21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小码哥2015</vt:lpstr>
      <vt:lpstr>程序启动原理</vt:lpstr>
      <vt:lpstr>掌握</vt:lpstr>
      <vt:lpstr>Info.plist常见的设置</vt:lpstr>
      <vt:lpstr>Info.plist</vt:lpstr>
      <vt:lpstr>pch文件</vt:lpstr>
      <vt:lpstr>什么是UIApplication</vt:lpstr>
      <vt:lpstr>UIApplication的常用属性</vt:lpstr>
      <vt:lpstr>iOS7中的状态栏</vt:lpstr>
      <vt:lpstr>利用UIApplication来管理状态栏</vt:lpstr>
      <vt:lpstr>openURL:</vt:lpstr>
      <vt:lpstr>UIApplication和delegate</vt:lpstr>
      <vt:lpstr>UIApplication和delegate</vt:lpstr>
      <vt:lpstr>UIApplicationDelegate</vt:lpstr>
      <vt:lpstr>iOS程序的启动过程</vt:lpstr>
      <vt:lpstr>UIApplicationMain</vt:lpstr>
      <vt:lpstr>UIApplicationMain</vt:lpstr>
      <vt:lpstr>UIWindow</vt:lpstr>
      <vt:lpstr>UIWindow</vt:lpstr>
      <vt:lpstr>UIWindow的获得</vt:lpstr>
      <vt:lpstr>四大对象关系图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yuan</cp:lastModifiedBy>
  <cp:revision>2048</cp:revision>
  <dcterms:created xsi:type="dcterms:W3CDTF">2013-07-22T07:36:09Z</dcterms:created>
  <dcterms:modified xsi:type="dcterms:W3CDTF">2015-08-22T13:26:07Z</dcterms:modified>
</cp:coreProperties>
</file>