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56" r:id="rId2"/>
    <p:sldId id="262" r:id="rId3"/>
    <p:sldId id="263" r:id="rId4"/>
    <p:sldId id="264"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31BAC8-128D-4B94-8DFD-E7EB9B4FE9B9}" v="66" dt="2023-05-16T19:59:06.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A731BAC8-128D-4B94-8DFD-E7EB9B4FE9B9}"/>
    <pc:docChg chg="undo redo custSel modSld">
      <pc:chgData name="larry baucum" userId="ce1ac23ad0661a98" providerId="LiveId" clId="{A731BAC8-128D-4B94-8DFD-E7EB9B4FE9B9}" dt="2023-05-16T21:21:10.298" v="4960" actId="20577"/>
      <pc:docMkLst>
        <pc:docMk/>
      </pc:docMkLst>
      <pc:sldChg chg="modSp mod">
        <pc:chgData name="larry baucum" userId="ce1ac23ad0661a98" providerId="LiveId" clId="{A731BAC8-128D-4B94-8DFD-E7EB9B4FE9B9}" dt="2023-05-16T19:59:26.918" v="4730" actId="20577"/>
        <pc:sldMkLst>
          <pc:docMk/>
          <pc:sldMk cId="3501347425" sldId="260"/>
        </pc:sldMkLst>
        <pc:spChg chg="mod">
          <ac:chgData name="larry baucum" userId="ce1ac23ad0661a98" providerId="LiveId" clId="{A731BAC8-128D-4B94-8DFD-E7EB9B4FE9B9}" dt="2023-05-16T19:59:26.918" v="4730" actId="20577"/>
          <ac:spMkLst>
            <pc:docMk/>
            <pc:sldMk cId="3501347425" sldId="260"/>
            <ac:spMk id="3" creationId="{A9CB511D-EA45-4336-847C-1252667143B5}"/>
          </ac:spMkLst>
        </pc:spChg>
        <pc:picChg chg="mod">
          <ac:chgData name="larry baucum" userId="ce1ac23ad0661a98" providerId="LiveId" clId="{A731BAC8-128D-4B94-8DFD-E7EB9B4FE9B9}" dt="2023-05-16T19:57:33.580" v="4712" actId="14100"/>
          <ac:picMkLst>
            <pc:docMk/>
            <pc:sldMk cId="3501347425" sldId="260"/>
            <ac:picMk id="5" creationId="{A21EA617-6D48-425F-97A8-7FEC82C8F401}"/>
          </ac:picMkLst>
        </pc:picChg>
      </pc:sldChg>
      <pc:sldChg chg="modSp mod">
        <pc:chgData name="larry baucum" userId="ce1ac23ad0661a98" providerId="LiveId" clId="{A731BAC8-128D-4B94-8DFD-E7EB9B4FE9B9}" dt="2023-05-16T21:16:02.319" v="4959" actId="20577"/>
        <pc:sldMkLst>
          <pc:docMk/>
          <pc:sldMk cId="2973779072" sldId="262"/>
        </pc:sldMkLst>
        <pc:spChg chg="mod">
          <ac:chgData name="larry baucum" userId="ce1ac23ad0661a98" providerId="LiveId" clId="{A731BAC8-128D-4B94-8DFD-E7EB9B4FE9B9}" dt="2023-05-15T08:40:50.855" v="1187" actId="14100"/>
          <ac:spMkLst>
            <pc:docMk/>
            <pc:sldMk cId="2973779072" sldId="262"/>
            <ac:spMk id="2" creationId="{82EFEC76-4F5E-360D-181B-EC3DE2450E5B}"/>
          </ac:spMkLst>
        </pc:spChg>
        <pc:spChg chg="mod">
          <ac:chgData name="larry baucum" userId="ce1ac23ad0661a98" providerId="LiveId" clId="{A731BAC8-128D-4B94-8DFD-E7EB9B4FE9B9}" dt="2023-05-16T21:16:02.319" v="4959" actId="20577"/>
          <ac:spMkLst>
            <pc:docMk/>
            <pc:sldMk cId="2973779072" sldId="262"/>
            <ac:spMk id="3" creationId="{F34763DB-80E4-F049-58EB-C30AFB6E9672}"/>
          </ac:spMkLst>
        </pc:spChg>
      </pc:sldChg>
      <pc:sldChg chg="addSp delSp modSp mod modClrScheme chgLayout">
        <pc:chgData name="larry baucum" userId="ce1ac23ad0661a98" providerId="LiveId" clId="{A731BAC8-128D-4B94-8DFD-E7EB9B4FE9B9}" dt="2023-05-16T19:43:52.496" v="4662" actId="14100"/>
        <pc:sldMkLst>
          <pc:docMk/>
          <pc:sldMk cId="4116064116" sldId="263"/>
        </pc:sldMkLst>
        <pc:spChg chg="mod">
          <ac:chgData name="larry baucum" userId="ce1ac23ad0661a98" providerId="LiveId" clId="{A731BAC8-128D-4B94-8DFD-E7EB9B4FE9B9}" dt="2023-05-16T19:05:57.470" v="3218" actId="14100"/>
          <ac:spMkLst>
            <pc:docMk/>
            <pc:sldMk cId="4116064116" sldId="263"/>
            <ac:spMk id="2" creationId="{D5AA4610-1D35-6377-F9FF-35B2FA8E2266}"/>
          </ac:spMkLst>
        </pc:spChg>
        <pc:spChg chg="del">
          <ac:chgData name="larry baucum" userId="ce1ac23ad0661a98" providerId="LiveId" clId="{A731BAC8-128D-4B94-8DFD-E7EB9B4FE9B9}" dt="2023-05-16T19:04:58.220" v="3202" actId="931"/>
          <ac:spMkLst>
            <pc:docMk/>
            <pc:sldMk cId="4116064116" sldId="263"/>
            <ac:spMk id="3" creationId="{7F2FBAAF-765D-B10C-C437-D52C7BA0899F}"/>
          </ac:spMkLst>
        </pc:spChg>
        <pc:spChg chg="add del mod">
          <ac:chgData name="larry baucum" userId="ce1ac23ad0661a98" providerId="LiveId" clId="{A731BAC8-128D-4B94-8DFD-E7EB9B4FE9B9}" dt="2023-05-16T19:05:33.487" v="3212" actId="26606"/>
          <ac:spMkLst>
            <pc:docMk/>
            <pc:sldMk cId="4116064116" sldId="263"/>
            <ac:spMk id="7" creationId="{0E399E4E-8968-28D6-A598-C9220FC2AA2F}"/>
          </ac:spMkLst>
        </pc:spChg>
        <pc:spChg chg="add del mod">
          <ac:chgData name="larry baucum" userId="ce1ac23ad0661a98" providerId="LiveId" clId="{A731BAC8-128D-4B94-8DFD-E7EB9B4FE9B9}" dt="2023-05-16T19:43:02.324" v="4653" actId="931"/>
          <ac:spMkLst>
            <pc:docMk/>
            <pc:sldMk cId="4116064116" sldId="263"/>
            <ac:spMk id="8" creationId="{14C5DEC4-6FE3-BF3A-C2DE-56FE6061BD9A}"/>
          </ac:spMkLst>
        </pc:spChg>
        <pc:spChg chg="add del mod">
          <ac:chgData name="larry baucum" userId="ce1ac23ad0661a98" providerId="LiveId" clId="{A731BAC8-128D-4B94-8DFD-E7EB9B4FE9B9}" dt="2023-05-16T19:05:38.051" v="3214" actId="26606"/>
          <ac:spMkLst>
            <pc:docMk/>
            <pc:sldMk cId="4116064116" sldId="263"/>
            <ac:spMk id="9" creationId="{3622F384-3DED-962E-56E4-A672E2165520}"/>
          </ac:spMkLst>
        </pc:spChg>
        <pc:spChg chg="add del mod">
          <ac:chgData name="larry baucum" userId="ce1ac23ad0661a98" providerId="LiveId" clId="{A731BAC8-128D-4B94-8DFD-E7EB9B4FE9B9}" dt="2023-05-16T19:05:19.088" v="3206" actId="26606"/>
          <ac:spMkLst>
            <pc:docMk/>
            <pc:sldMk cId="4116064116" sldId="263"/>
            <ac:spMk id="10" creationId="{0E399E4E-8968-28D6-A598-C9220FC2AA2F}"/>
          </ac:spMkLst>
        </pc:spChg>
        <pc:spChg chg="add del mod">
          <ac:chgData name="larry baucum" userId="ce1ac23ad0661a98" providerId="LiveId" clId="{A731BAC8-128D-4B94-8DFD-E7EB9B4FE9B9}" dt="2023-05-16T19:05:20.808" v="3208" actId="26606"/>
          <ac:spMkLst>
            <pc:docMk/>
            <pc:sldMk cId="4116064116" sldId="263"/>
            <ac:spMk id="12" creationId="{3622F384-3DED-962E-56E4-A672E2165520}"/>
          </ac:spMkLst>
        </pc:spChg>
        <pc:picChg chg="add del mod">
          <ac:chgData name="larry baucum" userId="ce1ac23ad0661a98" providerId="LiveId" clId="{A731BAC8-128D-4B94-8DFD-E7EB9B4FE9B9}" dt="2023-05-16T19:40:46.949" v="4652" actId="478"/>
          <ac:picMkLst>
            <pc:docMk/>
            <pc:sldMk cId="4116064116" sldId="263"/>
            <ac:picMk id="5" creationId="{58D39BED-51AC-B75B-AB4D-E7066BD546AE}"/>
          </ac:picMkLst>
        </pc:picChg>
        <pc:picChg chg="add mod">
          <ac:chgData name="larry baucum" userId="ce1ac23ad0661a98" providerId="LiveId" clId="{A731BAC8-128D-4B94-8DFD-E7EB9B4FE9B9}" dt="2023-05-16T19:43:52.496" v="4662" actId="14100"/>
          <ac:picMkLst>
            <pc:docMk/>
            <pc:sldMk cId="4116064116" sldId="263"/>
            <ac:picMk id="13" creationId="{8120349F-F54B-FFFE-3C71-D7C7CBB051FE}"/>
          </ac:picMkLst>
        </pc:picChg>
      </pc:sldChg>
      <pc:sldChg chg="modSp mod">
        <pc:chgData name="larry baucum" userId="ce1ac23ad0661a98" providerId="LiveId" clId="{A731BAC8-128D-4B94-8DFD-E7EB9B4FE9B9}" dt="2023-05-16T21:21:10.298" v="4960" actId="20577"/>
        <pc:sldMkLst>
          <pc:docMk/>
          <pc:sldMk cId="4279881836" sldId="264"/>
        </pc:sldMkLst>
        <pc:spChg chg="mod">
          <ac:chgData name="larry baucum" userId="ce1ac23ad0661a98" providerId="LiveId" clId="{A731BAC8-128D-4B94-8DFD-E7EB9B4FE9B9}" dt="2023-05-15T09:08:12.098" v="2243" actId="20577"/>
          <ac:spMkLst>
            <pc:docMk/>
            <pc:sldMk cId="4279881836" sldId="264"/>
            <ac:spMk id="2" creationId="{FB9D1AD4-052B-AAA6-3FE8-B1A8239C09D1}"/>
          </ac:spMkLst>
        </pc:spChg>
        <pc:spChg chg="mod">
          <ac:chgData name="larry baucum" userId="ce1ac23ad0661a98" providerId="LiveId" clId="{A731BAC8-128D-4B94-8DFD-E7EB9B4FE9B9}" dt="2023-05-16T21:21:10.298" v="4960" actId="20577"/>
          <ac:spMkLst>
            <pc:docMk/>
            <pc:sldMk cId="4279881836" sldId="264"/>
            <ac:spMk id="3" creationId="{3F538753-F041-8D63-18F0-F91187D55A5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5/16/2023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learn.microsoft.com/en-" TargetMode="External"/><Relationship Id="rId3" Type="http://schemas.openxmlformats.org/officeDocument/2006/relationships/hyperlink" Target="https://www.dcwater.com/dc-water-glance" TargetMode="External"/><Relationship Id="rId7" Type="http://schemas.openxmlformats.org/officeDocument/2006/relationships/hyperlink" Target="https://learn.microsoft.com/en-us/window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networkradius.com/doc/current/concepts/introduction/AAA.html" TargetMode="External"/><Relationship Id="rId5" Type="http://schemas.openxmlformats.org/officeDocument/2006/relationships/hyperlink" Target="https://www.thedonutwhole.com/how-many-domain-controllers-should-we-have/#:~:text=Microsoft%20recommends%20a%20minimum%20of,or%20due%20to%20malicious%20attacks" TargetMode="External"/><Relationship Id="rId4" Type="http://schemas.openxmlformats.org/officeDocument/2006/relationships/hyperlink" Target="https://www.dcwater.com/about-dc-water" TargetMode="Externa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6000" dirty="0">
                <a:solidFill>
                  <a:schemeClr val="bg1"/>
                </a:solidFill>
              </a:rPr>
              <a:t>DC </a:t>
            </a:r>
            <a:r>
              <a:rPr lang="en-US" sz="6000" cap="none" dirty="0">
                <a:solidFill>
                  <a:schemeClr val="bg1"/>
                </a:solidFill>
              </a:rPr>
              <a:t>Water and Sewer Authority</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ctr"/>
            <a:r>
              <a:rPr lang="en-US" cap="none" dirty="0">
                <a:solidFill>
                  <a:srgbClr val="7CEBFF"/>
                </a:solidFill>
              </a:rPr>
              <a:t>Larry Baucum &amp; Jamiu Ayeolayinka</a:t>
            </a:r>
          </a:p>
        </p:txBody>
      </p:sp>
      <p:pic>
        <p:nvPicPr>
          <p:cNvPr id="13" name="Picture 12">
            <a:extLst>
              <a:ext uri="{FF2B5EF4-FFF2-40B4-BE49-F238E27FC236}">
                <a16:creationId xmlns:a16="http://schemas.microsoft.com/office/drawing/2014/main" id="{0750C8B9-8A74-D211-5CA8-B777EFD3C810}"/>
              </a:ext>
            </a:extLst>
          </p:cNvPr>
          <p:cNvPicPr>
            <a:picLocks noChangeAspect="1"/>
          </p:cNvPicPr>
          <p:nvPr/>
        </p:nvPicPr>
        <p:blipFill>
          <a:blip r:embed="rId4"/>
          <a:stretch>
            <a:fillRect/>
          </a:stretch>
        </p:blipFill>
        <p:spPr>
          <a:xfrm>
            <a:off x="446532" y="548640"/>
            <a:ext cx="11298933" cy="3879425"/>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EC76-4F5E-360D-181B-EC3DE2450E5B}"/>
              </a:ext>
            </a:extLst>
          </p:cNvPr>
          <p:cNvSpPr>
            <a:spLocks noGrp="1"/>
          </p:cNvSpPr>
          <p:nvPr>
            <p:ph type="title"/>
          </p:nvPr>
        </p:nvSpPr>
        <p:spPr>
          <a:xfrm>
            <a:off x="581192" y="702156"/>
            <a:ext cx="11029616" cy="678775"/>
          </a:xfrm>
        </p:spPr>
        <p:txBody>
          <a:bodyPr/>
          <a:lstStyle/>
          <a:p>
            <a:pPr algn="ctr"/>
            <a:r>
              <a:rPr lang="en-US" cap="none" dirty="0"/>
              <a:t>Company Intro and Active Directory Naming Conventions</a:t>
            </a:r>
          </a:p>
        </p:txBody>
      </p:sp>
      <p:sp>
        <p:nvSpPr>
          <p:cNvPr id="3" name="Content Placeholder 2">
            <a:extLst>
              <a:ext uri="{FF2B5EF4-FFF2-40B4-BE49-F238E27FC236}">
                <a16:creationId xmlns:a16="http://schemas.microsoft.com/office/drawing/2014/main" id="{F34763DB-80E4-F049-58EB-C30AFB6E9672}"/>
              </a:ext>
            </a:extLst>
          </p:cNvPr>
          <p:cNvSpPr>
            <a:spLocks noGrp="1"/>
          </p:cNvSpPr>
          <p:nvPr>
            <p:ph idx="1"/>
          </p:nvPr>
        </p:nvSpPr>
        <p:spPr>
          <a:xfrm>
            <a:off x="581192" y="1931438"/>
            <a:ext cx="11029615" cy="4926562"/>
          </a:xfrm>
        </p:spPr>
        <p:txBody>
          <a:bodyPr>
            <a:normAutofit/>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DC Water is a District  of Columbia government independent authority that provides drinking water, public fire hydrant water distribution,  and wastewater treatment services for D.C. </a:t>
            </a:r>
            <a:r>
              <a:rPr lang="en-US" sz="1400"/>
              <a:t>and parts </a:t>
            </a:r>
            <a:r>
              <a:rPr lang="en-US" sz="1400" dirty="0"/>
              <a:t>of Maryland and Virginia. </a:t>
            </a:r>
            <a:endParaRPr lang="en-US" dirty="0"/>
          </a:p>
          <a:p>
            <a:r>
              <a:rPr lang="en-US" sz="1400" dirty="0"/>
              <a:t>DC water has a main office that is the brain of the organization , two branch offices that are water pumping stations, and the blue plains wastewater treatment plant. DC water also has 1100 employees that work on-site, off-site, and roam the wastewater treatment plant.</a:t>
            </a:r>
          </a:p>
          <a:p>
            <a:r>
              <a:rPr lang="en-US" sz="1400" dirty="0"/>
              <a:t>The naming conventions used in our active directory configuration follow a straightforward logic to make everything clear and readable at a glance. </a:t>
            </a:r>
          </a:p>
          <a:p>
            <a:r>
              <a:rPr lang="en-US" sz="1400" kern="100" dirty="0">
                <a:effectLst/>
                <a:latin typeface="Gill Sans MT (Body)"/>
                <a:ea typeface="Calibri" panose="020F0502020204030204" pitchFamily="34" charset="0"/>
                <a:cs typeface="Times New Roman" panose="02020603050405020304" pitchFamily="18" charset="0"/>
              </a:rPr>
              <a:t>Domain naming: The domains are named based on their location or purpose preceding the root which is dcwater.com. The </a:t>
            </a:r>
            <a:r>
              <a:rPr lang="en-US" sz="1400" kern="100" dirty="0">
                <a:latin typeface="Gill Sans MT (Body)"/>
                <a:ea typeface="Calibri" panose="020F0502020204030204" pitchFamily="34" charset="0"/>
                <a:cs typeface="Times New Roman" panose="02020603050405020304" pitchFamily="18" charset="0"/>
              </a:rPr>
              <a:t>main office is hq.dcwater.com and w</a:t>
            </a:r>
            <a:r>
              <a:rPr lang="en-US" sz="1400" kern="100" dirty="0">
                <a:effectLst/>
                <a:latin typeface="Gill Sans MT (Body)"/>
                <a:ea typeface="Calibri" panose="020F0502020204030204" pitchFamily="34" charset="0"/>
                <a:cs typeface="Times New Roman" panose="02020603050405020304" pitchFamily="18" charset="0"/>
              </a:rPr>
              <a:t>astewater plant is plant.dcwater.com this is purpose-based naming. The branch </a:t>
            </a:r>
            <a:r>
              <a:rPr lang="en-US" sz="1400" kern="100" dirty="0">
                <a:latin typeface="Gill Sans MT (Body)"/>
                <a:ea typeface="Calibri" panose="020F0502020204030204" pitchFamily="34" charset="0"/>
                <a:cs typeface="Times New Roman" panose="02020603050405020304" pitchFamily="18" charset="0"/>
              </a:rPr>
              <a:t>offices use location-based naming </a:t>
            </a:r>
            <a:r>
              <a:rPr lang="en-US" sz="1400" kern="100" dirty="0">
                <a:effectLst/>
                <a:latin typeface="Gill Sans MT (Body)"/>
                <a:ea typeface="Calibri" panose="020F0502020204030204" pitchFamily="34" charset="0"/>
                <a:cs typeface="Times New Roman" panose="02020603050405020304" pitchFamily="18" charset="0"/>
              </a:rPr>
              <a:t>Branch office 1 is </a:t>
            </a:r>
            <a:r>
              <a:rPr lang="en-US" sz="1400" kern="100" dirty="0">
                <a:latin typeface="Gill Sans MT (Body)"/>
                <a:ea typeface="Calibri" panose="020F0502020204030204" pitchFamily="34" charset="0"/>
                <a:cs typeface="Times New Roman" panose="02020603050405020304" pitchFamily="18" charset="0"/>
              </a:rPr>
              <a:t>B</a:t>
            </a:r>
            <a:r>
              <a:rPr lang="en-US" sz="1400" dirty="0">
                <a:effectLst/>
                <a:latin typeface="Gill Sans MT (Body)"/>
                <a:ea typeface="Calibri" panose="020F0502020204030204" pitchFamily="34" charset="0"/>
              </a:rPr>
              <a:t>.dcwater.com and Branch office 2 is O.dcwater.com which are the street names of the branches.</a:t>
            </a:r>
          </a:p>
          <a:p>
            <a:r>
              <a:rPr lang="en-US" sz="1400" dirty="0">
                <a:latin typeface="Gill Sans MT (Body)"/>
                <a:ea typeface="Calibri" panose="020F0502020204030204" pitchFamily="34" charset="0"/>
              </a:rPr>
              <a:t>Host naming:  We handle employee account naming using the first name, last name, and the first four digits of their employee I.D. number. Customer accounts use their account number as their identifier.</a:t>
            </a:r>
          </a:p>
          <a:p>
            <a:r>
              <a:rPr lang="en-US" sz="1400" dirty="0">
                <a:effectLst/>
                <a:latin typeface="Gill Sans MT (Body)"/>
                <a:ea typeface="Calibri" panose="020F0502020204030204" pitchFamily="34" charset="0"/>
              </a:rPr>
              <a:t>Group naming:  We name our</a:t>
            </a:r>
            <a:r>
              <a:rPr lang="en-US" sz="1400" dirty="0">
                <a:latin typeface="Gill Sans MT (Body)"/>
                <a:ea typeface="Calibri" panose="020F0502020204030204" pitchFamily="34" charset="0"/>
              </a:rPr>
              <a:t> departments based on what purpose they serve for our organization.  An example of this would be Board Members for the board members and higher-level executives, HR for human resources, Marketing for the marketing department., and so on.</a:t>
            </a:r>
          </a:p>
          <a:p>
            <a:r>
              <a:rPr lang="en-US" sz="1400" dirty="0">
                <a:latin typeface="Gill Sans MT (Body)"/>
                <a:ea typeface="Calibri" panose="020F0502020204030204" pitchFamily="34" charset="0"/>
              </a:rPr>
              <a:t>Server naming:  Our servers are named according to their location, purpose, and number.  As an example the main office has hq-DNS1, hq-DNS2, hq-DHCP1, and hq-DFS1.</a:t>
            </a:r>
            <a:endParaRPr lang="en-US" sz="1400" dirty="0">
              <a:effectLst/>
              <a:latin typeface="Gill Sans MT (Body)"/>
              <a:ea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29737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4610-1D35-6377-F9FF-35B2FA8E2266}"/>
              </a:ext>
            </a:extLst>
          </p:cNvPr>
          <p:cNvSpPr>
            <a:spLocks noGrp="1"/>
          </p:cNvSpPr>
          <p:nvPr>
            <p:ph type="title"/>
          </p:nvPr>
        </p:nvSpPr>
        <p:spPr>
          <a:xfrm>
            <a:off x="581192" y="702156"/>
            <a:ext cx="11029616" cy="806604"/>
          </a:xfrm>
        </p:spPr>
        <p:txBody>
          <a:bodyPr anchor="b">
            <a:normAutofit/>
          </a:bodyPr>
          <a:lstStyle/>
          <a:p>
            <a:pPr algn="ctr"/>
            <a:r>
              <a:rPr lang="en-US" cap="none" dirty="0"/>
              <a:t>Network Layout</a:t>
            </a:r>
          </a:p>
        </p:txBody>
      </p:sp>
      <p:pic>
        <p:nvPicPr>
          <p:cNvPr id="13" name="Content Placeholder 12" descr="A picture containing text, diagram, map, circle">
            <a:extLst>
              <a:ext uri="{FF2B5EF4-FFF2-40B4-BE49-F238E27FC236}">
                <a16:creationId xmlns:a16="http://schemas.microsoft.com/office/drawing/2014/main" id="{8120349F-F54B-FFFE-3C71-D7C7CBB051FE}"/>
              </a:ext>
            </a:extLst>
          </p:cNvPr>
          <p:cNvPicPr>
            <a:picLocks noGrp="1" noChangeAspect="1"/>
          </p:cNvPicPr>
          <p:nvPr>
            <p:ph idx="1"/>
          </p:nvPr>
        </p:nvPicPr>
        <p:blipFill>
          <a:blip r:embed="rId2"/>
          <a:stretch>
            <a:fillRect/>
          </a:stretch>
        </p:blipFill>
        <p:spPr>
          <a:xfrm>
            <a:off x="175261" y="1790700"/>
            <a:ext cx="11864340" cy="5067300"/>
          </a:xfrm>
        </p:spPr>
      </p:pic>
    </p:spTree>
    <p:extLst>
      <p:ext uri="{BB962C8B-B14F-4D97-AF65-F5344CB8AC3E}">
        <p14:creationId xmlns:p14="http://schemas.microsoft.com/office/powerpoint/2010/main" val="411606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1AD4-052B-AAA6-3FE8-B1A8239C09D1}"/>
              </a:ext>
            </a:extLst>
          </p:cNvPr>
          <p:cNvSpPr>
            <a:spLocks noGrp="1"/>
          </p:cNvSpPr>
          <p:nvPr>
            <p:ph type="title"/>
          </p:nvPr>
        </p:nvSpPr>
        <p:spPr/>
        <p:txBody>
          <a:bodyPr/>
          <a:lstStyle/>
          <a:p>
            <a:pPr algn="ctr"/>
            <a:r>
              <a:rPr lang="en-US" cap="none" dirty="0"/>
              <a:t>Active Directory Setup</a:t>
            </a:r>
          </a:p>
        </p:txBody>
      </p:sp>
      <p:sp>
        <p:nvSpPr>
          <p:cNvPr id="3" name="Content Placeholder 2">
            <a:extLst>
              <a:ext uri="{FF2B5EF4-FFF2-40B4-BE49-F238E27FC236}">
                <a16:creationId xmlns:a16="http://schemas.microsoft.com/office/drawing/2014/main" id="{3F538753-F041-8D63-18F0-F91187D55A53}"/>
              </a:ext>
            </a:extLst>
          </p:cNvPr>
          <p:cNvSpPr>
            <a:spLocks noGrp="1"/>
          </p:cNvSpPr>
          <p:nvPr>
            <p:ph idx="1"/>
          </p:nvPr>
        </p:nvSpPr>
        <p:spPr>
          <a:xfrm>
            <a:off x="587830" y="1810139"/>
            <a:ext cx="11022978" cy="5047861"/>
          </a:xfrm>
        </p:spPr>
        <p:txBody>
          <a:bodyPr/>
          <a:lstStyle/>
          <a:p>
            <a:endParaRPr lang="en-US" sz="1200" dirty="0"/>
          </a:p>
          <a:p>
            <a:r>
              <a:rPr lang="en-US" sz="1400" dirty="0"/>
              <a:t>2 Domain controllers per location. The first domain controller will handle domain responsibilities such authenticating user access and the second domain controller will be configured to handle primary responsibilities for downtimes due to updating. The secondary DC will also provide redundancy, and fault tolerance.</a:t>
            </a:r>
          </a:p>
          <a:p>
            <a:r>
              <a:rPr lang="en-US" sz="1400" dirty="0"/>
              <a:t>DNS and NPS(RADIUS) will reside on the primary domain controller for headquarters and connect to the other domains using trusts to provide centralized authentication, authorization, and accounting for our WAP’s and VPN. There is an extra DNS for caching at headquarters. There is an extra DNS at B branch for redundancy of our SOA, A,  AAAA, CNAME, NS records.</a:t>
            </a:r>
          </a:p>
          <a:p>
            <a:endParaRPr lang="en-US" sz="1200" dirty="0"/>
          </a:p>
          <a:p>
            <a:r>
              <a:rPr lang="en-US" sz="1400" dirty="0"/>
              <a:t>RAS is at every location to provide WPA2 wireless access to on-site employees  using WAP’s and to provide EAP-TLS VPN access to off-site employees.</a:t>
            </a:r>
          </a:p>
          <a:p>
            <a:endParaRPr lang="en-US" sz="1200" dirty="0"/>
          </a:p>
          <a:p>
            <a:r>
              <a:rPr lang="en-US" sz="1400" dirty="0"/>
              <a:t>IPAM will handle address management for the entire network centralized from </a:t>
            </a:r>
            <a:r>
              <a:rPr lang="en-US" sz="1400"/>
              <a:t>the headquarters .</a:t>
            </a:r>
            <a:endParaRPr lang="en-US" sz="1400" dirty="0"/>
          </a:p>
          <a:p>
            <a:endParaRPr lang="en-US" sz="1200" dirty="0"/>
          </a:p>
          <a:p>
            <a:r>
              <a:rPr lang="en-US" sz="1400" dirty="0"/>
              <a:t>DHCP will be at every location for dynamic address assignment across all domains in the network.</a:t>
            </a:r>
          </a:p>
          <a:p>
            <a:r>
              <a:rPr lang="en-US" sz="1400" dirty="0"/>
              <a:t>DFS will be at every location to provide file replication and file sharing. There will be an extra DFS server at B branch for redundancy and overall fault tolerance.</a:t>
            </a:r>
          </a:p>
          <a:p>
            <a:r>
              <a:rPr lang="en-US" sz="1200" dirty="0"/>
              <a:t>NANO server was not included as it was not needed for load balancing or containerized applications.</a:t>
            </a:r>
          </a:p>
          <a:p>
            <a:endParaRPr lang="en-US" sz="1200" dirty="0"/>
          </a:p>
          <a:p>
            <a:endParaRPr lang="en-US" dirty="0"/>
          </a:p>
        </p:txBody>
      </p:sp>
    </p:spTree>
    <p:extLst>
      <p:ext uri="{BB962C8B-B14F-4D97-AF65-F5344CB8AC3E}">
        <p14:creationId xmlns:p14="http://schemas.microsoft.com/office/powerpoint/2010/main" val="427988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a:xfrm>
            <a:off x="581193" y="729658"/>
            <a:ext cx="11029616" cy="988332"/>
          </a:xfrm>
        </p:spPr>
        <p:txBody>
          <a:bodyPr anchor="b">
            <a:normAutofit/>
          </a:bodyPr>
          <a:lstStyle/>
          <a:p>
            <a:pPr algn="ctr"/>
            <a:r>
              <a:rPr lang="en-US" cap="none" dirty="0"/>
              <a:t>References</a:t>
            </a:r>
          </a:p>
        </p:txBody>
      </p:sp>
      <p:sp>
        <p:nvSpPr>
          <p:cNvPr id="3" name="Subtitle 2">
            <a:extLst>
              <a:ext uri="{FF2B5EF4-FFF2-40B4-BE49-F238E27FC236}">
                <a16:creationId xmlns:a16="http://schemas.microsoft.com/office/drawing/2014/main" id="{A9CB511D-EA45-4336-847C-1252667143B5}"/>
              </a:ext>
            </a:extLst>
          </p:cNvPr>
          <p:cNvSpPr>
            <a:spLocks noGrp="1"/>
          </p:cNvSpPr>
          <p:nvPr>
            <p:ph sz="half" idx="1"/>
          </p:nvPr>
        </p:nvSpPr>
        <p:spPr>
          <a:xfrm>
            <a:off x="581193" y="1897381"/>
            <a:ext cx="6657806" cy="3963670"/>
          </a:xfrm>
        </p:spPr>
        <p:txBody>
          <a:bodyPr anchor="ctr">
            <a:normAutofit fontScale="25000" lnSpcReduction="20000"/>
          </a:bodyPr>
          <a:lstStyle/>
          <a:p>
            <a:endParaRPr lang="en-US" sz="1000" dirty="0">
              <a:effectLst/>
              <a:latin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US" sz="1000" dirty="0">
              <a:effectLst/>
            </a:endParaRPr>
          </a:p>
          <a:p>
            <a:pPr marL="0" indent="0">
              <a:buNone/>
            </a:pPr>
            <a:endParaRPr lang="en-US" sz="3700" dirty="0">
              <a:effectLst/>
              <a:latin typeface="Times New Roman" panose="02020603050405020304" pitchFamily="18" charset="0"/>
              <a:cs typeface="Times New Roman" panose="02020603050405020304" pitchFamily="18" charset="0"/>
            </a:endParaRPr>
          </a:p>
          <a:p>
            <a:r>
              <a:rPr lang="en-US" sz="3700" i="1" dirty="0">
                <a:effectLst/>
                <a:latin typeface="Times New Roman" panose="02020603050405020304" pitchFamily="18" charset="0"/>
                <a:cs typeface="Times New Roman" panose="02020603050405020304" pitchFamily="18" charset="0"/>
              </a:rPr>
              <a:t>DC water at a glance</a:t>
            </a:r>
            <a:r>
              <a:rPr lang="en-US" sz="3700" dirty="0">
                <a:effectLst/>
                <a:latin typeface="Times New Roman" panose="02020603050405020304" pitchFamily="18" charset="0"/>
                <a:cs typeface="Times New Roman" panose="02020603050405020304" pitchFamily="18" charset="0"/>
              </a:rPr>
              <a:t>. (n.d.). DC Water. </a:t>
            </a:r>
            <a:r>
              <a:rPr lang="en-US" sz="3700" dirty="0">
                <a:effectLst/>
                <a:latin typeface="Times New Roman" panose="02020603050405020304" pitchFamily="18" charset="0"/>
                <a:cs typeface="Times New Roman" panose="02020603050405020304" pitchFamily="18" charset="0"/>
                <a:hlinkClick r:id="rId3"/>
              </a:rPr>
              <a:t>https://www.dcwater.com/dc-water-glance</a:t>
            </a:r>
            <a:endParaRPr lang="en-US" sz="3700" dirty="0">
              <a:effectLst/>
              <a:latin typeface="Times New Roman" panose="02020603050405020304" pitchFamily="18" charset="0"/>
              <a:cs typeface="Times New Roman" panose="02020603050405020304" pitchFamily="18" charset="0"/>
            </a:endParaRPr>
          </a:p>
          <a:p>
            <a:endParaRPr lang="en-US" sz="3700" dirty="0">
              <a:effectLst/>
              <a:latin typeface="Times New Roman" panose="02020603050405020304" pitchFamily="18" charset="0"/>
              <a:cs typeface="Times New Roman" panose="02020603050405020304" pitchFamily="18" charset="0"/>
            </a:endParaRPr>
          </a:p>
          <a:p>
            <a:r>
              <a:rPr lang="en-US" sz="3700" dirty="0">
                <a:effectLst/>
                <a:latin typeface="Times New Roman" panose="02020603050405020304" pitchFamily="18" charset="0"/>
                <a:cs typeface="Times New Roman" panose="02020603050405020304" pitchFamily="18" charset="0"/>
              </a:rPr>
              <a:t> </a:t>
            </a:r>
            <a:r>
              <a:rPr lang="en-US" sz="3700" i="1" dirty="0">
                <a:effectLst/>
                <a:latin typeface="Times New Roman" panose="02020603050405020304" pitchFamily="18" charset="0"/>
                <a:cs typeface="Times New Roman" panose="02020603050405020304" pitchFamily="18" charset="0"/>
              </a:rPr>
              <a:t>About DC Water</a:t>
            </a:r>
            <a:r>
              <a:rPr lang="en-US" sz="3700" dirty="0">
                <a:effectLst/>
                <a:latin typeface="Times New Roman" panose="02020603050405020304" pitchFamily="18" charset="0"/>
                <a:cs typeface="Times New Roman" panose="02020603050405020304" pitchFamily="18" charset="0"/>
              </a:rPr>
              <a:t>. (n.d.). DC Water. </a:t>
            </a:r>
            <a:r>
              <a:rPr lang="en-US" sz="3700" dirty="0">
                <a:effectLst/>
                <a:latin typeface="Times New Roman" panose="02020603050405020304" pitchFamily="18" charset="0"/>
                <a:cs typeface="Times New Roman" panose="02020603050405020304" pitchFamily="18" charset="0"/>
                <a:hlinkClick r:id="rId4"/>
              </a:rPr>
              <a:t>https://www.dcwater.com/about-dc-water</a:t>
            </a:r>
            <a:endParaRPr lang="en-US" sz="3700" dirty="0">
              <a:effectLst/>
              <a:latin typeface="Times New Roman" panose="02020603050405020304" pitchFamily="18" charset="0"/>
              <a:cs typeface="Times New Roman" panose="02020603050405020304" pitchFamily="18" charset="0"/>
            </a:endParaRPr>
          </a:p>
          <a:p>
            <a:endParaRPr lang="en-US" sz="3700" dirty="0">
              <a:effectLst/>
              <a:latin typeface="Times New Roman" panose="02020603050405020304" pitchFamily="18" charset="0"/>
              <a:cs typeface="Times New Roman" panose="02020603050405020304" pitchFamily="18" charset="0"/>
            </a:endParaRPr>
          </a:p>
          <a:p>
            <a:r>
              <a:rPr lang="en-US" sz="3700" dirty="0">
                <a:effectLst/>
                <a:latin typeface="Times New Roman" panose="02020603050405020304" pitchFamily="18" charset="0"/>
                <a:cs typeface="Times New Roman" panose="02020603050405020304" pitchFamily="18" charset="0"/>
              </a:rPr>
              <a:t>whole, T. </a:t>
            </a:r>
            <a:r>
              <a:rPr lang="en-US" sz="3700" dirty="0" err="1">
                <a:effectLst/>
                <a:latin typeface="Times New Roman" panose="02020603050405020304" pitchFamily="18" charset="0"/>
                <a:cs typeface="Times New Roman" panose="02020603050405020304" pitchFamily="18" charset="0"/>
              </a:rPr>
              <a:t>dount</a:t>
            </a:r>
            <a:r>
              <a:rPr lang="en-US" sz="3700" dirty="0">
                <a:effectLst/>
                <a:latin typeface="Times New Roman" panose="02020603050405020304" pitchFamily="18" charset="0"/>
                <a:cs typeface="Times New Roman" panose="02020603050405020304" pitchFamily="18" charset="0"/>
              </a:rPr>
              <a:t>. (2023, March 6). </a:t>
            </a:r>
            <a:r>
              <a:rPr lang="en-US" sz="3700" i="1" dirty="0">
                <a:effectLst/>
                <a:latin typeface="Times New Roman" panose="02020603050405020304" pitchFamily="18" charset="0"/>
                <a:cs typeface="Times New Roman" panose="02020603050405020304" pitchFamily="18" charset="0"/>
              </a:rPr>
              <a:t>How many domain controllers should we have?</a:t>
            </a:r>
            <a:r>
              <a:rPr lang="en-US" sz="3700" dirty="0">
                <a:effectLst/>
                <a:latin typeface="Times New Roman" panose="02020603050405020304" pitchFamily="18" charset="0"/>
                <a:cs typeface="Times New Roman" panose="02020603050405020304" pitchFamily="18" charset="0"/>
              </a:rPr>
              <a:t>. The Donut Whole. 	</a:t>
            </a:r>
            <a:r>
              <a:rPr lang="en-US" sz="3700" dirty="0">
                <a:effectLst/>
                <a:latin typeface="Times New Roman" panose="02020603050405020304" pitchFamily="18" charset="0"/>
                <a:cs typeface="Times New Roman" panose="02020603050405020304" pitchFamily="18" charset="0"/>
                <a:hlinkClick r:id="rId5"/>
              </a:rPr>
              <a:t>https://www.thedonutwhole.com/how-many-domain-controllers-should-we-	have/#:~:text=Microsoft%20recommends%20a%20minimum%20of,or%20due%20to%20malicious%20attacks</a:t>
            </a:r>
            <a:r>
              <a:rPr lang="en-US" sz="3700" dirty="0">
                <a:effectLst/>
                <a:latin typeface="Times New Roman" panose="02020603050405020304" pitchFamily="18" charset="0"/>
                <a:cs typeface="Times New Roman" panose="02020603050405020304" pitchFamily="18" charset="0"/>
              </a:rPr>
              <a:t>.</a:t>
            </a:r>
          </a:p>
          <a:p>
            <a:endParaRPr lang="en-US" sz="3700" dirty="0">
              <a:effectLst/>
              <a:latin typeface="Times New Roman" panose="02020603050405020304" pitchFamily="18" charset="0"/>
              <a:cs typeface="Times New Roman" panose="02020603050405020304" pitchFamily="18" charset="0"/>
            </a:endParaRPr>
          </a:p>
          <a:p>
            <a:r>
              <a:rPr lang="en-US" sz="3700" i="1" dirty="0">
                <a:effectLst/>
                <a:latin typeface="Times New Roman" panose="02020603050405020304" pitchFamily="18" charset="0"/>
                <a:cs typeface="Times New Roman" panose="02020603050405020304" pitchFamily="18" charset="0"/>
              </a:rPr>
              <a:t>What is AAA?. </a:t>
            </a:r>
            <a:r>
              <a:rPr lang="en-US" sz="3700" dirty="0">
                <a:effectLst/>
                <a:latin typeface="Times New Roman" panose="02020603050405020304" pitchFamily="18" charset="0"/>
                <a:cs typeface="Times New Roman" panose="02020603050405020304" pitchFamily="18" charset="0"/>
              </a:rPr>
              <a:t>(n.d.). </a:t>
            </a:r>
            <a:r>
              <a:rPr lang="en-US" sz="3700" dirty="0" err="1">
                <a:effectLst/>
                <a:latin typeface="Times New Roman" panose="02020603050405020304" pitchFamily="18" charset="0"/>
                <a:cs typeface="Times New Roman" panose="02020603050405020304" pitchFamily="18" charset="0"/>
              </a:rPr>
              <a:t>FreeRADIUS</a:t>
            </a:r>
            <a:r>
              <a:rPr lang="en-US" sz="3700" dirty="0">
                <a:effectLst/>
                <a:latin typeface="Times New Roman" panose="02020603050405020304" pitchFamily="18" charset="0"/>
                <a:cs typeface="Times New Roman" panose="02020603050405020304" pitchFamily="18" charset="0"/>
              </a:rPr>
              <a:t> Documentation.  	</a:t>
            </a:r>
            <a:r>
              <a:rPr lang="en-US" sz="3700" dirty="0">
                <a:effectLst/>
                <a:latin typeface="Times New Roman" panose="02020603050405020304" pitchFamily="18" charset="0"/>
                <a:cs typeface="Times New Roman" panose="02020603050405020304" pitchFamily="18" charset="0"/>
                <a:hlinkClick r:id="rId6"/>
              </a:rPr>
              <a:t>https://networkradius.com/doc/current/concepts/introduction/AAA.html</a:t>
            </a:r>
            <a:endParaRPr lang="en-US" sz="3700" dirty="0">
              <a:effectLst/>
              <a:latin typeface="Times New Roman" panose="02020603050405020304" pitchFamily="18" charset="0"/>
              <a:cs typeface="Times New Roman" panose="02020603050405020304" pitchFamily="18" charset="0"/>
            </a:endParaRPr>
          </a:p>
          <a:p>
            <a:r>
              <a:rPr lang="en-US" sz="3700" dirty="0">
                <a:effectLst/>
                <a:latin typeface="Times New Roman" panose="02020603050405020304" pitchFamily="18" charset="0"/>
                <a:cs typeface="Times New Roman" panose="02020603050405020304" pitchFamily="18" charset="0"/>
              </a:rPr>
              <a:t> Jason, </a:t>
            </a:r>
            <a:r>
              <a:rPr lang="en-US" sz="3700" dirty="0" err="1">
                <a:effectLst/>
                <a:latin typeface="Times New Roman" panose="02020603050405020304" pitchFamily="18" charset="0"/>
                <a:cs typeface="Times New Roman" panose="02020603050405020304" pitchFamily="18" charset="0"/>
              </a:rPr>
              <a:t>Gerend</a:t>
            </a:r>
            <a:r>
              <a:rPr lang="en-US" sz="3700" dirty="0">
                <a:effectLst/>
                <a:latin typeface="Times New Roman" panose="02020603050405020304" pitchFamily="18" charset="0"/>
                <a:cs typeface="Times New Roman" panose="02020603050405020304" pitchFamily="18" charset="0"/>
              </a:rPr>
              <a:t>. (n.d.). </a:t>
            </a:r>
            <a:r>
              <a:rPr lang="en-US" sz="3700" i="1" dirty="0">
                <a:effectLst/>
                <a:latin typeface="Times New Roman" panose="02020603050405020304" pitchFamily="18" charset="0"/>
                <a:cs typeface="Times New Roman" panose="02020603050405020304" pitchFamily="18" charset="0"/>
              </a:rPr>
              <a:t>Network policy server (NPS)</a:t>
            </a:r>
            <a:r>
              <a:rPr lang="en-US" sz="3700" dirty="0">
                <a:effectLst/>
                <a:latin typeface="Times New Roman" panose="02020603050405020304" pitchFamily="18" charset="0"/>
                <a:cs typeface="Times New Roman" panose="02020603050405020304" pitchFamily="18" charset="0"/>
              </a:rPr>
              <a:t>. Microsoft Learn. </a:t>
            </a:r>
            <a:r>
              <a:rPr lang="en-US" sz="3700" dirty="0">
                <a:effectLst/>
                <a:latin typeface="Times New Roman" panose="02020603050405020304" pitchFamily="18" charset="0"/>
                <a:cs typeface="Times New Roman" panose="02020603050405020304" pitchFamily="18" charset="0"/>
                <a:hlinkClick r:id="rId7"/>
              </a:rPr>
              <a:t>https://learn.microsoft.com/en-us/windows-</a:t>
            </a:r>
            <a:r>
              <a:rPr lang="en-US" sz="3700" dirty="0">
                <a:effectLst/>
                <a:latin typeface="Times New Roman" panose="02020603050405020304" pitchFamily="18" charset="0"/>
                <a:cs typeface="Times New Roman" panose="02020603050405020304" pitchFamily="18" charset="0"/>
              </a:rPr>
              <a:t>	server/networking/technologies/nps/</a:t>
            </a:r>
            <a:r>
              <a:rPr lang="en-US" sz="3700" dirty="0" err="1">
                <a:effectLst/>
                <a:latin typeface="Times New Roman" panose="02020603050405020304" pitchFamily="18" charset="0"/>
                <a:cs typeface="Times New Roman" panose="02020603050405020304" pitchFamily="18" charset="0"/>
              </a:rPr>
              <a:t>nps</a:t>
            </a:r>
            <a:r>
              <a:rPr lang="en-US" sz="3700" dirty="0">
                <a:effectLst/>
                <a:latin typeface="Times New Roman" panose="02020603050405020304" pitchFamily="18" charset="0"/>
                <a:cs typeface="Times New Roman" panose="02020603050405020304" pitchFamily="18" charset="0"/>
              </a:rPr>
              <a:t>-top </a:t>
            </a:r>
          </a:p>
          <a:p>
            <a:r>
              <a:rPr lang="en-US" sz="3700" dirty="0">
                <a:effectLst/>
                <a:latin typeface="Times New Roman" panose="02020603050405020304" pitchFamily="18" charset="0"/>
                <a:cs typeface="Times New Roman" panose="02020603050405020304" pitchFamily="18" charset="0"/>
              </a:rPr>
              <a:t>Validation list. (n.d.). IBM. https://www.ibm.com/docs/en/i/7.3?topic=authentication-validation-list </a:t>
            </a:r>
          </a:p>
          <a:p>
            <a:r>
              <a:rPr lang="en-US" sz="3700" dirty="0" err="1">
                <a:effectLst/>
                <a:latin typeface="Times New Roman" panose="02020603050405020304" pitchFamily="18" charset="0"/>
                <a:cs typeface="Times New Roman" panose="02020603050405020304" pitchFamily="18" charset="0"/>
              </a:rPr>
              <a:t>Khdownie</a:t>
            </a:r>
            <a:r>
              <a:rPr lang="en-US" sz="3700" dirty="0">
                <a:effectLst/>
                <a:latin typeface="Times New Roman" panose="02020603050405020304" pitchFamily="18" charset="0"/>
                <a:cs typeface="Times New Roman" panose="02020603050405020304" pitchFamily="18" charset="0"/>
              </a:rPr>
              <a:t>. (n.d.). </a:t>
            </a:r>
            <a:r>
              <a:rPr lang="en-US" sz="3700" i="1" dirty="0">
                <a:effectLst/>
                <a:latin typeface="Times New Roman" panose="02020603050405020304" pitchFamily="18" charset="0"/>
                <a:cs typeface="Times New Roman" panose="02020603050405020304" pitchFamily="18" charset="0"/>
              </a:rPr>
              <a:t>Extensible authentication protocol (EAP) for Network Access</a:t>
            </a:r>
            <a:r>
              <a:rPr lang="en-US" sz="3700" dirty="0">
                <a:effectLst/>
                <a:latin typeface="Times New Roman" panose="02020603050405020304" pitchFamily="18" charset="0"/>
                <a:cs typeface="Times New Roman" panose="02020603050405020304" pitchFamily="18" charset="0"/>
              </a:rPr>
              <a:t>. Microsoft Learn. </a:t>
            </a:r>
            <a:r>
              <a:rPr lang="en-US" sz="3700" dirty="0">
                <a:effectLst/>
                <a:latin typeface="Times New Roman" panose="02020603050405020304" pitchFamily="18" charset="0"/>
                <a:cs typeface="Times New Roman" panose="02020603050405020304" pitchFamily="18" charset="0"/>
                <a:hlinkClick r:id="rId8"/>
              </a:rPr>
              <a:t>https://learn.microsoft.com/en-</a:t>
            </a:r>
            <a:r>
              <a:rPr lang="en-US" sz="3700" dirty="0">
                <a:effectLst/>
                <a:latin typeface="Times New Roman" panose="02020603050405020304" pitchFamily="18" charset="0"/>
                <a:cs typeface="Times New Roman" panose="02020603050405020304" pitchFamily="18" charset="0"/>
              </a:rPr>
              <a:t>	us/windows-server/networking/technologies/extensible-authentication-protocol/network-access </a:t>
            </a:r>
          </a:p>
          <a:p>
            <a:r>
              <a:rPr lang="en-US" sz="3700" i="1" dirty="0">
                <a:effectLst/>
                <a:latin typeface="Times New Roman" panose="02020603050405020304" pitchFamily="18" charset="0"/>
                <a:cs typeface="Times New Roman" panose="02020603050405020304" pitchFamily="18" charset="0"/>
              </a:rPr>
              <a:t>Types of VPN protocols: </a:t>
            </a:r>
            <a:r>
              <a:rPr lang="en-US" sz="3700" i="1" dirty="0" err="1">
                <a:effectLst/>
                <a:latin typeface="Times New Roman" panose="02020603050405020304" pitchFamily="18" charset="0"/>
                <a:cs typeface="Times New Roman" panose="02020603050405020304" pitchFamily="18" charset="0"/>
              </a:rPr>
              <a:t>Nordlayer</a:t>
            </a:r>
            <a:r>
              <a:rPr lang="en-US" sz="3700" i="1" dirty="0">
                <a:effectLst/>
                <a:latin typeface="Times New Roman" panose="02020603050405020304" pitchFamily="18" charset="0"/>
                <a:cs typeface="Times New Roman" panose="02020603050405020304" pitchFamily="18" charset="0"/>
              </a:rPr>
              <a:t> Learn</a:t>
            </a:r>
            <a:r>
              <a:rPr lang="en-US" sz="3700" dirty="0">
                <a:effectLst/>
                <a:latin typeface="Times New Roman" panose="02020603050405020304" pitchFamily="18" charset="0"/>
                <a:cs typeface="Times New Roman" panose="02020603050405020304" pitchFamily="18" charset="0"/>
              </a:rPr>
              <a:t>. (n.d.). </a:t>
            </a:r>
            <a:r>
              <a:rPr lang="en-US" sz="3700" dirty="0" err="1">
                <a:effectLst/>
                <a:latin typeface="Times New Roman" panose="02020603050405020304" pitchFamily="18" charset="0"/>
                <a:cs typeface="Times New Roman" panose="02020603050405020304" pitchFamily="18" charset="0"/>
              </a:rPr>
              <a:t>NordLayer</a:t>
            </a:r>
            <a:r>
              <a:rPr lang="en-US" sz="3700" dirty="0">
                <a:effectLst/>
                <a:latin typeface="Times New Roman" panose="02020603050405020304" pitchFamily="18" charset="0"/>
                <a:cs typeface="Times New Roman" panose="02020603050405020304" pitchFamily="18" charset="0"/>
              </a:rPr>
              <a:t>. https://nordlayer.com/learn/vpn/types-and-protocols/ </a:t>
            </a:r>
          </a:p>
          <a:p>
            <a:r>
              <a:rPr lang="en-US" sz="3700" dirty="0">
                <a:effectLst/>
                <a:latin typeface="Times New Roman" panose="02020603050405020304" pitchFamily="18" charset="0"/>
                <a:cs typeface="Times New Roman" panose="02020603050405020304" pitchFamily="18" charset="0"/>
              </a:rPr>
              <a:t>Vivek. (2022, November 28). </a:t>
            </a:r>
            <a:r>
              <a:rPr lang="en-US" sz="3700" i="1" dirty="0">
                <a:effectLst/>
                <a:latin typeface="Times New Roman" panose="02020603050405020304" pitchFamily="18" charset="0"/>
                <a:cs typeface="Times New Roman" panose="02020603050405020304" pitchFamily="18" charset="0"/>
              </a:rPr>
              <a:t>EAP-TLS vs. EAP-TTLS/PAP</a:t>
            </a:r>
            <a:r>
              <a:rPr lang="en-US" sz="3700" dirty="0">
                <a:effectLst/>
                <a:latin typeface="Times New Roman" panose="02020603050405020304" pitchFamily="18" charset="0"/>
                <a:cs typeface="Times New Roman" panose="02020603050405020304" pitchFamily="18" charset="0"/>
              </a:rPr>
              <a:t>. SecureW2. https://www.securew2.com/blog/eap-tls-vs-eap-ttls-pap </a:t>
            </a:r>
          </a:p>
          <a:p>
            <a:r>
              <a:rPr lang="en-US" sz="3700" dirty="0">
                <a:effectLst/>
                <a:latin typeface="Times New Roman" panose="02020603050405020304" pitchFamily="18" charset="0"/>
                <a:cs typeface="Times New Roman" panose="02020603050405020304" pitchFamily="18" charset="0"/>
              </a:rPr>
              <a:t>Jason, </a:t>
            </a:r>
            <a:r>
              <a:rPr lang="en-US" sz="3700" dirty="0" err="1">
                <a:effectLst/>
                <a:latin typeface="Times New Roman" panose="02020603050405020304" pitchFamily="18" charset="0"/>
                <a:cs typeface="Times New Roman" panose="02020603050405020304" pitchFamily="18" charset="0"/>
              </a:rPr>
              <a:t>Gerend</a:t>
            </a:r>
            <a:r>
              <a:rPr lang="en-US" sz="3700" dirty="0">
                <a:effectLst/>
                <a:latin typeface="Times New Roman" panose="02020603050405020304" pitchFamily="18" charset="0"/>
                <a:cs typeface="Times New Roman" panose="02020603050405020304" pitchFamily="18" charset="0"/>
              </a:rPr>
              <a:t>. (n.</a:t>
            </a:r>
            <a:r>
              <a:rPr lang="en-US" sz="3700">
                <a:effectLst/>
                <a:latin typeface="Times New Roman" panose="02020603050405020304" pitchFamily="18" charset="0"/>
                <a:cs typeface="Times New Roman" panose="02020603050405020304" pitchFamily="18" charset="0"/>
              </a:rPr>
              <a:t>d.). </a:t>
            </a:r>
            <a:r>
              <a:rPr lang="en-US" sz="3700" i="1" dirty="0">
                <a:effectLst/>
                <a:latin typeface="Times New Roman" panose="02020603050405020304" pitchFamily="18" charset="0"/>
                <a:cs typeface="Times New Roman" panose="02020603050405020304" pitchFamily="18" charset="0"/>
              </a:rPr>
              <a:t>Plan NPS as a radius server</a:t>
            </a:r>
            <a:r>
              <a:rPr lang="en-US" sz="3700" dirty="0">
                <a:effectLst/>
                <a:latin typeface="Times New Roman" panose="02020603050405020304" pitchFamily="18" charset="0"/>
                <a:cs typeface="Times New Roman" panose="02020603050405020304" pitchFamily="18" charset="0"/>
              </a:rPr>
              <a:t>. Microsoft Learn. </a:t>
            </a:r>
            <a:r>
              <a:rPr lang="en-US" sz="3700" dirty="0">
                <a:effectLst/>
                <a:latin typeface="Times New Roman" panose="02020603050405020304" pitchFamily="18" charset="0"/>
                <a:cs typeface="Times New Roman" panose="02020603050405020304" pitchFamily="18" charset="0"/>
                <a:hlinkClick r:id="rId7"/>
              </a:rPr>
              <a:t>https://learn.microsoft.com/en-us/windows-</a:t>
            </a:r>
            <a:r>
              <a:rPr lang="en-US" sz="3700" dirty="0">
                <a:effectLst/>
                <a:latin typeface="Times New Roman" panose="02020603050405020304" pitchFamily="18" charset="0"/>
                <a:cs typeface="Times New Roman" panose="02020603050405020304" pitchFamily="18" charset="0"/>
              </a:rPr>
              <a:t>	server/networking/technologies/nps/nps-plan-server </a:t>
            </a:r>
          </a:p>
          <a:p>
            <a:endParaRPr lang="en-US" sz="3700" dirty="0">
              <a:effectLst/>
              <a:latin typeface="Times New Roman" panose="02020603050405020304" pitchFamily="18" charset="0"/>
              <a:cs typeface="Times New Roman" panose="02020603050405020304" pitchFamily="18" charset="0"/>
            </a:endParaRPr>
          </a:p>
          <a:p>
            <a:endParaRPr lang="en-US" sz="3700" dirty="0">
              <a:effectLst/>
              <a:latin typeface="Times New Roman" panose="02020603050405020304" pitchFamily="18" charset="0"/>
              <a:cs typeface="Times New Roman" panose="02020603050405020304" pitchFamily="18" charset="0"/>
            </a:endParaRPr>
          </a:p>
          <a:p>
            <a:endParaRPr lang="en-US" sz="3700" dirty="0">
              <a:effectLst/>
              <a:latin typeface="Times New Roman" panose="02020603050405020304" pitchFamily="18" charset="0"/>
              <a:cs typeface="Times New Roman" panose="02020603050405020304" pitchFamily="18" charset="0"/>
            </a:endParaRPr>
          </a:p>
          <a:p>
            <a:endParaRPr lang="en-US" sz="1200" dirty="0"/>
          </a:p>
          <a:p>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74" r="1" b="1"/>
          <a:stretch/>
        </p:blipFill>
        <p:spPr>
          <a:xfrm>
            <a:off x="7238999" y="1897381"/>
            <a:ext cx="4371809" cy="3963669"/>
          </a:xfrm>
          <a:prstGeom prst="rect">
            <a:avLst/>
          </a:prstGeom>
          <a:noFill/>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1822</TotalTime>
  <Words>897</Words>
  <Application>Microsoft Office PowerPoint</Application>
  <PresentationFormat>Widescreen</PresentationFormat>
  <Paragraphs>47</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Gill Sans MT</vt:lpstr>
      <vt:lpstr>Gill Sans MT (Body)</vt:lpstr>
      <vt:lpstr>Times New Roman</vt:lpstr>
      <vt:lpstr>Wingdings 2</vt:lpstr>
      <vt:lpstr>Dividend</vt:lpstr>
      <vt:lpstr>DC Water and Sewer Authority</vt:lpstr>
      <vt:lpstr>Company Intro and Active Directory Naming Conventions</vt:lpstr>
      <vt:lpstr>Network Layout</vt:lpstr>
      <vt:lpstr>Active Directory Setup</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Water and Sewer Authority</dc:title>
  <dc:creator>larry baucum</dc:creator>
  <cp:lastModifiedBy>larry baucum</cp:lastModifiedBy>
  <cp:revision>1</cp:revision>
  <dcterms:created xsi:type="dcterms:W3CDTF">2023-05-14T16:41:53Z</dcterms:created>
  <dcterms:modified xsi:type="dcterms:W3CDTF">2023-05-16T21:21:21Z</dcterms:modified>
</cp:coreProperties>
</file>