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63" r:id="rId6"/>
    <p:sldId id="261" r:id="rId7"/>
    <p:sldId id="259" r:id="rId8"/>
    <p:sldId id="260"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AA8A1-F331-4690-A25E-BB2AB6FF5A86}" v="100" dt="2024-09-07T17:04:12.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ry baucum" userId="ce1ac23ad0661a98" providerId="LiveId" clId="{C17AA8A1-F331-4690-A25E-BB2AB6FF5A86}"/>
    <pc:docChg chg="undo custSel modSld">
      <pc:chgData name="larry baucum" userId="ce1ac23ad0661a98" providerId="LiveId" clId="{C17AA8A1-F331-4690-A25E-BB2AB6FF5A86}" dt="2024-09-07T17:05:07.299" v="2323" actId="27636"/>
      <pc:docMkLst>
        <pc:docMk/>
      </pc:docMkLst>
      <pc:sldChg chg="modSp mod">
        <pc:chgData name="larry baucum" userId="ce1ac23ad0661a98" providerId="LiveId" clId="{C17AA8A1-F331-4690-A25E-BB2AB6FF5A86}" dt="2024-09-07T16:54:59.812" v="2257" actId="255"/>
        <pc:sldMkLst>
          <pc:docMk/>
          <pc:sldMk cId="1347798582" sldId="257"/>
        </pc:sldMkLst>
        <pc:spChg chg="mod">
          <ac:chgData name="larry baucum" userId="ce1ac23ad0661a98" providerId="LiveId" clId="{C17AA8A1-F331-4690-A25E-BB2AB6FF5A86}" dt="2024-09-07T16:54:59.812" v="2257" actId="255"/>
          <ac:spMkLst>
            <pc:docMk/>
            <pc:sldMk cId="1347798582" sldId="257"/>
            <ac:spMk id="2" creationId="{C8C84675-9D3F-B73B-763F-6A65A47B0CE4}"/>
          </ac:spMkLst>
        </pc:spChg>
        <pc:spChg chg="mod">
          <ac:chgData name="larry baucum" userId="ce1ac23ad0661a98" providerId="LiveId" clId="{C17AA8A1-F331-4690-A25E-BB2AB6FF5A86}" dt="2024-09-07T16:20:23.494" v="111" actId="20577"/>
          <ac:spMkLst>
            <pc:docMk/>
            <pc:sldMk cId="1347798582" sldId="257"/>
            <ac:spMk id="32" creationId="{372BA1BD-D3CB-38C6-CCBB-8A8B6015EB61}"/>
          </ac:spMkLst>
        </pc:spChg>
      </pc:sldChg>
      <pc:sldChg chg="modSp">
        <pc:chgData name="larry baucum" userId="ce1ac23ad0661a98" providerId="LiveId" clId="{C17AA8A1-F331-4690-A25E-BB2AB6FF5A86}" dt="2024-09-07T16:22:15.339" v="196" actId="20577"/>
        <pc:sldMkLst>
          <pc:docMk/>
          <pc:sldMk cId="1602972472" sldId="258"/>
        </pc:sldMkLst>
        <pc:graphicFrameChg chg="mod">
          <ac:chgData name="larry baucum" userId="ce1ac23ad0661a98" providerId="LiveId" clId="{C17AA8A1-F331-4690-A25E-BB2AB6FF5A86}" dt="2024-09-07T16:22:15.339" v="196" actId="20577"/>
          <ac:graphicFrameMkLst>
            <pc:docMk/>
            <pc:sldMk cId="1602972472" sldId="258"/>
            <ac:graphicFrameMk id="5" creationId="{AF87F180-0F2D-6343-A79F-4D7640B86552}"/>
          </ac:graphicFrameMkLst>
        </pc:graphicFrameChg>
      </pc:sldChg>
      <pc:sldChg chg="modSp mod">
        <pc:chgData name="larry baucum" userId="ce1ac23ad0661a98" providerId="LiveId" clId="{C17AA8A1-F331-4690-A25E-BB2AB6FF5A86}" dt="2024-09-07T16:59:44.953" v="2277"/>
        <pc:sldMkLst>
          <pc:docMk/>
          <pc:sldMk cId="3990304623" sldId="259"/>
        </pc:sldMkLst>
        <pc:graphicFrameChg chg="mod">
          <ac:chgData name="larry baucum" userId="ce1ac23ad0661a98" providerId="LiveId" clId="{C17AA8A1-F331-4690-A25E-BB2AB6FF5A86}" dt="2024-09-07T16:59:44.953" v="2277"/>
          <ac:graphicFrameMkLst>
            <pc:docMk/>
            <pc:sldMk cId="3990304623" sldId="259"/>
            <ac:graphicFrameMk id="41" creationId="{8729D91F-6F0D-8051-1DC6-4004A004AA70}"/>
          </ac:graphicFrameMkLst>
        </pc:graphicFrameChg>
      </pc:sldChg>
      <pc:sldChg chg="addSp modSp mod setBg">
        <pc:chgData name="larry baucum" userId="ce1ac23ad0661a98" providerId="LiveId" clId="{C17AA8A1-F331-4690-A25E-BB2AB6FF5A86}" dt="2024-09-07T17:00:32.435" v="2280" actId="255"/>
        <pc:sldMkLst>
          <pc:docMk/>
          <pc:sldMk cId="3829206700" sldId="260"/>
        </pc:sldMkLst>
        <pc:spChg chg="mod">
          <ac:chgData name="larry baucum" userId="ce1ac23ad0661a98" providerId="LiveId" clId="{C17AA8A1-F331-4690-A25E-BB2AB6FF5A86}" dt="2024-09-07T16:49:34.704" v="2024" actId="26606"/>
          <ac:spMkLst>
            <pc:docMk/>
            <pc:sldMk cId="3829206700" sldId="260"/>
            <ac:spMk id="2" creationId="{C8C84675-9D3F-B73B-763F-6A65A47B0CE4}"/>
          </ac:spMkLst>
        </pc:spChg>
        <pc:spChg chg="mod">
          <ac:chgData name="larry baucum" userId="ce1ac23ad0661a98" providerId="LiveId" clId="{C17AA8A1-F331-4690-A25E-BB2AB6FF5A86}" dt="2024-09-07T17:00:32.435" v="2280" actId="255"/>
          <ac:spMkLst>
            <pc:docMk/>
            <pc:sldMk cId="3829206700" sldId="260"/>
            <ac:spMk id="3" creationId="{372BA1BD-D3CB-38C6-CCBB-8A8B6015EB61}"/>
          </ac:spMkLst>
        </pc:spChg>
        <pc:spChg chg="add">
          <ac:chgData name="larry baucum" userId="ce1ac23ad0661a98" providerId="LiveId" clId="{C17AA8A1-F331-4690-A25E-BB2AB6FF5A86}" dt="2024-09-07T16:49:34.704" v="2024" actId="26606"/>
          <ac:spMkLst>
            <pc:docMk/>
            <pc:sldMk cId="3829206700" sldId="260"/>
            <ac:spMk id="9" creationId="{9228552E-C8B1-4A80-8448-0787CE0FC704}"/>
          </ac:spMkLst>
        </pc:spChg>
        <pc:picChg chg="add">
          <ac:chgData name="larry baucum" userId="ce1ac23ad0661a98" providerId="LiveId" clId="{C17AA8A1-F331-4690-A25E-BB2AB6FF5A86}" dt="2024-09-07T16:49:34.704" v="2024" actId="26606"/>
          <ac:picMkLst>
            <pc:docMk/>
            <pc:sldMk cId="3829206700" sldId="260"/>
            <ac:picMk id="5" creationId="{4145BBA1-8E1F-9659-6510-256B2E54B247}"/>
          </ac:picMkLst>
        </pc:picChg>
      </pc:sldChg>
      <pc:sldChg chg="addSp delSp modSp mod setBg">
        <pc:chgData name="larry baucum" userId="ce1ac23ad0661a98" providerId="LiveId" clId="{C17AA8A1-F331-4690-A25E-BB2AB6FF5A86}" dt="2024-09-07T16:42:35.903" v="1302" actId="26606"/>
        <pc:sldMkLst>
          <pc:docMk/>
          <pc:sldMk cId="1889987348" sldId="261"/>
        </pc:sldMkLst>
        <pc:spChg chg="mod">
          <ac:chgData name="larry baucum" userId="ce1ac23ad0661a98" providerId="LiveId" clId="{C17AA8A1-F331-4690-A25E-BB2AB6FF5A86}" dt="2024-09-07T16:42:35.887" v="1301" actId="26606"/>
          <ac:spMkLst>
            <pc:docMk/>
            <pc:sldMk cId="1889987348" sldId="261"/>
            <ac:spMk id="2" creationId="{C8C84675-9D3F-B73B-763F-6A65A47B0CE4}"/>
          </ac:spMkLst>
        </pc:spChg>
        <pc:spChg chg="add del mod">
          <ac:chgData name="larry baucum" userId="ce1ac23ad0661a98" providerId="LiveId" clId="{C17AA8A1-F331-4690-A25E-BB2AB6FF5A86}" dt="2024-09-07T16:41:03.036" v="1257" actId="26606"/>
          <ac:spMkLst>
            <pc:docMk/>
            <pc:sldMk cId="1889987348" sldId="261"/>
            <ac:spMk id="3" creationId="{372BA1BD-D3CB-38C6-CCBB-8A8B6015EB61}"/>
          </ac:spMkLst>
        </pc:spChg>
        <pc:spChg chg="add del">
          <ac:chgData name="larry baucum" userId="ce1ac23ad0661a98" providerId="LiveId" clId="{C17AA8A1-F331-4690-A25E-BB2AB6FF5A86}" dt="2024-09-07T16:39:45.585" v="1154" actId="26606"/>
          <ac:spMkLst>
            <pc:docMk/>
            <pc:sldMk cId="1889987348" sldId="261"/>
            <ac:spMk id="8" creationId="{777A147A-9ED8-46B4-8660-1B3C2AA880B5}"/>
          </ac:spMkLst>
        </pc:spChg>
        <pc:spChg chg="add del">
          <ac:chgData name="larry baucum" userId="ce1ac23ad0661a98" providerId="LiveId" clId="{C17AA8A1-F331-4690-A25E-BB2AB6FF5A86}" dt="2024-09-07T16:37:58.671" v="1076" actId="26606"/>
          <ac:spMkLst>
            <pc:docMk/>
            <pc:sldMk cId="1889987348" sldId="261"/>
            <ac:spMk id="9" creationId="{3ECBE1F1-D69B-4AFA-ABD5-8E41720EF6DE}"/>
          </ac:spMkLst>
        </pc:spChg>
        <pc:spChg chg="add del">
          <ac:chgData name="larry baucum" userId="ce1ac23ad0661a98" providerId="LiveId" clId="{C17AA8A1-F331-4690-A25E-BB2AB6FF5A86}" dt="2024-09-07T16:39:45.585" v="1154" actId="26606"/>
          <ac:spMkLst>
            <pc:docMk/>
            <pc:sldMk cId="1889987348" sldId="261"/>
            <ac:spMk id="10" creationId="{5D6C15A0-C087-4593-8414-2B4EC1CDC3DE}"/>
          </ac:spMkLst>
        </pc:spChg>
        <pc:spChg chg="add del">
          <ac:chgData name="larry baucum" userId="ce1ac23ad0661a98" providerId="LiveId" clId="{C17AA8A1-F331-4690-A25E-BB2AB6FF5A86}" dt="2024-09-07T16:37:58.671" v="1076" actId="26606"/>
          <ac:spMkLst>
            <pc:docMk/>
            <pc:sldMk cId="1889987348" sldId="261"/>
            <ac:spMk id="11" creationId="{603A6265-E10C-4B85-9C20-E75FCAF9CC63}"/>
          </ac:spMkLst>
        </pc:spChg>
        <pc:spChg chg="add del">
          <ac:chgData name="larry baucum" userId="ce1ac23ad0661a98" providerId="LiveId" clId="{C17AA8A1-F331-4690-A25E-BB2AB6FF5A86}" dt="2024-09-07T16:41:03.036" v="1257" actId="26606"/>
          <ac:spMkLst>
            <pc:docMk/>
            <pc:sldMk cId="1889987348" sldId="261"/>
            <ac:spMk id="15" creationId="{100EDD19-6802-4EC3-95CE-CFFAB042CFD6}"/>
          </ac:spMkLst>
        </pc:spChg>
        <pc:spChg chg="add del">
          <ac:chgData name="larry baucum" userId="ce1ac23ad0661a98" providerId="LiveId" clId="{C17AA8A1-F331-4690-A25E-BB2AB6FF5A86}" dt="2024-09-07T16:41:03.036" v="1257" actId="26606"/>
          <ac:spMkLst>
            <pc:docMk/>
            <pc:sldMk cId="1889987348" sldId="261"/>
            <ac:spMk id="17" creationId="{DB17E863-922E-4C26-BD64-E8FD41D28661}"/>
          </ac:spMkLst>
        </pc:spChg>
        <pc:spChg chg="add del">
          <ac:chgData name="larry baucum" userId="ce1ac23ad0661a98" providerId="LiveId" clId="{C17AA8A1-F331-4690-A25E-BB2AB6FF5A86}" dt="2024-09-07T16:42:35.903" v="1302" actId="26606"/>
          <ac:spMkLst>
            <pc:docMk/>
            <pc:sldMk cId="1889987348" sldId="261"/>
            <ac:spMk id="22" creationId="{100EDD19-6802-4EC3-95CE-CFFAB042CFD6}"/>
          </ac:spMkLst>
        </pc:spChg>
        <pc:spChg chg="add del">
          <ac:chgData name="larry baucum" userId="ce1ac23ad0661a98" providerId="LiveId" clId="{C17AA8A1-F331-4690-A25E-BB2AB6FF5A86}" dt="2024-09-07T16:41:03.021" v="1256" actId="26606"/>
          <ac:spMkLst>
            <pc:docMk/>
            <pc:sldMk cId="1889987348" sldId="261"/>
            <ac:spMk id="23" creationId="{BACC6370-2D7E-4714-9D71-7542949D7D5D}"/>
          </ac:spMkLst>
        </pc:spChg>
        <pc:spChg chg="add del">
          <ac:chgData name="larry baucum" userId="ce1ac23ad0661a98" providerId="LiveId" clId="{C17AA8A1-F331-4690-A25E-BB2AB6FF5A86}" dt="2024-09-07T16:42:35.903" v="1302" actId="26606"/>
          <ac:spMkLst>
            <pc:docMk/>
            <pc:sldMk cId="1889987348" sldId="261"/>
            <ac:spMk id="24" creationId="{DB17E863-922E-4C26-BD64-E8FD41D28661}"/>
          </ac:spMkLst>
        </pc:spChg>
        <pc:spChg chg="add del">
          <ac:chgData name="larry baucum" userId="ce1ac23ad0661a98" providerId="LiveId" clId="{C17AA8A1-F331-4690-A25E-BB2AB6FF5A86}" dt="2024-09-07T16:41:03.021" v="1256" actId="26606"/>
          <ac:spMkLst>
            <pc:docMk/>
            <pc:sldMk cId="1889987348" sldId="261"/>
            <ac:spMk id="25" creationId="{F68B3F68-107C-434F-AA38-110D5EA91B85}"/>
          </ac:spMkLst>
        </pc:spChg>
        <pc:spChg chg="add del">
          <ac:chgData name="larry baucum" userId="ce1ac23ad0661a98" providerId="LiveId" clId="{C17AA8A1-F331-4690-A25E-BB2AB6FF5A86}" dt="2024-09-07T16:41:03.021" v="1256" actId="26606"/>
          <ac:spMkLst>
            <pc:docMk/>
            <pc:sldMk cId="1889987348" sldId="261"/>
            <ac:spMk id="27" creationId="{AAD0DBB9-1A4B-4391-81D4-CB19F9AB918A}"/>
          </ac:spMkLst>
        </pc:spChg>
        <pc:spChg chg="add del">
          <ac:chgData name="larry baucum" userId="ce1ac23ad0661a98" providerId="LiveId" clId="{C17AA8A1-F331-4690-A25E-BB2AB6FF5A86}" dt="2024-09-07T16:41:03.021" v="1256" actId="26606"/>
          <ac:spMkLst>
            <pc:docMk/>
            <pc:sldMk cId="1889987348" sldId="261"/>
            <ac:spMk id="29" creationId="{063BBA22-50EA-4C4D-BE05-F1CE4E63AA56}"/>
          </ac:spMkLst>
        </pc:spChg>
        <pc:spChg chg="add del mod">
          <ac:chgData name="larry baucum" userId="ce1ac23ad0661a98" providerId="LiveId" clId="{C17AA8A1-F331-4690-A25E-BB2AB6FF5A86}" dt="2024-09-07T16:42:35.903" v="1302" actId="26606"/>
          <ac:spMkLst>
            <pc:docMk/>
            <pc:sldMk cId="1889987348" sldId="261"/>
            <ac:spMk id="31" creationId="{372BA1BD-D3CB-38C6-CCBB-8A8B6015EB61}"/>
          </ac:spMkLst>
        </pc:spChg>
        <pc:spChg chg="add del">
          <ac:chgData name="larry baucum" userId="ce1ac23ad0661a98" providerId="LiveId" clId="{C17AA8A1-F331-4690-A25E-BB2AB6FF5A86}" dt="2024-09-07T16:41:56.824" v="1285" actId="26606"/>
          <ac:spMkLst>
            <pc:docMk/>
            <pc:sldMk cId="1889987348" sldId="261"/>
            <ac:spMk id="36" creationId="{1BB867FF-FC45-48F7-8104-F89BE54909F1}"/>
          </ac:spMkLst>
        </pc:spChg>
        <pc:spChg chg="add del">
          <ac:chgData name="larry baucum" userId="ce1ac23ad0661a98" providerId="LiveId" clId="{C17AA8A1-F331-4690-A25E-BB2AB6FF5A86}" dt="2024-09-07T16:42:04.874" v="1287" actId="26606"/>
          <ac:spMkLst>
            <pc:docMk/>
            <pc:sldMk cId="1889987348" sldId="261"/>
            <ac:spMk id="37" creationId="{B50AB553-2A96-4A92-96F2-93548E096954}"/>
          </ac:spMkLst>
        </pc:spChg>
        <pc:spChg chg="add del">
          <ac:chgData name="larry baucum" userId="ce1ac23ad0661a98" providerId="LiveId" clId="{C17AA8A1-F331-4690-A25E-BB2AB6FF5A86}" dt="2024-09-07T16:41:56.824" v="1285" actId="26606"/>
          <ac:spMkLst>
            <pc:docMk/>
            <pc:sldMk cId="1889987348" sldId="261"/>
            <ac:spMk id="38" creationId="{8BB56887-D0D5-4F0C-9E19-7247EB83C8B7}"/>
          </ac:spMkLst>
        </pc:spChg>
        <pc:spChg chg="add del">
          <ac:chgData name="larry baucum" userId="ce1ac23ad0661a98" providerId="LiveId" clId="{C17AA8A1-F331-4690-A25E-BB2AB6FF5A86}" dt="2024-09-07T16:42:10.811" v="1289" actId="26606"/>
          <ac:spMkLst>
            <pc:docMk/>
            <pc:sldMk cId="1889987348" sldId="261"/>
            <ac:spMk id="39" creationId="{1BB867FF-FC45-48F7-8104-F89BE54909F1}"/>
          </ac:spMkLst>
        </pc:spChg>
        <pc:spChg chg="add del">
          <ac:chgData name="larry baucum" userId="ce1ac23ad0661a98" providerId="LiveId" clId="{C17AA8A1-F331-4690-A25E-BB2AB6FF5A86}" dt="2024-09-07T16:41:56.824" v="1285" actId="26606"/>
          <ac:spMkLst>
            <pc:docMk/>
            <pc:sldMk cId="1889987348" sldId="261"/>
            <ac:spMk id="40" creationId="{081E4A58-353D-44AE-B2FC-2A74E2E400F7}"/>
          </ac:spMkLst>
        </pc:spChg>
        <pc:spChg chg="add del">
          <ac:chgData name="larry baucum" userId="ce1ac23ad0661a98" providerId="LiveId" clId="{C17AA8A1-F331-4690-A25E-BB2AB6FF5A86}" dt="2024-09-07T16:42:10.811" v="1289" actId="26606"/>
          <ac:spMkLst>
            <pc:docMk/>
            <pc:sldMk cId="1889987348" sldId="261"/>
            <ac:spMk id="41" creationId="{8BB56887-D0D5-4F0C-9E19-7247EB83C8B7}"/>
          </ac:spMkLst>
        </pc:spChg>
        <pc:spChg chg="add del">
          <ac:chgData name="larry baucum" userId="ce1ac23ad0661a98" providerId="LiveId" clId="{C17AA8A1-F331-4690-A25E-BB2AB6FF5A86}" dt="2024-09-07T16:42:10.811" v="1289" actId="26606"/>
          <ac:spMkLst>
            <pc:docMk/>
            <pc:sldMk cId="1889987348" sldId="261"/>
            <ac:spMk id="42" creationId="{081E4A58-353D-44AE-B2FC-2A74E2E400F7}"/>
          </ac:spMkLst>
        </pc:spChg>
        <pc:spChg chg="add del">
          <ac:chgData name="larry baucum" userId="ce1ac23ad0661a98" providerId="LiveId" clId="{C17AA8A1-F331-4690-A25E-BB2AB6FF5A86}" dt="2024-09-07T16:42:13.847" v="1291" actId="26606"/>
          <ac:spMkLst>
            <pc:docMk/>
            <pc:sldMk cId="1889987348" sldId="261"/>
            <ac:spMk id="44" creationId="{100EDD19-6802-4EC3-95CE-CFFAB042CFD6}"/>
          </ac:spMkLst>
        </pc:spChg>
        <pc:spChg chg="add del">
          <ac:chgData name="larry baucum" userId="ce1ac23ad0661a98" providerId="LiveId" clId="{C17AA8A1-F331-4690-A25E-BB2AB6FF5A86}" dt="2024-09-07T16:42:13.847" v="1291" actId="26606"/>
          <ac:spMkLst>
            <pc:docMk/>
            <pc:sldMk cId="1889987348" sldId="261"/>
            <ac:spMk id="45" creationId="{DB17E863-922E-4C26-BD64-E8FD41D28661}"/>
          </ac:spMkLst>
        </pc:spChg>
        <pc:spChg chg="add del">
          <ac:chgData name="larry baucum" userId="ce1ac23ad0661a98" providerId="LiveId" clId="{C17AA8A1-F331-4690-A25E-BB2AB6FF5A86}" dt="2024-09-07T16:42:18.723" v="1293" actId="26606"/>
          <ac:spMkLst>
            <pc:docMk/>
            <pc:sldMk cId="1889987348" sldId="261"/>
            <ac:spMk id="48" creationId="{100EDD19-6802-4EC3-95CE-CFFAB042CFD6}"/>
          </ac:spMkLst>
        </pc:spChg>
        <pc:spChg chg="add del">
          <ac:chgData name="larry baucum" userId="ce1ac23ad0661a98" providerId="LiveId" clId="{C17AA8A1-F331-4690-A25E-BB2AB6FF5A86}" dt="2024-09-07T16:42:18.723" v="1293" actId="26606"/>
          <ac:spMkLst>
            <pc:docMk/>
            <pc:sldMk cId="1889987348" sldId="261"/>
            <ac:spMk id="49" creationId="{DB17E863-922E-4C26-BD64-E8FD41D28661}"/>
          </ac:spMkLst>
        </pc:spChg>
        <pc:spChg chg="add del">
          <ac:chgData name="larry baucum" userId="ce1ac23ad0661a98" providerId="LiveId" clId="{C17AA8A1-F331-4690-A25E-BB2AB6FF5A86}" dt="2024-09-07T16:42:23.117" v="1295" actId="26606"/>
          <ac:spMkLst>
            <pc:docMk/>
            <pc:sldMk cId="1889987348" sldId="261"/>
            <ac:spMk id="52" creationId="{1BB867FF-FC45-48F7-8104-F89BE54909F1}"/>
          </ac:spMkLst>
        </pc:spChg>
        <pc:spChg chg="add del">
          <ac:chgData name="larry baucum" userId="ce1ac23ad0661a98" providerId="LiveId" clId="{C17AA8A1-F331-4690-A25E-BB2AB6FF5A86}" dt="2024-09-07T16:42:23.117" v="1295" actId="26606"/>
          <ac:spMkLst>
            <pc:docMk/>
            <pc:sldMk cId="1889987348" sldId="261"/>
            <ac:spMk id="53" creationId="{8BB56887-D0D5-4F0C-9E19-7247EB83C8B7}"/>
          </ac:spMkLst>
        </pc:spChg>
        <pc:spChg chg="add del">
          <ac:chgData name="larry baucum" userId="ce1ac23ad0661a98" providerId="LiveId" clId="{C17AA8A1-F331-4690-A25E-BB2AB6FF5A86}" dt="2024-09-07T16:42:23.117" v="1295" actId="26606"/>
          <ac:spMkLst>
            <pc:docMk/>
            <pc:sldMk cId="1889987348" sldId="261"/>
            <ac:spMk id="54" creationId="{081E4A58-353D-44AE-B2FC-2A74E2E400F7}"/>
          </ac:spMkLst>
        </pc:spChg>
        <pc:spChg chg="add del">
          <ac:chgData name="larry baucum" userId="ce1ac23ad0661a98" providerId="LiveId" clId="{C17AA8A1-F331-4690-A25E-BB2AB6FF5A86}" dt="2024-09-07T16:42:23.117" v="1295" actId="26606"/>
          <ac:spMkLst>
            <pc:docMk/>
            <pc:sldMk cId="1889987348" sldId="261"/>
            <ac:spMk id="55" creationId="{372BA1BD-D3CB-38C6-CCBB-8A8B6015EB61}"/>
          </ac:spMkLst>
        </pc:spChg>
        <pc:spChg chg="add del">
          <ac:chgData name="larry baucum" userId="ce1ac23ad0661a98" providerId="LiveId" clId="{C17AA8A1-F331-4690-A25E-BB2AB6FF5A86}" dt="2024-09-07T16:42:26.241" v="1297" actId="26606"/>
          <ac:spMkLst>
            <pc:docMk/>
            <pc:sldMk cId="1889987348" sldId="261"/>
            <ac:spMk id="58" creationId="{B50AB553-2A96-4A92-96F2-93548E096954}"/>
          </ac:spMkLst>
        </pc:spChg>
        <pc:spChg chg="add del">
          <ac:chgData name="larry baucum" userId="ce1ac23ad0661a98" providerId="LiveId" clId="{C17AA8A1-F331-4690-A25E-BB2AB6FF5A86}" dt="2024-09-07T16:42:26.241" v="1297" actId="26606"/>
          <ac:spMkLst>
            <pc:docMk/>
            <pc:sldMk cId="1889987348" sldId="261"/>
            <ac:spMk id="59" creationId="{372BA1BD-D3CB-38C6-CCBB-8A8B6015EB61}"/>
          </ac:spMkLst>
        </pc:spChg>
        <pc:spChg chg="add del">
          <ac:chgData name="larry baucum" userId="ce1ac23ad0661a98" providerId="LiveId" clId="{C17AA8A1-F331-4690-A25E-BB2AB6FF5A86}" dt="2024-09-07T16:42:29.242" v="1299" actId="26606"/>
          <ac:spMkLst>
            <pc:docMk/>
            <pc:sldMk cId="1889987348" sldId="261"/>
            <ac:spMk id="61" creationId="{100EDD19-6802-4EC3-95CE-CFFAB042CFD6}"/>
          </ac:spMkLst>
        </pc:spChg>
        <pc:spChg chg="add del">
          <ac:chgData name="larry baucum" userId="ce1ac23ad0661a98" providerId="LiveId" clId="{C17AA8A1-F331-4690-A25E-BB2AB6FF5A86}" dt="2024-09-07T16:42:29.242" v="1299" actId="26606"/>
          <ac:spMkLst>
            <pc:docMk/>
            <pc:sldMk cId="1889987348" sldId="261"/>
            <ac:spMk id="62" creationId="{DB17E863-922E-4C26-BD64-E8FD41D28661}"/>
          </ac:spMkLst>
        </pc:spChg>
        <pc:spChg chg="add del">
          <ac:chgData name="larry baucum" userId="ce1ac23ad0661a98" providerId="LiveId" clId="{C17AA8A1-F331-4690-A25E-BB2AB6FF5A86}" dt="2024-09-07T16:42:29.242" v="1299" actId="26606"/>
          <ac:spMkLst>
            <pc:docMk/>
            <pc:sldMk cId="1889987348" sldId="261"/>
            <ac:spMk id="63" creationId="{372BA1BD-D3CB-38C6-CCBB-8A8B6015EB61}"/>
          </ac:spMkLst>
        </pc:spChg>
        <pc:spChg chg="add del">
          <ac:chgData name="larry baucum" userId="ce1ac23ad0661a98" providerId="LiveId" clId="{C17AA8A1-F331-4690-A25E-BB2AB6FF5A86}" dt="2024-09-07T16:42:35.887" v="1301" actId="26606"/>
          <ac:spMkLst>
            <pc:docMk/>
            <pc:sldMk cId="1889987348" sldId="261"/>
            <ac:spMk id="66" creationId="{B50AB553-2A96-4A92-96F2-93548E096954}"/>
          </ac:spMkLst>
        </pc:spChg>
        <pc:spChg chg="add del">
          <ac:chgData name="larry baucum" userId="ce1ac23ad0661a98" providerId="LiveId" clId="{C17AA8A1-F331-4690-A25E-BB2AB6FF5A86}" dt="2024-09-07T16:42:35.887" v="1301" actId="26606"/>
          <ac:spMkLst>
            <pc:docMk/>
            <pc:sldMk cId="1889987348" sldId="261"/>
            <ac:spMk id="67" creationId="{372BA1BD-D3CB-38C6-CCBB-8A8B6015EB61}"/>
          </ac:spMkLst>
        </pc:spChg>
        <pc:spChg chg="add">
          <ac:chgData name="larry baucum" userId="ce1ac23ad0661a98" providerId="LiveId" clId="{C17AA8A1-F331-4690-A25E-BB2AB6FF5A86}" dt="2024-09-07T16:42:35.903" v="1302" actId="26606"/>
          <ac:spMkLst>
            <pc:docMk/>
            <pc:sldMk cId="1889987348" sldId="261"/>
            <ac:spMk id="69" creationId="{100EDD19-6802-4EC3-95CE-CFFAB042CFD6}"/>
          </ac:spMkLst>
        </pc:spChg>
        <pc:spChg chg="add">
          <ac:chgData name="larry baucum" userId="ce1ac23ad0661a98" providerId="LiveId" clId="{C17AA8A1-F331-4690-A25E-BB2AB6FF5A86}" dt="2024-09-07T16:42:35.903" v="1302" actId="26606"/>
          <ac:spMkLst>
            <pc:docMk/>
            <pc:sldMk cId="1889987348" sldId="261"/>
            <ac:spMk id="70" creationId="{DB17E863-922E-4C26-BD64-E8FD41D28661}"/>
          </ac:spMkLst>
        </pc:spChg>
        <pc:spChg chg="add">
          <ac:chgData name="larry baucum" userId="ce1ac23ad0661a98" providerId="LiveId" clId="{C17AA8A1-F331-4690-A25E-BB2AB6FF5A86}" dt="2024-09-07T16:42:35.903" v="1302" actId="26606"/>
          <ac:spMkLst>
            <pc:docMk/>
            <pc:sldMk cId="1889987348" sldId="261"/>
            <ac:spMk id="71" creationId="{372BA1BD-D3CB-38C6-CCBB-8A8B6015EB61}"/>
          </ac:spMkLst>
        </pc:spChg>
        <pc:graphicFrameChg chg="add del">
          <ac:chgData name="larry baucum" userId="ce1ac23ad0661a98" providerId="LiveId" clId="{C17AA8A1-F331-4690-A25E-BB2AB6FF5A86}" dt="2024-09-07T16:41:03.021" v="1256" actId="26606"/>
          <ac:graphicFrameMkLst>
            <pc:docMk/>
            <pc:sldMk cId="1889987348" sldId="261"/>
            <ac:graphicFrameMk id="19" creationId="{8A780A76-E61F-9BC7-EF6F-8DFCF7984354}"/>
          </ac:graphicFrameMkLst>
        </pc:graphicFrameChg>
        <pc:graphicFrameChg chg="add del">
          <ac:chgData name="larry baucum" userId="ce1ac23ad0661a98" providerId="LiveId" clId="{C17AA8A1-F331-4690-A25E-BB2AB6FF5A86}" dt="2024-09-07T16:42:13.847" v="1291" actId="26606"/>
          <ac:graphicFrameMkLst>
            <pc:docMk/>
            <pc:sldMk cId="1889987348" sldId="261"/>
            <ac:graphicFrameMk id="46" creationId="{32803F5D-C996-DF97-971B-478B08C0B69E}"/>
          </ac:graphicFrameMkLst>
        </pc:graphicFrameChg>
        <pc:graphicFrameChg chg="add del">
          <ac:chgData name="larry baucum" userId="ce1ac23ad0661a98" providerId="LiveId" clId="{C17AA8A1-F331-4690-A25E-BB2AB6FF5A86}" dt="2024-09-07T16:42:18.723" v="1293" actId="26606"/>
          <ac:graphicFrameMkLst>
            <pc:docMk/>
            <pc:sldMk cId="1889987348" sldId="261"/>
            <ac:graphicFrameMk id="50" creationId="{DAE16807-2657-190D-62E0-7FF8FAFA9219}"/>
          </ac:graphicFrameMkLst>
        </pc:graphicFrameChg>
        <pc:picChg chg="add del">
          <ac:chgData name="larry baucum" userId="ce1ac23ad0661a98" providerId="LiveId" clId="{C17AA8A1-F331-4690-A25E-BB2AB6FF5A86}" dt="2024-09-07T16:37:58.671" v="1076" actId="26606"/>
          <ac:picMkLst>
            <pc:docMk/>
            <pc:sldMk cId="1889987348" sldId="261"/>
            <ac:picMk id="5" creationId="{C4E40421-94CB-11CE-77DB-C83187BDFC31}"/>
          </ac:picMkLst>
        </pc:picChg>
        <pc:picChg chg="add del">
          <ac:chgData name="larry baucum" userId="ce1ac23ad0661a98" providerId="LiveId" clId="{C17AA8A1-F331-4690-A25E-BB2AB6FF5A86}" dt="2024-09-07T16:42:04.874" v="1287" actId="26606"/>
          <ac:picMkLst>
            <pc:docMk/>
            <pc:sldMk cId="1889987348" sldId="261"/>
            <ac:picMk id="33" creationId="{7BF8CFAE-9DBC-B849-6C04-B30BD2F5B85C}"/>
          </ac:picMkLst>
        </pc:picChg>
        <pc:picChg chg="add del">
          <ac:chgData name="larry baucum" userId="ce1ac23ad0661a98" providerId="LiveId" clId="{C17AA8A1-F331-4690-A25E-BB2AB6FF5A86}" dt="2024-09-07T16:42:26.241" v="1297" actId="26606"/>
          <ac:picMkLst>
            <pc:docMk/>
            <pc:sldMk cId="1889987348" sldId="261"/>
            <ac:picMk id="57" creationId="{7BF8CFAE-9DBC-B849-6C04-B30BD2F5B85C}"/>
          </ac:picMkLst>
        </pc:picChg>
        <pc:picChg chg="add del">
          <ac:chgData name="larry baucum" userId="ce1ac23ad0661a98" providerId="LiveId" clId="{C17AA8A1-F331-4690-A25E-BB2AB6FF5A86}" dt="2024-09-07T16:42:35.887" v="1301" actId="26606"/>
          <ac:picMkLst>
            <pc:docMk/>
            <pc:sldMk cId="1889987348" sldId="261"/>
            <ac:picMk id="65" creationId="{7BF8CFAE-9DBC-B849-6C04-B30BD2F5B85C}"/>
          </ac:picMkLst>
        </pc:picChg>
      </pc:sldChg>
      <pc:sldChg chg="modSp mod">
        <pc:chgData name="larry baucum" userId="ce1ac23ad0661a98" providerId="LiveId" clId="{C17AA8A1-F331-4690-A25E-BB2AB6FF5A86}" dt="2024-09-07T17:05:07.299" v="2323" actId="27636"/>
        <pc:sldMkLst>
          <pc:docMk/>
          <pc:sldMk cId="1469163593" sldId="262"/>
        </pc:sldMkLst>
        <pc:spChg chg="mod">
          <ac:chgData name="larry baucum" userId="ce1ac23ad0661a98" providerId="LiveId" clId="{C17AA8A1-F331-4690-A25E-BB2AB6FF5A86}" dt="2024-09-07T17:04:24.143" v="2315" actId="113"/>
          <ac:spMkLst>
            <pc:docMk/>
            <pc:sldMk cId="1469163593" sldId="262"/>
            <ac:spMk id="2" creationId="{C8C84675-9D3F-B73B-763F-6A65A47B0CE4}"/>
          </ac:spMkLst>
        </pc:spChg>
        <pc:spChg chg="mod">
          <ac:chgData name="larry baucum" userId="ce1ac23ad0661a98" providerId="LiveId" clId="{C17AA8A1-F331-4690-A25E-BB2AB6FF5A86}" dt="2024-09-07T17:05:07.299" v="2323" actId="27636"/>
          <ac:spMkLst>
            <pc:docMk/>
            <pc:sldMk cId="1469163593" sldId="262"/>
            <ac:spMk id="3" creationId="{372BA1BD-D3CB-38C6-CCBB-8A8B6015EB61}"/>
          </ac:spMkLst>
        </pc:spChg>
      </pc:sldChg>
      <pc:sldChg chg="modSp mod">
        <pc:chgData name="larry baucum" userId="ce1ac23ad0661a98" providerId="LiveId" clId="{C17AA8A1-F331-4690-A25E-BB2AB6FF5A86}" dt="2024-09-07T16:56:41.346" v="2272" actId="14100"/>
        <pc:sldMkLst>
          <pc:docMk/>
          <pc:sldMk cId="2174002987" sldId="263"/>
        </pc:sldMkLst>
        <pc:spChg chg="mod">
          <ac:chgData name="larry baucum" userId="ce1ac23ad0661a98" providerId="LiveId" clId="{C17AA8A1-F331-4690-A25E-BB2AB6FF5A86}" dt="2024-09-07T16:56:04.278" v="2265" actId="1076"/>
          <ac:spMkLst>
            <pc:docMk/>
            <pc:sldMk cId="2174002987" sldId="263"/>
            <ac:spMk id="2" creationId="{C8C84675-9D3F-B73B-763F-6A65A47B0CE4}"/>
          </ac:spMkLst>
        </pc:spChg>
        <pc:spChg chg="mod">
          <ac:chgData name="larry baucum" userId="ce1ac23ad0661a98" providerId="LiveId" clId="{C17AA8A1-F331-4690-A25E-BB2AB6FF5A86}" dt="2024-09-07T16:56:41.346" v="2272" actId="14100"/>
          <ac:spMkLst>
            <pc:docMk/>
            <pc:sldMk cId="2174002987" sldId="263"/>
            <ac:spMk id="3" creationId="{372BA1BD-D3CB-38C6-CCBB-8A8B6015EB61}"/>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19D617E-C172-4AAA-B83B-0D9481B7AFC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6546086-FDDE-4F95-8C78-2BABE6284884}">
      <dgm:prSet/>
      <dgm:spPr/>
      <dgm:t>
        <a:bodyPr/>
        <a:lstStyle/>
        <a:p>
          <a:pPr>
            <a:lnSpc>
              <a:spcPct val="100000"/>
            </a:lnSpc>
          </a:pPr>
          <a:r>
            <a:rPr lang="en-US" dirty="0"/>
            <a:t>A recent example of poor password standards is the Microsoft Azure data breach that was caused by an employee exposing an Azure Storage server to the public that was not password protected and meant for internal use (Mudaliar, 2024).</a:t>
          </a:r>
        </a:p>
      </dgm:t>
    </dgm:pt>
    <dgm:pt modelId="{339FDAD1-8692-4954-A1D7-09FBDA7B3480}" type="parTrans" cxnId="{9A0F216A-2D73-411C-BAD3-74FFC74BD24F}">
      <dgm:prSet/>
      <dgm:spPr/>
      <dgm:t>
        <a:bodyPr/>
        <a:lstStyle/>
        <a:p>
          <a:endParaRPr lang="en-US"/>
        </a:p>
      </dgm:t>
    </dgm:pt>
    <dgm:pt modelId="{F4BC8A62-BC03-4D69-AB35-3F259D3D7907}" type="sibTrans" cxnId="{9A0F216A-2D73-411C-BAD3-74FFC74BD24F}">
      <dgm:prSet/>
      <dgm:spPr/>
      <dgm:t>
        <a:bodyPr/>
        <a:lstStyle/>
        <a:p>
          <a:pPr>
            <a:lnSpc>
              <a:spcPct val="100000"/>
            </a:lnSpc>
          </a:pPr>
          <a:endParaRPr lang="en-US"/>
        </a:p>
      </dgm:t>
    </dgm:pt>
    <dgm:pt modelId="{8E8FFF96-194F-42A0-8194-A01163BFEDF0}">
      <dgm:prSet/>
      <dgm:spPr/>
      <dgm:t>
        <a:bodyPr/>
        <a:lstStyle/>
        <a:p>
          <a:pPr>
            <a:lnSpc>
              <a:spcPct val="100000"/>
            </a:lnSpc>
          </a:pPr>
          <a:r>
            <a:rPr lang="en-US" dirty="0"/>
            <a:t>I think the biggest source of all password-related challenges is the user. The user could have poor password management, training, or even be disgruntled and do something malicious to hurt the organization before their credentials are terminated.</a:t>
          </a:r>
        </a:p>
      </dgm:t>
    </dgm:pt>
    <dgm:pt modelId="{56CDE0D2-4345-4E98-933F-FF1FC35D2AEB}" type="parTrans" cxnId="{720911E5-DA77-48A6-9BEA-FEC5E2894876}">
      <dgm:prSet/>
      <dgm:spPr/>
      <dgm:t>
        <a:bodyPr/>
        <a:lstStyle/>
        <a:p>
          <a:endParaRPr lang="en-US"/>
        </a:p>
      </dgm:t>
    </dgm:pt>
    <dgm:pt modelId="{27F70507-02D1-4EC3-93DB-E49F24655F54}" type="sibTrans" cxnId="{720911E5-DA77-48A6-9BEA-FEC5E2894876}">
      <dgm:prSet/>
      <dgm:spPr/>
      <dgm:t>
        <a:bodyPr/>
        <a:lstStyle/>
        <a:p>
          <a:endParaRPr lang="en-US"/>
        </a:p>
      </dgm:t>
    </dgm:pt>
    <dgm:pt modelId="{895D7FFD-6169-4DB9-83F5-4C15BF5BFE7A}" type="pres">
      <dgm:prSet presAssocID="{719D617E-C172-4AAA-B83B-0D9481B7AFC6}" presName="linear" presStyleCnt="0">
        <dgm:presLayoutVars>
          <dgm:animLvl val="lvl"/>
          <dgm:resizeHandles val="exact"/>
        </dgm:presLayoutVars>
      </dgm:prSet>
      <dgm:spPr/>
    </dgm:pt>
    <dgm:pt modelId="{43B12EF8-1213-41B1-8BD7-7675AE7EFBAE}" type="pres">
      <dgm:prSet presAssocID="{16546086-FDDE-4F95-8C78-2BABE6284884}" presName="parentText" presStyleLbl="node1" presStyleIdx="0" presStyleCnt="2">
        <dgm:presLayoutVars>
          <dgm:chMax val="0"/>
          <dgm:bulletEnabled val="1"/>
        </dgm:presLayoutVars>
      </dgm:prSet>
      <dgm:spPr/>
    </dgm:pt>
    <dgm:pt modelId="{8F9918B5-0FAA-41C6-84C4-C7182969C0EB}" type="pres">
      <dgm:prSet presAssocID="{F4BC8A62-BC03-4D69-AB35-3F259D3D7907}" presName="spacer" presStyleCnt="0"/>
      <dgm:spPr/>
    </dgm:pt>
    <dgm:pt modelId="{B3157038-A087-4336-B469-F3D06A3D51C9}" type="pres">
      <dgm:prSet presAssocID="{8E8FFF96-194F-42A0-8194-A01163BFEDF0}" presName="parentText" presStyleLbl="node1" presStyleIdx="1" presStyleCnt="2">
        <dgm:presLayoutVars>
          <dgm:chMax val="0"/>
          <dgm:bulletEnabled val="1"/>
        </dgm:presLayoutVars>
      </dgm:prSet>
      <dgm:spPr/>
    </dgm:pt>
  </dgm:ptLst>
  <dgm:cxnLst>
    <dgm:cxn modelId="{C5865E1C-3DDB-4FAA-ADD5-8AF88DA8B137}" type="presOf" srcId="{8E8FFF96-194F-42A0-8194-A01163BFEDF0}" destId="{B3157038-A087-4336-B469-F3D06A3D51C9}" srcOrd="0" destOrd="0" presId="urn:microsoft.com/office/officeart/2005/8/layout/vList2"/>
    <dgm:cxn modelId="{9A0F216A-2D73-411C-BAD3-74FFC74BD24F}" srcId="{719D617E-C172-4AAA-B83B-0D9481B7AFC6}" destId="{16546086-FDDE-4F95-8C78-2BABE6284884}" srcOrd="0" destOrd="0" parTransId="{339FDAD1-8692-4954-A1D7-09FBDA7B3480}" sibTransId="{F4BC8A62-BC03-4D69-AB35-3F259D3D7907}"/>
    <dgm:cxn modelId="{CA41586C-1B15-4877-ABC3-AEB4B8004DB2}" type="presOf" srcId="{719D617E-C172-4AAA-B83B-0D9481B7AFC6}" destId="{895D7FFD-6169-4DB9-83F5-4C15BF5BFE7A}" srcOrd="0" destOrd="0" presId="urn:microsoft.com/office/officeart/2005/8/layout/vList2"/>
    <dgm:cxn modelId="{95D190C7-8DCB-4616-AAC9-817DCF3BBDEB}" type="presOf" srcId="{16546086-FDDE-4F95-8C78-2BABE6284884}" destId="{43B12EF8-1213-41B1-8BD7-7675AE7EFBAE}" srcOrd="0" destOrd="0" presId="urn:microsoft.com/office/officeart/2005/8/layout/vList2"/>
    <dgm:cxn modelId="{720911E5-DA77-48A6-9BEA-FEC5E2894876}" srcId="{719D617E-C172-4AAA-B83B-0D9481B7AFC6}" destId="{8E8FFF96-194F-42A0-8194-A01163BFEDF0}" srcOrd="1" destOrd="0" parTransId="{56CDE0D2-4345-4E98-933F-FF1FC35D2AEB}" sibTransId="{27F70507-02D1-4EC3-93DB-E49F24655F54}"/>
    <dgm:cxn modelId="{225A875C-4FA8-4F35-AFCE-9CA60C4A89E0}" type="presParOf" srcId="{895D7FFD-6169-4DB9-83F5-4C15BF5BFE7A}" destId="{43B12EF8-1213-41B1-8BD7-7675AE7EFBAE}" srcOrd="0" destOrd="0" presId="urn:microsoft.com/office/officeart/2005/8/layout/vList2"/>
    <dgm:cxn modelId="{DA8BD99C-ABF3-474D-A166-BC12E06F39A9}" type="presParOf" srcId="{895D7FFD-6169-4DB9-83F5-4C15BF5BFE7A}" destId="{8F9918B5-0FAA-41C6-84C4-C7182969C0EB}" srcOrd="1" destOrd="0" presId="urn:microsoft.com/office/officeart/2005/8/layout/vList2"/>
    <dgm:cxn modelId="{39784DF9-95D6-4690-9C39-D39BDD56C32D}" type="presParOf" srcId="{895D7FFD-6169-4DB9-83F5-4C15BF5BFE7A}" destId="{B3157038-A087-4336-B469-F3D06A3D51C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8042C6-2022-4D38-9447-431E95CFFCD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C4467A8-412C-4607-B2B0-B6E9ADD548E5}">
      <dgm:prSet/>
      <dgm:spPr/>
      <dgm:t>
        <a:bodyPr/>
        <a:lstStyle/>
        <a:p>
          <a:r>
            <a:rPr lang="en-US" b="1" dirty="0"/>
            <a:t>User restrictions and access control –</a:t>
          </a:r>
          <a:r>
            <a:rPr lang="en-US" dirty="0"/>
            <a:t> I propose that a technology organization should use Role-Based Access Control (RBAC), Single Sign-On (SSO), and Multi-Factor Authentication to enhance access control and user restrictions (Frontegg, 2024).</a:t>
          </a:r>
        </a:p>
      </dgm:t>
    </dgm:pt>
    <dgm:pt modelId="{2C69EFB0-2732-4475-A2BD-592C6316C83F}" type="parTrans" cxnId="{E72303F9-43F0-42C4-B8BF-1E6F5F7BA92F}">
      <dgm:prSet/>
      <dgm:spPr/>
      <dgm:t>
        <a:bodyPr/>
        <a:lstStyle/>
        <a:p>
          <a:endParaRPr lang="en-US"/>
        </a:p>
      </dgm:t>
    </dgm:pt>
    <dgm:pt modelId="{27BE3B49-5C59-42FD-8FD3-957D96D391C8}" type="sibTrans" cxnId="{E72303F9-43F0-42C4-B8BF-1E6F5F7BA92F}">
      <dgm:prSet/>
      <dgm:spPr/>
      <dgm:t>
        <a:bodyPr/>
        <a:lstStyle/>
        <a:p>
          <a:endParaRPr lang="en-US"/>
        </a:p>
      </dgm:t>
    </dgm:pt>
    <dgm:pt modelId="{8B750E47-BE7A-4965-B40A-39CFEC45E8D4}">
      <dgm:prSet/>
      <dgm:spPr/>
      <dgm:t>
        <a:bodyPr/>
        <a:lstStyle/>
        <a:p>
          <a:r>
            <a:rPr lang="en-US" b="1" dirty="0"/>
            <a:t>Password Standards and Requirements – </a:t>
          </a:r>
          <a:r>
            <a:rPr lang="en-US" dirty="0"/>
            <a:t>I propose using SSO to simplify password management, MFA to have layers of security, and to use complex password requirements. Good password requirements are 12 characters, uppercase, lowercase, number, special characters, failed login attempts, and quarterly password changes (Kapoor, 2024).</a:t>
          </a:r>
        </a:p>
      </dgm:t>
    </dgm:pt>
    <dgm:pt modelId="{67B7A6CE-2A0A-4242-994B-28E93A4FD85A}" type="parTrans" cxnId="{72D66514-2869-49F8-9F5F-9A2CBF96975B}">
      <dgm:prSet/>
      <dgm:spPr/>
      <dgm:t>
        <a:bodyPr/>
        <a:lstStyle/>
        <a:p>
          <a:endParaRPr lang="en-US"/>
        </a:p>
      </dgm:t>
    </dgm:pt>
    <dgm:pt modelId="{9E5D4B95-5C63-4C89-BC52-2B25E662F15B}" type="sibTrans" cxnId="{72D66514-2869-49F8-9F5F-9A2CBF96975B}">
      <dgm:prSet/>
      <dgm:spPr/>
      <dgm:t>
        <a:bodyPr/>
        <a:lstStyle/>
        <a:p>
          <a:endParaRPr lang="en-US"/>
        </a:p>
      </dgm:t>
    </dgm:pt>
    <dgm:pt modelId="{ADC3889E-46C1-4A5F-8DAF-B864B028D445}">
      <dgm:prSet/>
      <dgm:spPr/>
      <dgm:t>
        <a:bodyPr/>
        <a:lstStyle/>
        <a:p>
          <a:r>
            <a:rPr lang="en-US" b="1" dirty="0"/>
            <a:t>Unnecessary Services and Ports – </a:t>
          </a:r>
          <a:r>
            <a:rPr lang="en-US" b="0" dirty="0"/>
            <a:t>I propose organizations should audit your system and take inventory of ports and services. After you know all your ports and services you should consult stakeholders to find out what is essential. Remove/close non-essential ports and services. Finally, conduct regular audits, monitoring of systems, and user training.</a:t>
          </a:r>
        </a:p>
      </dgm:t>
    </dgm:pt>
    <dgm:pt modelId="{81E08790-989C-45DF-9DEC-1F7EA9021029}" type="parTrans" cxnId="{D71193BF-DBE4-4E44-9793-15D551D42C6C}">
      <dgm:prSet/>
      <dgm:spPr/>
      <dgm:t>
        <a:bodyPr/>
        <a:lstStyle/>
        <a:p>
          <a:endParaRPr lang="en-US"/>
        </a:p>
      </dgm:t>
    </dgm:pt>
    <dgm:pt modelId="{2122B635-F71B-4049-81DC-6B90F3A01135}" type="sibTrans" cxnId="{D71193BF-DBE4-4E44-9793-15D551D42C6C}">
      <dgm:prSet/>
      <dgm:spPr/>
      <dgm:t>
        <a:bodyPr/>
        <a:lstStyle/>
        <a:p>
          <a:endParaRPr lang="en-US"/>
        </a:p>
      </dgm:t>
    </dgm:pt>
    <dgm:pt modelId="{C6A9619E-5EBA-4DFF-9A6A-016E974A41DE}" type="pres">
      <dgm:prSet presAssocID="{AA8042C6-2022-4D38-9447-431E95CFFCD3}" presName="root" presStyleCnt="0">
        <dgm:presLayoutVars>
          <dgm:dir/>
          <dgm:resizeHandles val="exact"/>
        </dgm:presLayoutVars>
      </dgm:prSet>
      <dgm:spPr/>
    </dgm:pt>
    <dgm:pt modelId="{1DF05962-341F-4F45-A0E7-B614C6204561}" type="pres">
      <dgm:prSet presAssocID="{7C4467A8-412C-4607-B2B0-B6E9ADD548E5}" presName="compNode" presStyleCnt="0"/>
      <dgm:spPr/>
    </dgm:pt>
    <dgm:pt modelId="{0180F6C8-0C45-4054-A52B-448456C14041}" type="pres">
      <dgm:prSet presAssocID="{7C4467A8-412C-4607-B2B0-B6E9ADD548E5}" presName="bgRect" presStyleLbl="bgShp" presStyleIdx="0" presStyleCnt="3"/>
      <dgm:spPr/>
    </dgm:pt>
    <dgm:pt modelId="{7545CC30-150C-45D6-80EE-B8A8E8497462}" type="pres">
      <dgm:prSet presAssocID="{7C4467A8-412C-4607-B2B0-B6E9ADD54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9D444CC-D4C1-418B-8972-93B73FBCF6D1}" type="pres">
      <dgm:prSet presAssocID="{7C4467A8-412C-4607-B2B0-B6E9ADD548E5}" presName="spaceRect" presStyleCnt="0"/>
      <dgm:spPr/>
    </dgm:pt>
    <dgm:pt modelId="{D62C8FA4-0F63-4430-B2CA-38380D9B25D0}" type="pres">
      <dgm:prSet presAssocID="{7C4467A8-412C-4607-B2B0-B6E9ADD548E5}" presName="parTx" presStyleLbl="revTx" presStyleIdx="0" presStyleCnt="3">
        <dgm:presLayoutVars>
          <dgm:chMax val="0"/>
          <dgm:chPref val="0"/>
        </dgm:presLayoutVars>
      </dgm:prSet>
      <dgm:spPr/>
    </dgm:pt>
    <dgm:pt modelId="{3A64D9BF-8196-439B-9E4A-51233859A2C5}" type="pres">
      <dgm:prSet presAssocID="{27BE3B49-5C59-42FD-8FD3-957D96D391C8}" presName="sibTrans" presStyleCnt="0"/>
      <dgm:spPr/>
    </dgm:pt>
    <dgm:pt modelId="{5D68D0A1-91F2-40D8-B89C-707787351098}" type="pres">
      <dgm:prSet presAssocID="{8B750E47-BE7A-4965-B40A-39CFEC45E8D4}" presName="compNode" presStyleCnt="0"/>
      <dgm:spPr/>
    </dgm:pt>
    <dgm:pt modelId="{CF0F8F46-3B9F-4FF7-9850-D7421180B66B}" type="pres">
      <dgm:prSet presAssocID="{8B750E47-BE7A-4965-B40A-39CFEC45E8D4}" presName="bgRect" presStyleLbl="bgShp" presStyleIdx="1" presStyleCnt="3"/>
      <dgm:spPr/>
    </dgm:pt>
    <dgm:pt modelId="{E9D3EF31-1F17-4AFC-A3CB-74976D66EA0C}" type="pres">
      <dgm:prSet presAssocID="{8B750E47-BE7A-4965-B40A-39CFEC45E8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7CE0D989-9A30-4F16-819C-52E83BB9A72D}" type="pres">
      <dgm:prSet presAssocID="{8B750E47-BE7A-4965-B40A-39CFEC45E8D4}" presName="spaceRect" presStyleCnt="0"/>
      <dgm:spPr/>
    </dgm:pt>
    <dgm:pt modelId="{F5605937-3C49-4912-8BBC-C4B02B4577CA}" type="pres">
      <dgm:prSet presAssocID="{8B750E47-BE7A-4965-B40A-39CFEC45E8D4}" presName="parTx" presStyleLbl="revTx" presStyleIdx="1" presStyleCnt="3">
        <dgm:presLayoutVars>
          <dgm:chMax val="0"/>
          <dgm:chPref val="0"/>
        </dgm:presLayoutVars>
      </dgm:prSet>
      <dgm:spPr/>
    </dgm:pt>
    <dgm:pt modelId="{E8BA31A1-1FD5-45CD-9DE2-0EB7E0955914}" type="pres">
      <dgm:prSet presAssocID="{9E5D4B95-5C63-4C89-BC52-2B25E662F15B}" presName="sibTrans" presStyleCnt="0"/>
      <dgm:spPr/>
    </dgm:pt>
    <dgm:pt modelId="{EDF68163-3006-4A6C-BD30-530ECB58788B}" type="pres">
      <dgm:prSet presAssocID="{ADC3889E-46C1-4A5F-8DAF-B864B028D445}" presName="compNode" presStyleCnt="0"/>
      <dgm:spPr/>
    </dgm:pt>
    <dgm:pt modelId="{7FCA1EFB-852D-42D9-84BF-94D3C85C4649}" type="pres">
      <dgm:prSet presAssocID="{ADC3889E-46C1-4A5F-8DAF-B864B028D445}" presName="bgRect" presStyleLbl="bgShp" presStyleIdx="2" presStyleCnt="3"/>
      <dgm:spPr/>
    </dgm:pt>
    <dgm:pt modelId="{F7F465A6-BFD5-45ED-839E-B9984A30FC50}" type="pres">
      <dgm:prSet presAssocID="{ADC3889E-46C1-4A5F-8DAF-B864B028D445}"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No sign with solid fill"/>
        </a:ext>
      </dgm:extLst>
    </dgm:pt>
    <dgm:pt modelId="{87328B0B-B676-4FEF-91A5-C3DB323CED32}" type="pres">
      <dgm:prSet presAssocID="{ADC3889E-46C1-4A5F-8DAF-B864B028D445}" presName="spaceRect" presStyleCnt="0"/>
      <dgm:spPr/>
    </dgm:pt>
    <dgm:pt modelId="{16160AB1-D8E6-45B5-979F-1C84834CE592}" type="pres">
      <dgm:prSet presAssocID="{ADC3889E-46C1-4A5F-8DAF-B864B028D445}" presName="parTx" presStyleLbl="revTx" presStyleIdx="2" presStyleCnt="3">
        <dgm:presLayoutVars>
          <dgm:chMax val="0"/>
          <dgm:chPref val="0"/>
        </dgm:presLayoutVars>
      </dgm:prSet>
      <dgm:spPr/>
    </dgm:pt>
  </dgm:ptLst>
  <dgm:cxnLst>
    <dgm:cxn modelId="{26E0E704-E745-4EBD-9A4E-608BF0058564}" type="presOf" srcId="{ADC3889E-46C1-4A5F-8DAF-B864B028D445}" destId="{16160AB1-D8E6-45B5-979F-1C84834CE592}" srcOrd="0" destOrd="0" presId="urn:microsoft.com/office/officeart/2018/2/layout/IconVerticalSolidList"/>
    <dgm:cxn modelId="{72D66514-2869-49F8-9F5F-9A2CBF96975B}" srcId="{AA8042C6-2022-4D38-9447-431E95CFFCD3}" destId="{8B750E47-BE7A-4965-B40A-39CFEC45E8D4}" srcOrd="1" destOrd="0" parTransId="{67B7A6CE-2A0A-4242-994B-28E93A4FD85A}" sibTransId="{9E5D4B95-5C63-4C89-BC52-2B25E662F15B}"/>
    <dgm:cxn modelId="{7A646034-85D9-438F-815F-A0862A6ACFE5}" type="presOf" srcId="{8B750E47-BE7A-4965-B40A-39CFEC45E8D4}" destId="{F5605937-3C49-4912-8BBC-C4B02B4577CA}" srcOrd="0" destOrd="0" presId="urn:microsoft.com/office/officeart/2018/2/layout/IconVerticalSolidList"/>
    <dgm:cxn modelId="{D71193BF-DBE4-4E44-9793-15D551D42C6C}" srcId="{AA8042C6-2022-4D38-9447-431E95CFFCD3}" destId="{ADC3889E-46C1-4A5F-8DAF-B864B028D445}" srcOrd="2" destOrd="0" parTransId="{81E08790-989C-45DF-9DEC-1F7EA9021029}" sibTransId="{2122B635-F71B-4049-81DC-6B90F3A01135}"/>
    <dgm:cxn modelId="{77DF23C0-43B7-4210-923A-3E0209A1A2AB}" type="presOf" srcId="{7C4467A8-412C-4607-B2B0-B6E9ADD548E5}" destId="{D62C8FA4-0F63-4430-B2CA-38380D9B25D0}" srcOrd="0" destOrd="0" presId="urn:microsoft.com/office/officeart/2018/2/layout/IconVerticalSolidList"/>
    <dgm:cxn modelId="{50C3C6D6-7642-4B30-8A29-763394EE57A8}" type="presOf" srcId="{AA8042C6-2022-4D38-9447-431E95CFFCD3}" destId="{C6A9619E-5EBA-4DFF-9A6A-016E974A41DE}" srcOrd="0" destOrd="0" presId="urn:microsoft.com/office/officeart/2018/2/layout/IconVerticalSolidList"/>
    <dgm:cxn modelId="{E72303F9-43F0-42C4-B8BF-1E6F5F7BA92F}" srcId="{AA8042C6-2022-4D38-9447-431E95CFFCD3}" destId="{7C4467A8-412C-4607-B2B0-B6E9ADD548E5}" srcOrd="0" destOrd="0" parTransId="{2C69EFB0-2732-4475-A2BD-592C6316C83F}" sibTransId="{27BE3B49-5C59-42FD-8FD3-957D96D391C8}"/>
    <dgm:cxn modelId="{F7216D8F-2D58-4F20-ABB6-247387D7F824}" type="presParOf" srcId="{C6A9619E-5EBA-4DFF-9A6A-016E974A41DE}" destId="{1DF05962-341F-4F45-A0E7-B614C6204561}" srcOrd="0" destOrd="0" presId="urn:microsoft.com/office/officeart/2018/2/layout/IconVerticalSolidList"/>
    <dgm:cxn modelId="{66A90AF8-32F4-4279-9AB5-CA29B55E251A}" type="presParOf" srcId="{1DF05962-341F-4F45-A0E7-B614C6204561}" destId="{0180F6C8-0C45-4054-A52B-448456C14041}" srcOrd="0" destOrd="0" presId="urn:microsoft.com/office/officeart/2018/2/layout/IconVerticalSolidList"/>
    <dgm:cxn modelId="{5165D03A-01F7-49CE-A567-505B3BA0F880}" type="presParOf" srcId="{1DF05962-341F-4F45-A0E7-B614C6204561}" destId="{7545CC30-150C-45D6-80EE-B8A8E8497462}" srcOrd="1" destOrd="0" presId="urn:microsoft.com/office/officeart/2018/2/layout/IconVerticalSolidList"/>
    <dgm:cxn modelId="{BA447ABC-BF1C-4EBC-9D20-862B834329C1}" type="presParOf" srcId="{1DF05962-341F-4F45-A0E7-B614C6204561}" destId="{49D444CC-D4C1-418B-8972-93B73FBCF6D1}" srcOrd="2" destOrd="0" presId="urn:microsoft.com/office/officeart/2018/2/layout/IconVerticalSolidList"/>
    <dgm:cxn modelId="{BF7DC6E9-6E8E-4E8A-A2EC-6F1C79BBBC1B}" type="presParOf" srcId="{1DF05962-341F-4F45-A0E7-B614C6204561}" destId="{D62C8FA4-0F63-4430-B2CA-38380D9B25D0}" srcOrd="3" destOrd="0" presId="urn:microsoft.com/office/officeart/2018/2/layout/IconVerticalSolidList"/>
    <dgm:cxn modelId="{907372F1-3F8B-44BC-985A-1C6D80AEE1CB}" type="presParOf" srcId="{C6A9619E-5EBA-4DFF-9A6A-016E974A41DE}" destId="{3A64D9BF-8196-439B-9E4A-51233859A2C5}" srcOrd="1" destOrd="0" presId="urn:microsoft.com/office/officeart/2018/2/layout/IconVerticalSolidList"/>
    <dgm:cxn modelId="{FB54F1F3-1282-49B9-AD53-D7F4A3CC0902}" type="presParOf" srcId="{C6A9619E-5EBA-4DFF-9A6A-016E974A41DE}" destId="{5D68D0A1-91F2-40D8-B89C-707787351098}" srcOrd="2" destOrd="0" presId="urn:microsoft.com/office/officeart/2018/2/layout/IconVerticalSolidList"/>
    <dgm:cxn modelId="{EBB706D4-29B4-4E57-9EAB-898F6EB748E1}" type="presParOf" srcId="{5D68D0A1-91F2-40D8-B89C-707787351098}" destId="{CF0F8F46-3B9F-4FF7-9850-D7421180B66B}" srcOrd="0" destOrd="0" presId="urn:microsoft.com/office/officeart/2018/2/layout/IconVerticalSolidList"/>
    <dgm:cxn modelId="{8F647040-1352-4CEF-8647-BD9F1D8D20CA}" type="presParOf" srcId="{5D68D0A1-91F2-40D8-B89C-707787351098}" destId="{E9D3EF31-1F17-4AFC-A3CB-74976D66EA0C}" srcOrd="1" destOrd="0" presId="urn:microsoft.com/office/officeart/2018/2/layout/IconVerticalSolidList"/>
    <dgm:cxn modelId="{95DF8AE9-5143-45BB-996D-182B7849F875}" type="presParOf" srcId="{5D68D0A1-91F2-40D8-B89C-707787351098}" destId="{7CE0D989-9A30-4F16-819C-52E83BB9A72D}" srcOrd="2" destOrd="0" presId="urn:microsoft.com/office/officeart/2018/2/layout/IconVerticalSolidList"/>
    <dgm:cxn modelId="{CE4F5702-7977-4DD2-9D72-9CFDC0FE4422}" type="presParOf" srcId="{5D68D0A1-91F2-40D8-B89C-707787351098}" destId="{F5605937-3C49-4912-8BBC-C4B02B4577CA}" srcOrd="3" destOrd="0" presId="urn:microsoft.com/office/officeart/2018/2/layout/IconVerticalSolidList"/>
    <dgm:cxn modelId="{00618B9C-338D-4638-AD17-BF788713732B}" type="presParOf" srcId="{C6A9619E-5EBA-4DFF-9A6A-016E974A41DE}" destId="{E8BA31A1-1FD5-45CD-9DE2-0EB7E0955914}" srcOrd="3" destOrd="0" presId="urn:microsoft.com/office/officeart/2018/2/layout/IconVerticalSolidList"/>
    <dgm:cxn modelId="{EAA8A16C-6885-4287-882B-417E0EA9510F}" type="presParOf" srcId="{C6A9619E-5EBA-4DFF-9A6A-016E974A41DE}" destId="{EDF68163-3006-4A6C-BD30-530ECB58788B}" srcOrd="4" destOrd="0" presId="urn:microsoft.com/office/officeart/2018/2/layout/IconVerticalSolidList"/>
    <dgm:cxn modelId="{97F9E337-DA83-4E80-9E5C-7CAE319CD261}" type="presParOf" srcId="{EDF68163-3006-4A6C-BD30-530ECB58788B}" destId="{7FCA1EFB-852D-42D9-84BF-94D3C85C4649}" srcOrd="0" destOrd="0" presId="urn:microsoft.com/office/officeart/2018/2/layout/IconVerticalSolidList"/>
    <dgm:cxn modelId="{5694F073-2238-4AAF-A3C7-D52CA0F7DE40}" type="presParOf" srcId="{EDF68163-3006-4A6C-BD30-530ECB58788B}" destId="{F7F465A6-BFD5-45ED-839E-B9984A30FC50}" srcOrd="1" destOrd="0" presId="urn:microsoft.com/office/officeart/2018/2/layout/IconVerticalSolidList"/>
    <dgm:cxn modelId="{198A08E2-D208-4889-862B-B20B30007C1F}" type="presParOf" srcId="{EDF68163-3006-4A6C-BD30-530ECB58788B}" destId="{87328B0B-B676-4FEF-91A5-C3DB323CED32}" srcOrd="2" destOrd="0" presId="urn:microsoft.com/office/officeart/2018/2/layout/IconVerticalSolidList"/>
    <dgm:cxn modelId="{2009BC35-DED5-44B3-9B24-9BB3F3D88EB7}" type="presParOf" srcId="{EDF68163-3006-4A6C-BD30-530ECB58788B}" destId="{16160AB1-D8E6-45B5-979F-1C84834CE5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12EF8-1213-41B1-8BD7-7675AE7EFBAE}">
      <dsp:nvSpPr>
        <dsp:cNvPr id="0" name=""/>
        <dsp:cNvSpPr/>
      </dsp:nvSpPr>
      <dsp:spPr>
        <a:xfrm>
          <a:off x="0" y="114589"/>
          <a:ext cx="6900512" cy="262036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A recent example of poor password standards is the Microsoft Azure data breach that was caused by an employee exposing an Azure Storage server to the public that was not password protected and meant for internal use (Mudaliar, 2024).</a:t>
          </a:r>
        </a:p>
      </dsp:txBody>
      <dsp:txXfrm>
        <a:off x="127915" y="242504"/>
        <a:ext cx="6644682" cy="2364531"/>
      </dsp:txXfrm>
    </dsp:sp>
    <dsp:sp modelId="{B3157038-A087-4336-B469-F3D06A3D51C9}">
      <dsp:nvSpPr>
        <dsp:cNvPr id="0" name=""/>
        <dsp:cNvSpPr/>
      </dsp:nvSpPr>
      <dsp:spPr>
        <a:xfrm>
          <a:off x="0" y="2801190"/>
          <a:ext cx="6900512" cy="2620361"/>
        </a:xfrm>
        <a:prstGeom prst="roundRect">
          <a:avLst/>
        </a:prstGeom>
        <a:solidFill>
          <a:schemeClr val="accent2">
            <a:hueOff val="-6555403"/>
            <a:satOff val="-7776"/>
            <a:lumOff val="-411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I think the biggest source of all password-related challenges is the user. The user could have poor password management, training, or even be disgruntled and do something malicious to hurt the organization before their credentials are terminated.</a:t>
          </a:r>
        </a:p>
      </dsp:txBody>
      <dsp:txXfrm>
        <a:off x="127915" y="2929105"/>
        <a:ext cx="6644682" cy="2364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0F6C8-0C45-4054-A52B-448456C14041}">
      <dsp:nvSpPr>
        <dsp:cNvPr id="0" name=""/>
        <dsp:cNvSpPr/>
      </dsp:nvSpPr>
      <dsp:spPr>
        <a:xfrm>
          <a:off x="0" y="568"/>
          <a:ext cx="10515600" cy="13303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5CC30-150C-45D6-80EE-B8A8E8497462}">
      <dsp:nvSpPr>
        <dsp:cNvPr id="0" name=""/>
        <dsp:cNvSpPr/>
      </dsp:nvSpPr>
      <dsp:spPr>
        <a:xfrm>
          <a:off x="402435" y="299900"/>
          <a:ext cx="731700" cy="7317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2C8FA4-0F63-4430-B2CA-38380D9B25D0}">
      <dsp:nvSpPr>
        <dsp:cNvPr id="0" name=""/>
        <dsp:cNvSpPr/>
      </dsp:nvSpPr>
      <dsp:spPr>
        <a:xfrm>
          <a:off x="1536571" y="568"/>
          <a:ext cx="8979028" cy="133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797" tIns="140797" rIns="140797" bIns="140797" numCol="1" spcCol="1270" anchor="ctr" anchorCtr="0">
          <a:noAutofit/>
        </a:bodyPr>
        <a:lstStyle/>
        <a:p>
          <a:pPr marL="0" lvl="0" indent="0" algn="l" defTabSz="755650">
            <a:lnSpc>
              <a:spcPct val="90000"/>
            </a:lnSpc>
            <a:spcBef>
              <a:spcPct val="0"/>
            </a:spcBef>
            <a:spcAft>
              <a:spcPct val="35000"/>
            </a:spcAft>
            <a:buNone/>
          </a:pPr>
          <a:r>
            <a:rPr lang="en-US" sz="1700" b="1" kern="1200" dirty="0"/>
            <a:t>User restrictions and access control –</a:t>
          </a:r>
          <a:r>
            <a:rPr lang="en-US" sz="1700" kern="1200" dirty="0"/>
            <a:t> I propose that a technology organization should use Role-Based Access Control (RBAC), Single Sign-On (SSO), and Multi-Factor Authentication to enhance access control and user restrictions (Frontegg, 2024).</a:t>
          </a:r>
        </a:p>
      </dsp:txBody>
      <dsp:txXfrm>
        <a:off x="1536571" y="568"/>
        <a:ext cx="8979028" cy="1330364"/>
      </dsp:txXfrm>
    </dsp:sp>
    <dsp:sp modelId="{CF0F8F46-3B9F-4FF7-9850-D7421180B66B}">
      <dsp:nvSpPr>
        <dsp:cNvPr id="0" name=""/>
        <dsp:cNvSpPr/>
      </dsp:nvSpPr>
      <dsp:spPr>
        <a:xfrm>
          <a:off x="0" y="1663524"/>
          <a:ext cx="10515600" cy="13303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3EF31-1F17-4AFC-A3CB-74976D66EA0C}">
      <dsp:nvSpPr>
        <dsp:cNvPr id="0" name=""/>
        <dsp:cNvSpPr/>
      </dsp:nvSpPr>
      <dsp:spPr>
        <a:xfrm>
          <a:off x="402435" y="1962856"/>
          <a:ext cx="731700" cy="7317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605937-3C49-4912-8BBC-C4B02B4577CA}">
      <dsp:nvSpPr>
        <dsp:cNvPr id="0" name=""/>
        <dsp:cNvSpPr/>
      </dsp:nvSpPr>
      <dsp:spPr>
        <a:xfrm>
          <a:off x="1536571" y="1663524"/>
          <a:ext cx="8979028" cy="133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797" tIns="140797" rIns="140797" bIns="140797" numCol="1" spcCol="1270" anchor="ctr" anchorCtr="0">
          <a:noAutofit/>
        </a:bodyPr>
        <a:lstStyle/>
        <a:p>
          <a:pPr marL="0" lvl="0" indent="0" algn="l" defTabSz="755650">
            <a:lnSpc>
              <a:spcPct val="90000"/>
            </a:lnSpc>
            <a:spcBef>
              <a:spcPct val="0"/>
            </a:spcBef>
            <a:spcAft>
              <a:spcPct val="35000"/>
            </a:spcAft>
            <a:buNone/>
          </a:pPr>
          <a:r>
            <a:rPr lang="en-US" sz="1700" b="1" kern="1200" dirty="0"/>
            <a:t>Password Standards and Requirements – </a:t>
          </a:r>
          <a:r>
            <a:rPr lang="en-US" sz="1700" kern="1200" dirty="0"/>
            <a:t>I propose using SSO to simplify password management, MFA to have layers of security, and to use complex password requirements. Good password requirements are 12 characters, uppercase, lowercase, number, special characters, failed login attempts, and quarterly password changes (Kapoor, 2024).</a:t>
          </a:r>
        </a:p>
      </dsp:txBody>
      <dsp:txXfrm>
        <a:off x="1536571" y="1663524"/>
        <a:ext cx="8979028" cy="1330364"/>
      </dsp:txXfrm>
    </dsp:sp>
    <dsp:sp modelId="{7FCA1EFB-852D-42D9-84BF-94D3C85C4649}">
      <dsp:nvSpPr>
        <dsp:cNvPr id="0" name=""/>
        <dsp:cNvSpPr/>
      </dsp:nvSpPr>
      <dsp:spPr>
        <a:xfrm>
          <a:off x="0" y="3326480"/>
          <a:ext cx="10515600" cy="13303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F465A6-BFD5-45ED-839E-B9984A30FC50}">
      <dsp:nvSpPr>
        <dsp:cNvPr id="0" name=""/>
        <dsp:cNvSpPr/>
      </dsp:nvSpPr>
      <dsp:spPr>
        <a:xfrm>
          <a:off x="402435" y="3625812"/>
          <a:ext cx="731700" cy="7317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60AB1-D8E6-45B5-979F-1C84834CE592}">
      <dsp:nvSpPr>
        <dsp:cNvPr id="0" name=""/>
        <dsp:cNvSpPr/>
      </dsp:nvSpPr>
      <dsp:spPr>
        <a:xfrm>
          <a:off x="1536571" y="3326480"/>
          <a:ext cx="8979028" cy="133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797" tIns="140797" rIns="140797" bIns="140797" numCol="1" spcCol="1270" anchor="ctr" anchorCtr="0">
          <a:noAutofit/>
        </a:bodyPr>
        <a:lstStyle/>
        <a:p>
          <a:pPr marL="0" lvl="0" indent="0" algn="l" defTabSz="755650">
            <a:lnSpc>
              <a:spcPct val="90000"/>
            </a:lnSpc>
            <a:spcBef>
              <a:spcPct val="0"/>
            </a:spcBef>
            <a:spcAft>
              <a:spcPct val="35000"/>
            </a:spcAft>
            <a:buNone/>
          </a:pPr>
          <a:r>
            <a:rPr lang="en-US" sz="1700" b="1" kern="1200" dirty="0"/>
            <a:t>Unnecessary Services and Ports – </a:t>
          </a:r>
          <a:r>
            <a:rPr lang="en-US" sz="1700" b="0" kern="1200" dirty="0"/>
            <a:t>I propose organizations should audit your system and take inventory of ports and services. After you know all your ports and services you should consult stakeholders to find out what is essential. Remove/close non-essential ports and services. Finally, conduct regular audits, monitoring of systems, and user training.</a:t>
          </a:r>
        </a:p>
      </dsp:txBody>
      <dsp:txXfrm>
        <a:off x="1536571" y="3326480"/>
        <a:ext cx="8979028" cy="13303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FF33E8-F8F3-4D9E-9767-325364C88E4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78783-31EC-4F33-A29E-96129260BBAD}" type="slidenum">
              <a:rPr lang="en-US" smtClean="0"/>
              <a:t>‹#›</a:t>
            </a:fld>
            <a:endParaRPr lang="en-US"/>
          </a:p>
        </p:txBody>
      </p:sp>
    </p:spTree>
    <p:extLst>
      <p:ext uri="{BB962C8B-B14F-4D97-AF65-F5344CB8AC3E}">
        <p14:creationId xmlns:p14="http://schemas.microsoft.com/office/powerpoint/2010/main" val="305962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F33E8-F8F3-4D9E-9767-325364C88E4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78783-31EC-4F33-A29E-96129260BBAD}" type="slidenum">
              <a:rPr lang="en-US" smtClean="0"/>
              <a:t>‹#›</a:t>
            </a:fld>
            <a:endParaRPr lang="en-US"/>
          </a:p>
        </p:txBody>
      </p:sp>
    </p:spTree>
    <p:extLst>
      <p:ext uri="{BB962C8B-B14F-4D97-AF65-F5344CB8AC3E}">
        <p14:creationId xmlns:p14="http://schemas.microsoft.com/office/powerpoint/2010/main" val="322473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F33E8-F8F3-4D9E-9767-325364C88E4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78783-31EC-4F33-A29E-96129260BBAD}" type="slidenum">
              <a:rPr lang="en-US" smtClean="0"/>
              <a:t>‹#›</a:t>
            </a:fld>
            <a:endParaRPr lang="en-US"/>
          </a:p>
        </p:txBody>
      </p:sp>
    </p:spTree>
    <p:extLst>
      <p:ext uri="{BB962C8B-B14F-4D97-AF65-F5344CB8AC3E}">
        <p14:creationId xmlns:p14="http://schemas.microsoft.com/office/powerpoint/2010/main" val="271772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F33E8-F8F3-4D9E-9767-325364C88E4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78783-31EC-4F33-A29E-96129260BBAD}" type="slidenum">
              <a:rPr lang="en-US" smtClean="0"/>
              <a:t>‹#›</a:t>
            </a:fld>
            <a:endParaRPr lang="en-US"/>
          </a:p>
        </p:txBody>
      </p:sp>
    </p:spTree>
    <p:extLst>
      <p:ext uri="{BB962C8B-B14F-4D97-AF65-F5344CB8AC3E}">
        <p14:creationId xmlns:p14="http://schemas.microsoft.com/office/powerpoint/2010/main" val="250779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F33E8-F8F3-4D9E-9767-325364C88E4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78783-31EC-4F33-A29E-96129260BBAD}" type="slidenum">
              <a:rPr lang="en-US" smtClean="0"/>
              <a:t>‹#›</a:t>
            </a:fld>
            <a:endParaRPr lang="en-US"/>
          </a:p>
        </p:txBody>
      </p:sp>
    </p:spTree>
    <p:extLst>
      <p:ext uri="{BB962C8B-B14F-4D97-AF65-F5344CB8AC3E}">
        <p14:creationId xmlns:p14="http://schemas.microsoft.com/office/powerpoint/2010/main" val="210208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FF33E8-F8F3-4D9E-9767-325364C88E4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78783-31EC-4F33-A29E-96129260BBAD}" type="slidenum">
              <a:rPr lang="en-US" smtClean="0"/>
              <a:t>‹#›</a:t>
            </a:fld>
            <a:endParaRPr lang="en-US"/>
          </a:p>
        </p:txBody>
      </p:sp>
    </p:spTree>
    <p:extLst>
      <p:ext uri="{BB962C8B-B14F-4D97-AF65-F5344CB8AC3E}">
        <p14:creationId xmlns:p14="http://schemas.microsoft.com/office/powerpoint/2010/main" val="918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FF33E8-F8F3-4D9E-9767-325364C88E49}"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78783-31EC-4F33-A29E-96129260BBAD}" type="slidenum">
              <a:rPr lang="en-US" smtClean="0"/>
              <a:t>‹#›</a:t>
            </a:fld>
            <a:endParaRPr lang="en-US"/>
          </a:p>
        </p:txBody>
      </p:sp>
    </p:spTree>
    <p:extLst>
      <p:ext uri="{BB962C8B-B14F-4D97-AF65-F5344CB8AC3E}">
        <p14:creationId xmlns:p14="http://schemas.microsoft.com/office/powerpoint/2010/main" val="41466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FF33E8-F8F3-4D9E-9767-325364C88E49}"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78783-31EC-4F33-A29E-96129260BBAD}" type="slidenum">
              <a:rPr lang="en-US" smtClean="0"/>
              <a:t>‹#›</a:t>
            </a:fld>
            <a:endParaRPr lang="en-US"/>
          </a:p>
        </p:txBody>
      </p:sp>
    </p:spTree>
    <p:extLst>
      <p:ext uri="{BB962C8B-B14F-4D97-AF65-F5344CB8AC3E}">
        <p14:creationId xmlns:p14="http://schemas.microsoft.com/office/powerpoint/2010/main" val="257095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F33E8-F8F3-4D9E-9767-325364C88E49}"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78783-31EC-4F33-A29E-96129260BBAD}" type="slidenum">
              <a:rPr lang="en-US" smtClean="0"/>
              <a:t>‹#›</a:t>
            </a:fld>
            <a:endParaRPr lang="en-US"/>
          </a:p>
        </p:txBody>
      </p:sp>
    </p:spTree>
    <p:extLst>
      <p:ext uri="{BB962C8B-B14F-4D97-AF65-F5344CB8AC3E}">
        <p14:creationId xmlns:p14="http://schemas.microsoft.com/office/powerpoint/2010/main" val="311450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F33E8-F8F3-4D9E-9767-325364C88E4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78783-31EC-4F33-A29E-96129260BBAD}" type="slidenum">
              <a:rPr lang="en-US" smtClean="0"/>
              <a:t>‹#›</a:t>
            </a:fld>
            <a:endParaRPr lang="en-US"/>
          </a:p>
        </p:txBody>
      </p:sp>
    </p:spTree>
    <p:extLst>
      <p:ext uri="{BB962C8B-B14F-4D97-AF65-F5344CB8AC3E}">
        <p14:creationId xmlns:p14="http://schemas.microsoft.com/office/powerpoint/2010/main" val="155538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F33E8-F8F3-4D9E-9767-325364C88E4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78783-31EC-4F33-A29E-96129260BBAD}" type="slidenum">
              <a:rPr lang="en-US" smtClean="0"/>
              <a:t>‹#›</a:t>
            </a:fld>
            <a:endParaRPr lang="en-US"/>
          </a:p>
        </p:txBody>
      </p:sp>
    </p:spTree>
    <p:extLst>
      <p:ext uri="{BB962C8B-B14F-4D97-AF65-F5344CB8AC3E}">
        <p14:creationId xmlns:p14="http://schemas.microsoft.com/office/powerpoint/2010/main" val="244018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5FF33E8-F8F3-4D9E-9767-325364C88E49}" type="datetimeFigureOut">
              <a:rPr lang="en-US" smtClean="0"/>
              <a:t>9/7/2024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65E78783-31EC-4F33-A29E-96129260BBAD}" type="slidenum">
              <a:rPr lang="en-US" smtClean="0"/>
              <a:t>‹#›</a:t>
            </a:fld>
            <a:endParaRPr lang="en-US"/>
          </a:p>
        </p:txBody>
      </p:sp>
    </p:spTree>
    <p:extLst>
      <p:ext uri="{BB962C8B-B14F-4D97-AF65-F5344CB8AC3E}">
        <p14:creationId xmlns:p14="http://schemas.microsoft.com/office/powerpoint/2010/main" val="38319103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ogmeonce.com/resources/company-" TargetMode="External"/><Relationship Id="rId2" Type="http://schemas.openxmlformats.org/officeDocument/2006/relationships/hyperlink" Target="https://www.spiceworks.com/it-security/data-security/news/security-lapse-" TargetMode="External"/><Relationship Id="rId1" Type="http://schemas.openxmlformats.org/officeDocument/2006/relationships/slideLayout" Target="../slideLayouts/slideLayout2.xml"/><Relationship Id="rId4" Type="http://schemas.openxmlformats.org/officeDocument/2006/relationships/hyperlink" Target="https://citizenside.com/technology/wh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F51149-C1DA-7370-0DB9-DFBB8120F749}"/>
              </a:ext>
            </a:extLst>
          </p:cNvPr>
          <p:cNvPicPr>
            <a:picLocks noChangeAspect="1"/>
          </p:cNvPicPr>
          <p:nvPr/>
        </p:nvPicPr>
        <p:blipFill>
          <a:blip r:embed="rId2"/>
          <a:srcRect l="10258" r="10431"/>
          <a:stretch/>
        </p:blipFill>
        <p:spPr>
          <a:xfrm>
            <a:off x="2522358" y="10"/>
            <a:ext cx="9669642" cy="6857990"/>
          </a:xfrm>
          <a:prstGeom prst="rect">
            <a:avLst/>
          </a:prstGeom>
        </p:spPr>
      </p:pic>
      <p:sp>
        <p:nvSpPr>
          <p:cNvPr id="12" name="Rectangle 11">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6FEA70-2A55-77E1-9DEE-04897918CBCE}"/>
              </a:ext>
            </a:extLst>
          </p:cNvPr>
          <p:cNvSpPr>
            <a:spLocks noGrp="1"/>
          </p:cNvSpPr>
          <p:nvPr>
            <p:ph type="ctrTitle"/>
          </p:nvPr>
        </p:nvSpPr>
        <p:spPr>
          <a:xfrm>
            <a:off x="952228" y="743447"/>
            <a:ext cx="3973385" cy="3692028"/>
          </a:xfrm>
          <a:noFill/>
        </p:spPr>
        <p:txBody>
          <a:bodyPr>
            <a:normAutofit/>
          </a:bodyPr>
          <a:lstStyle/>
          <a:p>
            <a:pPr algn="l"/>
            <a:r>
              <a:rPr lang="en-US" sz="4800" dirty="0"/>
              <a:t>Organizational Security in Tech</a:t>
            </a:r>
          </a:p>
        </p:txBody>
      </p:sp>
      <p:sp>
        <p:nvSpPr>
          <p:cNvPr id="3" name="Subtitle 2">
            <a:extLst>
              <a:ext uri="{FF2B5EF4-FFF2-40B4-BE49-F238E27FC236}">
                <a16:creationId xmlns:a16="http://schemas.microsoft.com/office/drawing/2014/main" id="{2BF414C0-85B0-F034-3F8D-40BA30C997A6}"/>
              </a:ext>
            </a:extLst>
          </p:cNvPr>
          <p:cNvSpPr>
            <a:spLocks noGrp="1"/>
          </p:cNvSpPr>
          <p:nvPr>
            <p:ph type="subTitle" idx="1"/>
          </p:nvPr>
        </p:nvSpPr>
        <p:spPr>
          <a:xfrm>
            <a:off x="952229" y="4629234"/>
            <a:ext cx="3973386" cy="1485319"/>
          </a:xfrm>
          <a:noFill/>
        </p:spPr>
        <p:txBody>
          <a:bodyPr>
            <a:normAutofit/>
          </a:bodyPr>
          <a:lstStyle/>
          <a:p>
            <a:pPr algn="l"/>
            <a:r>
              <a:rPr lang="en-US" dirty="0"/>
              <a:t>Larry Baucum</a:t>
            </a:r>
          </a:p>
          <a:p>
            <a:pPr algn="l"/>
            <a:r>
              <a:rPr lang="en-US" dirty="0"/>
              <a:t>CTEC 450</a:t>
            </a:r>
          </a:p>
          <a:p>
            <a:pPr algn="l"/>
            <a:r>
              <a:rPr lang="en-US" dirty="0"/>
              <a:t>September 7, 2024</a:t>
            </a:r>
          </a:p>
        </p:txBody>
      </p:sp>
    </p:spTree>
    <p:extLst>
      <p:ext uri="{BB962C8B-B14F-4D97-AF65-F5344CB8AC3E}">
        <p14:creationId xmlns:p14="http://schemas.microsoft.com/office/powerpoint/2010/main" val="165143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F5E79-11F4-3AFD-A2A5-08E314680509}"/>
              </a:ext>
            </a:extLst>
          </p:cNvPr>
          <p:cNvSpPr>
            <a:spLocks noGrp="1"/>
          </p:cNvSpPr>
          <p:nvPr>
            <p:ph type="title"/>
          </p:nvPr>
        </p:nvSpPr>
        <p:spPr>
          <a:xfrm>
            <a:off x="841248" y="548640"/>
            <a:ext cx="3600860" cy="5431536"/>
          </a:xfrm>
        </p:spPr>
        <p:txBody>
          <a:bodyPr>
            <a:normAutofit/>
          </a:bodyPr>
          <a:lstStyle/>
          <a:p>
            <a:r>
              <a:rPr lang="en-US" sz="5400" dirty="0"/>
              <a:t>Introduction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5E4E75-2562-0531-3926-E66698CD278F}"/>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This presentation will provide information on various aspects of organizational security in technology. Topics discussed will be user restrictions and access control, password standards and requirements, and services and ports. There will be an analysis of how these aspects of organizational security are to the benefit of a technology organization. Followed by a summation of proposed strategies to implement the aspects of organizational security in a technology organization. </a:t>
            </a:r>
          </a:p>
        </p:txBody>
      </p:sp>
    </p:spTree>
    <p:extLst>
      <p:ext uri="{BB962C8B-B14F-4D97-AF65-F5344CB8AC3E}">
        <p14:creationId xmlns:p14="http://schemas.microsoft.com/office/powerpoint/2010/main" val="229094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84675-9D3F-B73B-763F-6A65A47B0CE4}"/>
              </a:ext>
            </a:extLst>
          </p:cNvPr>
          <p:cNvSpPr>
            <a:spLocks noGrp="1"/>
          </p:cNvSpPr>
          <p:nvPr>
            <p:ph type="title"/>
          </p:nvPr>
        </p:nvSpPr>
        <p:spPr>
          <a:xfrm>
            <a:off x="838200" y="365125"/>
            <a:ext cx="10515600" cy="1325563"/>
          </a:xfrm>
        </p:spPr>
        <p:txBody>
          <a:bodyPr>
            <a:normAutofit/>
          </a:bodyPr>
          <a:lstStyle/>
          <a:p>
            <a:r>
              <a:rPr lang="en-US" sz="5400" dirty="0"/>
              <a:t>User Restrictions &amp; Access Control</a:t>
            </a:r>
          </a:p>
        </p:txBody>
      </p:sp>
      <p:sp>
        <p:nvSpPr>
          <p:cNvPr id="4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372BA1BD-D3CB-38C6-CCBB-8A8B6015EB61}"/>
              </a:ext>
            </a:extLst>
          </p:cNvPr>
          <p:cNvSpPr>
            <a:spLocks noGrp="1"/>
          </p:cNvSpPr>
          <p:nvPr>
            <p:ph idx="1"/>
          </p:nvPr>
        </p:nvSpPr>
        <p:spPr>
          <a:xfrm>
            <a:off x="838200" y="1929384"/>
            <a:ext cx="10515600" cy="4251960"/>
          </a:xfrm>
        </p:spPr>
        <p:txBody>
          <a:bodyPr>
            <a:normAutofit/>
          </a:bodyPr>
          <a:lstStyle/>
          <a:p>
            <a:r>
              <a:rPr lang="en-US" sz="2200" dirty="0"/>
              <a:t>User restrictions and access control are critical to protecting the sensitive data and critical systems of a technology-based organization. The user is the biggest threat to both physical and cyber security.</a:t>
            </a:r>
          </a:p>
          <a:p>
            <a:r>
              <a:rPr lang="en-US" sz="2200" dirty="0"/>
              <a:t>Risks involved with ineffective user restrictions and access control include non-compliance with regulations like GDPR (Frontegg, 2024), data breaches, and physical breaches (Panel®, 2024). Breaches of data, physical locations, and compliance agreements can cause major losses to an organization’s finances and reputation.</a:t>
            </a:r>
          </a:p>
          <a:p>
            <a:r>
              <a:rPr lang="en-US" sz="2200" dirty="0"/>
              <a:t>It is important to implement policies and procedures that will ensure the safety of critical data, infrastructure, and systems to ensure minimal disruption and financial loss to a technology organization.</a:t>
            </a:r>
          </a:p>
        </p:txBody>
      </p:sp>
    </p:spTree>
    <p:extLst>
      <p:ext uri="{BB962C8B-B14F-4D97-AF65-F5344CB8AC3E}">
        <p14:creationId xmlns:p14="http://schemas.microsoft.com/office/powerpoint/2010/main" val="1347798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84675-9D3F-B73B-763F-6A65A47B0CE4}"/>
              </a:ext>
            </a:extLst>
          </p:cNvPr>
          <p:cNvSpPr>
            <a:spLocks noGrp="1"/>
          </p:cNvSpPr>
          <p:nvPr>
            <p:ph type="title"/>
          </p:nvPr>
        </p:nvSpPr>
        <p:spPr>
          <a:xfrm>
            <a:off x="635000" y="640823"/>
            <a:ext cx="3418659" cy="5583148"/>
          </a:xfrm>
        </p:spPr>
        <p:txBody>
          <a:bodyPr anchor="ctr">
            <a:normAutofit/>
          </a:bodyPr>
          <a:lstStyle/>
          <a:p>
            <a:r>
              <a:rPr lang="en-US" sz="4200" dirty="0"/>
              <a:t>Password Standards and Requirements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F87F180-0F2D-6343-A79F-4D7640B86552}"/>
              </a:ext>
            </a:extLst>
          </p:cNvPr>
          <p:cNvGraphicFramePr>
            <a:graphicFrameLocks noGrp="1"/>
          </p:cNvGraphicFramePr>
          <p:nvPr>
            <p:ph idx="1"/>
            <p:extLst>
              <p:ext uri="{D42A27DB-BD31-4B8C-83A1-F6EECF244321}">
                <p14:modId xmlns:p14="http://schemas.microsoft.com/office/powerpoint/2010/main" val="234873470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97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a server network panel with lights and cables">
            <a:extLst>
              <a:ext uri="{FF2B5EF4-FFF2-40B4-BE49-F238E27FC236}">
                <a16:creationId xmlns:a16="http://schemas.microsoft.com/office/drawing/2014/main" id="{BADD1B2C-B5D8-1167-E8F0-9215B3024671}"/>
              </a:ext>
            </a:extLst>
          </p:cNvPr>
          <p:cNvPicPr>
            <a:picLocks noChangeAspect="1"/>
          </p:cNvPicPr>
          <p:nvPr/>
        </p:nvPicPr>
        <p:blipFill>
          <a:blip r:embed="rId2"/>
          <a:srcRect l="6430" r="40911"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84675-9D3F-B73B-763F-6A65A47B0CE4}"/>
              </a:ext>
            </a:extLst>
          </p:cNvPr>
          <p:cNvSpPr>
            <a:spLocks noGrp="1"/>
          </p:cNvSpPr>
          <p:nvPr>
            <p:ph type="title"/>
          </p:nvPr>
        </p:nvSpPr>
        <p:spPr>
          <a:xfrm>
            <a:off x="5584722" y="122903"/>
            <a:ext cx="6390967" cy="1559301"/>
          </a:xfrm>
        </p:spPr>
        <p:txBody>
          <a:bodyPr>
            <a:normAutofit/>
          </a:bodyPr>
          <a:lstStyle/>
          <a:p>
            <a:r>
              <a:rPr lang="en-US" sz="4000" dirty="0"/>
              <a:t>Unnecessary Services and Ports</a:t>
            </a:r>
          </a:p>
        </p:txBody>
      </p:sp>
      <p:sp>
        <p:nvSpPr>
          <p:cNvPr id="3" name="Content Placeholder 2">
            <a:extLst>
              <a:ext uri="{FF2B5EF4-FFF2-40B4-BE49-F238E27FC236}">
                <a16:creationId xmlns:a16="http://schemas.microsoft.com/office/drawing/2014/main" id="{372BA1BD-D3CB-38C6-CCBB-8A8B6015EB61}"/>
              </a:ext>
            </a:extLst>
          </p:cNvPr>
          <p:cNvSpPr>
            <a:spLocks noGrp="1"/>
          </p:cNvSpPr>
          <p:nvPr>
            <p:ph idx="1"/>
          </p:nvPr>
        </p:nvSpPr>
        <p:spPr>
          <a:xfrm>
            <a:off x="5584722" y="1682203"/>
            <a:ext cx="6390967" cy="5052893"/>
          </a:xfrm>
        </p:spPr>
        <p:txBody>
          <a:bodyPr anchor="ctr">
            <a:normAutofit/>
          </a:bodyPr>
          <a:lstStyle/>
          <a:p>
            <a:r>
              <a:rPr lang="en-US" sz="2000" dirty="0"/>
              <a:t>Unnecessary ports and services allow bad actors additional attack vectors to exploit increasing the overall vulnerability of organizational systems.</a:t>
            </a:r>
          </a:p>
          <a:p>
            <a:r>
              <a:rPr lang="en-US" sz="2000" dirty="0"/>
              <a:t>Some commonly targeted ports and services are port 21(FTP) which has weak authentication, port 23 (Telnet) which is easy to intercept, remote access services like RDP, file sharing services, and printer sharing services that are easy targets for malicious actors (Tracy et al.).</a:t>
            </a:r>
          </a:p>
          <a:p>
            <a:r>
              <a:rPr lang="en-US" sz="2000" dirty="0"/>
              <a:t>By closing unnecessary ports and removing unnecessary services you can simplify system management, minimize downtime, reduce the attack surface of your systems, and enhance compliance with security frameworks like NIST (Mathison, 2023).</a:t>
            </a:r>
          </a:p>
          <a:p>
            <a:endParaRPr lang="en-US" sz="1600" dirty="0"/>
          </a:p>
        </p:txBody>
      </p:sp>
    </p:spTree>
    <p:extLst>
      <p:ext uri="{BB962C8B-B14F-4D97-AF65-F5344CB8AC3E}">
        <p14:creationId xmlns:p14="http://schemas.microsoft.com/office/powerpoint/2010/main" val="217400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84675-9D3F-B73B-763F-6A65A47B0CE4}"/>
              </a:ext>
            </a:extLst>
          </p:cNvPr>
          <p:cNvSpPr>
            <a:spLocks noGrp="1"/>
          </p:cNvSpPr>
          <p:nvPr>
            <p:ph type="title"/>
          </p:nvPr>
        </p:nvSpPr>
        <p:spPr>
          <a:xfrm>
            <a:off x="838200" y="365125"/>
            <a:ext cx="10515600" cy="1325563"/>
          </a:xfrm>
        </p:spPr>
        <p:txBody>
          <a:bodyPr>
            <a:normAutofit/>
          </a:bodyPr>
          <a:lstStyle/>
          <a:p>
            <a:r>
              <a:rPr lang="en-US" sz="5400" dirty="0"/>
              <a:t>Analysis</a:t>
            </a:r>
          </a:p>
        </p:txBody>
      </p:sp>
      <p:sp>
        <p:nvSpPr>
          <p:cNvPr id="7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ontent Placeholder 2">
            <a:extLst>
              <a:ext uri="{FF2B5EF4-FFF2-40B4-BE49-F238E27FC236}">
                <a16:creationId xmlns:a16="http://schemas.microsoft.com/office/drawing/2014/main" id="{372BA1BD-D3CB-38C6-CCBB-8A8B6015EB61}"/>
              </a:ext>
            </a:extLst>
          </p:cNvPr>
          <p:cNvSpPr>
            <a:spLocks noGrp="1"/>
          </p:cNvSpPr>
          <p:nvPr>
            <p:ph idx="1"/>
          </p:nvPr>
        </p:nvSpPr>
        <p:spPr>
          <a:xfrm>
            <a:off x="838200" y="1929384"/>
            <a:ext cx="10515600" cy="4251960"/>
          </a:xfrm>
        </p:spPr>
        <p:txBody>
          <a:bodyPr>
            <a:normAutofit/>
          </a:bodyPr>
          <a:lstStyle/>
          <a:p>
            <a:r>
              <a:rPr lang="en-US" sz="2200" dirty="0"/>
              <a:t>Implementing user restrictions and access control is necessary in the current age of data. A technology organization must ensure that unauthorized access is mitigated as much as possible to protect sensitive data. Access control starts with the users of the organization as they are the biggest risk to an organization’s critical systems and sensitive data.</a:t>
            </a:r>
          </a:p>
          <a:p>
            <a:r>
              <a:rPr lang="en-US" sz="2200" dirty="0"/>
              <a:t>Ensuring that proper password standards and restrictions are in place aids a technology organization’s ability to have good access control. The user restrictions limit the range of mistakes that an organization’s users can make.</a:t>
            </a:r>
          </a:p>
          <a:p>
            <a:r>
              <a:rPr lang="en-US" sz="2200" dirty="0"/>
              <a:t>Closing or removing unnecessary ports and services will further an organization’s ability to shrink its attack surface. Organizations must audit and monitor every area of security to stave off the constant attacks by malicious threats.</a:t>
            </a:r>
          </a:p>
        </p:txBody>
      </p:sp>
    </p:spTree>
    <p:extLst>
      <p:ext uri="{BB962C8B-B14F-4D97-AF65-F5344CB8AC3E}">
        <p14:creationId xmlns:p14="http://schemas.microsoft.com/office/powerpoint/2010/main" val="188998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84675-9D3F-B73B-763F-6A65A47B0CE4}"/>
              </a:ext>
            </a:extLst>
          </p:cNvPr>
          <p:cNvSpPr>
            <a:spLocks noGrp="1"/>
          </p:cNvSpPr>
          <p:nvPr>
            <p:ph type="title"/>
          </p:nvPr>
        </p:nvSpPr>
        <p:spPr>
          <a:xfrm>
            <a:off x="841248" y="256032"/>
            <a:ext cx="10506456" cy="1014984"/>
          </a:xfrm>
        </p:spPr>
        <p:txBody>
          <a:bodyPr anchor="b">
            <a:normAutofit/>
          </a:bodyPr>
          <a:lstStyle/>
          <a:p>
            <a:r>
              <a:rPr lang="en-US" dirty="0"/>
              <a:t>Proposal</a:t>
            </a:r>
          </a:p>
        </p:txBody>
      </p:sp>
      <p:sp>
        <p:nvSpPr>
          <p:cNvPr id="40" name="Rectangle 3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1" name="Content Placeholder 2">
            <a:extLst>
              <a:ext uri="{FF2B5EF4-FFF2-40B4-BE49-F238E27FC236}">
                <a16:creationId xmlns:a16="http://schemas.microsoft.com/office/drawing/2014/main" id="{8729D91F-6F0D-8051-1DC6-4004A004AA70}"/>
              </a:ext>
            </a:extLst>
          </p:cNvPr>
          <p:cNvGraphicFramePr>
            <a:graphicFrameLocks noGrp="1"/>
          </p:cNvGraphicFramePr>
          <p:nvPr>
            <p:ph idx="1"/>
            <p:extLst>
              <p:ext uri="{D42A27DB-BD31-4B8C-83A1-F6EECF244321}">
                <p14:modId xmlns:p14="http://schemas.microsoft.com/office/powerpoint/2010/main" val="645797403"/>
              </p:ext>
            </p:extLst>
          </p:nvPr>
        </p:nvGraphicFramePr>
        <p:xfrm>
          <a:off x="838200" y="1926266"/>
          <a:ext cx="10515600" cy="4657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030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electronic circuit board in blue colour">
            <a:extLst>
              <a:ext uri="{FF2B5EF4-FFF2-40B4-BE49-F238E27FC236}">
                <a16:creationId xmlns:a16="http://schemas.microsoft.com/office/drawing/2014/main" id="{4145BBA1-8E1F-9659-6510-256B2E54B247}"/>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8C84675-9D3F-B73B-763F-6A65A47B0CE4}"/>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Conclusion</a:t>
            </a:r>
          </a:p>
        </p:txBody>
      </p:sp>
      <p:sp>
        <p:nvSpPr>
          <p:cNvPr id="3" name="Content Placeholder 2">
            <a:extLst>
              <a:ext uri="{FF2B5EF4-FFF2-40B4-BE49-F238E27FC236}">
                <a16:creationId xmlns:a16="http://schemas.microsoft.com/office/drawing/2014/main" id="{372BA1BD-D3CB-38C6-CCBB-8A8B6015EB61}"/>
              </a:ext>
            </a:extLst>
          </p:cNvPr>
          <p:cNvSpPr>
            <a:spLocks noGrp="1"/>
          </p:cNvSpPr>
          <p:nvPr>
            <p:ph idx="1"/>
          </p:nvPr>
        </p:nvSpPr>
        <p:spPr>
          <a:xfrm>
            <a:off x="838200" y="1825625"/>
            <a:ext cx="10515600" cy="4351338"/>
          </a:xfrm>
        </p:spPr>
        <p:txBody>
          <a:bodyPr>
            <a:noAutofit/>
          </a:bodyPr>
          <a:lstStyle/>
          <a:p>
            <a:pPr marL="0" indent="0">
              <a:buNone/>
            </a:pPr>
            <a:r>
              <a:rPr lang="en-US" dirty="0">
                <a:solidFill>
                  <a:srgbClr val="FFFFFF"/>
                </a:solidFill>
              </a:rPr>
              <a:t>In conclusion, a technology organization must protect its sensitive data, critical systems, finances, and reputation using a layered physical and cybersecurity approach. There are many layers to organizational security, but ensuring that access control and user restrictions, password standards and requirements, and addressing unnecessary ports and services are core to the design of any organizational security plan. Malicious actors will take any opportunity to exploit an organization’s systems regardless of the organization’s size. Organizations must continually audit security processes, monitor critical systems and data, and train users to maintain a strong organizational defense in this era where data is gold.</a:t>
            </a:r>
          </a:p>
        </p:txBody>
      </p:sp>
    </p:spTree>
    <p:extLst>
      <p:ext uri="{BB962C8B-B14F-4D97-AF65-F5344CB8AC3E}">
        <p14:creationId xmlns:p14="http://schemas.microsoft.com/office/powerpoint/2010/main" val="382920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4675-9D3F-B73B-763F-6A65A47B0CE4}"/>
              </a:ext>
            </a:extLst>
          </p:cNvPr>
          <p:cNvSpPr>
            <a:spLocks noGrp="1"/>
          </p:cNvSpPr>
          <p:nvPr>
            <p:ph type="title"/>
          </p:nvPr>
        </p:nvSpPr>
        <p:spPr/>
        <p:txBody>
          <a:bodyPr/>
          <a:lstStyle/>
          <a:p>
            <a:pPr algn="ctr"/>
            <a:r>
              <a:rPr lang="en-US" b="1" dirty="0"/>
              <a:t>References</a:t>
            </a:r>
          </a:p>
        </p:txBody>
      </p:sp>
      <p:sp>
        <p:nvSpPr>
          <p:cNvPr id="3" name="Content Placeholder 2">
            <a:extLst>
              <a:ext uri="{FF2B5EF4-FFF2-40B4-BE49-F238E27FC236}">
                <a16:creationId xmlns:a16="http://schemas.microsoft.com/office/drawing/2014/main" id="{372BA1BD-D3CB-38C6-CCBB-8A8B6015EB61}"/>
              </a:ext>
            </a:extLst>
          </p:cNvPr>
          <p:cNvSpPr>
            <a:spLocks noGrp="1"/>
          </p:cNvSpPr>
          <p:nvPr>
            <p:ph idx="1"/>
          </p:nvPr>
        </p:nvSpPr>
        <p:spPr>
          <a:xfrm>
            <a:off x="838199" y="1825625"/>
            <a:ext cx="10783529" cy="4667250"/>
          </a:xfrm>
        </p:spPr>
        <p:txBody>
          <a:bodyPr>
            <a:normAutofit fontScale="70000" lnSpcReduction="20000"/>
          </a:bodyPr>
          <a:lstStyle/>
          <a:p>
            <a:pPr marL="0" indent="0">
              <a:lnSpc>
                <a:spcPct val="200000"/>
              </a:lnSpc>
              <a:buNone/>
            </a:pPr>
            <a:r>
              <a:rPr lang="en-US" sz="1500" i="1" dirty="0">
                <a:effectLst/>
                <a:latin typeface="Times New Roman" panose="02020603050405020304" pitchFamily="18" charset="0"/>
                <a:cs typeface="Times New Roman" panose="02020603050405020304" pitchFamily="18" charset="0"/>
              </a:rPr>
              <a:t>Frontegg. Access control in security: Methods and best practices</a:t>
            </a:r>
            <a:r>
              <a:rPr lang="en-US" sz="1500" dirty="0">
                <a:effectLst/>
                <a:latin typeface="Times New Roman" panose="02020603050405020304" pitchFamily="18" charset="0"/>
                <a:cs typeface="Times New Roman" panose="02020603050405020304" pitchFamily="18" charset="0"/>
              </a:rPr>
              <a:t>. Frontegg. (2024, February 28). https://frontegg.com/guides/access-control-in-security </a:t>
            </a:r>
            <a:endParaRPr lang="en-US" sz="1500" dirty="0">
              <a:latin typeface="Times New Roman" panose="02020603050405020304" pitchFamily="18" charset="0"/>
              <a:cs typeface="Times New Roman" panose="02020603050405020304" pitchFamily="18" charset="0"/>
            </a:endParaRPr>
          </a:p>
          <a:p>
            <a:pPr marL="0" indent="0">
              <a:lnSpc>
                <a:spcPct val="200000"/>
              </a:lnSpc>
              <a:buNone/>
            </a:pPr>
            <a:r>
              <a:rPr lang="en-US" sz="1500" dirty="0">
                <a:effectLst/>
                <a:latin typeface="Times New Roman" panose="02020603050405020304" pitchFamily="18" charset="0"/>
                <a:cs typeface="Times New Roman" panose="02020603050405020304" pitchFamily="18" charset="0"/>
              </a:rPr>
              <a:t>Panel®, E. (2024, August 12). </a:t>
            </a:r>
            <a:r>
              <a:rPr lang="en-US" sz="1500" i="1" dirty="0">
                <a:effectLst/>
                <a:latin typeface="Times New Roman" panose="02020603050405020304" pitchFamily="18" charset="0"/>
                <a:cs typeface="Times New Roman" panose="02020603050405020304" pitchFamily="18" charset="0"/>
              </a:rPr>
              <a:t>Council post: 16 underestimated tech-related risks businesses need to consider</a:t>
            </a:r>
            <a:r>
              <a:rPr lang="en-US" sz="1500" dirty="0">
                <a:effectLst/>
                <a:latin typeface="Times New Roman" panose="02020603050405020304" pitchFamily="18" charset="0"/>
                <a:cs typeface="Times New Roman" panose="02020603050405020304" pitchFamily="18" charset="0"/>
              </a:rPr>
              <a:t>. Forbes. 	https://www.forbes.com/councils/forbestechcouncil/2021/12/09/16-underestimated-tech-related-risks-businesses-need-to-consider/ </a:t>
            </a:r>
          </a:p>
          <a:p>
            <a:pPr marL="0" indent="0">
              <a:lnSpc>
                <a:spcPct val="200000"/>
              </a:lnSpc>
              <a:buNone/>
            </a:pPr>
            <a:r>
              <a:rPr lang="en-US" sz="1500" dirty="0">
                <a:effectLst/>
                <a:latin typeface="Times New Roman" panose="02020603050405020304" pitchFamily="18" charset="0"/>
                <a:cs typeface="Times New Roman" panose="02020603050405020304" pitchFamily="18" charset="0"/>
              </a:rPr>
              <a:t>Mudaliar, A. (2024). </a:t>
            </a:r>
            <a:r>
              <a:rPr lang="en-US" sz="1500" i="1" dirty="0">
                <a:effectLst/>
                <a:latin typeface="Times New Roman" panose="02020603050405020304" pitchFamily="18" charset="0"/>
                <a:cs typeface="Times New Roman" panose="02020603050405020304" pitchFamily="18" charset="0"/>
              </a:rPr>
              <a:t>Microsoft employees expose internal passwords - </a:t>
            </a:r>
            <a:r>
              <a:rPr lang="en-US" sz="1500" i="1" dirty="0" err="1">
                <a:effectLst/>
                <a:latin typeface="Times New Roman" panose="02020603050405020304" pitchFamily="18" charset="0"/>
                <a:cs typeface="Times New Roman" panose="02020603050405020304" pitchFamily="18" charset="0"/>
              </a:rPr>
              <a:t>spiceworks</a:t>
            </a:r>
            <a:r>
              <a:rPr lang="en-US" sz="1500" dirty="0">
                <a:effectLst/>
                <a:latin typeface="Times New Roman" panose="02020603050405020304" pitchFamily="18" charset="0"/>
                <a:cs typeface="Times New Roman" panose="02020603050405020304" pitchFamily="18" charset="0"/>
              </a:rPr>
              <a:t>. Spiceworks Inc. </a:t>
            </a:r>
            <a:r>
              <a:rPr lang="en-US" sz="1500" dirty="0">
                <a:effectLst/>
                <a:latin typeface="Times New Roman" panose="02020603050405020304" pitchFamily="18" charset="0"/>
                <a:cs typeface="Times New Roman" panose="02020603050405020304" pitchFamily="18" charset="0"/>
                <a:hlinkClick r:id="rId2"/>
              </a:rPr>
              <a:t>https://www.spiceworks.com/it-security/data-security/news/security-lapse-</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microsoft</a:t>
            </a:r>
            <a:r>
              <a:rPr lang="en-US" sz="1500" dirty="0">
                <a:effectLst/>
                <a:latin typeface="Times New Roman" panose="02020603050405020304" pitchFamily="18" charset="0"/>
                <a:cs typeface="Times New Roman" panose="02020603050405020304" pitchFamily="18" charset="0"/>
              </a:rPr>
              <a:t>-employees-exposes-internal-passwords/ </a:t>
            </a:r>
          </a:p>
          <a:p>
            <a:pPr marL="0" indent="0">
              <a:lnSpc>
                <a:spcPct val="200000"/>
              </a:lnSpc>
              <a:buNone/>
            </a:pPr>
            <a:r>
              <a:rPr lang="en-US" sz="1500" dirty="0">
                <a:effectLst/>
                <a:latin typeface="Times New Roman" panose="02020603050405020304" pitchFamily="18" charset="0"/>
                <a:cs typeface="Times New Roman" panose="02020603050405020304" pitchFamily="18" charset="0"/>
              </a:rPr>
              <a:t>Kapoor, N. (2024, June 16). </a:t>
            </a:r>
            <a:r>
              <a:rPr lang="en-US" sz="1500" i="1" dirty="0">
                <a:effectLst/>
                <a:latin typeface="Times New Roman" panose="02020603050405020304" pitchFamily="18" charset="0"/>
                <a:cs typeface="Times New Roman" panose="02020603050405020304" pitchFamily="18" charset="0"/>
              </a:rPr>
              <a:t>Company password policy: Ultimate Guide to Security Measures &amp; Best Practices</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LogMeOnce</a:t>
            </a:r>
            <a:r>
              <a:rPr lang="en-US" sz="1500" dirty="0">
                <a:effectLst/>
                <a:latin typeface="Times New Roman" panose="02020603050405020304" pitchFamily="18" charset="0"/>
                <a:cs typeface="Times New Roman" panose="02020603050405020304" pitchFamily="18" charset="0"/>
              </a:rPr>
              <a:t> Resources. </a:t>
            </a:r>
            <a:r>
              <a:rPr lang="en-US" sz="1500" dirty="0">
                <a:effectLst/>
                <a:latin typeface="Times New Roman" panose="02020603050405020304" pitchFamily="18" charset="0"/>
                <a:cs typeface="Times New Roman" panose="02020603050405020304" pitchFamily="18" charset="0"/>
                <a:hlinkClick r:id="rId3"/>
              </a:rPr>
              <a:t>https://logmeonce.com/resources/company-</a:t>
            </a:r>
            <a:r>
              <a:rPr lang="en-US" sz="1500" dirty="0">
                <a:effectLst/>
                <a:latin typeface="Times New Roman" panose="02020603050405020304" pitchFamily="18" charset="0"/>
                <a:cs typeface="Times New Roman" panose="02020603050405020304" pitchFamily="18" charset="0"/>
              </a:rPr>
              <a:t>	password-policy/ </a:t>
            </a:r>
          </a:p>
          <a:p>
            <a:pPr marL="0" indent="0">
              <a:lnSpc>
                <a:spcPct val="200000"/>
              </a:lnSpc>
              <a:buNone/>
            </a:pPr>
            <a:r>
              <a:rPr lang="en-US" sz="1500" dirty="0">
                <a:effectLst/>
                <a:latin typeface="Times New Roman" panose="02020603050405020304" pitchFamily="18" charset="0"/>
                <a:cs typeface="Times New Roman" panose="02020603050405020304" pitchFamily="18" charset="0"/>
              </a:rPr>
              <a:t>Geer, D. (2017, April 24). </a:t>
            </a:r>
            <a:r>
              <a:rPr lang="en-US" sz="1500" i="1" dirty="0">
                <a:effectLst/>
                <a:latin typeface="Times New Roman" panose="02020603050405020304" pitchFamily="18" charset="0"/>
                <a:cs typeface="Times New Roman" panose="02020603050405020304" pitchFamily="18" charset="0"/>
              </a:rPr>
              <a:t>Securing Risky Network Ports</a:t>
            </a:r>
            <a:r>
              <a:rPr lang="en-US" sz="1500" dirty="0">
                <a:effectLst/>
                <a:latin typeface="Times New Roman" panose="02020603050405020304" pitchFamily="18" charset="0"/>
                <a:cs typeface="Times New Roman" panose="02020603050405020304" pitchFamily="18" charset="0"/>
              </a:rPr>
              <a:t>. CSO Online. https://www.csoonline.com/article/561301/securing-risky-network-ports.html </a:t>
            </a:r>
          </a:p>
          <a:p>
            <a:pPr marL="0" indent="0">
              <a:lnSpc>
                <a:spcPct val="200000"/>
              </a:lnSpc>
              <a:buNone/>
            </a:pPr>
            <a:r>
              <a:rPr lang="en-US" sz="1500" dirty="0">
                <a:effectLst/>
                <a:latin typeface="Times New Roman" panose="02020603050405020304" pitchFamily="18" charset="0"/>
                <a:cs typeface="Times New Roman" panose="02020603050405020304" pitchFamily="18" charset="0"/>
              </a:rPr>
              <a:t>Tracy , M., Jansen, W., &amp; </a:t>
            </a:r>
            <a:r>
              <a:rPr lang="en-US" sz="1500" dirty="0" err="1">
                <a:effectLst/>
                <a:latin typeface="Times New Roman" panose="02020603050405020304" pitchFamily="18" charset="0"/>
                <a:cs typeface="Times New Roman" panose="02020603050405020304" pitchFamily="18" charset="0"/>
              </a:rPr>
              <a:t>Scarfone</a:t>
            </a:r>
            <a:r>
              <a:rPr lang="en-US" sz="1500" dirty="0">
                <a:effectLst/>
                <a:latin typeface="Times New Roman" panose="02020603050405020304" pitchFamily="18" charset="0"/>
                <a:cs typeface="Times New Roman" panose="02020603050405020304" pitchFamily="18" charset="0"/>
              </a:rPr>
              <a:t>, K. (n.d.). NIST SP 800-123, guide to general server security. https://nvlpubs.nist.gov/nistpubs/Legacy/SP/nistspecialpublication800-123.pdf </a:t>
            </a:r>
          </a:p>
          <a:p>
            <a:pPr marL="0" indent="0">
              <a:lnSpc>
                <a:spcPct val="200000"/>
              </a:lnSpc>
              <a:buNone/>
            </a:pPr>
            <a:r>
              <a:rPr lang="en-US" sz="1500" dirty="0">
                <a:effectLst/>
                <a:latin typeface="Times New Roman" panose="02020603050405020304" pitchFamily="18" charset="0"/>
                <a:cs typeface="Times New Roman" panose="02020603050405020304" pitchFamily="18" charset="0"/>
              </a:rPr>
              <a:t>Mathison, E. (2023, December 9). </a:t>
            </a:r>
            <a:r>
              <a:rPr lang="en-US" sz="1500" i="1" dirty="0">
                <a:effectLst/>
                <a:latin typeface="Times New Roman" panose="02020603050405020304" pitchFamily="18" charset="0"/>
                <a:cs typeface="Times New Roman" panose="02020603050405020304" pitchFamily="18" charset="0"/>
              </a:rPr>
              <a:t>When designing a firewall, what is the recommended approach for opening and closing ports?</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CitizenSide</a:t>
            </a:r>
            <a:r>
              <a:rPr lang="en-US" sz="1500"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hlinkClick r:id="rId4"/>
              </a:rPr>
              <a:t>https://citizenside.com/technology/when-</a:t>
            </a:r>
            <a:r>
              <a:rPr lang="en-US" sz="1500" dirty="0">
                <a:effectLst/>
                <a:latin typeface="Times New Roman" panose="02020603050405020304" pitchFamily="18" charset="0"/>
                <a:cs typeface="Times New Roman" panose="02020603050405020304" pitchFamily="18" charset="0"/>
              </a:rPr>
              <a:t>	designing-a-firewall-what-is-the-recommended-approach-for-opening-and-closing-ports/ </a:t>
            </a:r>
          </a:p>
          <a:p>
            <a:pPr marL="0" indent="0">
              <a:lnSpc>
                <a:spcPct val="200000"/>
              </a:lnSpc>
              <a:buNone/>
            </a:pPr>
            <a:endParaRPr lang="en-US" sz="1200" dirty="0">
              <a:effectLst/>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16359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docProps/app.xml><?xml version="1.0" encoding="utf-8"?>
<Properties xmlns="http://schemas.openxmlformats.org/officeDocument/2006/extended-properties" xmlns:vt="http://schemas.openxmlformats.org/officeDocument/2006/docPropsVTypes">
  <Template>Office Theme</Template>
  <TotalTime>310</TotalTime>
  <Words>1079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Times New Roman</vt:lpstr>
      <vt:lpstr>Office Theme</vt:lpstr>
      <vt:lpstr>Organizational Security in Tech</vt:lpstr>
      <vt:lpstr>Introduction</vt:lpstr>
      <vt:lpstr>User Restrictions &amp; Access Control</vt:lpstr>
      <vt:lpstr>Password Standards and Requirements</vt:lpstr>
      <vt:lpstr>Unnecessary Services and Ports</vt:lpstr>
      <vt:lpstr>Analysis</vt:lpstr>
      <vt:lpstr>Proposal</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larry baucum</dc:creator>
  <cp:lastModifiedBy>larry baucum</cp:lastModifiedBy>
  <cp:revision>1</cp:revision>
  <dcterms:created xsi:type="dcterms:W3CDTF">2024-09-07T05:19:06Z</dcterms:created>
  <dcterms:modified xsi:type="dcterms:W3CDTF">2024-09-07T17:05:15Z</dcterms:modified>
</cp:coreProperties>
</file>