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480556-2DD8-FAF5-C036-9A999F5441DF}" name="larry baucum" initials="lb" userId="ce1ac23ad0661a9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F2D0B-300C-A0BD-6C37-C9AE26570528}" v="540" dt="2025-02-17T03:32:21.733"/>
    <p1510:client id="{7D085F2F-8287-4537-92CF-C846284F2A97}" v="17" dt="2025-02-17T03:25:47.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5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aucum" userId="ce1ac23ad0661a98" providerId="LiveId" clId="{0EBDAD7E-DB3B-499C-9475-5CD2B46C1156}"/>
    <pc:docChg chg="undo custSel modSld">
      <pc:chgData name="larry baucum" userId="ce1ac23ad0661a98" providerId="LiveId" clId="{0EBDAD7E-DB3B-499C-9475-5CD2B46C1156}" dt="2025-02-17T03:46:38.741" v="33" actId="20577"/>
      <pc:docMkLst>
        <pc:docMk/>
      </pc:docMkLst>
      <pc:sldChg chg="modSp mod">
        <pc:chgData name="larry baucum" userId="ce1ac23ad0661a98" providerId="LiveId" clId="{0EBDAD7E-DB3B-499C-9475-5CD2B46C1156}" dt="2025-02-17T03:46:38.741" v="33" actId="20577"/>
        <pc:sldMkLst>
          <pc:docMk/>
          <pc:sldMk cId="3542034056" sldId="263"/>
        </pc:sldMkLst>
        <pc:spChg chg="mod">
          <ac:chgData name="larry baucum" userId="ce1ac23ad0661a98" providerId="LiveId" clId="{0EBDAD7E-DB3B-499C-9475-5CD2B46C1156}" dt="2025-02-17T03:46:38.741" v="33" actId="20577"/>
          <ac:spMkLst>
            <pc:docMk/>
            <pc:sldMk cId="3542034056" sldId="263"/>
            <ac:spMk id="3" creationId="{172909DC-9545-51AE-FF4D-2CB3EB0000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52F7-BE67-A9AB-F755-E20CEA0A56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E6641-2224-F4FD-2CE1-38866172E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00F831-2FFC-5ECB-492C-9373B4B1A9B5}"/>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5" name="Footer Placeholder 4">
            <a:extLst>
              <a:ext uri="{FF2B5EF4-FFF2-40B4-BE49-F238E27FC236}">
                <a16:creationId xmlns:a16="http://schemas.microsoft.com/office/drawing/2014/main" id="{1A02915D-F7C1-CDEE-1468-002F9500F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CF622-DF35-EF83-04A4-0998AE59750D}"/>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14136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C1FF-5701-E333-B5F1-4322BC7F7A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040AC-17CD-62C1-0223-6E230D7D0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93D46-8288-8E2D-0AA8-DD802C43C952}"/>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5" name="Footer Placeholder 4">
            <a:extLst>
              <a:ext uri="{FF2B5EF4-FFF2-40B4-BE49-F238E27FC236}">
                <a16:creationId xmlns:a16="http://schemas.microsoft.com/office/drawing/2014/main" id="{9B7477A1-A85A-1206-3AA6-B878B32A8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171BB-DB95-1ED7-1A5E-32369D3D05CD}"/>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123076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D2EFF-7060-2A4D-AA64-47669A2727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245514-5940-623E-52FD-2C21D133A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09B7D-047B-4EF8-153C-0EE83A32F516}"/>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5" name="Footer Placeholder 4">
            <a:extLst>
              <a:ext uri="{FF2B5EF4-FFF2-40B4-BE49-F238E27FC236}">
                <a16:creationId xmlns:a16="http://schemas.microsoft.com/office/drawing/2014/main" id="{56B05E2C-EEDA-1EE5-8660-9198D7478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97F0A-4FFC-73ED-4B8E-B0B30665DF5B}"/>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227175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B1EA-657C-554C-F900-6CF3DB7B6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621D4-6A04-9E18-42A6-17299E5926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BEA0F-FC2B-CBF1-A5B8-91342094C2CE}"/>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5" name="Footer Placeholder 4">
            <a:extLst>
              <a:ext uri="{FF2B5EF4-FFF2-40B4-BE49-F238E27FC236}">
                <a16:creationId xmlns:a16="http://schemas.microsoft.com/office/drawing/2014/main" id="{572F9A13-9BCE-0224-0C92-CCD6B7FBB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D1FBD-D31C-F46F-7D3F-39A17D4C972D}"/>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97078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92BB-31A5-246B-6206-CBF3DE5F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C6B3C7-C0AB-2DDF-C731-B28F2164F8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C1A89-EFD4-9A94-386A-C6367FC035AA}"/>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5" name="Footer Placeholder 4">
            <a:extLst>
              <a:ext uri="{FF2B5EF4-FFF2-40B4-BE49-F238E27FC236}">
                <a16:creationId xmlns:a16="http://schemas.microsoft.com/office/drawing/2014/main" id="{ECFCEF58-68AD-687C-5DD2-71799A5E7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683AB-158C-04F7-96E3-B011BEEC060A}"/>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556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4345-21AC-A46F-223A-DAABF7A6BC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0D5E8-5E0D-E3BF-5FB3-40D2727E8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2C968-0F5B-1257-E92D-DD35C7965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F8A4-9EBF-FCAB-3EBF-334D088B2308}"/>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6" name="Footer Placeholder 5">
            <a:extLst>
              <a:ext uri="{FF2B5EF4-FFF2-40B4-BE49-F238E27FC236}">
                <a16:creationId xmlns:a16="http://schemas.microsoft.com/office/drawing/2014/main" id="{B0DCCC70-1948-24CD-EA78-C16121C80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5DF0D-D272-7E90-F5C5-F676B3FE01E4}"/>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150036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3FE7-7C40-9DAB-3DD4-1AA507E55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84615-62DD-3063-098F-8930958D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82C3F-4C00-08EF-A1BB-5FD78BE40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CC0F5-F78F-A269-25A6-BBE909413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F8F19-2FE9-E2B4-5E96-0E2A04854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CCF10F-B4DA-9761-8DAE-061C32FA2801}"/>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8" name="Footer Placeholder 7">
            <a:extLst>
              <a:ext uri="{FF2B5EF4-FFF2-40B4-BE49-F238E27FC236}">
                <a16:creationId xmlns:a16="http://schemas.microsoft.com/office/drawing/2014/main" id="{3AAF1E4D-4F53-74BC-8116-7A6788324F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4F347-79B1-3D8A-D388-6574582F96BD}"/>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49408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D5A7-85B1-EBC5-D4E4-D5DDF7730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0B7A93-AFB8-0FB4-D0B0-A9B011BA43EF}"/>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4" name="Footer Placeholder 3">
            <a:extLst>
              <a:ext uri="{FF2B5EF4-FFF2-40B4-BE49-F238E27FC236}">
                <a16:creationId xmlns:a16="http://schemas.microsoft.com/office/drawing/2014/main" id="{6D72C548-3521-5946-9F9E-195210D86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95C94-EC1B-CEFD-B87B-517D81F86DAC}"/>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41340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C1956-0BCB-3369-A47E-A295D5966EC8}"/>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3" name="Footer Placeholder 2">
            <a:extLst>
              <a:ext uri="{FF2B5EF4-FFF2-40B4-BE49-F238E27FC236}">
                <a16:creationId xmlns:a16="http://schemas.microsoft.com/office/drawing/2014/main" id="{46BA442D-4969-480A-E73E-74B822690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281D14-4B15-360A-4751-F463454870C4}"/>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76203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44BB-704C-0F56-3D6B-06525410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522763-0175-90D5-7A37-ADC19E68C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2B630-EC19-6228-8C8A-F2F8CFE81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F412C-508E-DE5A-BEDF-8FC866FF4DBF}"/>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6" name="Footer Placeholder 5">
            <a:extLst>
              <a:ext uri="{FF2B5EF4-FFF2-40B4-BE49-F238E27FC236}">
                <a16:creationId xmlns:a16="http://schemas.microsoft.com/office/drawing/2014/main" id="{0DEF4770-8CDA-3BE3-1D36-B68FBEFDE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EBF2B-EFDD-46B8-FAF9-61B755A00696}"/>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162213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1DB0-9AE2-66BD-EC43-30158058A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FA19F-CE7B-75C0-3CE2-9C61E705E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A001A5-9CF1-BD36-444A-D3132CCCB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504CD-1250-F341-63EC-1A9888AACA2B}"/>
              </a:ext>
            </a:extLst>
          </p:cNvPr>
          <p:cNvSpPr>
            <a:spLocks noGrp="1"/>
          </p:cNvSpPr>
          <p:nvPr>
            <p:ph type="dt" sz="half" idx="10"/>
          </p:nvPr>
        </p:nvSpPr>
        <p:spPr/>
        <p:txBody>
          <a:bodyPr/>
          <a:lstStyle/>
          <a:p>
            <a:fld id="{00AF12BC-504A-4D9E-A63A-06DFF98E3B02}" type="datetimeFigureOut">
              <a:rPr lang="en-US" smtClean="0"/>
              <a:t>2/16/2025</a:t>
            </a:fld>
            <a:endParaRPr lang="en-US"/>
          </a:p>
        </p:txBody>
      </p:sp>
      <p:sp>
        <p:nvSpPr>
          <p:cNvPr id="6" name="Footer Placeholder 5">
            <a:extLst>
              <a:ext uri="{FF2B5EF4-FFF2-40B4-BE49-F238E27FC236}">
                <a16:creationId xmlns:a16="http://schemas.microsoft.com/office/drawing/2014/main" id="{C56B3CF7-562C-9E29-A42B-8B3693087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44436-8D93-20DE-1C2E-80DE074EA31D}"/>
              </a:ext>
            </a:extLst>
          </p:cNvPr>
          <p:cNvSpPr>
            <a:spLocks noGrp="1"/>
          </p:cNvSpPr>
          <p:nvPr>
            <p:ph type="sldNum" sz="quarter" idx="12"/>
          </p:nvPr>
        </p:nvSpPr>
        <p:spPr/>
        <p:txBody>
          <a:bodyPr/>
          <a:lstStyle/>
          <a:p>
            <a:fld id="{22B83A93-3FB1-4B2B-B1D5-0D1D7E69F6C3}" type="slidenum">
              <a:rPr lang="en-US" smtClean="0"/>
              <a:t>‹#›</a:t>
            </a:fld>
            <a:endParaRPr lang="en-US"/>
          </a:p>
        </p:txBody>
      </p:sp>
    </p:spTree>
    <p:extLst>
      <p:ext uri="{BB962C8B-B14F-4D97-AF65-F5344CB8AC3E}">
        <p14:creationId xmlns:p14="http://schemas.microsoft.com/office/powerpoint/2010/main" val="38956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2A2C9-A404-27C2-2596-0FB68D572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60796F-BC0C-6482-AD3F-0E8215792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EAEF5-AF39-7225-97AA-0288688A5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AF12BC-504A-4D9E-A63A-06DFF98E3B02}" type="datetimeFigureOut">
              <a:rPr lang="en-US" smtClean="0"/>
              <a:t>2/16/2025</a:t>
            </a:fld>
            <a:endParaRPr lang="en-US"/>
          </a:p>
        </p:txBody>
      </p:sp>
      <p:sp>
        <p:nvSpPr>
          <p:cNvPr id="5" name="Footer Placeholder 4">
            <a:extLst>
              <a:ext uri="{FF2B5EF4-FFF2-40B4-BE49-F238E27FC236}">
                <a16:creationId xmlns:a16="http://schemas.microsoft.com/office/drawing/2014/main" id="{85554E53-6A74-3375-7454-2046CB00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1E38BB-9142-CAD3-C51E-C0E726628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B83A93-3FB1-4B2B-B1D5-0D1D7E69F6C3}" type="slidenum">
              <a:rPr lang="en-US" smtClean="0"/>
              <a:t>‹#›</a:t>
            </a:fld>
            <a:endParaRPr lang="en-US"/>
          </a:p>
        </p:txBody>
      </p:sp>
    </p:spTree>
    <p:extLst>
      <p:ext uri="{BB962C8B-B14F-4D97-AF65-F5344CB8AC3E}">
        <p14:creationId xmlns:p14="http://schemas.microsoft.com/office/powerpoint/2010/main" val="340185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49/iet-its.2018.5263" TargetMode="External"/><Relationship Id="rId2" Type="http://schemas.openxmlformats.org/officeDocument/2006/relationships/hyperlink" Target="https://www.tutorialspoint.com/applications-and-limitations-of-diffie-hellman-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7FD0AFC7-6B55-7B38-E7D8-0C61ACD53D42}"/>
              </a:ext>
            </a:extLst>
          </p:cNvPr>
          <p:cNvPicPr>
            <a:picLocks noChangeAspect="1"/>
          </p:cNvPicPr>
          <p:nvPr/>
        </p:nvPicPr>
        <p:blipFill>
          <a:blip r:embed="rId2">
            <a:alphaModFix/>
          </a:blip>
          <a:srcRect b="15730"/>
          <a:stretch/>
        </p:blipFill>
        <p:spPr>
          <a:xfrm>
            <a:off x="-9589"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03C60-18C4-12AD-F091-94DCD04B6095}"/>
              </a:ext>
            </a:extLst>
          </p:cNvPr>
          <p:cNvSpPr>
            <a:spLocks noGrp="1"/>
          </p:cNvSpPr>
          <p:nvPr>
            <p:ph type="ctrTitle"/>
          </p:nvPr>
        </p:nvSpPr>
        <p:spPr>
          <a:xfrm>
            <a:off x="349770" y="1233811"/>
            <a:ext cx="9363856" cy="1520987"/>
          </a:xfrm>
        </p:spPr>
        <p:txBody>
          <a:bodyPr anchor="t">
            <a:normAutofit/>
          </a:bodyPr>
          <a:lstStyle/>
          <a:p>
            <a:pPr algn="l"/>
            <a:r>
              <a:rPr lang="en-US" sz="4400" dirty="0">
                <a:solidFill>
                  <a:srgbClr val="FFFFFF"/>
                </a:solidFill>
                <a:latin typeface="Proxima Nova"/>
              </a:rPr>
              <a:t>Diffie-Hellman</a:t>
            </a:r>
            <a:r>
              <a:rPr lang="en-US" sz="4400" b="0" i="0" dirty="0">
                <a:solidFill>
                  <a:srgbClr val="FFFFFF"/>
                </a:solidFill>
                <a:effectLst/>
                <a:latin typeface="Proxima Nova"/>
              </a:rPr>
              <a:t> Key Exchange</a:t>
            </a:r>
            <a:endParaRPr lang="en-US" sz="4400" dirty="0">
              <a:solidFill>
                <a:srgbClr val="FFFFFF"/>
              </a:solidFill>
            </a:endParaRP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8B8A16E-774B-0BF5-F8C3-D168AFFB9C72}"/>
              </a:ext>
            </a:extLst>
          </p:cNvPr>
          <p:cNvSpPr>
            <a:spLocks noGrp="1"/>
          </p:cNvSpPr>
          <p:nvPr>
            <p:ph type="subTitle" idx="1"/>
          </p:nvPr>
        </p:nvSpPr>
        <p:spPr>
          <a:xfrm>
            <a:off x="6494468" y="2809198"/>
            <a:ext cx="4902402" cy="3419323"/>
          </a:xfrm>
        </p:spPr>
        <p:txBody>
          <a:bodyPr anchor="b">
            <a:normAutofit/>
          </a:bodyPr>
          <a:lstStyle/>
          <a:p>
            <a:pPr algn="l"/>
            <a:r>
              <a:rPr lang="en-US" dirty="0">
                <a:solidFill>
                  <a:srgbClr val="FFFFFF"/>
                </a:solidFill>
              </a:rPr>
              <a:t>By: Israel </a:t>
            </a:r>
            <a:r>
              <a:rPr lang="en-US" dirty="0">
                <a:solidFill>
                  <a:schemeClr val="bg1"/>
                </a:solidFill>
              </a:rPr>
              <a:t>O Akintomide, Ibrahima Balde, </a:t>
            </a:r>
            <a:r>
              <a:rPr lang="en-US" dirty="0">
                <a:solidFill>
                  <a:srgbClr val="FFFFFF"/>
                </a:solidFill>
              </a:rPr>
              <a:t>Larry Baucum, Tyree Black, Malachi Clark, </a:t>
            </a:r>
            <a:r>
              <a:rPr lang="en-US" dirty="0" err="1">
                <a:solidFill>
                  <a:srgbClr val="FFFFFF"/>
                </a:solidFill>
              </a:rPr>
              <a:t>LaTreil</a:t>
            </a:r>
            <a:r>
              <a:rPr lang="en-US" dirty="0">
                <a:solidFill>
                  <a:srgbClr val="FFFFFF"/>
                </a:solidFill>
              </a:rPr>
              <a:t> Wimberly, &amp; Devin Young, </a:t>
            </a:r>
          </a:p>
          <a:p>
            <a:pPr algn="l"/>
            <a:r>
              <a:rPr lang="en-US" dirty="0">
                <a:solidFill>
                  <a:srgbClr val="FFFFFF"/>
                </a:solidFill>
              </a:rPr>
              <a:t>CTEC445-101</a:t>
            </a:r>
          </a:p>
          <a:p>
            <a:pPr algn="l"/>
            <a:r>
              <a:rPr lang="en-US" dirty="0">
                <a:solidFill>
                  <a:srgbClr val="FFFFFF"/>
                </a:solidFill>
              </a:rPr>
              <a:t>Dr. Lethia Jackson</a:t>
            </a:r>
          </a:p>
          <a:p>
            <a:pPr algn="l"/>
            <a:r>
              <a:rPr lang="en-US" dirty="0">
                <a:solidFill>
                  <a:srgbClr val="FFFFFF"/>
                </a:solidFill>
              </a:rPr>
              <a:t>February 16</a:t>
            </a:r>
            <a:r>
              <a:rPr lang="en-US" baseline="30000" dirty="0">
                <a:solidFill>
                  <a:srgbClr val="FFFFFF"/>
                </a:solidFill>
              </a:rPr>
              <a:t>th</a:t>
            </a:r>
            <a:r>
              <a:rPr lang="en-US" dirty="0">
                <a:solidFill>
                  <a:srgbClr val="FFFFFF"/>
                </a:solidFill>
              </a:rPr>
              <a:t>, 2025</a:t>
            </a: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3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B122-13B7-1140-80A6-5A2B515085FB}"/>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172909DC-9545-51AE-FF4D-2CB3EB000005}"/>
              </a:ext>
            </a:extLst>
          </p:cNvPr>
          <p:cNvSpPr>
            <a:spLocks noGrp="1"/>
          </p:cNvSpPr>
          <p:nvPr>
            <p:ph idx="1"/>
          </p:nvPr>
        </p:nvSpPr>
        <p:spPr>
          <a:xfrm>
            <a:off x="474650" y="1825625"/>
            <a:ext cx="11300868" cy="4351338"/>
          </a:xfrm>
        </p:spPr>
        <p:txBody>
          <a:bodyPr vert="horz" lIns="91440" tIns="45720" rIns="91440" bIns="45720" rtlCol="0" anchor="t">
            <a:normAutofit/>
          </a:bodyPr>
          <a:lstStyle/>
          <a:p>
            <a:pPr>
              <a:buNone/>
            </a:pPr>
            <a:r>
              <a:rPr lang="en-US" sz="1800" i="1" dirty="0">
                <a:ea typeface="+mn-lt"/>
                <a:cs typeface="+mn-lt"/>
              </a:rPr>
              <a:t>Applications and limitations of Diffie-Hellman algorithm</a:t>
            </a:r>
            <a:r>
              <a:rPr lang="en-US" sz="1800" dirty="0">
                <a:ea typeface="+mn-lt"/>
                <a:cs typeface="+mn-lt"/>
              </a:rPr>
              <a:t>. </a:t>
            </a:r>
            <a:r>
              <a:rPr lang="en-US" sz="1800" dirty="0" err="1">
                <a:ea typeface="+mn-lt"/>
                <a:cs typeface="+mn-lt"/>
              </a:rPr>
              <a:t>Tutorialspoint</a:t>
            </a:r>
            <a:r>
              <a:rPr lang="en-US" sz="1800" dirty="0">
                <a:ea typeface="+mn-lt"/>
                <a:cs typeface="+mn-lt"/>
              </a:rPr>
              <a:t>. (n.d.). </a:t>
            </a:r>
            <a:r>
              <a:rPr lang="en-US" sz="1800" dirty="0">
                <a:ea typeface="+mn-lt"/>
                <a:cs typeface="+mn-lt"/>
                <a:hlinkClick r:id="rId2"/>
              </a:rPr>
              <a:t>https://www.tutorialspoint.com/applications-and-limitations-of-diffie-hellman-algorithm</a:t>
            </a:r>
            <a:r>
              <a:rPr lang="en-US" sz="1800" dirty="0">
                <a:ea typeface="+mn-lt"/>
                <a:cs typeface="+mn-lt"/>
              </a:rPr>
              <a:t> </a:t>
            </a:r>
          </a:p>
          <a:p>
            <a:pPr>
              <a:buNone/>
            </a:pPr>
            <a:r>
              <a:rPr lang="en-US" sz="1800" dirty="0" err="1"/>
              <a:t>Panagiotopoulos</a:t>
            </a:r>
            <a:r>
              <a:rPr lang="en-US" sz="1800" dirty="0"/>
              <a:t>, I., &amp; </a:t>
            </a:r>
            <a:r>
              <a:rPr lang="en-US" sz="1800" dirty="0" err="1"/>
              <a:t>Dimitrakopoulos</a:t>
            </a:r>
            <a:r>
              <a:rPr lang="en-US" sz="1800" dirty="0"/>
              <a:t>, G. (2018). Diffie–Hellman process and its use in secure and authenticated VC networks. </a:t>
            </a:r>
            <a:r>
              <a:rPr lang="en-US" sz="1800" i="1" dirty="0"/>
              <a:t>IET Intelligent Transport Systems, 12</a:t>
            </a:r>
            <a:r>
              <a:rPr lang="en-US" sz="1800" dirty="0"/>
              <a:t>(9), 1031–1037. </a:t>
            </a:r>
            <a:r>
              <a:rPr lang="en-US" sz="1800" dirty="0">
                <a:hlinkClick r:id="rId3"/>
              </a:rPr>
              <a:t>https://doi.org/10.1049/iet-its.2018.5263</a:t>
            </a:r>
            <a:endParaRPr lang="en-US" sz="1800" dirty="0"/>
          </a:p>
          <a:p>
            <a:pPr marL="0" indent="0">
              <a:buNone/>
            </a:pPr>
            <a:r>
              <a:rPr lang="en-US" sz="1800" dirty="0"/>
              <a:t>Kurosawa, K., &amp; Ogata, W. (2002). Nonrepudiation in Diffie-Hellman key exchange. In Advances in Cryptology – ASIACRYPT 2002: 8th International Conference on the Theory and Application of Cryptology and Information Security (pp. 126-140). Springer. doi:10.1007/3-540-36231-2_9</a:t>
            </a:r>
          </a:p>
          <a:p>
            <a:pPr marL="0" indent="0">
              <a:buNone/>
            </a:pPr>
            <a:r>
              <a:rPr lang="en-US" sz="1800" dirty="0"/>
              <a:t>Van Oorschot, P. C., &amp; Wiener, M. J. (1996). On Diffie-Hellman key agreement with short exponents. </a:t>
            </a:r>
            <a:r>
              <a:rPr lang="en-US" sz="1800" i="1" dirty="0"/>
              <a:t>Advances in Cryptology — EUROCRYPT '96, Lecture Notes in Computer Science (Vol. 1070, pp. 332–343).</a:t>
            </a:r>
            <a:r>
              <a:rPr lang="en-US" sz="1800" dirty="0"/>
              <a:t> Springer. https://doi.org/10.1007/3-540-68339-9_29</a:t>
            </a:r>
          </a:p>
          <a:p>
            <a:pPr marL="0" indent="0">
              <a:buNone/>
            </a:pPr>
            <a:endParaRPr lang="en-US" sz="1800" dirty="0"/>
          </a:p>
        </p:txBody>
      </p:sp>
    </p:spTree>
    <p:extLst>
      <p:ext uri="{BB962C8B-B14F-4D97-AF65-F5344CB8AC3E}">
        <p14:creationId xmlns:p14="http://schemas.microsoft.com/office/powerpoint/2010/main" val="354203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880F2-B3D4-102F-CFF8-660473B874D0}"/>
              </a:ext>
            </a:extLst>
          </p:cNvPr>
          <p:cNvSpPr>
            <a:spLocks noGrp="1"/>
          </p:cNvSpPr>
          <p:nvPr>
            <p:ph type="title"/>
          </p:nvPr>
        </p:nvSpPr>
        <p:spPr>
          <a:xfrm>
            <a:off x="808638" y="386930"/>
            <a:ext cx="9236700" cy="1188950"/>
          </a:xfrm>
        </p:spPr>
        <p:txBody>
          <a:bodyPr anchor="b">
            <a:normAutofit/>
          </a:bodyPr>
          <a:lstStyle/>
          <a:p>
            <a:r>
              <a:rPr lang="en-US" sz="5400"/>
              <a:t>                   INTRODUCTION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103276-8EDC-6494-ACE2-FDB84C3358F9}"/>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2000"/>
              <a:t>The Diffie-Hellman Key Exchange is a cryptographic method used to securely share a secret key over a public channel.</a:t>
            </a:r>
          </a:p>
          <a:p>
            <a:pPr>
              <a:buFont typeface="Arial" panose="020B0604020202020204" pitchFamily="34" charset="0"/>
              <a:buChar char="•"/>
            </a:pPr>
            <a:r>
              <a:rPr lang="en-US" sz="2000"/>
              <a:t>It allows two parties to generate a shared secret without directly exchanging it.</a:t>
            </a:r>
          </a:p>
          <a:p>
            <a:pPr>
              <a:buFont typeface="Arial" panose="020B0604020202020204" pitchFamily="34" charset="0"/>
              <a:buChar char="•"/>
            </a:pPr>
            <a:r>
              <a:rPr lang="en-US" sz="2000"/>
              <a:t>In this simulation, we use colors instead of numbers to illustrate the concept.</a:t>
            </a:r>
          </a:p>
          <a:p>
            <a:endParaRPr lang="en-US" sz="2400"/>
          </a:p>
        </p:txBody>
      </p:sp>
    </p:spTree>
    <p:extLst>
      <p:ext uri="{BB962C8B-B14F-4D97-AF65-F5344CB8AC3E}">
        <p14:creationId xmlns:p14="http://schemas.microsoft.com/office/powerpoint/2010/main" val="25219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9DFDD-85DD-9B91-BD20-E7A3B2F9F32A}"/>
              </a:ext>
            </a:extLst>
          </p:cNvPr>
          <p:cNvSpPr>
            <a:spLocks noGrp="1"/>
          </p:cNvSpPr>
          <p:nvPr>
            <p:ph type="ctrTitle"/>
          </p:nvPr>
        </p:nvSpPr>
        <p:spPr>
          <a:xfrm>
            <a:off x="808638" y="386930"/>
            <a:ext cx="9236700" cy="1188950"/>
          </a:xfrm>
        </p:spPr>
        <p:txBody>
          <a:bodyPr vert="horz" lIns="91440" tIns="45720" rIns="91440" bIns="45720" rtlCol="0" anchor="b">
            <a:normAutofit/>
          </a:bodyPr>
          <a:lstStyle/>
          <a:p>
            <a:pPr algn="l"/>
            <a:r>
              <a:rPr lang="en-US" sz="5400" kern="1200">
                <a:solidFill>
                  <a:schemeClr val="tx1"/>
                </a:solidFill>
                <a:latin typeface="+mj-lt"/>
                <a:ea typeface="+mj-ea"/>
                <a:cs typeface="+mj-cs"/>
              </a:rPr>
              <a:t>What is Diffie-Hellman?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300871C-DD04-601E-29EA-0C9A15E1EE36}"/>
              </a:ext>
            </a:extLst>
          </p:cNvPr>
          <p:cNvSpPr>
            <a:spLocks noGrp="1"/>
          </p:cNvSpPr>
          <p:nvPr>
            <p:ph type="subTitle" idx="1"/>
          </p:nvPr>
        </p:nvSpPr>
        <p:spPr>
          <a:xfrm>
            <a:off x="793660" y="2599509"/>
            <a:ext cx="10143668" cy="3435531"/>
          </a:xfrm>
        </p:spPr>
        <p:txBody>
          <a:bodyPr vert="horz" lIns="91440" tIns="45720" rIns="91440" bIns="45720" rtlCol="0" anchor="ctr">
            <a:normAutofit/>
          </a:bodyPr>
          <a:lstStyle/>
          <a:p>
            <a:pPr indent="-228600" algn="l">
              <a:buFont typeface="Arial" panose="020B0604020202020204" pitchFamily="34" charset="0"/>
              <a:buChar char="•"/>
            </a:pPr>
            <a:r>
              <a:rPr lang="en-US" sz="2000"/>
              <a:t>A method to share a secret key over an insecure channel (like the internet).</a:t>
            </a:r>
          </a:p>
          <a:p>
            <a:pPr indent="-228600" algn="l">
              <a:buFont typeface="Arial" panose="020B0604020202020204" pitchFamily="34" charset="0"/>
              <a:buChar char="•"/>
            </a:pPr>
            <a:r>
              <a:rPr lang="en-US" sz="2000"/>
              <a:t>Two parties use math to create a shared key that no one else can figure out.</a:t>
            </a:r>
          </a:p>
          <a:p>
            <a:pPr indent="-228600" algn="l">
              <a:buFont typeface="Arial" panose="020B0604020202020204" pitchFamily="34" charset="0"/>
              <a:buChar char="•"/>
            </a:pPr>
            <a:r>
              <a:rPr lang="en-US" sz="2000"/>
              <a:t>The shared key is used to encrypt and decrypt messages between them.</a:t>
            </a:r>
          </a:p>
          <a:p>
            <a:pPr indent="-228600" algn="l">
              <a:buFont typeface="Arial" panose="020B0604020202020204" pitchFamily="34" charset="0"/>
              <a:buChar char="•"/>
            </a:pPr>
            <a:r>
              <a:rPr lang="en-US" sz="2000"/>
              <a:t>The key is never directly exchanged over the internet.</a:t>
            </a:r>
          </a:p>
        </p:txBody>
      </p:sp>
    </p:spTree>
    <p:extLst>
      <p:ext uri="{BB962C8B-B14F-4D97-AF65-F5344CB8AC3E}">
        <p14:creationId xmlns:p14="http://schemas.microsoft.com/office/powerpoint/2010/main" val="362594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053D3-7675-ABBE-3CF2-368B638EF59F}"/>
              </a:ext>
            </a:extLst>
          </p:cNvPr>
          <p:cNvSpPr>
            <a:spLocks noGrp="1"/>
          </p:cNvSpPr>
          <p:nvPr>
            <p:ph type="title"/>
          </p:nvPr>
        </p:nvSpPr>
        <p:spPr>
          <a:xfrm>
            <a:off x="1043631" y="809898"/>
            <a:ext cx="9942716" cy="1554480"/>
          </a:xfrm>
        </p:spPr>
        <p:txBody>
          <a:bodyPr anchor="ctr">
            <a:normAutofit/>
          </a:bodyPr>
          <a:lstStyle/>
          <a:p>
            <a:r>
              <a:rPr lang="en-US" sz="4800"/>
              <a:t>Why is it Important?</a:t>
            </a:r>
          </a:p>
        </p:txBody>
      </p:sp>
      <p:sp>
        <p:nvSpPr>
          <p:cNvPr id="3" name="Content Placeholder 2">
            <a:extLst>
              <a:ext uri="{FF2B5EF4-FFF2-40B4-BE49-F238E27FC236}">
                <a16:creationId xmlns:a16="http://schemas.microsoft.com/office/drawing/2014/main" id="{11651ED6-E270-14D5-AE7D-711435FC24BA}"/>
              </a:ext>
            </a:extLst>
          </p:cNvPr>
          <p:cNvSpPr>
            <a:spLocks noGrp="1"/>
          </p:cNvSpPr>
          <p:nvPr>
            <p:ph idx="1"/>
          </p:nvPr>
        </p:nvSpPr>
        <p:spPr>
          <a:xfrm>
            <a:off x="838200" y="2560322"/>
            <a:ext cx="9941319" cy="3124658"/>
          </a:xfrm>
        </p:spPr>
        <p:txBody>
          <a:bodyPr anchor="ctr">
            <a:normAutofit/>
          </a:bodyPr>
          <a:lstStyle/>
          <a:p>
            <a:r>
              <a:rPr lang="en-US" sz="2400" b="1"/>
              <a:t>Keeps data private:</a:t>
            </a:r>
            <a:r>
              <a:rPr lang="en-US" sz="2400"/>
              <a:t> Ensures that only the sender and receiver can read the messages.</a:t>
            </a:r>
          </a:p>
          <a:p>
            <a:r>
              <a:rPr lang="en-US" sz="2400" b="1"/>
              <a:t>Protects against eavesdropping:</a:t>
            </a:r>
            <a:r>
              <a:rPr lang="en-US" sz="2400"/>
              <a:t> Even if someone listens to the conversation, they can’t steal the key.</a:t>
            </a:r>
          </a:p>
          <a:p>
            <a:r>
              <a:rPr lang="en-US" sz="2400" b="1"/>
              <a:t>Modern:</a:t>
            </a:r>
            <a:r>
              <a:rPr lang="en-US" sz="2400"/>
              <a:t> Ensures secure communication without needing to meet in person.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3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52246-0110-FE17-F48B-02E456432CB0}"/>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a:solidFill>
                  <a:schemeClr val="tx1"/>
                </a:solidFill>
                <a:latin typeface="+mj-lt"/>
                <a:ea typeface="+mj-ea"/>
                <a:cs typeface="+mj-cs"/>
              </a:rPr>
              <a:t>Advantages</a:t>
            </a:r>
          </a:p>
        </p:txBody>
      </p:sp>
      <p:sp>
        <p:nvSpPr>
          <p:cNvPr id="4" name="Rectangle 1">
            <a:extLst>
              <a:ext uri="{FF2B5EF4-FFF2-40B4-BE49-F238E27FC236}">
                <a16:creationId xmlns:a16="http://schemas.microsoft.com/office/drawing/2014/main" id="{5455CABC-3C2B-BBBC-C345-5AEA62764785}"/>
              </a:ext>
            </a:extLst>
          </p:cNvPr>
          <p:cNvSpPr>
            <a:spLocks noGrp="1" noChangeArrowheads="1"/>
          </p:cNvSpPr>
          <p:nvPr>
            <p:ph type="subTitle" idx="1"/>
          </p:nvPr>
        </p:nvSpPr>
        <p:spPr bwMode="auto">
          <a:xfrm>
            <a:off x="640079" y="2704013"/>
            <a:ext cx="11200738" cy="34092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85000" lnSpcReduction="10000"/>
          </a:bodyPr>
          <a:lstStyle/>
          <a:p>
            <a:pPr marL="0" marR="0" lvl="0" indent="-228600" algn="l" fontAlgn="base">
              <a:lnSpc>
                <a:spcPct val="15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effectLst/>
              </a:rPr>
              <a:t>Secure Key Sharing:</a:t>
            </a:r>
            <a:r>
              <a:rPr kumimoji="0" lang="en-US" altLang="en-US" b="0" i="0" u="none" strike="noStrike" cap="none" normalizeH="0" baseline="0">
                <a:ln>
                  <a:noFill/>
                </a:ln>
                <a:effectLst/>
              </a:rPr>
              <a:t> It lets two people share a secret key without anyone else knowing it.</a:t>
            </a:r>
          </a:p>
          <a:p>
            <a:pPr marL="0" marR="0" lvl="0" indent="-228600" algn="l" fontAlgn="base">
              <a:lnSpc>
                <a:spcPct val="15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effectLst/>
              </a:rPr>
              <a:t>Doesn’t Need Pre-Sharing:</a:t>
            </a:r>
            <a:r>
              <a:rPr kumimoji="0" lang="en-US" altLang="en-US" b="0" i="0" u="none" strike="noStrike" cap="none" normalizeH="0" baseline="0">
                <a:ln>
                  <a:noFill/>
                </a:ln>
                <a:effectLst/>
              </a:rPr>
              <a:t> No need to meet in person to share a key.</a:t>
            </a:r>
            <a:endParaRPr lang="en-US" altLang="en-US" b="0" i="0" u="none" strike="noStrike" cap="none" normalizeH="0" baseline="0">
              <a:ln>
                <a:noFill/>
              </a:ln>
              <a:effectLst/>
            </a:endParaRPr>
          </a:p>
          <a:p>
            <a:pPr marL="0" marR="0" lvl="0" indent="-228600" algn="l" fontAlgn="base">
              <a:lnSpc>
                <a:spcPct val="15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effectLst/>
              </a:rPr>
              <a:t>Efficient:</a:t>
            </a:r>
            <a:r>
              <a:rPr kumimoji="0" lang="en-US" altLang="en-US" b="0" i="0" u="none" strike="noStrike" cap="none" normalizeH="0" baseline="0">
                <a:ln>
                  <a:noFill/>
                </a:ln>
                <a:effectLst/>
              </a:rPr>
              <a:t> Fast and easy to use.</a:t>
            </a:r>
          </a:p>
          <a:p>
            <a:pPr marL="342900" marR="0" lvl="0" indent="-342900" algn="l" fontAlgn="base">
              <a:lnSpc>
                <a:spcPct val="15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effectLst/>
              </a:rPr>
              <a:t>Mathematical Security: </a:t>
            </a:r>
            <a:r>
              <a:rPr kumimoji="0" lang="en-US" altLang="en-US" b="0" i="0" u="none" strike="noStrike" cap="none" normalizeH="0" baseline="0">
                <a:ln>
                  <a:noFill/>
                </a:ln>
                <a:effectLst/>
              </a:rPr>
              <a:t>Based on difficult-to-solve problems like discrete logarithms, making it computationally hard to break.</a:t>
            </a:r>
          </a:p>
          <a:p>
            <a:pPr marL="342900" marR="0" lvl="0" indent="-342900" algn="l" fontAlgn="base">
              <a:lnSpc>
                <a:spcPct val="15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effectLst/>
              </a:rPr>
              <a:t>Widely Used: </a:t>
            </a:r>
            <a:r>
              <a:rPr kumimoji="0" lang="en-US" altLang="en-US" b="0" i="0" u="none" strike="noStrike" cap="none" normalizeH="0" baseline="0">
                <a:ln>
                  <a:noFill/>
                </a:ln>
                <a:effectLst/>
              </a:rPr>
              <a:t>Implemented in various security systems, including secure messaging apps and online banking.</a:t>
            </a:r>
            <a:endParaRPr lang="en-US" altLang="en-US" b="0" i="0" u="none" strike="noStrike" cap="none" normalizeH="0" baseline="0">
              <a:ln>
                <a:noFill/>
              </a:ln>
              <a:effectLs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AC5C6-D7B2-1147-57A9-85027842AE33}"/>
              </a:ext>
            </a:extLst>
          </p:cNvPr>
          <p:cNvSpPr>
            <a:spLocks noGrp="1"/>
          </p:cNvSpPr>
          <p:nvPr>
            <p:ph type="title"/>
          </p:nvPr>
        </p:nvSpPr>
        <p:spPr>
          <a:xfrm>
            <a:off x="1043631" y="809898"/>
            <a:ext cx="9942716" cy="1554480"/>
          </a:xfrm>
        </p:spPr>
        <p:txBody>
          <a:bodyPr anchor="ctr">
            <a:normAutofit/>
          </a:bodyPr>
          <a:lstStyle/>
          <a:p>
            <a:r>
              <a:rPr lang="en-US" sz="4800"/>
              <a:t>Vulnerabilities</a:t>
            </a:r>
          </a:p>
        </p:txBody>
      </p:sp>
      <p:sp>
        <p:nvSpPr>
          <p:cNvPr id="3" name="Content Placeholder 2">
            <a:extLst>
              <a:ext uri="{FF2B5EF4-FFF2-40B4-BE49-F238E27FC236}">
                <a16:creationId xmlns:a16="http://schemas.microsoft.com/office/drawing/2014/main" id="{B253707A-D997-B2B4-64DA-172DFDA39E83}"/>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000" b="1" dirty="0"/>
              <a:t>Man-in-the-middle Attacks:</a:t>
            </a:r>
            <a:r>
              <a:rPr lang="en-US" sz="2000" dirty="0"/>
              <a:t> Allow attackers to intercept the Diffie-Hellman Key Exchange </a:t>
            </a:r>
            <a:r>
              <a:rPr lang="en-US" sz="2000" dirty="0">
                <a:ea typeface="+mn-lt"/>
                <a:cs typeface="+mn-lt"/>
              </a:rPr>
              <a:t>by intercepting the two parties and creating a secret key with each party  (</a:t>
            </a:r>
            <a:r>
              <a:rPr lang="en-US" sz="2000" dirty="0" err="1">
                <a:ea typeface="+mn-lt"/>
                <a:cs typeface="+mn-lt"/>
              </a:rPr>
              <a:t>Tutorialspoint</a:t>
            </a:r>
            <a:r>
              <a:rPr lang="en-US" sz="2000" dirty="0">
                <a:ea typeface="+mn-lt"/>
                <a:cs typeface="+mn-lt"/>
              </a:rPr>
              <a:t>, 2024). This means that there should be a secure channel present when using the Diffie-Hellman Key Exchange. </a:t>
            </a:r>
          </a:p>
          <a:p>
            <a:pPr marL="0" indent="0">
              <a:buNone/>
            </a:pPr>
            <a:endParaRPr lang="en-US" sz="2000">
              <a:ea typeface="+mn-lt"/>
              <a:cs typeface="+mn-lt"/>
            </a:endParaRPr>
          </a:p>
          <a:p>
            <a:r>
              <a:rPr lang="en-US" sz="2000" b="1" dirty="0">
                <a:ea typeface="+mn-lt"/>
                <a:cs typeface="+mn-lt"/>
              </a:rPr>
              <a:t>Replay Attacks:</a:t>
            </a:r>
            <a:r>
              <a:rPr lang="en-US" sz="2000" dirty="0">
                <a:ea typeface="+mn-lt"/>
                <a:cs typeface="+mn-lt"/>
              </a:rPr>
              <a:t> Allows an attacker to intercept a message and replay it later to breach a system (</a:t>
            </a:r>
            <a:r>
              <a:rPr lang="en-US" sz="2000" dirty="0" err="1">
                <a:ea typeface="+mn-lt"/>
                <a:cs typeface="+mn-lt"/>
              </a:rPr>
              <a:t>Tutorialspoint</a:t>
            </a:r>
            <a:r>
              <a:rPr lang="en-US" sz="2000" dirty="0">
                <a:ea typeface="+mn-lt"/>
                <a:cs typeface="+mn-lt"/>
              </a:rPr>
              <a:t>, 2024). Because the Diffie-Hellman Key Exchange does not natively use digital signatures to verify the integrity of a message there is room for messages to be tampered with (</a:t>
            </a:r>
            <a:r>
              <a:rPr lang="en-US" sz="2000" dirty="0" err="1">
                <a:ea typeface="+mn-lt"/>
                <a:cs typeface="+mn-lt"/>
              </a:rPr>
              <a:t>Tutorialspoint</a:t>
            </a:r>
            <a:r>
              <a:rPr lang="en-US" sz="2000" dirty="0">
                <a:ea typeface="+mn-lt"/>
                <a:cs typeface="+mn-lt"/>
              </a:rPr>
              <a:t>, 2024).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44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038E2-4CDB-0B94-D672-85BF6EC62047}"/>
              </a:ext>
            </a:extLst>
          </p:cNvPr>
          <p:cNvSpPr>
            <a:spLocks noGrp="1"/>
          </p:cNvSpPr>
          <p:nvPr>
            <p:ph type="title"/>
          </p:nvPr>
        </p:nvSpPr>
        <p:spPr>
          <a:xfrm>
            <a:off x="1043631" y="809898"/>
            <a:ext cx="9942716" cy="1554480"/>
          </a:xfrm>
        </p:spPr>
        <p:txBody>
          <a:bodyPr anchor="ctr">
            <a:normAutofit/>
          </a:bodyPr>
          <a:lstStyle/>
          <a:p>
            <a:r>
              <a:rPr lang="en-US" sz="4800"/>
              <a:t>Mitigating Threats</a:t>
            </a:r>
          </a:p>
        </p:txBody>
      </p:sp>
      <p:sp>
        <p:nvSpPr>
          <p:cNvPr id="3" name="Content Placeholder 2">
            <a:extLst>
              <a:ext uri="{FF2B5EF4-FFF2-40B4-BE49-F238E27FC236}">
                <a16:creationId xmlns:a16="http://schemas.microsoft.com/office/drawing/2014/main" id="{A162CA81-72A5-1FAB-D547-753C92CE3D70}"/>
              </a:ext>
            </a:extLst>
          </p:cNvPr>
          <p:cNvSpPr>
            <a:spLocks noGrp="1"/>
          </p:cNvSpPr>
          <p:nvPr>
            <p:ph idx="1"/>
          </p:nvPr>
        </p:nvSpPr>
        <p:spPr>
          <a:xfrm>
            <a:off x="1045028" y="2789309"/>
            <a:ext cx="10515600" cy="3352871"/>
          </a:xfrm>
        </p:spPr>
        <p:txBody>
          <a:bodyPr vert="horz" lIns="91440" tIns="45720" rIns="91440" bIns="45720" rtlCol="0" anchor="ctr">
            <a:normAutofit/>
          </a:bodyPr>
          <a:lstStyle/>
          <a:p>
            <a:r>
              <a:rPr lang="en-US" sz="2000" b="1"/>
              <a:t>Non-Repudiation Techniques: </a:t>
            </a:r>
            <a:r>
              <a:rPr lang="en-US" sz="2000"/>
              <a:t>Utilizing digital signatures and timestamps will ensure that the sender of the message was the user that sent the message instead of a malicious user intercepting the messages </a:t>
            </a:r>
            <a:r>
              <a:rPr lang="en-US" sz="2000">
                <a:ea typeface="+mn-lt"/>
                <a:cs typeface="+mn-lt"/>
              </a:rPr>
              <a:t>(Kurosawa &amp; Ogata, 2002)</a:t>
            </a:r>
            <a:r>
              <a:rPr lang="en-US" sz="2000"/>
              <a:t>.</a:t>
            </a:r>
          </a:p>
          <a:p>
            <a:pPr marL="0" indent="0">
              <a:buNone/>
            </a:pPr>
            <a:endParaRPr lang="en-US" sz="2000"/>
          </a:p>
          <a:p>
            <a:r>
              <a:rPr lang="en-US" sz="2000" b="1"/>
              <a:t>Digital Certificates: </a:t>
            </a:r>
            <a:r>
              <a:rPr lang="en-US" sz="2000"/>
              <a:t>These can be used to validate the user to ensure they are the actual individual being authorized to access this website or service, and these digital certificates are usually issued by a trusted Certificate Authority (CA).</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9F1ED-4E32-63CE-9823-FE353E57877D}"/>
              </a:ext>
            </a:extLst>
          </p:cNvPr>
          <p:cNvSpPr>
            <a:spLocks noGrp="1"/>
          </p:cNvSpPr>
          <p:nvPr>
            <p:ph type="title"/>
          </p:nvPr>
        </p:nvSpPr>
        <p:spPr>
          <a:xfrm>
            <a:off x="1043631" y="809898"/>
            <a:ext cx="9942716" cy="1554480"/>
          </a:xfrm>
        </p:spPr>
        <p:txBody>
          <a:bodyPr anchor="ctr">
            <a:normAutofit/>
          </a:bodyPr>
          <a:lstStyle/>
          <a:p>
            <a:r>
              <a:rPr lang="en-US" sz="4800"/>
              <a:t>Real World Scenarios</a:t>
            </a:r>
          </a:p>
        </p:txBody>
      </p:sp>
      <p:sp>
        <p:nvSpPr>
          <p:cNvPr id="3" name="Content Placeholder 2">
            <a:extLst>
              <a:ext uri="{FF2B5EF4-FFF2-40B4-BE49-F238E27FC236}">
                <a16:creationId xmlns:a16="http://schemas.microsoft.com/office/drawing/2014/main" id="{F1758D48-4663-A915-D2EB-454FEF8E8CA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200" b="1" dirty="0"/>
              <a:t>VPN</a:t>
            </a:r>
            <a:r>
              <a:rPr lang="en-US" sz="2200" dirty="0"/>
              <a:t> – The first connection between the server and the user is created using the Diffie-Hellman Algorithm by establishing a shared secret key that is used for encrypting and decrypting the communications (</a:t>
            </a:r>
            <a:r>
              <a:rPr lang="en-US" sz="2200" dirty="0" err="1"/>
              <a:t>Tutorialspoint</a:t>
            </a:r>
            <a:r>
              <a:rPr lang="en-US" sz="2200" dirty="0"/>
              <a:t>, 2024).</a:t>
            </a:r>
          </a:p>
          <a:p>
            <a:pPr marL="0" indent="0">
              <a:buNone/>
            </a:pPr>
            <a:endParaRPr lang="en-US" sz="2200"/>
          </a:p>
          <a:p>
            <a:r>
              <a:rPr lang="en-US" sz="2200" b="1" dirty="0"/>
              <a:t>Online Banking</a:t>
            </a:r>
            <a:r>
              <a:rPr lang="en-US" sz="2200" dirty="0"/>
              <a:t> – Diffie-Hellman allows the online banking system and a user's machine to create a secret key to be used for encrypting and decrypting the communication between the users and online banking systems (</a:t>
            </a:r>
            <a:r>
              <a:rPr lang="en-US" sz="2200" dirty="0" err="1"/>
              <a:t>Tutorialspoint</a:t>
            </a:r>
            <a:r>
              <a:rPr lang="en-US" sz="2200" dirty="0"/>
              <a:t>, 2024).</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7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AF571-945E-851D-E38A-E2C79ADB4526}"/>
              </a:ext>
            </a:extLst>
          </p:cNvPr>
          <p:cNvSpPr>
            <a:spLocks noGrp="1"/>
          </p:cNvSpPr>
          <p:nvPr>
            <p:ph type="title"/>
          </p:nvPr>
        </p:nvSpPr>
        <p:spPr>
          <a:xfrm>
            <a:off x="645064" y="525982"/>
            <a:ext cx="4282983" cy="1200361"/>
          </a:xfrm>
        </p:spPr>
        <p:txBody>
          <a:bodyPr anchor="b">
            <a:normAutofit/>
          </a:bodyPr>
          <a:lstStyle/>
          <a:p>
            <a:r>
              <a:rPr lang="en-US" sz="3600"/>
              <a:t>Diffie-Hellman Color Simulation</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9E1B82-E2FB-2BDC-8268-37127C246C98}"/>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a:t>Shared Public Color: </a:t>
            </a:r>
            <a:r>
              <a:rPr lang="en-US" sz="1800">
                <a:ea typeface="+mn-lt"/>
                <a:cs typeface="+mn-lt"/>
              </a:rPr>
              <a:t>#85b014</a:t>
            </a:r>
          </a:p>
          <a:p>
            <a:r>
              <a:rPr lang="en-US" sz="1800">
                <a:ea typeface="+mn-lt"/>
                <a:cs typeface="+mn-lt"/>
              </a:rPr>
              <a:t>Beatriz Secret Color: #1e0123</a:t>
            </a:r>
          </a:p>
          <a:p>
            <a:r>
              <a:rPr lang="en-US" sz="1800">
                <a:ea typeface="+mn-lt"/>
                <a:cs typeface="+mn-lt"/>
              </a:rPr>
              <a:t>Aaron Secret Color: #7c0fdc</a:t>
            </a:r>
          </a:p>
          <a:p>
            <a:r>
              <a:rPr lang="en-US" sz="1800">
                <a:ea typeface="+mn-lt"/>
                <a:cs typeface="+mn-lt"/>
              </a:rPr>
              <a:t>Shared Secret Color: </a:t>
            </a:r>
            <a:r>
              <a:rPr lang="en-US" sz="1800">
                <a:latin typeface="Open Sans"/>
                <a:ea typeface="Open Sans"/>
                <a:cs typeface="Open Sans"/>
              </a:rPr>
              <a:t>#20c014</a:t>
            </a:r>
          </a:p>
          <a:p>
            <a:r>
              <a:rPr lang="en-US" sz="1800">
                <a:latin typeface="Open Sans"/>
                <a:ea typeface="Open Sans"/>
                <a:cs typeface="Open Sans"/>
              </a:rPr>
              <a:t>We could not guess our groupmates secret colors. Showing the effectiveness of the Diffie-Hellman Key Exchange. </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extLst>
              <a:ext uri="{FF2B5EF4-FFF2-40B4-BE49-F238E27FC236}">
                <a16:creationId xmlns:a16="http://schemas.microsoft.com/office/drawing/2014/main" id="{FFCDB946-0239-0956-6194-C7B8E977240F}"/>
              </a:ext>
            </a:extLst>
          </p:cNvPr>
          <p:cNvPicPr>
            <a:picLocks noChangeAspect="1"/>
          </p:cNvPicPr>
          <p:nvPr/>
        </p:nvPicPr>
        <p:blipFill>
          <a:blip r:embed="rId2"/>
          <a:stretch>
            <a:fillRect/>
          </a:stretch>
        </p:blipFill>
        <p:spPr>
          <a:xfrm>
            <a:off x="5697669" y="358572"/>
            <a:ext cx="6193349" cy="5919156"/>
          </a:xfrm>
          <a:prstGeom prst="rect">
            <a:avLst/>
          </a:prstGeom>
        </p:spPr>
      </p:pic>
    </p:spTree>
    <p:extLst>
      <p:ext uri="{BB962C8B-B14F-4D97-AF65-F5344CB8AC3E}">
        <p14:creationId xmlns:p14="http://schemas.microsoft.com/office/powerpoint/2010/main" val="238264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Open Sans</vt:lpstr>
      <vt:lpstr>Proxima Nova</vt:lpstr>
      <vt:lpstr>Office Theme</vt:lpstr>
      <vt:lpstr>Diffie-Hellman Key Exchange</vt:lpstr>
      <vt:lpstr>                   INTRODUCTION</vt:lpstr>
      <vt:lpstr>What is Diffie-Hellman?</vt:lpstr>
      <vt:lpstr>Why is it Important?</vt:lpstr>
      <vt:lpstr>Advantages</vt:lpstr>
      <vt:lpstr>Vulnerabilities</vt:lpstr>
      <vt:lpstr>Mitigating Threats</vt:lpstr>
      <vt:lpstr>Real World Scenarios</vt:lpstr>
      <vt:lpstr>Diffie-Hellman Color Simulation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Tyree Black</dc:creator>
  <cp:lastModifiedBy>larry baucum</cp:lastModifiedBy>
  <cp:revision>34</cp:revision>
  <dcterms:created xsi:type="dcterms:W3CDTF">2025-02-10T17:24:42Z</dcterms:created>
  <dcterms:modified xsi:type="dcterms:W3CDTF">2025-02-17T03:46:46Z</dcterms:modified>
</cp:coreProperties>
</file>