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210074-E548-42DC-AF8E-7C22BB1EDE9E}">
  <a:tblStyle styleId="{85210074-E548-42DC-AF8E-7C22BB1ED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debbc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0debbc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debbcb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debbcb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debbcb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debbcb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ce26fe0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ce26fe0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e26fe0e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ce26fe0e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e26fe0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e26fe0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e26fe0e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e26fe0e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d59b95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d59b95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e26fe0e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e26fe0e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d59b95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d59b95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d59b9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d59b9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53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r>
              <a:rPr lang="en">
                <a:solidFill>
                  <a:srgbClr val="FF0000"/>
                </a:solidFill>
              </a:rPr>
              <a:t>Networks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39975" y="2455775"/>
            <a:ext cx="292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">
                <a:solidFill>
                  <a:srgbClr val="3C78D8"/>
                </a:solidFill>
              </a:rPr>
              <a:t>What is a Computer Network</a:t>
            </a:r>
            <a:endParaRPr>
              <a:solidFill>
                <a:srgbClr val="3C78D8"/>
              </a:solidFill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">
                <a:solidFill>
                  <a:srgbClr val="3C78D8"/>
                </a:solidFill>
              </a:rPr>
              <a:t>Why we need Computer Networks</a:t>
            </a:r>
            <a:endParaRPr>
              <a:solidFill>
                <a:srgbClr val="3C78D8"/>
              </a:solidFill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">
                <a:solidFill>
                  <a:srgbClr val="3C78D8"/>
                </a:solidFill>
              </a:rPr>
              <a:t>OSI Model</a:t>
            </a:r>
            <a:endParaRPr>
              <a:solidFill>
                <a:srgbClr val="3C78D8"/>
              </a:solidFill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">
                <a:solidFill>
                  <a:srgbClr val="3C78D8"/>
                </a:solidFill>
              </a:rPr>
              <a:t>TCP-IP Model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75" y="2525725"/>
            <a:ext cx="3100500" cy="1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50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 (Open Systems Interconnection Model)</a:t>
            </a:r>
            <a:endParaRPr/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369650" y="15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03475"/>
              </a:tblGrid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 Application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 Presentation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Session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 Transport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Network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Data Link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Physical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2"/>
          <p:cNvGraphicFramePr/>
          <p:nvPr/>
        </p:nvGraphicFramePr>
        <p:xfrm>
          <a:off x="7020725" y="15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03475"/>
              </a:tblGrid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 Application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 Presentation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Session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 Transport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Network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Data Link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Physical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075" y="9250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875" y="10177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850" y="783762"/>
            <a:ext cx="317200" cy="3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075" y="783762"/>
            <a:ext cx="317200" cy="3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6613" y="609125"/>
            <a:ext cx="490387" cy="3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2"/>
          <p:cNvCxnSpPr/>
          <p:nvPr/>
        </p:nvCxnSpPr>
        <p:spPr>
          <a:xfrm flipH="1">
            <a:off x="2587125" y="1682375"/>
            <a:ext cx="10200" cy="2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7" idx="1"/>
          </p:cNvCxnSpPr>
          <p:nvPr/>
        </p:nvCxnSpPr>
        <p:spPr>
          <a:xfrm flipH="1">
            <a:off x="1589850" y="941725"/>
            <a:ext cx="5880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Google Shape;182;p22"/>
          <p:cNvPicPr preferRelativeResize="0"/>
          <p:nvPr/>
        </p:nvPicPr>
        <p:blipFill rotWithShape="1">
          <a:blip r:embed="rId6">
            <a:alphaModFix/>
          </a:blip>
          <a:srcRect b="67406" l="0" r="0" t="8244"/>
          <a:stretch/>
        </p:blipFill>
        <p:spPr>
          <a:xfrm>
            <a:off x="2996113" y="1588250"/>
            <a:ext cx="3963227" cy="224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8138" y="467875"/>
            <a:ext cx="490387" cy="3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/>
          <p:nvPr/>
        </p:nvCxnSpPr>
        <p:spPr>
          <a:xfrm rot="10800000">
            <a:off x="2934750" y="1707700"/>
            <a:ext cx="0" cy="20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2"/>
          <p:cNvSpPr txBox="1"/>
          <p:nvPr/>
        </p:nvSpPr>
        <p:spPr>
          <a:xfrm>
            <a:off x="4250825" y="3916425"/>
            <a:ext cx="1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decapsulation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250813" y="1188050"/>
            <a:ext cx="15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encapsulation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TCP-IP MODEL Transmission Control Protocol.</a:t>
            </a:r>
            <a:endParaRPr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59725"/>
              </a:tblGrid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Application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Transport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Internet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Network Access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3"/>
          <p:cNvSpPr txBox="1"/>
          <p:nvPr/>
        </p:nvSpPr>
        <p:spPr>
          <a:xfrm>
            <a:off x="4754925" y="1482725"/>
            <a:ext cx="356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4 layers.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reliable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developed by Department of Defense (DoD) in 1960s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00"/>
              <a:t>Thanks</a:t>
            </a:r>
            <a:endParaRPr b="1" sz="3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Created </a:t>
            </a:r>
            <a:r>
              <a:rPr lang="en" sz="1600"/>
              <a:t>By Ajmal Nasumudeen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60100" y="2638200"/>
            <a:ext cx="7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75" y="787650"/>
            <a:ext cx="808800" cy="8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>
            <a:off x="2965300" y="1524875"/>
            <a:ext cx="3057600" cy="17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50" y="2936150"/>
            <a:ext cx="921300" cy="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809350" y="14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486300"/>
                <a:gridCol w="2486300"/>
                <a:gridCol w="2486300"/>
              </a:tblGrid>
              <a:tr h="15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357505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700" y="235450"/>
            <a:ext cx="808800" cy="8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6"/>
          <p:cNvGraphicFramePr/>
          <p:nvPr/>
        </p:nvGraphicFramePr>
        <p:xfrm>
          <a:off x="809350" y="14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486300"/>
                <a:gridCol w="2486300"/>
                <a:gridCol w="2486300"/>
              </a:tblGrid>
              <a:tr h="15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357505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525" y="2175288"/>
            <a:ext cx="422799" cy="4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75" y="2175288"/>
            <a:ext cx="422799" cy="4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75" y="2175300"/>
            <a:ext cx="422799" cy="4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525" y="3716438"/>
            <a:ext cx="422799" cy="4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75" y="3716450"/>
            <a:ext cx="422799" cy="4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75" y="3625388"/>
            <a:ext cx="422799" cy="4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7"/>
          <p:cNvGraphicFramePr/>
          <p:nvPr/>
        </p:nvGraphicFramePr>
        <p:xfrm>
          <a:off x="809350" y="14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486300"/>
                <a:gridCol w="2486300"/>
                <a:gridCol w="2486300"/>
              </a:tblGrid>
              <a:tr h="15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20339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357505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575" y="3484000"/>
            <a:ext cx="705576" cy="7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450" y="426713"/>
            <a:ext cx="422799" cy="422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 rot="10800000">
            <a:off x="4376575" y="63410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endCxn id="105" idx="1"/>
          </p:cNvCxnSpPr>
          <p:nvPr/>
        </p:nvCxnSpPr>
        <p:spPr>
          <a:xfrm flipH="1" rot="10800000">
            <a:off x="4376450" y="638113"/>
            <a:ext cx="2961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25" y="1878038"/>
            <a:ext cx="935475" cy="9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-13120" l="18580" r="-18580" t="13120"/>
          <a:stretch/>
        </p:blipFill>
        <p:spPr>
          <a:xfrm>
            <a:off x="6292050" y="1923573"/>
            <a:ext cx="935475" cy="93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 flipH="1" rot="10800000">
            <a:off x="2621125" y="2337675"/>
            <a:ext cx="2961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1304850" y="2859050"/>
            <a:ext cx="139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Computer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512" y="1251801"/>
            <a:ext cx="699300" cy="5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862" y="1410150"/>
            <a:ext cx="747451" cy="4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125738" y="2813525"/>
            <a:ext cx="12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 (Open Systems Interconnection Model)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959300" y="1920900"/>
            <a:ext cx="3873000" cy="130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in the late 1970s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Seven layer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Describers everything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3938400" y="13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93350"/>
                <a:gridCol w="2093350"/>
              </a:tblGrid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HTTP, HTTPS , FTP...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APDU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r>
                        <a:rPr lang="en" sz="900"/>
                        <a:t>-Decoding, Compression, Encryption, SSL, TSL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PPDU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Create Maintain Renew Terminate Sessions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SPDU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UDP, TCP, Message Segmentation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Segments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Logical</a:t>
                      </a:r>
                      <a:r>
                        <a:rPr lang="en" sz="900"/>
                        <a:t> Addressing &amp; Path </a:t>
                      </a:r>
                      <a:r>
                        <a:rPr lang="en" sz="900"/>
                        <a:t>Determination, </a:t>
                      </a:r>
                      <a:r>
                        <a:rPr lang="en" sz="900"/>
                        <a:t> IPv4, IPv6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Packet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Access to Media MAC Address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Frames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Binary Transmission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1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489200"/>
              </a:tblGrid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Application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</a:t>
                      </a:r>
                      <a:r>
                        <a:rPr lang="en"/>
                        <a:t>Presentation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Session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Transport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Network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Data Link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Physical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 (Open Systems Interconnection Model)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489200"/>
              </a:tblGrid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Application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Presentation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Session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Transport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Network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Data Link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Physical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743700" y="1165725"/>
            <a:ext cx="1656600" cy="15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6176300" y="1625875"/>
            <a:ext cx="22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Layer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763050" y="3159725"/>
            <a:ext cx="1738500" cy="13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268325" y="3456275"/>
            <a:ext cx="19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Layer</a:t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>
            <a:off x="3660775" y="2863175"/>
            <a:ext cx="25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421775" y="2634225"/>
            <a:ext cx="20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OSI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50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 (Open Systems Interconnection Model)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768450" y="15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03475"/>
              </a:tblGrid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 Application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 Presentation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Session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 Transport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Network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Data Link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Physical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1"/>
          <p:cNvGraphicFramePr/>
          <p:nvPr/>
        </p:nvGraphicFramePr>
        <p:xfrm>
          <a:off x="6501600" y="1589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{85210074-E548-42DC-AF8E-7C22BB1EDE9E}</a:tableStyleId>
              </a:tblPr>
              <a:tblGrid>
                <a:gridCol w="2003475"/>
              </a:tblGrid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 Application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 Presentation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Session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 Transport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Network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Data Link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Physical Layer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075" y="9250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875" y="10177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850" y="783762"/>
            <a:ext cx="317200" cy="3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075" y="783762"/>
            <a:ext cx="317200" cy="3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6613" y="609125"/>
            <a:ext cx="490387" cy="3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1"/>
          <p:cNvCxnSpPr/>
          <p:nvPr/>
        </p:nvCxnSpPr>
        <p:spPr>
          <a:xfrm>
            <a:off x="460175" y="1687075"/>
            <a:ext cx="0" cy="19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8770925" y="1707475"/>
            <a:ext cx="0" cy="19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742575" y="4345900"/>
            <a:ext cx="166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1584925" y="3844850"/>
            <a:ext cx="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endCxn id="158" idx="1"/>
          </p:cNvCxnSpPr>
          <p:nvPr/>
        </p:nvCxnSpPr>
        <p:spPr>
          <a:xfrm>
            <a:off x="1574775" y="4632250"/>
            <a:ext cx="21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7503338" y="3829775"/>
            <a:ext cx="0" cy="8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58" idx="3"/>
          </p:cNvCxnSpPr>
          <p:nvPr/>
        </p:nvCxnSpPr>
        <p:spPr>
          <a:xfrm>
            <a:off x="5409375" y="4632250"/>
            <a:ext cx="21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263" y="512700"/>
            <a:ext cx="490387" cy="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505075" y="3742550"/>
            <a:ext cx="5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</a:t>
            </a:r>
            <a:endParaRPr sz="900"/>
          </a:p>
        </p:txBody>
      </p:sp>
      <p:sp>
        <p:nvSpPr>
          <p:cNvPr id="167" name="Google Shape;167;p21"/>
          <p:cNvSpPr txBox="1"/>
          <p:nvPr/>
        </p:nvSpPr>
        <p:spPr>
          <a:xfrm>
            <a:off x="250325" y="1056275"/>
            <a:ext cx="5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