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ddd1c0fd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ddd1c0fd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ddd1c0fd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ddd1c0fd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ddd1c0fd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ddd1c0fd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ddd1c0fd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ddd1c0fd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dd1c0fd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dd1c0fd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ddd1c0fd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ddd1c0fd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ddd1c0fd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ddd1c0fd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ddd1c0fd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ddd1c0fd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ddd1c0fd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ddd1c0fd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ddd1c0fd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ddd1c0fd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ddd1c0fd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ddd1c0f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ddd1c0fd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ddd1c0fd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ddd1c0fd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ddd1c0fd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ddd1c0fd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ddd1c0fd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ddd1c0fd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ddd1c0fd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ddd1c0fd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ddd1c0fd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ddd1c0fd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ddd1c0fd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ddd1c0fd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ddd1c0fd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ddd1c0fd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ddd1c0fd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ddd1c0fd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ddd1c0fd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ddd1c0fd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ddd1c0fd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ddd1c0f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ddd1c0f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ddd1c0fd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ddd1c0fd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ddd1c0fd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ddd1c0fd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ddd1c0fd7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ddd1c0fd7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ddd1c0fd7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ddd1c0fd7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ddd1c0fd7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ddd1c0fd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ddd1c0fd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ddd1c0fd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ddd1c0fd7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ddd1c0fd7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ddd1c0fd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ddd1c0fd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ddd1c0fd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ddd1c0fd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ddd1c0fd7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ddd1c0fd7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ddd1c0fd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ddd1c0fd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ddd1c0fd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ddd1c0fd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ddd1c0fd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ddd1c0fd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ddd1c0fd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ddd1c0fd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ddd1c0fd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ddd1c0fd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ddd1c0fd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ddd1c0fd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ddd1c0fd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ddd1c0fd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ddd1c0fd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ddd1c0fd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ddd1c0fd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ddd1c0fd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HIVE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2 - Output</a:t>
            </a:r>
            <a:endParaRPr/>
          </a:p>
        </p:txBody>
      </p:sp>
      <p:pic>
        <p:nvPicPr>
          <p:cNvPr id="114" name="Google Shape;114;p22"/>
          <p:cNvPicPr preferRelativeResize="0"/>
          <p:nvPr/>
        </p:nvPicPr>
        <p:blipFill>
          <a:blip r:embed="rId3">
            <a:alphaModFix/>
          </a:blip>
          <a:stretch>
            <a:fillRect/>
          </a:stretch>
        </p:blipFill>
        <p:spPr>
          <a:xfrm>
            <a:off x="359350" y="1103700"/>
            <a:ext cx="4457700" cy="1800225"/>
          </a:xfrm>
          <a:prstGeom prst="rect">
            <a:avLst/>
          </a:prstGeom>
          <a:noFill/>
          <a:ln>
            <a:noFill/>
          </a:ln>
        </p:spPr>
      </p:pic>
      <p:pic>
        <p:nvPicPr>
          <p:cNvPr id="115" name="Google Shape;115;p22"/>
          <p:cNvPicPr preferRelativeResize="0"/>
          <p:nvPr/>
        </p:nvPicPr>
        <p:blipFill>
          <a:blip r:embed="rId4">
            <a:alphaModFix/>
          </a:blip>
          <a:stretch>
            <a:fillRect/>
          </a:stretch>
        </p:blipFill>
        <p:spPr>
          <a:xfrm>
            <a:off x="5976025" y="1170125"/>
            <a:ext cx="239086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3</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b="1" lang="en-GB" sz="1100">
                <a:solidFill>
                  <a:schemeClr val="dk1"/>
                </a:solidFill>
                <a:latin typeface="Metropolis"/>
                <a:ea typeface="Metropolis"/>
                <a:cs typeface="Metropolis"/>
                <a:sym typeface="Metropolis"/>
              </a:rPr>
              <a:t>Jacob, from insurance management, has noticed that insurance claims are not made for all the treatments. He also wants to figure out if the gender of the patient has any impact on the insurance claim. Assist Jacob in this situation by generating a report that finds for each gender the number of treatments, number of claims, and treatment-to-claim ratio. And notice if there is a significant difference between the treatment-to-claim ratio of male and female patients.</a:t>
            </a:r>
            <a:endParaRPr b="1" sz="1100">
              <a:solidFill>
                <a:schemeClr val="dk1"/>
              </a:solidFill>
              <a:latin typeface="Metropolis"/>
              <a:ea typeface="Metropolis"/>
              <a:cs typeface="Metropolis"/>
              <a:sym typeface="Metropol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3 - Part 1</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u="sng">
                <a:solidFill>
                  <a:schemeClr val="dk1"/>
                </a:solidFill>
              </a:rPr>
              <a:t>Create External Table</a:t>
            </a:r>
            <a:endParaRPr b="1" sz="1100" u="sng">
              <a:solidFill>
                <a:schemeClr val="dk1"/>
              </a:solidFill>
            </a:endParaRPr>
          </a:p>
          <a:p>
            <a:pPr indent="0" lvl="0" marL="0" rtl="0" algn="l">
              <a:spcBef>
                <a:spcPts val="0"/>
              </a:spcBef>
              <a:spcAft>
                <a:spcPts val="0"/>
              </a:spcAft>
              <a:buNone/>
            </a:pPr>
            <a:r>
              <a:rPr lang="en-GB" sz="1100">
                <a:solidFill>
                  <a:schemeClr val="dk1"/>
                </a:solidFill>
              </a:rPr>
              <a:t>create external table problem3</a:t>
            </a:r>
            <a:endParaRPr sz="1100">
              <a:solidFill>
                <a:schemeClr val="dk1"/>
              </a:solidFill>
            </a:endParaRPr>
          </a:p>
          <a:p>
            <a:pPr indent="0" lvl="0" marL="0" rtl="0" algn="l">
              <a:spcBef>
                <a:spcPts val="0"/>
              </a:spcBef>
              <a:spcAft>
                <a:spcPts val="0"/>
              </a:spcAft>
              <a:buNone/>
            </a:pPr>
            <a:r>
              <a:rPr lang="en-GB" sz="1100">
                <a:solidFill>
                  <a:schemeClr val="dk1"/>
                </a:solidFill>
              </a:rPr>
              <a:t>(gender string, count_claims int, count_treatments int, ration double)</a:t>
            </a:r>
            <a:endParaRPr sz="1100">
              <a:solidFill>
                <a:schemeClr val="dk1"/>
              </a:solidFill>
            </a:endParaRPr>
          </a:p>
          <a:p>
            <a:pPr indent="0" lvl="0" marL="0" rtl="0" algn="l">
              <a:spcBef>
                <a:spcPts val="0"/>
              </a:spcBef>
              <a:spcAft>
                <a:spcPts val="0"/>
              </a:spcAft>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None/>
            </a:pPr>
            <a:r>
              <a:rPr lang="en-GB" sz="1100">
                <a:solidFill>
                  <a:schemeClr val="dk1"/>
                </a:solidFill>
              </a:rPr>
              <a:t>LOCATION '/user/hive/warehouse/project/problem3';</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GB" sz="1100" u="sng">
                <a:solidFill>
                  <a:schemeClr val="dk1"/>
                </a:solidFill>
              </a:rPr>
              <a:t>Insert Data Into External Table In Hive</a:t>
            </a:r>
            <a:endParaRPr b="1" sz="1100" u="sng">
              <a:solidFill>
                <a:schemeClr val="dk1"/>
              </a:solidFill>
            </a:endParaRPr>
          </a:p>
          <a:p>
            <a:pPr indent="0" lvl="0" marL="0" rtl="0" algn="l">
              <a:spcBef>
                <a:spcPts val="0"/>
              </a:spcBef>
              <a:spcAft>
                <a:spcPts val="0"/>
              </a:spcAft>
              <a:buNone/>
            </a:pPr>
            <a:r>
              <a:rPr lang="en-GB" sz="1100">
                <a:solidFill>
                  <a:schemeClr val="dk1"/>
                </a:solidFill>
              </a:rPr>
              <a:t>WITH cte_table2 AS (</a:t>
            </a:r>
            <a:endParaRPr sz="1100">
              <a:solidFill>
                <a:schemeClr val="dk1"/>
              </a:solidFill>
            </a:endParaRPr>
          </a:p>
          <a:p>
            <a:pPr indent="0" lvl="0" marL="0" rtl="0" algn="l">
              <a:spcBef>
                <a:spcPts val="0"/>
              </a:spcBef>
              <a:spcAft>
                <a:spcPts val="0"/>
              </a:spcAft>
              <a:buNone/>
            </a:pPr>
            <a:r>
              <a:rPr lang="en-GB" sz="1100">
                <a:solidFill>
                  <a:schemeClr val="dk1"/>
                </a:solidFill>
              </a:rPr>
              <a:t>  SELECT pe.`gender` AS Gender, c.`claimID` AS Claims, t.`treatmentID` AS treatments </a:t>
            </a:r>
            <a:endParaRPr sz="1100">
              <a:solidFill>
                <a:schemeClr val="dk1"/>
              </a:solidFill>
            </a:endParaRPr>
          </a:p>
          <a:p>
            <a:pPr indent="0" lvl="0" marL="0" rtl="0" algn="l">
              <a:spcBef>
                <a:spcPts val="0"/>
              </a:spcBef>
              <a:spcAft>
                <a:spcPts val="0"/>
              </a:spcAft>
              <a:buNone/>
            </a:pPr>
            <a:r>
              <a:rPr lang="en-GB" sz="1100">
                <a:solidFill>
                  <a:schemeClr val="dk1"/>
                </a:solidFill>
              </a:rPr>
              <a:t>  FROM `claim` c </a:t>
            </a:r>
            <a:endParaRPr sz="1100">
              <a:solidFill>
                <a:schemeClr val="dk1"/>
              </a:solidFill>
            </a:endParaRPr>
          </a:p>
          <a:p>
            <a:pPr indent="0" lvl="0" marL="0" rtl="0" algn="l">
              <a:spcBef>
                <a:spcPts val="0"/>
              </a:spcBef>
              <a:spcAft>
                <a:spcPts val="0"/>
              </a:spcAft>
              <a:buNone/>
            </a:pPr>
            <a:r>
              <a:rPr lang="en-GB" sz="1100">
                <a:solidFill>
                  <a:schemeClr val="dk1"/>
                </a:solidFill>
              </a:rPr>
              <a:t>  JOIN `treatment` t ON c.`claimID` = t.`claimID` </a:t>
            </a:r>
            <a:endParaRPr sz="1100">
              <a:solidFill>
                <a:schemeClr val="dk1"/>
              </a:solidFill>
            </a:endParaRPr>
          </a:p>
          <a:p>
            <a:pPr indent="0" lvl="0" marL="0" rtl="0" algn="l">
              <a:spcBef>
                <a:spcPts val="0"/>
              </a:spcBef>
              <a:spcAft>
                <a:spcPts val="0"/>
              </a:spcAft>
              <a:buNone/>
            </a:pPr>
            <a:r>
              <a:rPr lang="en-GB" sz="1100">
                <a:solidFill>
                  <a:schemeClr val="dk1"/>
                </a:solidFill>
              </a:rPr>
              <a:t>  JOIN `patient` p ON p.`patientID` = t.`patientID`</a:t>
            </a:r>
            <a:endParaRPr sz="1100">
              <a:solidFill>
                <a:schemeClr val="dk1"/>
              </a:solidFill>
            </a:endParaRPr>
          </a:p>
          <a:p>
            <a:pPr indent="0" lvl="0" marL="0" rtl="0" algn="l">
              <a:spcBef>
                <a:spcPts val="0"/>
              </a:spcBef>
              <a:spcAft>
                <a:spcPts val="0"/>
              </a:spcAft>
              <a:buNone/>
            </a:pPr>
            <a:r>
              <a:rPr lang="en-GB" sz="1100">
                <a:solidFill>
                  <a:schemeClr val="dk1"/>
                </a:solidFill>
              </a:rPr>
              <a:t>  JOIN `person` pe ON pe.`personID` = p.`patientID`</a:t>
            </a:r>
            <a:endParaRPr sz="1100">
              <a:solidFill>
                <a:schemeClr val="dk1"/>
              </a:solidFill>
            </a:endParaRPr>
          </a:p>
          <a:p>
            <a:pPr indent="0" lvl="0" marL="0" rtl="0" algn="l">
              <a:spcBef>
                <a:spcPts val="0"/>
              </a:spcBef>
              <a:spcAft>
                <a:spcPts val="0"/>
              </a:spcAft>
              <a:buNone/>
            </a:pPr>
            <a:r>
              <a:rPr lang="en-GB" sz="1100">
                <a:solidFill>
                  <a:schemeClr val="dk1"/>
                </a:solidFill>
              </a:rPr>
              <a:t>) INSERT OVERWRITE table problem3</a:t>
            </a:r>
            <a:endParaRPr sz="1100">
              <a:solidFill>
                <a:schemeClr val="dk1"/>
              </a:solidFill>
            </a:endParaRPr>
          </a:p>
          <a:p>
            <a:pPr indent="0" lvl="0" marL="0" rtl="0" algn="l">
              <a:spcBef>
                <a:spcPts val="0"/>
              </a:spcBef>
              <a:spcAft>
                <a:spcPts val="0"/>
              </a:spcAft>
              <a:buNone/>
            </a:pPr>
            <a:r>
              <a:rPr lang="en-GB" sz="1100">
                <a:solidFill>
                  <a:schemeClr val="dk1"/>
                </a:solidFill>
              </a:rPr>
              <a:t>SELECT Gender, COUNT(Claims) AS `Total Number of Claims`, </a:t>
            </a:r>
            <a:endParaRPr sz="1100">
              <a:solidFill>
                <a:schemeClr val="dk1"/>
              </a:solidFill>
            </a:endParaRPr>
          </a:p>
          <a:p>
            <a:pPr indent="0" lvl="0" marL="0" rtl="0" algn="l">
              <a:spcBef>
                <a:spcPts val="0"/>
              </a:spcBef>
              <a:spcAft>
                <a:spcPts val="0"/>
              </a:spcAft>
              <a:buNone/>
            </a:pPr>
            <a:r>
              <a:rPr lang="en-GB" sz="1100">
                <a:solidFill>
                  <a:schemeClr val="dk1"/>
                </a:solidFill>
              </a:rPr>
              <a:t>       COUNT(treatments) AS `Total Number of treatments`,</a:t>
            </a:r>
            <a:endParaRPr sz="1100">
              <a:solidFill>
                <a:schemeClr val="dk1"/>
              </a:solidFill>
            </a:endParaRPr>
          </a:p>
          <a:p>
            <a:pPr indent="0" lvl="0" marL="0" rtl="0" algn="l">
              <a:spcBef>
                <a:spcPts val="0"/>
              </a:spcBef>
              <a:spcAft>
                <a:spcPts val="0"/>
              </a:spcAft>
              <a:buNone/>
            </a:pPr>
            <a:r>
              <a:rPr lang="en-GB" sz="1100">
                <a:solidFill>
                  <a:schemeClr val="dk1"/>
                </a:solidFill>
              </a:rPr>
              <a:t>       COUNT(Claims) / COUNT(treatments) AS Ratio</a:t>
            </a:r>
            <a:endParaRPr sz="1100">
              <a:solidFill>
                <a:schemeClr val="dk1"/>
              </a:solidFill>
            </a:endParaRPr>
          </a:p>
          <a:p>
            <a:pPr indent="0" lvl="0" marL="0" rtl="0" algn="l">
              <a:spcBef>
                <a:spcPts val="0"/>
              </a:spcBef>
              <a:spcAft>
                <a:spcPts val="0"/>
              </a:spcAft>
              <a:buNone/>
            </a:pPr>
            <a:r>
              <a:rPr lang="en-GB" sz="1100">
                <a:solidFill>
                  <a:schemeClr val="dk1"/>
                </a:solidFill>
              </a:rPr>
              <a:t>FROM cte_table2</a:t>
            </a:r>
            <a:endParaRPr sz="1100">
              <a:solidFill>
                <a:schemeClr val="dk1"/>
              </a:solidFill>
            </a:endParaRPr>
          </a:p>
          <a:p>
            <a:pPr indent="0" lvl="0" marL="0" rtl="0" algn="l">
              <a:spcBef>
                <a:spcPts val="0"/>
              </a:spcBef>
              <a:spcAft>
                <a:spcPts val="0"/>
              </a:spcAft>
              <a:buNone/>
            </a:pPr>
            <a:r>
              <a:rPr lang="en-GB" sz="1100">
                <a:solidFill>
                  <a:schemeClr val="dk1"/>
                </a:solidFill>
              </a:rPr>
              <a:t>GROUP BY Gender;</a:t>
            </a:r>
            <a:endParaRPr sz="1100">
              <a:solidFill>
                <a:schemeClr val="dk1"/>
              </a:solidFill>
            </a:endParaRPr>
          </a:p>
          <a:p>
            <a:pPr indent="0" lvl="0" marL="0" rtl="0" algn="l">
              <a:spcBef>
                <a:spcPts val="0"/>
              </a:spcBef>
              <a:spcAft>
                <a:spcPts val="0"/>
              </a:spcAft>
              <a:buNone/>
            </a:pPr>
            <a:r>
              <a:t/>
            </a:r>
            <a:endParaRPr b="1" sz="1100"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3 - Part 2</a:t>
            </a:r>
            <a:endParaRPr/>
          </a:p>
        </p:txBody>
      </p:sp>
      <p:sp>
        <p:nvSpPr>
          <p:cNvPr id="133" name="Google Shape;133;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problem3(</a:t>
            </a:r>
            <a:endParaRPr sz="1100">
              <a:solidFill>
                <a:schemeClr val="dk1"/>
              </a:solidFill>
            </a:endParaRPr>
          </a:p>
          <a:p>
            <a:pPr indent="0" lvl="0" marL="0" rtl="0" algn="l">
              <a:spcBef>
                <a:spcPts val="0"/>
              </a:spcBef>
              <a:spcAft>
                <a:spcPts val="0"/>
              </a:spcAft>
              <a:buNone/>
            </a:pPr>
            <a:r>
              <a:rPr lang="en-GB" sz="1100">
                <a:solidFill>
                  <a:schemeClr val="dk1"/>
                </a:solidFill>
              </a:rPr>
              <a:t>  gender varchar(10), </a:t>
            </a:r>
            <a:endParaRPr sz="1100">
              <a:solidFill>
                <a:schemeClr val="dk1"/>
              </a:solidFill>
            </a:endParaRPr>
          </a:p>
          <a:p>
            <a:pPr indent="0" lvl="0" marL="0" rtl="0" algn="l">
              <a:spcBef>
                <a:spcPts val="0"/>
              </a:spcBef>
              <a:spcAft>
                <a:spcPts val="0"/>
              </a:spcAft>
              <a:buNone/>
            </a:pPr>
            <a:r>
              <a:rPr lang="en-GB" sz="1100">
                <a:solidFill>
                  <a:schemeClr val="dk1"/>
                </a:solidFill>
              </a:rPr>
              <a:t>  count_claims int, </a:t>
            </a:r>
            <a:endParaRPr sz="1100">
              <a:solidFill>
                <a:schemeClr val="dk1"/>
              </a:solidFill>
            </a:endParaRPr>
          </a:p>
          <a:p>
            <a:pPr indent="0" lvl="0" marL="0" rtl="0" algn="l">
              <a:spcBef>
                <a:spcPts val="0"/>
              </a:spcBef>
              <a:spcAft>
                <a:spcPts val="0"/>
              </a:spcAft>
              <a:buNone/>
            </a:pPr>
            <a:r>
              <a:rPr lang="en-GB" sz="1100">
                <a:solidFill>
                  <a:schemeClr val="dk1"/>
                </a:solidFill>
              </a:rPr>
              <a:t>  count_treatments int, </a:t>
            </a:r>
            <a:endParaRPr sz="1100">
              <a:solidFill>
                <a:schemeClr val="dk1"/>
              </a:solidFill>
            </a:endParaRPr>
          </a:p>
          <a:p>
            <a:pPr indent="0" lvl="0" marL="0" rtl="0" algn="l">
              <a:spcBef>
                <a:spcPts val="0"/>
              </a:spcBef>
              <a:spcAft>
                <a:spcPts val="0"/>
              </a:spcAft>
              <a:buNone/>
            </a:pPr>
            <a:r>
              <a:rPr lang="en-GB" sz="1100">
                <a:solidFill>
                  <a:schemeClr val="dk1"/>
                </a:solidFill>
              </a:rPr>
              <a:t>  ratio double</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p:txBody>
      </p:sp>
      <p:sp>
        <p:nvSpPr>
          <p:cNvPr id="134" name="Google Shape;134;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None/>
            </a:pPr>
            <a:r>
              <a:rPr lang="en-GB" sz="1100">
                <a:solidFill>
                  <a:schemeClr val="dk1"/>
                </a:solidFill>
              </a:rPr>
              <a:t>sqoop export \</a:t>
            </a:r>
            <a:endParaRPr sz="1100">
              <a:solidFill>
                <a:schemeClr val="dk1"/>
              </a:solidFill>
            </a:endParaRPr>
          </a:p>
          <a:p>
            <a:pPr indent="0" lvl="0" marL="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None/>
            </a:pPr>
            <a:r>
              <a:rPr lang="en-GB" sz="1100">
                <a:solidFill>
                  <a:schemeClr val="dk1"/>
                </a:solidFill>
              </a:rPr>
              <a:t>--username root \</a:t>
            </a:r>
            <a:endParaRPr sz="1100">
              <a:solidFill>
                <a:schemeClr val="dk1"/>
              </a:solidFill>
            </a:endParaRPr>
          </a:p>
          <a:p>
            <a:pPr indent="0" lvl="0" marL="0" rtl="0" algn="l">
              <a:spcBef>
                <a:spcPts val="0"/>
              </a:spcBef>
              <a:spcAft>
                <a:spcPts val="0"/>
              </a:spcAft>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None/>
            </a:pPr>
            <a:r>
              <a:rPr lang="en-GB" sz="1100">
                <a:solidFill>
                  <a:schemeClr val="dk1"/>
                </a:solidFill>
              </a:rPr>
              <a:t>--table problem3 \</a:t>
            </a:r>
            <a:endParaRPr sz="1100">
              <a:solidFill>
                <a:schemeClr val="dk1"/>
              </a:solidFill>
            </a:endParaRPr>
          </a:p>
          <a:p>
            <a:pPr indent="0" lvl="0" marL="0" rtl="0" algn="l">
              <a:spcBef>
                <a:spcPts val="0"/>
              </a:spcBef>
              <a:spcAft>
                <a:spcPts val="0"/>
              </a:spcAft>
              <a:buNone/>
            </a:pPr>
            <a:r>
              <a:rPr lang="en-GB" sz="1100">
                <a:solidFill>
                  <a:schemeClr val="dk1"/>
                </a:solidFill>
              </a:rPr>
              <a:t>--export-dir /user/hive/warehouse/project/problem3/000000_0;</a:t>
            </a:r>
            <a:endParaRPr sz="1100">
              <a:solidFill>
                <a:schemeClr val="dk1"/>
              </a:solidFill>
            </a:endParaRPr>
          </a:p>
        </p:txBody>
      </p:sp>
      <p:pic>
        <p:nvPicPr>
          <p:cNvPr id="135" name="Google Shape;135;p25"/>
          <p:cNvPicPr preferRelativeResize="0"/>
          <p:nvPr/>
        </p:nvPicPr>
        <p:blipFill>
          <a:blip r:embed="rId3">
            <a:alphaModFix/>
          </a:blip>
          <a:stretch>
            <a:fillRect/>
          </a:stretch>
        </p:blipFill>
        <p:spPr>
          <a:xfrm>
            <a:off x="1170050" y="2950900"/>
            <a:ext cx="5734050" cy="170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3 - Output</a:t>
            </a:r>
            <a:endParaRPr/>
          </a:p>
        </p:txBody>
      </p:sp>
      <p:pic>
        <p:nvPicPr>
          <p:cNvPr id="141" name="Google Shape;141;p26"/>
          <p:cNvPicPr preferRelativeResize="0"/>
          <p:nvPr/>
        </p:nvPicPr>
        <p:blipFill>
          <a:blip r:embed="rId3">
            <a:alphaModFix/>
          </a:blip>
          <a:stretch>
            <a:fillRect/>
          </a:stretch>
        </p:blipFill>
        <p:spPr>
          <a:xfrm>
            <a:off x="406800" y="1231200"/>
            <a:ext cx="4610349" cy="2213275"/>
          </a:xfrm>
          <a:prstGeom prst="rect">
            <a:avLst/>
          </a:prstGeom>
          <a:noFill/>
          <a:ln>
            <a:noFill/>
          </a:ln>
        </p:spPr>
      </p:pic>
      <p:pic>
        <p:nvPicPr>
          <p:cNvPr id="142" name="Google Shape;142;p26"/>
          <p:cNvPicPr preferRelativeResize="0"/>
          <p:nvPr/>
        </p:nvPicPr>
        <p:blipFill>
          <a:blip r:embed="rId4">
            <a:alphaModFix/>
          </a:blip>
          <a:stretch>
            <a:fillRect/>
          </a:stretch>
        </p:blipFill>
        <p:spPr>
          <a:xfrm>
            <a:off x="5169549" y="1170125"/>
            <a:ext cx="3822051" cy="25538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4</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GB" sz="1100">
                <a:solidFill>
                  <a:schemeClr val="dk1"/>
                </a:solidFill>
                <a:latin typeface="Metropolis"/>
                <a:ea typeface="Metropolis"/>
                <a:cs typeface="Metropolis"/>
                <a:sym typeface="Metropolis"/>
              </a:rPr>
              <a:t>The Healthcare department wants a report about the inventory of pharmacies. Generate a report on their behalf that shows how many units of medicine each pharmacy has in their inventory, the total maximum retail price of those medicines, and the total price of all the medicines after discount. </a:t>
            </a:r>
            <a:endParaRPr b="1" sz="1100">
              <a:solidFill>
                <a:schemeClr val="dk1"/>
              </a:solidFill>
              <a:latin typeface="Metropolis"/>
              <a:ea typeface="Metropolis"/>
              <a:cs typeface="Metropolis"/>
              <a:sym typeface="Metropolis"/>
            </a:endParaRPr>
          </a:p>
          <a:p>
            <a:pPr indent="0" lvl="0" marL="0" rtl="0" algn="l">
              <a:lnSpc>
                <a:spcPct val="107916"/>
              </a:lnSpc>
              <a:spcBef>
                <a:spcPts val="800"/>
              </a:spcBef>
              <a:spcAft>
                <a:spcPts val="800"/>
              </a:spcAft>
              <a:buNone/>
            </a:pPr>
            <a:r>
              <a:rPr b="1" lang="en-GB" sz="1100">
                <a:solidFill>
                  <a:schemeClr val="dk1"/>
                </a:solidFill>
                <a:latin typeface="Metropolis"/>
                <a:ea typeface="Metropolis"/>
                <a:cs typeface="Metropolis"/>
                <a:sym typeface="Metropolis"/>
              </a:rPr>
              <a:t>Note: discount field in keep signifies the percentage of discount on the maximum price.</a:t>
            </a:r>
            <a:endParaRPr b="1" sz="1100">
              <a:solidFill>
                <a:schemeClr val="dk1"/>
              </a:solidFill>
              <a:latin typeface="Metropolis"/>
              <a:ea typeface="Metropolis"/>
              <a:cs typeface="Metropolis"/>
              <a:sym typeface="Metropoli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4 - Part 1</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GB" sz="1035" u="sng">
                <a:solidFill>
                  <a:schemeClr val="dk1"/>
                </a:solidFill>
              </a:rPr>
              <a:t>Create External Table</a:t>
            </a:r>
            <a:endParaRPr b="1" sz="1035" u="sng">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create external table problem4</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(pharmacyName String, count_medicines int, total_price double, total_discounted_price double)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ROW FORMAT DELIMITED FIELDS TERMINATED BY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LINES TERMINATED BY '\n'</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LOCATION '/user/hive/warehouse/project/problem4';</a:t>
            </a:r>
            <a:endParaRPr sz="1035">
              <a:solidFill>
                <a:schemeClr val="dk1"/>
              </a:solidFill>
            </a:endParaRPr>
          </a:p>
          <a:p>
            <a:pPr indent="0" lvl="0" marL="0" rtl="0" algn="l">
              <a:lnSpc>
                <a:spcPct val="95000"/>
              </a:lnSpc>
              <a:spcBef>
                <a:spcPts val="0"/>
              </a:spcBef>
              <a:spcAft>
                <a:spcPts val="0"/>
              </a:spcAft>
              <a:buSzPts val="935"/>
              <a:buNone/>
            </a:pPr>
            <a:r>
              <a:t/>
            </a:r>
            <a:endParaRPr sz="1035">
              <a:solidFill>
                <a:schemeClr val="dk1"/>
              </a:solidFill>
            </a:endParaRPr>
          </a:p>
          <a:p>
            <a:pPr indent="0" lvl="0" marL="0" rtl="0" algn="l">
              <a:lnSpc>
                <a:spcPct val="95000"/>
              </a:lnSpc>
              <a:spcBef>
                <a:spcPts val="0"/>
              </a:spcBef>
              <a:spcAft>
                <a:spcPts val="0"/>
              </a:spcAft>
              <a:buSzPts val="935"/>
              <a:buNone/>
            </a:pPr>
            <a:r>
              <a:rPr b="1" lang="en-GB" sz="1035" u="sng">
                <a:solidFill>
                  <a:schemeClr val="dk1"/>
                </a:solidFill>
              </a:rPr>
              <a:t>Insert Data Into External Table In Hive</a:t>
            </a:r>
            <a:endParaRPr b="1" sz="1035" u="sng">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with cte_table3 as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select `pharmacyName` as `Pharmacy Name`,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count(m.`medicineID`) as `Total number of Medicines`,</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sum(m.`maxPrice`) as `Total Retail Price`,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sum(m.`maxPrice` - (k.`discount` * 0.01)) as `Total Price of Medicines after discount`</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from pharmacy p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join `keep` k on p.`pharmacyID` = k.`pharmacyID`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join `medicine` m on m.`medicineID` = k.`medicineID`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where p.`pharmacyID` = k.`pharmacyID`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group by pharmacyName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INSERT OVERWRITE table problem4</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SELECT * FROM cte_table3;</a:t>
            </a:r>
            <a:endParaRPr sz="1035">
              <a:solidFill>
                <a:schemeClr val="dk1"/>
              </a:solidFill>
              <a:latin typeface="Metropolis"/>
              <a:ea typeface="Metropolis"/>
              <a:cs typeface="Metropolis"/>
              <a:sym typeface="Metropolis"/>
            </a:endParaRPr>
          </a:p>
          <a:p>
            <a:pPr indent="0" lvl="0" marL="0" rtl="0" algn="l">
              <a:lnSpc>
                <a:spcPct val="95000"/>
              </a:lnSpc>
              <a:spcBef>
                <a:spcPts val="0"/>
              </a:spcBef>
              <a:spcAft>
                <a:spcPts val="0"/>
              </a:spcAft>
              <a:buSzPts val="935"/>
              <a:buNone/>
            </a:pPr>
            <a:r>
              <a:t/>
            </a:r>
            <a:endParaRPr b="1" sz="1035"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4 - Part 2</a:t>
            </a:r>
            <a:endParaRPr/>
          </a:p>
        </p:txBody>
      </p:sp>
      <p:sp>
        <p:nvSpPr>
          <p:cNvPr id="160" name="Google Shape;160;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problem4(</a:t>
            </a:r>
            <a:endParaRPr sz="1100">
              <a:solidFill>
                <a:schemeClr val="dk1"/>
              </a:solidFill>
            </a:endParaRPr>
          </a:p>
          <a:p>
            <a:pPr indent="0" lvl="0" marL="0" rtl="0" algn="l">
              <a:spcBef>
                <a:spcPts val="0"/>
              </a:spcBef>
              <a:spcAft>
                <a:spcPts val="0"/>
              </a:spcAft>
              <a:buNone/>
            </a:pPr>
            <a:r>
              <a:rPr lang="en-GB" sz="1100">
                <a:solidFill>
                  <a:schemeClr val="dk1"/>
                </a:solidFill>
              </a:rPr>
              <a:t>pharmacyName Varchar(50), </a:t>
            </a:r>
            <a:endParaRPr sz="1100">
              <a:solidFill>
                <a:schemeClr val="dk1"/>
              </a:solidFill>
            </a:endParaRPr>
          </a:p>
          <a:p>
            <a:pPr indent="0" lvl="0" marL="0" rtl="0" algn="l">
              <a:spcBef>
                <a:spcPts val="0"/>
              </a:spcBef>
              <a:spcAft>
                <a:spcPts val="0"/>
              </a:spcAft>
              <a:buNone/>
            </a:pPr>
            <a:r>
              <a:rPr lang="en-GB" sz="1100">
                <a:solidFill>
                  <a:schemeClr val="dk1"/>
                </a:solidFill>
              </a:rPr>
              <a:t>count_medicines int, </a:t>
            </a:r>
            <a:endParaRPr sz="1100">
              <a:solidFill>
                <a:schemeClr val="dk1"/>
              </a:solidFill>
            </a:endParaRPr>
          </a:p>
          <a:p>
            <a:pPr indent="0" lvl="0" marL="0" rtl="0" algn="l">
              <a:spcBef>
                <a:spcPts val="0"/>
              </a:spcBef>
              <a:spcAft>
                <a:spcPts val="0"/>
              </a:spcAft>
              <a:buNone/>
            </a:pPr>
            <a:r>
              <a:rPr lang="en-GB" sz="1100">
                <a:solidFill>
                  <a:schemeClr val="dk1"/>
                </a:solidFill>
              </a:rPr>
              <a:t>total_price double, </a:t>
            </a:r>
            <a:endParaRPr sz="1100">
              <a:solidFill>
                <a:schemeClr val="dk1"/>
              </a:solidFill>
            </a:endParaRPr>
          </a:p>
          <a:p>
            <a:pPr indent="0" lvl="0" marL="0" rtl="0" algn="l">
              <a:spcBef>
                <a:spcPts val="0"/>
              </a:spcBef>
              <a:spcAft>
                <a:spcPts val="0"/>
              </a:spcAft>
              <a:buNone/>
            </a:pPr>
            <a:r>
              <a:rPr lang="en-GB" sz="1100">
                <a:solidFill>
                  <a:schemeClr val="dk1"/>
                </a:solidFill>
              </a:rPr>
              <a:t>total_discounted_price double</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p:txBody>
      </p:sp>
      <p:sp>
        <p:nvSpPr>
          <p:cNvPr id="161" name="Google Shape;161;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None/>
            </a:pPr>
            <a:r>
              <a:rPr lang="en-GB" sz="1100">
                <a:solidFill>
                  <a:schemeClr val="dk1"/>
                </a:solidFill>
              </a:rPr>
              <a:t>sqoop export \</a:t>
            </a:r>
            <a:endParaRPr sz="1100">
              <a:solidFill>
                <a:schemeClr val="dk1"/>
              </a:solidFill>
            </a:endParaRPr>
          </a:p>
          <a:p>
            <a:pPr indent="0" lvl="0" marL="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None/>
            </a:pPr>
            <a:r>
              <a:rPr lang="en-GB" sz="1100">
                <a:solidFill>
                  <a:schemeClr val="dk1"/>
                </a:solidFill>
              </a:rPr>
              <a:t>--username root \</a:t>
            </a:r>
            <a:endParaRPr sz="1100">
              <a:solidFill>
                <a:schemeClr val="dk1"/>
              </a:solidFill>
            </a:endParaRPr>
          </a:p>
          <a:p>
            <a:pPr indent="0" lvl="0" marL="0" rtl="0" algn="l">
              <a:spcBef>
                <a:spcPts val="0"/>
              </a:spcBef>
              <a:spcAft>
                <a:spcPts val="0"/>
              </a:spcAft>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None/>
            </a:pPr>
            <a:r>
              <a:rPr lang="en-GB" sz="1100">
                <a:solidFill>
                  <a:schemeClr val="dk1"/>
                </a:solidFill>
              </a:rPr>
              <a:t>--table problem4 \</a:t>
            </a:r>
            <a:endParaRPr sz="1100">
              <a:solidFill>
                <a:schemeClr val="dk1"/>
              </a:solidFill>
            </a:endParaRPr>
          </a:p>
          <a:p>
            <a:pPr indent="0" lvl="0" marL="0" rtl="0" algn="l">
              <a:spcBef>
                <a:spcPts val="0"/>
              </a:spcBef>
              <a:spcAft>
                <a:spcPts val="0"/>
              </a:spcAft>
              <a:buNone/>
            </a:pPr>
            <a:r>
              <a:rPr lang="en-GB" sz="1100">
                <a:solidFill>
                  <a:schemeClr val="dk1"/>
                </a:solidFill>
              </a:rPr>
              <a:t>--export-dir /user/hive/warehouse/project/problem4/000000_0;</a:t>
            </a:r>
            <a:endParaRPr sz="1100">
              <a:solidFill>
                <a:schemeClr val="dk1"/>
              </a:solidFill>
            </a:endParaRPr>
          </a:p>
        </p:txBody>
      </p:sp>
      <p:pic>
        <p:nvPicPr>
          <p:cNvPr id="162" name="Google Shape;162;p29"/>
          <p:cNvPicPr preferRelativeResize="0"/>
          <p:nvPr/>
        </p:nvPicPr>
        <p:blipFill>
          <a:blip r:embed="rId3">
            <a:alphaModFix/>
          </a:blip>
          <a:stretch>
            <a:fillRect/>
          </a:stretch>
        </p:blipFill>
        <p:spPr>
          <a:xfrm>
            <a:off x="1026225" y="2973050"/>
            <a:ext cx="5734050" cy="189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4 - Output</a:t>
            </a:r>
            <a:endParaRPr/>
          </a:p>
        </p:txBody>
      </p:sp>
      <p:pic>
        <p:nvPicPr>
          <p:cNvPr id="168" name="Google Shape;168;p30"/>
          <p:cNvPicPr preferRelativeResize="0"/>
          <p:nvPr/>
        </p:nvPicPr>
        <p:blipFill>
          <a:blip r:embed="rId3">
            <a:alphaModFix/>
          </a:blip>
          <a:stretch>
            <a:fillRect/>
          </a:stretch>
        </p:blipFill>
        <p:spPr>
          <a:xfrm>
            <a:off x="1800550" y="1170125"/>
            <a:ext cx="4423514"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5</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b="1" lang="en-GB" sz="1100">
                <a:solidFill>
                  <a:schemeClr val="dk1"/>
                </a:solidFill>
                <a:latin typeface="Metropolis"/>
                <a:ea typeface="Metropolis"/>
                <a:cs typeface="Metropolis"/>
                <a:sym typeface="Metropolis"/>
              </a:rPr>
              <a:t>The healthcare department suspects that some pharmacies prescribe more medicines than others in a single prescription, for them, generate a report that finds for each pharmacy the maximum, minimum and average number of medicines prescribed in their prescriptions. </a:t>
            </a:r>
            <a:endParaRPr b="1" sz="1100">
              <a:solidFill>
                <a:schemeClr val="dk1"/>
              </a:solidFill>
              <a:latin typeface="Metropolis"/>
              <a:ea typeface="Metropolis"/>
              <a:cs typeface="Metropolis"/>
              <a:sym typeface="Metropoli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2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Ingestion Workflow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AutoNum type="arabicPeriod"/>
            </a:pPr>
            <a:r>
              <a:rPr b="1" lang="en-GB" sz="1100">
                <a:solidFill>
                  <a:schemeClr val="dk1"/>
                </a:solidFill>
              </a:rPr>
              <a:t>Creating Dump of Local SQL Server DB</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Imported the data into SQL Server using the dumped DB.</a:t>
            </a:r>
            <a:endParaRPr b="1" sz="1100">
              <a:solidFill>
                <a:schemeClr val="dk1"/>
              </a:solidFill>
            </a:endParaRPr>
          </a:p>
          <a:p>
            <a:pPr indent="457200" lvl="0" marL="0" rtl="0" algn="l">
              <a:spcBef>
                <a:spcPts val="0"/>
              </a:spcBef>
              <a:spcAft>
                <a:spcPts val="0"/>
              </a:spcAft>
              <a:buNone/>
            </a:pPr>
            <a:r>
              <a:rPr lang="en-GB" sz="1100">
                <a:solidFill>
                  <a:schemeClr val="dk1"/>
                </a:solidFill>
              </a:rPr>
              <a:t>mysqldump -u root -p --port=3308 healthcare &lt; healthcare.sql</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Ingested the SQL DB’s tables into Hive Server using Sqoop</a:t>
            </a:r>
            <a:endParaRPr b="1" sz="1100">
              <a:solidFill>
                <a:schemeClr val="dk1"/>
              </a:solidFill>
            </a:endParaRPr>
          </a:p>
          <a:p>
            <a:pPr indent="0" lvl="0" marL="457200" rtl="0" algn="l">
              <a:spcBef>
                <a:spcPts val="0"/>
              </a:spcBef>
              <a:spcAft>
                <a:spcPts val="0"/>
              </a:spcAft>
              <a:buNone/>
            </a:pPr>
            <a:r>
              <a:rPr lang="en-GB" sz="1100">
                <a:solidFill>
                  <a:schemeClr val="dk1"/>
                </a:solidFill>
              </a:rPr>
              <a:t>sqoop import-all-tables \</a:t>
            </a:r>
            <a:endParaRPr sz="1100">
              <a:solidFill>
                <a:schemeClr val="dk1"/>
              </a:solidFill>
            </a:endParaRPr>
          </a:p>
          <a:p>
            <a:pPr indent="0" lvl="0" marL="45720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457200" rtl="0" algn="l">
              <a:spcBef>
                <a:spcPts val="0"/>
              </a:spcBef>
              <a:spcAft>
                <a:spcPts val="0"/>
              </a:spcAft>
              <a:buNone/>
            </a:pPr>
            <a:r>
              <a:rPr lang="en-GB" sz="1100">
                <a:solidFill>
                  <a:schemeClr val="dk1"/>
                </a:solidFill>
              </a:rPr>
              <a:t>--username root \</a:t>
            </a:r>
            <a:endParaRPr sz="1100">
              <a:solidFill>
                <a:schemeClr val="dk1"/>
              </a:solidFill>
            </a:endParaRPr>
          </a:p>
          <a:p>
            <a:pPr indent="0" lvl="0" marL="457200" rtl="0" algn="l">
              <a:spcBef>
                <a:spcPts val="0"/>
              </a:spcBef>
              <a:spcAft>
                <a:spcPts val="0"/>
              </a:spcAft>
              <a:buNone/>
            </a:pPr>
            <a:r>
              <a:rPr lang="en-GB" sz="1100">
                <a:solidFill>
                  <a:schemeClr val="dk1"/>
                </a:solidFill>
              </a:rPr>
              <a:t>–password cloudera \</a:t>
            </a:r>
            <a:endParaRPr sz="1100">
              <a:solidFill>
                <a:schemeClr val="dk1"/>
              </a:solidFill>
            </a:endParaRPr>
          </a:p>
          <a:p>
            <a:pPr indent="0" lvl="0" marL="457200" rtl="0" algn="l">
              <a:spcBef>
                <a:spcPts val="0"/>
              </a:spcBef>
              <a:spcAft>
                <a:spcPts val="0"/>
              </a:spcAft>
              <a:buNone/>
            </a:pPr>
            <a:r>
              <a:rPr lang="en-GB" sz="1100">
                <a:solidFill>
                  <a:schemeClr val="dk1"/>
                </a:solidFill>
              </a:rPr>
              <a:t>--hive-import \</a:t>
            </a:r>
            <a:endParaRPr sz="1100">
              <a:solidFill>
                <a:schemeClr val="dk1"/>
              </a:solidFill>
            </a:endParaRPr>
          </a:p>
          <a:p>
            <a:pPr indent="0" lvl="0" marL="457200" rtl="0" algn="l">
              <a:spcBef>
                <a:spcPts val="0"/>
              </a:spcBef>
              <a:spcAft>
                <a:spcPts val="0"/>
              </a:spcAft>
              <a:buNone/>
            </a:pPr>
            <a:r>
              <a:rPr lang="en-GB" sz="1100">
                <a:solidFill>
                  <a:schemeClr val="dk1"/>
                </a:solidFill>
              </a:rPr>
              <a:t>--m 1</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Check the data in Hive Server</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62" name="Google Shape;62;p14"/>
          <p:cNvPicPr preferRelativeResize="0"/>
          <p:nvPr/>
        </p:nvPicPr>
        <p:blipFill>
          <a:blip r:embed="rId3">
            <a:alphaModFix/>
          </a:blip>
          <a:stretch>
            <a:fillRect/>
          </a:stretch>
        </p:blipFill>
        <p:spPr>
          <a:xfrm>
            <a:off x="771825" y="1402900"/>
            <a:ext cx="7446045"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5 - Part 1</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u="sng">
                <a:solidFill>
                  <a:schemeClr val="dk1"/>
                </a:solidFill>
              </a:rPr>
              <a:t>Create External Table</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create external table problem5</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(pharmacyName String, max_count_medicines int, min_count_medicines int, avg_count_medicines double)</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LOCATION '/user/hive/warehouse/project/problem5';</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GB" sz="1100" u="sng">
                <a:solidFill>
                  <a:schemeClr val="dk1"/>
                </a:solidFill>
              </a:rPr>
              <a:t>Insert Data Into External Table In Hive</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INSERT OVERWRITE Table problem5</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select pharmacyName, max(c.quantity) as `maximum number of medicines`,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min(c.quantity) as `minimum number of medicines`,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round(avg(c.quantity),0) as `average number of medicines`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from pharmacy p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join prescription pr on p.`pharmacyID` = pr.`pharmacyID`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join contain c on pr.`prescriptionID` = c.`prescriptionID`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group by pharmacyName;</a:t>
            </a:r>
            <a:endParaRPr sz="1100">
              <a:solidFill>
                <a:schemeClr val="dk1"/>
              </a:solidFill>
            </a:endParaRPr>
          </a:p>
          <a:p>
            <a:pPr indent="0" lvl="0" marL="0" rtl="0" algn="l">
              <a:lnSpc>
                <a:spcPct val="95000"/>
              </a:lnSpc>
              <a:spcBef>
                <a:spcPts val="0"/>
              </a:spcBef>
              <a:spcAft>
                <a:spcPts val="0"/>
              </a:spcAft>
              <a:buSzPts val="935"/>
              <a:buNone/>
            </a:pPr>
            <a:r>
              <a:t/>
            </a:r>
            <a:endParaRPr b="1" sz="1035" u="sng">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5 - Part 2</a:t>
            </a:r>
            <a:endParaRPr/>
          </a:p>
        </p:txBody>
      </p:sp>
      <p:sp>
        <p:nvSpPr>
          <p:cNvPr id="186" name="Google Shape;186;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problem5(</a:t>
            </a:r>
            <a:endParaRPr sz="1100">
              <a:solidFill>
                <a:schemeClr val="dk1"/>
              </a:solidFill>
            </a:endParaRPr>
          </a:p>
          <a:p>
            <a:pPr indent="0" lvl="0" marL="0" rtl="0" algn="l">
              <a:spcBef>
                <a:spcPts val="0"/>
              </a:spcBef>
              <a:spcAft>
                <a:spcPts val="0"/>
              </a:spcAft>
              <a:buNone/>
            </a:pPr>
            <a:r>
              <a:rPr lang="en-GB" sz="1100">
                <a:solidFill>
                  <a:schemeClr val="dk1"/>
                </a:solidFill>
              </a:rPr>
              <a:t>pharmacyName Varchar(50), </a:t>
            </a:r>
            <a:endParaRPr sz="1100">
              <a:solidFill>
                <a:schemeClr val="dk1"/>
              </a:solidFill>
            </a:endParaRPr>
          </a:p>
          <a:p>
            <a:pPr indent="0" lvl="0" marL="0" rtl="0" algn="l">
              <a:spcBef>
                <a:spcPts val="0"/>
              </a:spcBef>
              <a:spcAft>
                <a:spcPts val="0"/>
              </a:spcAft>
              <a:buNone/>
            </a:pPr>
            <a:r>
              <a:rPr lang="en-GB" sz="1100">
                <a:solidFill>
                  <a:schemeClr val="dk1"/>
                </a:solidFill>
              </a:rPr>
              <a:t>max_count_medicines int, min_count_medicines int, avg_count_medicines double</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p:txBody>
      </p:sp>
      <p:sp>
        <p:nvSpPr>
          <p:cNvPr id="187" name="Google Shape;187;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None/>
            </a:pPr>
            <a:r>
              <a:rPr lang="en-GB" sz="1100">
                <a:solidFill>
                  <a:schemeClr val="dk1"/>
                </a:solidFill>
              </a:rPr>
              <a:t>sqoop export \</a:t>
            </a:r>
            <a:endParaRPr sz="1100">
              <a:solidFill>
                <a:schemeClr val="dk1"/>
              </a:solidFill>
            </a:endParaRPr>
          </a:p>
          <a:p>
            <a:pPr indent="0" lvl="0" marL="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None/>
            </a:pPr>
            <a:r>
              <a:rPr lang="en-GB" sz="1100">
                <a:solidFill>
                  <a:schemeClr val="dk1"/>
                </a:solidFill>
              </a:rPr>
              <a:t>--username root \</a:t>
            </a:r>
            <a:endParaRPr sz="1100">
              <a:solidFill>
                <a:schemeClr val="dk1"/>
              </a:solidFill>
            </a:endParaRPr>
          </a:p>
          <a:p>
            <a:pPr indent="0" lvl="0" marL="0" rtl="0" algn="l">
              <a:spcBef>
                <a:spcPts val="0"/>
              </a:spcBef>
              <a:spcAft>
                <a:spcPts val="0"/>
              </a:spcAft>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None/>
            </a:pPr>
            <a:r>
              <a:rPr lang="en-GB" sz="1100">
                <a:solidFill>
                  <a:schemeClr val="dk1"/>
                </a:solidFill>
              </a:rPr>
              <a:t>--table problem5 \</a:t>
            </a:r>
            <a:endParaRPr sz="1100">
              <a:solidFill>
                <a:schemeClr val="dk1"/>
              </a:solidFill>
            </a:endParaRPr>
          </a:p>
          <a:p>
            <a:pPr indent="0" lvl="0" marL="0" rtl="0" algn="l">
              <a:spcBef>
                <a:spcPts val="0"/>
              </a:spcBef>
              <a:spcAft>
                <a:spcPts val="0"/>
              </a:spcAft>
              <a:buNone/>
            </a:pPr>
            <a:r>
              <a:rPr lang="en-GB" sz="1100">
                <a:solidFill>
                  <a:schemeClr val="dk1"/>
                </a:solidFill>
              </a:rPr>
              <a:t>--export-dir /user/hive/warehouse/project/problem5/000000_0;</a:t>
            </a:r>
            <a:endParaRPr sz="1100">
              <a:solidFill>
                <a:schemeClr val="dk1"/>
              </a:solidFill>
            </a:endParaRPr>
          </a:p>
        </p:txBody>
      </p:sp>
      <p:pic>
        <p:nvPicPr>
          <p:cNvPr id="188" name="Google Shape;188;p33"/>
          <p:cNvPicPr preferRelativeResize="0"/>
          <p:nvPr/>
        </p:nvPicPr>
        <p:blipFill>
          <a:blip r:embed="rId3">
            <a:alphaModFix/>
          </a:blip>
          <a:stretch>
            <a:fillRect/>
          </a:stretch>
        </p:blipFill>
        <p:spPr>
          <a:xfrm>
            <a:off x="1313850" y="2818175"/>
            <a:ext cx="5734050" cy="218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5 - Output</a:t>
            </a:r>
            <a:endParaRPr/>
          </a:p>
        </p:txBody>
      </p:sp>
      <p:pic>
        <p:nvPicPr>
          <p:cNvPr id="194" name="Google Shape;194;p34"/>
          <p:cNvPicPr preferRelativeResize="0"/>
          <p:nvPr/>
        </p:nvPicPr>
        <p:blipFill>
          <a:blip r:embed="rId3">
            <a:alphaModFix/>
          </a:blip>
          <a:stretch>
            <a:fillRect/>
          </a:stretch>
        </p:blipFill>
        <p:spPr>
          <a:xfrm>
            <a:off x="1811575" y="1148000"/>
            <a:ext cx="4536937"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6</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b="1" lang="en-GB" sz="1100">
                <a:solidFill>
                  <a:schemeClr val="dk1"/>
                </a:solidFill>
                <a:latin typeface="Metropolis"/>
                <a:ea typeface="Metropolis"/>
                <a:cs typeface="Metropolis"/>
                <a:sym typeface="Metropolis"/>
              </a:rPr>
              <a:t>A company needs to set up 3 new pharmacies, they have come up with an idea that the pharmacy can be set up in cities where the pharmacy-to-prescription ratio is the lowest and the number of prescriptions should exceed 100. Assist the company to identify those cities where the pharmacy can be set up.</a:t>
            </a:r>
            <a:endParaRPr b="1" sz="1100">
              <a:solidFill>
                <a:schemeClr val="dk1"/>
              </a:solidFill>
              <a:latin typeface="Metropolis"/>
              <a:ea typeface="Metropolis"/>
              <a:cs typeface="Metropolis"/>
              <a:sym typeface="Metropoli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6 - Part 1</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u="sng">
                <a:solidFill>
                  <a:schemeClr val="dk1"/>
                </a:solidFill>
              </a:rPr>
              <a:t>Create External Table</a:t>
            </a:r>
            <a:endParaRPr b="1" sz="1100" u="sng">
              <a:solidFill>
                <a:schemeClr val="dk1"/>
              </a:solidFill>
            </a:endParaRPr>
          </a:p>
          <a:p>
            <a:pPr indent="0" lvl="0" marL="0" rtl="0" algn="l">
              <a:spcBef>
                <a:spcPts val="0"/>
              </a:spcBef>
              <a:spcAft>
                <a:spcPts val="0"/>
              </a:spcAft>
              <a:buSzPts val="1100"/>
              <a:buNone/>
            </a:pPr>
            <a:r>
              <a:rPr lang="en-GB" sz="1100">
                <a:solidFill>
                  <a:schemeClr val="dk1"/>
                </a:solidFill>
              </a:rPr>
              <a:t>create external table problem6</a:t>
            </a:r>
            <a:endParaRPr sz="1100">
              <a:solidFill>
                <a:schemeClr val="dk1"/>
              </a:solidFill>
            </a:endParaRPr>
          </a:p>
          <a:p>
            <a:pPr indent="0" lvl="0" marL="0" rtl="0" algn="l">
              <a:spcBef>
                <a:spcPts val="0"/>
              </a:spcBef>
              <a:spcAft>
                <a:spcPts val="0"/>
              </a:spcAft>
              <a:buSzPts val="1100"/>
              <a:buNone/>
            </a:pPr>
            <a:r>
              <a:rPr lang="en-GB" sz="1100">
                <a:solidFill>
                  <a:schemeClr val="dk1"/>
                </a:solidFill>
              </a:rPr>
              <a:t>(city String, pharmacy_prescription_ratio double)</a:t>
            </a:r>
            <a:endParaRPr sz="1100">
              <a:solidFill>
                <a:schemeClr val="dk1"/>
              </a:solidFill>
            </a:endParaRPr>
          </a:p>
          <a:p>
            <a:pPr indent="0" lvl="0" marL="0" rtl="0" algn="l">
              <a:spcBef>
                <a:spcPts val="0"/>
              </a:spcBef>
              <a:spcAft>
                <a:spcPts val="0"/>
              </a:spcAft>
              <a:buSzPts val="1100"/>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SzPts val="1100"/>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LOCATION '/user/hive/warehouse/project/problem6';</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GB" sz="1100" u="sng">
                <a:solidFill>
                  <a:schemeClr val="dk1"/>
                </a:solidFill>
              </a:rPr>
              <a:t>Insert Data Into External Table In Hive</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INSERT INTO problem6</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SELECT a.city,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ROUND(COUNT(DISTINCT pha.pharmacyID) / COUNT(DISTINCT pre.prescriptionID),4) AS pharmacy_prescription_ratio</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FROM pharmacy pha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JOIN address a ON a.addressID = pha.addressID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JOIN prescription pre ON pha.pharmacyID = pre.pharmacyID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GROUP BY a.city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HAVING COUNT(pre.prescriptionID) &gt; 100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ORDER BY pharmacy_prescription_ratio;</a:t>
            </a:r>
            <a:endParaRPr b="1" sz="1100" u="sng">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6 - Part 2</a:t>
            </a:r>
            <a:endParaRPr/>
          </a:p>
        </p:txBody>
      </p:sp>
      <p:sp>
        <p:nvSpPr>
          <p:cNvPr id="212" name="Google Shape;212;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problem6(</a:t>
            </a:r>
            <a:endParaRPr sz="1100">
              <a:solidFill>
                <a:schemeClr val="dk1"/>
              </a:solidFill>
            </a:endParaRPr>
          </a:p>
          <a:p>
            <a:pPr indent="0" lvl="0" marL="0" rtl="0" algn="l">
              <a:spcBef>
                <a:spcPts val="0"/>
              </a:spcBef>
              <a:spcAft>
                <a:spcPts val="0"/>
              </a:spcAft>
              <a:buNone/>
            </a:pPr>
            <a:r>
              <a:rPr lang="en-GB" sz="1100">
                <a:solidFill>
                  <a:schemeClr val="dk1"/>
                </a:solidFill>
              </a:rPr>
              <a:t>city Varchar(50), </a:t>
            </a:r>
            <a:endParaRPr sz="1100">
              <a:solidFill>
                <a:schemeClr val="dk1"/>
              </a:solidFill>
            </a:endParaRPr>
          </a:p>
          <a:p>
            <a:pPr indent="0" lvl="0" marL="0" rtl="0" algn="l">
              <a:spcBef>
                <a:spcPts val="0"/>
              </a:spcBef>
              <a:spcAft>
                <a:spcPts val="0"/>
              </a:spcAft>
              <a:buNone/>
            </a:pPr>
            <a:r>
              <a:rPr lang="en-GB" sz="1100">
                <a:solidFill>
                  <a:schemeClr val="dk1"/>
                </a:solidFill>
              </a:rPr>
              <a:t>pharmacy_prescription_ratio double</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p:txBody>
      </p:sp>
      <p:sp>
        <p:nvSpPr>
          <p:cNvPr id="213" name="Google Shape;213;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None/>
            </a:pPr>
            <a:r>
              <a:rPr lang="en-GB" sz="1100">
                <a:solidFill>
                  <a:schemeClr val="dk1"/>
                </a:solidFill>
              </a:rPr>
              <a:t>sqoop export \</a:t>
            </a:r>
            <a:endParaRPr sz="1100">
              <a:solidFill>
                <a:schemeClr val="dk1"/>
              </a:solidFill>
            </a:endParaRPr>
          </a:p>
          <a:p>
            <a:pPr indent="0" lvl="0" marL="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None/>
            </a:pPr>
            <a:r>
              <a:rPr lang="en-GB" sz="1100">
                <a:solidFill>
                  <a:schemeClr val="dk1"/>
                </a:solidFill>
              </a:rPr>
              <a:t>--username root \</a:t>
            </a:r>
            <a:endParaRPr sz="1100">
              <a:solidFill>
                <a:schemeClr val="dk1"/>
              </a:solidFill>
            </a:endParaRPr>
          </a:p>
          <a:p>
            <a:pPr indent="0" lvl="0" marL="0" rtl="0" algn="l">
              <a:spcBef>
                <a:spcPts val="0"/>
              </a:spcBef>
              <a:spcAft>
                <a:spcPts val="0"/>
              </a:spcAft>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None/>
            </a:pPr>
            <a:r>
              <a:rPr lang="en-GB" sz="1100">
                <a:solidFill>
                  <a:schemeClr val="dk1"/>
                </a:solidFill>
              </a:rPr>
              <a:t>--table problem6 \</a:t>
            </a:r>
            <a:endParaRPr sz="1100">
              <a:solidFill>
                <a:schemeClr val="dk1"/>
              </a:solidFill>
            </a:endParaRPr>
          </a:p>
          <a:p>
            <a:pPr indent="0" lvl="0" marL="0" rtl="0" algn="l">
              <a:spcBef>
                <a:spcPts val="0"/>
              </a:spcBef>
              <a:spcAft>
                <a:spcPts val="0"/>
              </a:spcAft>
              <a:buNone/>
            </a:pPr>
            <a:r>
              <a:rPr lang="en-GB" sz="1100">
                <a:solidFill>
                  <a:schemeClr val="dk1"/>
                </a:solidFill>
              </a:rPr>
              <a:t>--export-dir /user/hive/warehouse/project/problem6/000000_0;</a:t>
            </a:r>
            <a:endParaRPr sz="1100">
              <a:solidFill>
                <a:schemeClr val="dk1"/>
              </a:solidFill>
            </a:endParaRPr>
          </a:p>
        </p:txBody>
      </p:sp>
      <p:pic>
        <p:nvPicPr>
          <p:cNvPr id="214" name="Google Shape;214;p37"/>
          <p:cNvPicPr preferRelativeResize="0"/>
          <p:nvPr/>
        </p:nvPicPr>
        <p:blipFill rotWithShape="1">
          <a:blip r:embed="rId3">
            <a:alphaModFix/>
          </a:blip>
          <a:srcRect b="0" l="0" r="0" t="69862"/>
          <a:stretch/>
        </p:blipFill>
        <p:spPr>
          <a:xfrm>
            <a:off x="466800" y="3344925"/>
            <a:ext cx="7929515" cy="1356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6 - Output</a:t>
            </a:r>
            <a:endParaRPr/>
          </a:p>
        </p:txBody>
      </p:sp>
      <p:pic>
        <p:nvPicPr>
          <p:cNvPr id="220" name="Google Shape;220;p38"/>
          <p:cNvPicPr preferRelativeResize="0"/>
          <p:nvPr/>
        </p:nvPicPr>
        <p:blipFill>
          <a:blip r:embed="rId3">
            <a:alphaModFix/>
          </a:blip>
          <a:stretch>
            <a:fillRect/>
          </a:stretch>
        </p:blipFill>
        <p:spPr>
          <a:xfrm>
            <a:off x="2066000" y="1136950"/>
            <a:ext cx="3115189"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7</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GB" sz="1100">
                <a:solidFill>
                  <a:schemeClr val="dk1"/>
                </a:solidFill>
                <a:latin typeface="Metropolis"/>
                <a:ea typeface="Metropolis"/>
                <a:cs typeface="Metropolis"/>
                <a:sym typeface="Metropolis"/>
              </a:rPr>
              <a:t>The State of Alabama (AL) is trying to manage its healthcare resources more efficiently. For each city in their state, they need to identify the disease for which the maximum number of patients have gone for treatment. Assist the state for this purpose.</a:t>
            </a:r>
            <a:endParaRPr b="1" sz="1100">
              <a:solidFill>
                <a:schemeClr val="dk1"/>
              </a:solidFill>
              <a:latin typeface="Metropolis"/>
              <a:ea typeface="Metropolis"/>
              <a:cs typeface="Metropolis"/>
              <a:sym typeface="Metropolis"/>
            </a:endParaRPr>
          </a:p>
          <a:p>
            <a:pPr indent="0" lvl="0" marL="0" rtl="0" algn="l">
              <a:lnSpc>
                <a:spcPct val="107916"/>
              </a:lnSpc>
              <a:spcBef>
                <a:spcPts val="800"/>
              </a:spcBef>
              <a:spcAft>
                <a:spcPts val="800"/>
              </a:spcAft>
              <a:buNone/>
            </a:pPr>
            <a:r>
              <a:rPr b="1" lang="en-GB" sz="1100">
                <a:solidFill>
                  <a:schemeClr val="dk1"/>
                </a:solidFill>
                <a:latin typeface="Metropolis"/>
                <a:ea typeface="Metropolis"/>
                <a:cs typeface="Metropolis"/>
                <a:sym typeface="Metropolis"/>
              </a:rPr>
              <a:t>Note: The state of Alabama is represented as AL in Address Table.</a:t>
            </a:r>
            <a:endParaRPr b="1" sz="1100">
              <a:solidFill>
                <a:schemeClr val="dk1"/>
              </a:solidFill>
              <a:latin typeface="Metropolis"/>
              <a:ea typeface="Metropolis"/>
              <a:cs typeface="Metropolis"/>
              <a:sym typeface="Metropoli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7 - Part 1</a:t>
            </a:r>
            <a:endParaRPr/>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1100"/>
              <a:buNone/>
            </a:pPr>
            <a:r>
              <a:rPr b="1" lang="en-GB" sz="1100" u="sng">
                <a:solidFill>
                  <a:schemeClr val="dk1"/>
                </a:solidFill>
                <a:latin typeface="Metropolis"/>
                <a:ea typeface="Metropolis"/>
                <a:cs typeface="Metropolis"/>
                <a:sym typeface="Metropolis"/>
              </a:rPr>
              <a:t>Create Partitioned and Clustered table Address_clus</a:t>
            </a:r>
            <a:endParaRPr b="1" sz="1100" u="sng">
              <a:solidFill>
                <a:schemeClr val="dk1"/>
              </a:solidFill>
              <a:latin typeface="Metropolis"/>
              <a:ea typeface="Metropolis"/>
              <a:cs typeface="Metropolis"/>
              <a:sym typeface="Metropolis"/>
            </a:endParaRPr>
          </a:p>
          <a:p>
            <a:pPr indent="0" lvl="0" marL="0" rtl="0" algn="l">
              <a:lnSpc>
                <a:spcPct val="107916"/>
              </a:lnSpc>
              <a:spcBef>
                <a:spcPts val="800"/>
              </a:spcBef>
              <a:spcAft>
                <a:spcPts val="0"/>
              </a:spcAft>
              <a:buSzPts val="1100"/>
              <a:buNone/>
            </a:pPr>
            <a:r>
              <a:rPr lang="en-GB" sz="1100">
                <a:solidFill>
                  <a:schemeClr val="dk1"/>
                </a:solidFill>
                <a:latin typeface="Metropolis"/>
                <a:ea typeface="Metropolis"/>
                <a:cs typeface="Metropolis"/>
                <a:sym typeface="Metropolis"/>
              </a:rPr>
              <a:t>CREATE TABLE IF NOT EXISTS address_clus (addressid int, address1 string, state string, zip int)</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COMMENT 'City Table With Partitions On City Column'</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PARTITIONED BY (city String) CLUSTERED BY (addressid) INTO 3 BUCKETS</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ROW FORMAT DELIMITED</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FIELDS TERMINATED BY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LINES TERMINATED BY '\n'</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STORED AS TEXTFILE;</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SzPts val="1100"/>
              <a:buNone/>
            </a:pPr>
            <a:r>
              <a:rPr lang="en-GB" sz="1100">
                <a:solidFill>
                  <a:schemeClr val="dk1"/>
                </a:solidFill>
                <a:latin typeface="Metropolis"/>
                <a:ea typeface="Metropolis"/>
                <a:cs typeface="Metropolis"/>
                <a:sym typeface="Metropolis"/>
              </a:rPr>
              <a:t>Insert into address_clus partition(city) select addressid,address1,city,state,zip from address;</a:t>
            </a:r>
            <a:endParaRPr sz="1100">
              <a:solidFill>
                <a:schemeClr val="dk1"/>
              </a:solidFill>
              <a:latin typeface="Metropolis"/>
              <a:ea typeface="Metropolis"/>
              <a:cs typeface="Metropolis"/>
              <a:sym typeface="Metropolis"/>
            </a:endParaRPr>
          </a:p>
          <a:p>
            <a:pPr indent="0" lvl="0" marL="0" rtl="0" algn="l">
              <a:spcBef>
                <a:spcPts val="800"/>
              </a:spcBef>
              <a:spcAft>
                <a:spcPts val="0"/>
              </a:spcAft>
              <a:buSzPts val="1100"/>
              <a:buNone/>
            </a:pPr>
            <a:r>
              <a:rPr b="1" lang="en-GB" sz="1100" u="sng">
                <a:solidFill>
                  <a:schemeClr val="dk1"/>
                </a:solidFill>
              </a:rPr>
              <a:t>Create External Table</a:t>
            </a:r>
            <a:endParaRPr b="1" sz="1100" u="sng">
              <a:solidFill>
                <a:schemeClr val="dk1"/>
              </a:solidFill>
            </a:endParaRPr>
          </a:p>
          <a:p>
            <a:pPr indent="0" lvl="0" marL="0" rtl="0" algn="l">
              <a:spcBef>
                <a:spcPts val="0"/>
              </a:spcBef>
              <a:spcAft>
                <a:spcPts val="0"/>
              </a:spcAft>
              <a:buSzPts val="1100"/>
              <a:buNone/>
            </a:pPr>
            <a:r>
              <a:rPr lang="en-GB" sz="1100">
                <a:solidFill>
                  <a:schemeClr val="dk1"/>
                </a:solidFill>
              </a:rPr>
              <a:t>create external table problem7</a:t>
            </a:r>
            <a:endParaRPr sz="1100">
              <a:solidFill>
                <a:schemeClr val="dk1"/>
              </a:solidFill>
            </a:endParaRPr>
          </a:p>
          <a:p>
            <a:pPr indent="0" lvl="0" marL="0" rtl="0" algn="l">
              <a:spcBef>
                <a:spcPts val="0"/>
              </a:spcBef>
              <a:spcAft>
                <a:spcPts val="0"/>
              </a:spcAft>
              <a:buSzPts val="1100"/>
              <a:buNone/>
            </a:pPr>
            <a:r>
              <a:rPr lang="en-GB" sz="1100">
                <a:solidFill>
                  <a:schemeClr val="dk1"/>
                </a:solidFill>
              </a:rPr>
              <a:t>(city String, diseaseName String, count_patients int)</a:t>
            </a:r>
            <a:endParaRPr sz="1100">
              <a:solidFill>
                <a:schemeClr val="dk1"/>
              </a:solidFill>
            </a:endParaRPr>
          </a:p>
          <a:p>
            <a:pPr indent="0" lvl="0" marL="0" rtl="0" algn="l">
              <a:spcBef>
                <a:spcPts val="0"/>
              </a:spcBef>
              <a:spcAft>
                <a:spcPts val="0"/>
              </a:spcAft>
              <a:buSzPts val="1100"/>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SzPts val="1100"/>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SzPts val="1100"/>
              <a:buNone/>
            </a:pPr>
            <a:r>
              <a:rPr lang="en-GB" sz="1100">
                <a:solidFill>
                  <a:schemeClr val="dk1"/>
                </a:solidFill>
              </a:rPr>
              <a:t>LOCATION '/user/hive/warehouse/project/problem7';</a:t>
            </a:r>
            <a:endParaRPr sz="1100">
              <a:solidFill>
                <a:schemeClr val="dk1"/>
              </a:solidFill>
              <a:latin typeface="Metropolis"/>
              <a:ea typeface="Metropolis"/>
              <a:cs typeface="Metropolis"/>
              <a:sym typeface="Metropoli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7 - Part 2</a:t>
            </a:r>
            <a:endParaRPr/>
          </a:p>
        </p:txBody>
      </p:sp>
      <p:sp>
        <p:nvSpPr>
          <p:cNvPr id="238" name="Google Shape;238;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GB" sz="1035" u="sng">
                <a:solidFill>
                  <a:schemeClr val="dk1"/>
                </a:solidFill>
              </a:rPr>
              <a:t>Insert Data Into External Table In Hive</a:t>
            </a:r>
            <a:endParaRPr b="1" sz="1035" u="sng">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With cte as(</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SELECT ad.city, d.diseasename, count(t.patientid) as patientcount</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FROM address_clus ad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JOIN person p1 ON ad.addressid = p1.addressid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JOIN treatment t ON t.patientid = p1.personid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JOIN disease d ON d.diseaseid = t.diseaseid</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WHERE ad.state = 'al'</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GROUP BY ad.city, d.diseasename)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INSERT INTO table problem7</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SELECT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FROM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SELECT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row_number() OVER(PARTITION BY x.ci ORDER BY x.patientcount DESC) rn</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FROM (</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SELECT city AS ci, diseasename, patientcount</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FROM cte</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 x</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 y</a:t>
            </a:r>
            <a:endParaRPr sz="1035">
              <a:solidFill>
                <a:schemeClr val="dk1"/>
              </a:solidFill>
            </a:endParaRPr>
          </a:p>
          <a:p>
            <a:pPr indent="0" lvl="0" marL="0" rtl="0" algn="l">
              <a:lnSpc>
                <a:spcPct val="95000"/>
              </a:lnSpc>
              <a:spcBef>
                <a:spcPts val="0"/>
              </a:spcBef>
              <a:spcAft>
                <a:spcPts val="0"/>
              </a:spcAft>
              <a:buSzPts val="935"/>
              <a:buNone/>
            </a:pPr>
            <a:r>
              <a:rPr lang="en-GB" sz="1035">
                <a:solidFill>
                  <a:schemeClr val="dk1"/>
                </a:solidFill>
              </a:rPr>
              <a:t>WHERE y.rn = 1;</a:t>
            </a:r>
            <a:endParaRPr sz="1035">
              <a:solidFill>
                <a:schemeClr val="dk1"/>
              </a:solidFill>
            </a:endParaRPr>
          </a:p>
          <a:p>
            <a:pPr indent="0" lvl="0" marL="0" rtl="0" algn="l">
              <a:lnSpc>
                <a:spcPct val="95000"/>
              </a:lnSpc>
              <a:spcBef>
                <a:spcPts val="0"/>
              </a:spcBef>
              <a:spcAft>
                <a:spcPts val="0"/>
              </a:spcAft>
              <a:buSzPts val="935"/>
              <a:buNone/>
            </a:pPr>
            <a:r>
              <a:t/>
            </a:r>
            <a:endParaRPr b="1" sz="1035" u="sng">
              <a:solidFill>
                <a:schemeClr val="dk1"/>
              </a:solidFill>
            </a:endParaRPr>
          </a:p>
        </p:txBody>
      </p:sp>
      <p:sp>
        <p:nvSpPr>
          <p:cNvPr id="239" name="Google Shape;239;p4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problem7(</a:t>
            </a:r>
            <a:endParaRPr sz="1100">
              <a:solidFill>
                <a:schemeClr val="dk1"/>
              </a:solidFill>
            </a:endParaRPr>
          </a:p>
          <a:p>
            <a:pPr indent="0" lvl="0" marL="0" rtl="0" algn="l">
              <a:spcBef>
                <a:spcPts val="0"/>
              </a:spcBef>
              <a:spcAft>
                <a:spcPts val="0"/>
              </a:spcAft>
              <a:buNone/>
            </a:pPr>
            <a:r>
              <a:rPr lang="en-GB" sz="1100">
                <a:solidFill>
                  <a:schemeClr val="dk1"/>
                </a:solidFill>
              </a:rPr>
              <a:t>city Varchar(50), </a:t>
            </a:r>
            <a:endParaRPr sz="1100">
              <a:solidFill>
                <a:schemeClr val="dk1"/>
              </a:solidFill>
            </a:endParaRPr>
          </a:p>
          <a:p>
            <a:pPr indent="0" lvl="0" marL="0" rtl="0" algn="l">
              <a:spcBef>
                <a:spcPts val="0"/>
              </a:spcBef>
              <a:spcAft>
                <a:spcPts val="0"/>
              </a:spcAft>
              <a:buNone/>
            </a:pPr>
            <a:r>
              <a:rPr lang="en-GB" sz="1100">
                <a:solidFill>
                  <a:schemeClr val="dk1"/>
                </a:solidFill>
              </a:rPr>
              <a:t>diseaseName Varchar(50),</a:t>
            </a:r>
            <a:endParaRPr sz="1100">
              <a:solidFill>
                <a:schemeClr val="dk1"/>
              </a:solidFill>
            </a:endParaRPr>
          </a:p>
          <a:p>
            <a:pPr indent="0" lvl="0" marL="0" rtl="0" algn="l">
              <a:spcBef>
                <a:spcPts val="0"/>
              </a:spcBef>
              <a:spcAft>
                <a:spcPts val="0"/>
              </a:spcAft>
              <a:buNone/>
            </a:pPr>
            <a:r>
              <a:rPr lang="en-GB" sz="1100">
                <a:solidFill>
                  <a:schemeClr val="dk1"/>
                </a:solidFill>
              </a:rPr>
              <a:t>count_patients int</a:t>
            </a:r>
            <a:endParaRPr sz="1100">
              <a:solidFill>
                <a:schemeClr val="dk1"/>
              </a:solidFill>
            </a:endParaRPr>
          </a:p>
          <a:p>
            <a:pPr indent="0" lvl="0" marL="0" rtl="0" algn="l">
              <a:spcBef>
                <a:spcPts val="0"/>
              </a:spcBef>
              <a:spcAft>
                <a:spcPts val="0"/>
              </a:spcAft>
              <a:buNone/>
            </a:pPr>
            <a:r>
              <a:rPr lang="en-GB"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None/>
            </a:pPr>
            <a:r>
              <a:rPr lang="en-GB" sz="1100">
                <a:solidFill>
                  <a:schemeClr val="dk1"/>
                </a:solidFill>
              </a:rPr>
              <a:t>sqoop export \</a:t>
            </a:r>
            <a:endParaRPr sz="1100">
              <a:solidFill>
                <a:schemeClr val="dk1"/>
              </a:solidFill>
            </a:endParaRPr>
          </a:p>
          <a:p>
            <a:pPr indent="0" lvl="0" marL="0" rtl="0" algn="l">
              <a:spcBef>
                <a:spcPts val="0"/>
              </a:spcBef>
              <a:spcAft>
                <a:spcPts val="0"/>
              </a:spcAft>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None/>
            </a:pPr>
            <a:r>
              <a:rPr lang="en-GB" sz="1100">
                <a:solidFill>
                  <a:schemeClr val="dk1"/>
                </a:solidFill>
              </a:rPr>
              <a:t>--username root \</a:t>
            </a:r>
            <a:endParaRPr sz="1100">
              <a:solidFill>
                <a:schemeClr val="dk1"/>
              </a:solidFill>
            </a:endParaRPr>
          </a:p>
          <a:p>
            <a:pPr indent="0" lvl="0" marL="0" rtl="0" algn="l">
              <a:spcBef>
                <a:spcPts val="0"/>
              </a:spcBef>
              <a:spcAft>
                <a:spcPts val="0"/>
              </a:spcAft>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None/>
            </a:pPr>
            <a:r>
              <a:rPr lang="en-GB" sz="1100">
                <a:solidFill>
                  <a:schemeClr val="dk1"/>
                </a:solidFill>
              </a:rPr>
              <a:t>--table problem7 \</a:t>
            </a:r>
            <a:endParaRPr sz="1100">
              <a:solidFill>
                <a:schemeClr val="dk1"/>
              </a:solidFill>
            </a:endParaRPr>
          </a:p>
          <a:p>
            <a:pPr indent="0" lvl="0" marL="0" rtl="0" algn="l">
              <a:spcBef>
                <a:spcPts val="0"/>
              </a:spcBef>
              <a:spcAft>
                <a:spcPts val="0"/>
              </a:spcAft>
              <a:buNone/>
            </a:pPr>
            <a:r>
              <a:rPr lang="en-GB" sz="1100">
                <a:solidFill>
                  <a:schemeClr val="dk1"/>
                </a:solidFill>
              </a:rPr>
              <a:t>--export-dir /user/hive/warehouse/project/problem7/000000_0;</a:t>
            </a:r>
            <a:endParaRPr b="1" sz="11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1</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Clr>
                <a:schemeClr val="dk1"/>
              </a:buClr>
              <a:buSzPts val="1100"/>
              <a:buFont typeface="Arial"/>
              <a:buNone/>
            </a:pPr>
            <a:r>
              <a:rPr b="1" lang="en-GB" sz="1100">
                <a:solidFill>
                  <a:schemeClr val="dk1"/>
                </a:solidFill>
                <a:latin typeface="Metropolis"/>
                <a:ea typeface="Metropolis"/>
                <a:cs typeface="Metropolis"/>
                <a:sym typeface="Metropolis"/>
              </a:rPr>
              <a:t>Jimmy, from the healthcare department, has requested a report that shows how the number of treatments each age category of patients has gone through in the year 2022. </a:t>
            </a:r>
            <a:endParaRPr b="1" sz="1100">
              <a:solidFill>
                <a:schemeClr val="dk1"/>
              </a:solidFill>
              <a:latin typeface="Metropolis"/>
              <a:ea typeface="Metropolis"/>
              <a:cs typeface="Metropolis"/>
              <a:sym typeface="Metropolis"/>
            </a:endParaRPr>
          </a:p>
          <a:p>
            <a:pPr indent="0" lvl="0" marL="0" rtl="0" algn="l">
              <a:lnSpc>
                <a:spcPct val="107916"/>
              </a:lnSpc>
              <a:spcBef>
                <a:spcPts val="800"/>
              </a:spcBef>
              <a:spcAft>
                <a:spcPts val="0"/>
              </a:spcAft>
              <a:buClr>
                <a:schemeClr val="dk1"/>
              </a:buClr>
              <a:buSzPts val="1100"/>
              <a:buFont typeface="Arial"/>
              <a:buNone/>
            </a:pPr>
            <a:r>
              <a:rPr b="1" lang="en-GB" sz="1100">
                <a:solidFill>
                  <a:schemeClr val="dk1"/>
                </a:solidFill>
                <a:latin typeface="Metropolis"/>
                <a:ea typeface="Metropolis"/>
                <a:cs typeface="Metropolis"/>
                <a:sym typeface="Metropolis"/>
              </a:rPr>
              <a:t>The age category is as follows: Children (00-14 years), Youth (15-24 years), Adults (25-64 years), and Seniors (65 years and over).</a:t>
            </a:r>
            <a:endParaRPr b="1" sz="1100">
              <a:solidFill>
                <a:schemeClr val="dk1"/>
              </a:solidFill>
              <a:latin typeface="Metropolis"/>
              <a:ea typeface="Metropolis"/>
              <a:cs typeface="Metropolis"/>
              <a:sym typeface="Metropolis"/>
            </a:endParaRPr>
          </a:p>
          <a:p>
            <a:pPr indent="0" lvl="0" marL="0" rtl="0" algn="l">
              <a:lnSpc>
                <a:spcPct val="107916"/>
              </a:lnSpc>
              <a:spcBef>
                <a:spcPts val="800"/>
              </a:spcBef>
              <a:spcAft>
                <a:spcPts val="800"/>
              </a:spcAft>
              <a:buClr>
                <a:schemeClr val="dk1"/>
              </a:buClr>
              <a:buSzPts val="1100"/>
              <a:buFont typeface="Arial"/>
              <a:buNone/>
            </a:pPr>
            <a:r>
              <a:rPr b="1" lang="en-GB" sz="1100">
                <a:solidFill>
                  <a:schemeClr val="dk1"/>
                </a:solidFill>
                <a:latin typeface="Metropolis"/>
                <a:ea typeface="Metropolis"/>
                <a:cs typeface="Metropolis"/>
                <a:sym typeface="Metropolis"/>
              </a:rPr>
              <a:t>Assist Jimmy in generating the report.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7 - Output</a:t>
            </a:r>
            <a:endParaRPr/>
          </a:p>
        </p:txBody>
      </p:sp>
      <p:pic>
        <p:nvPicPr>
          <p:cNvPr id="245" name="Google Shape;245;p42"/>
          <p:cNvPicPr preferRelativeResize="0"/>
          <p:nvPr/>
        </p:nvPicPr>
        <p:blipFill>
          <a:blip r:embed="rId3">
            <a:alphaModFix/>
          </a:blip>
          <a:stretch>
            <a:fillRect/>
          </a:stretch>
        </p:blipFill>
        <p:spPr>
          <a:xfrm>
            <a:off x="1590375" y="1136950"/>
            <a:ext cx="5516132"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8</a:t>
            </a:r>
            <a:endParaRPr/>
          </a:p>
        </p:txBody>
      </p:sp>
      <p:sp>
        <p:nvSpPr>
          <p:cNvPr id="251" name="Google Shape;25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b="1" lang="en-GB" sz="1000">
                <a:solidFill>
                  <a:schemeClr val="dk1"/>
                </a:solidFill>
              </a:rPr>
              <a:t>The healthcare department needs a report about insurance plans. The report is required to include the insurance plan, which was claimed the most and least for each disease.  Assist to create such a report.</a:t>
            </a:r>
            <a:endParaRPr b="1" sz="1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8 - Part 1</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GB" sz="1100" u="sng">
                <a:solidFill>
                  <a:schemeClr val="dk1"/>
                </a:solidFill>
              </a:rPr>
              <a:t>Create External Table</a:t>
            </a:r>
            <a:endParaRPr b="1" sz="1100" u="sng">
              <a:solidFill>
                <a:schemeClr val="dk1"/>
              </a:solidFill>
            </a:endParaRPr>
          </a:p>
          <a:p>
            <a:pPr indent="0" lvl="0" marL="0" rtl="0" algn="l">
              <a:lnSpc>
                <a:spcPct val="107916"/>
              </a:lnSpc>
              <a:spcBef>
                <a:spcPts val="0"/>
              </a:spcBef>
              <a:spcAft>
                <a:spcPts val="0"/>
              </a:spcAft>
              <a:buSzPts val="1100"/>
              <a:buNone/>
            </a:pPr>
            <a:r>
              <a:rPr lang="en-GB" sz="1000">
                <a:solidFill>
                  <a:schemeClr val="dk1"/>
                </a:solidFill>
              </a:rPr>
              <a:t>create external table problem8</a:t>
            </a:r>
            <a:endParaRPr sz="1000">
              <a:solidFill>
                <a:schemeClr val="dk1"/>
              </a:solidFill>
            </a:endParaRPr>
          </a:p>
          <a:p>
            <a:pPr indent="0" lvl="0" marL="0" rtl="0" algn="l">
              <a:lnSpc>
                <a:spcPct val="107916"/>
              </a:lnSpc>
              <a:spcBef>
                <a:spcPts val="0"/>
              </a:spcBef>
              <a:spcAft>
                <a:spcPts val="0"/>
              </a:spcAft>
              <a:buSzPts val="1100"/>
              <a:buNone/>
            </a:pPr>
            <a:r>
              <a:rPr lang="en-GB" sz="1000">
                <a:solidFill>
                  <a:schemeClr val="dk1"/>
                </a:solidFill>
              </a:rPr>
              <a:t>(diseaseName String, most_claimed_plan String, least_claimed_plan String)</a:t>
            </a:r>
            <a:endParaRPr sz="1000">
              <a:solidFill>
                <a:schemeClr val="dk1"/>
              </a:solidFill>
            </a:endParaRPr>
          </a:p>
          <a:p>
            <a:pPr indent="0" lvl="0" marL="0" rtl="0" algn="l">
              <a:lnSpc>
                <a:spcPct val="107916"/>
              </a:lnSpc>
              <a:spcBef>
                <a:spcPts val="0"/>
              </a:spcBef>
              <a:spcAft>
                <a:spcPts val="0"/>
              </a:spcAft>
              <a:buSzPts val="1100"/>
              <a:buNone/>
            </a:pPr>
            <a:r>
              <a:rPr lang="en-GB" sz="1000">
                <a:solidFill>
                  <a:schemeClr val="dk1"/>
                </a:solidFill>
              </a:rPr>
              <a:t>ROW FORMAT DELIMITED FIELDS TERMINATED BY ','</a:t>
            </a:r>
            <a:endParaRPr sz="1000">
              <a:solidFill>
                <a:schemeClr val="dk1"/>
              </a:solidFill>
            </a:endParaRPr>
          </a:p>
          <a:p>
            <a:pPr indent="0" lvl="0" marL="0" rtl="0" algn="l">
              <a:lnSpc>
                <a:spcPct val="107916"/>
              </a:lnSpc>
              <a:spcBef>
                <a:spcPts val="0"/>
              </a:spcBef>
              <a:spcAft>
                <a:spcPts val="0"/>
              </a:spcAft>
              <a:buSzPts val="1100"/>
              <a:buNone/>
            </a:pPr>
            <a:r>
              <a:rPr lang="en-GB" sz="1000">
                <a:solidFill>
                  <a:schemeClr val="dk1"/>
                </a:solidFill>
              </a:rPr>
              <a:t>LINES TERMINATED BY '\n'</a:t>
            </a:r>
            <a:endParaRPr sz="1000">
              <a:solidFill>
                <a:schemeClr val="dk1"/>
              </a:solidFill>
            </a:endParaRPr>
          </a:p>
          <a:p>
            <a:pPr indent="0" lvl="0" marL="0" rtl="0" algn="l">
              <a:lnSpc>
                <a:spcPct val="107916"/>
              </a:lnSpc>
              <a:spcBef>
                <a:spcPts val="0"/>
              </a:spcBef>
              <a:spcAft>
                <a:spcPts val="0"/>
              </a:spcAft>
              <a:buSzPts val="1100"/>
              <a:buNone/>
            </a:pPr>
            <a:r>
              <a:rPr lang="en-GB" sz="1000">
                <a:solidFill>
                  <a:schemeClr val="dk1"/>
                </a:solidFill>
              </a:rPr>
              <a:t>LOCATION '/user/hive/warehouse/project/problem8';</a:t>
            </a:r>
            <a:endParaRPr sz="1000">
              <a:solidFill>
                <a:schemeClr val="dk1"/>
              </a:solidFill>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lnSpc>
                <a:spcPct val="107916"/>
              </a:lnSpc>
              <a:spcBef>
                <a:spcPts val="0"/>
              </a:spcBef>
              <a:spcAft>
                <a:spcPts val="0"/>
              </a:spcAft>
              <a:buSzPts val="1100"/>
              <a:buNone/>
            </a:pPr>
            <a:r>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spcBef>
                <a:spcPts val="0"/>
              </a:spcBef>
              <a:spcAft>
                <a:spcPts val="0"/>
              </a:spcAft>
              <a:buSzPts val="1100"/>
              <a:buNone/>
            </a:pPr>
            <a:r>
              <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8 - Part 2</a:t>
            </a:r>
            <a:endParaRPr/>
          </a:p>
        </p:txBody>
      </p:sp>
      <p:sp>
        <p:nvSpPr>
          <p:cNvPr id="263" name="Google Shape;263;p4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GB" sz="1035" u="sng">
                <a:solidFill>
                  <a:schemeClr val="dk1"/>
                </a:solidFill>
              </a:rPr>
              <a:t>Insert Data Into External Table In Hive</a:t>
            </a:r>
            <a:endParaRPr b="1" sz="1035" u="sng">
              <a:solidFill>
                <a:schemeClr val="dk1"/>
              </a:solidFill>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CREATE TEMPORARY TABLE temp_cte AS</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SELECT D.diseaseName, IP.planName AS planName, COUNT(IP.planName) AS Count_Claim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FROM Disease D</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LEFT OUTER JOIN Treatment T ON D.diseaseID = T.diseaseID</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RIGHT OUTER JOIN Claim C ON C.claimID = T.claimID</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RIGHT OUTER JOIN InsurancePlan IP ON IP.UIN = C.UIN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GROUP BY ROLLUP(D.diseaseName, IP.planName);</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Insert OVERWRITE Table problem8</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SELECT DISTINCT c1.diseaseName,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	IF(c1.Count_Claim = (SELECT max(c2.Count_Claim) FROM temp_cte c2 WHERE c1.diseaseName = c2.diseaseName),c1.planName, NULL) AS 'Most claimed Plan',</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	IF(c1.Count_Claim = (SELECT min(c2.Count_Claim) FROM temp_cte c2 WHERE c1.diseaseName = c2.diseaseName),c1.planName, NULL) AS 'Least claimed Plan' </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FROM temp_cte c1</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000">
                <a:solidFill>
                  <a:schemeClr val="dk1"/>
                </a:solidFill>
                <a:latin typeface="Calibri"/>
                <a:ea typeface="Calibri"/>
                <a:cs typeface="Calibri"/>
                <a:sym typeface="Calibri"/>
              </a:rPr>
              <a:t>GROUP BY diseaseName;</a:t>
            </a:r>
            <a:endParaRPr b="1" sz="1035" u="sng">
              <a:solidFill>
                <a:schemeClr val="dk1"/>
              </a:solidFill>
            </a:endParaRPr>
          </a:p>
          <a:p>
            <a:pPr indent="0" lvl="0" marL="0" rtl="0" algn="l">
              <a:lnSpc>
                <a:spcPct val="95000"/>
              </a:lnSpc>
              <a:spcBef>
                <a:spcPts val="0"/>
              </a:spcBef>
              <a:spcAft>
                <a:spcPts val="0"/>
              </a:spcAft>
              <a:buSzPts val="935"/>
              <a:buNone/>
            </a:pPr>
            <a:r>
              <a:t/>
            </a:r>
            <a:endParaRPr b="1" sz="1035" u="sng">
              <a:solidFill>
                <a:schemeClr val="dk1"/>
              </a:solidFill>
            </a:endParaRPr>
          </a:p>
        </p:txBody>
      </p:sp>
      <p:sp>
        <p:nvSpPr>
          <p:cNvPr id="264" name="Google Shape;264;p4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lnSpc>
                <a:spcPct val="107916"/>
              </a:lnSpc>
              <a:spcBef>
                <a:spcPts val="0"/>
              </a:spcBef>
              <a:spcAft>
                <a:spcPts val="0"/>
              </a:spcAft>
              <a:buNone/>
            </a:pPr>
            <a:r>
              <a:rPr lang="en-GB" sz="1000">
                <a:solidFill>
                  <a:schemeClr val="dk1"/>
                </a:solidFill>
              </a:rPr>
              <a:t>CREATE TABLE problem8(</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 diseaseName Varchar(50),</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 most_claimed_plan Varchar(50),</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 least_claimed_plan Varchar(50)</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GB" sz="1000" u="sng">
                <a:solidFill>
                  <a:schemeClr val="dk1"/>
                </a:solidFill>
              </a:rPr>
              <a:t>Move Data to Client DB using Sqoop Export</a:t>
            </a:r>
            <a:endParaRPr b="1" sz="1000" u="sng">
              <a:solidFill>
                <a:schemeClr val="dk1"/>
              </a:solidFill>
            </a:endParaRPr>
          </a:p>
          <a:p>
            <a:pPr indent="0" lvl="0" marL="0" rtl="0" algn="l">
              <a:lnSpc>
                <a:spcPct val="107916"/>
              </a:lnSpc>
              <a:spcBef>
                <a:spcPts val="0"/>
              </a:spcBef>
              <a:spcAft>
                <a:spcPts val="0"/>
              </a:spcAft>
              <a:buNone/>
            </a:pPr>
            <a:r>
              <a:rPr lang="en-GB" sz="1000">
                <a:solidFill>
                  <a:schemeClr val="dk1"/>
                </a:solidFill>
              </a:rPr>
              <a:t>sqoop export \</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--connect jdbc:mysql://localhost:3306/healthcare \</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--username root \</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--password cloudera \</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--table problem8 \</a:t>
            </a:r>
            <a:endParaRPr sz="1000">
              <a:solidFill>
                <a:schemeClr val="dk1"/>
              </a:solidFill>
            </a:endParaRPr>
          </a:p>
          <a:p>
            <a:pPr indent="0" lvl="0" marL="0" rtl="0" algn="l">
              <a:lnSpc>
                <a:spcPct val="107916"/>
              </a:lnSpc>
              <a:spcBef>
                <a:spcPts val="0"/>
              </a:spcBef>
              <a:spcAft>
                <a:spcPts val="0"/>
              </a:spcAft>
              <a:buNone/>
            </a:pPr>
            <a:r>
              <a:rPr lang="en-GB" sz="1000">
                <a:solidFill>
                  <a:schemeClr val="dk1"/>
                </a:solidFill>
              </a:rPr>
              <a:t>--export-dir /user/hive/warehouse/project/problem8/000000_0;</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8 - Output</a:t>
            </a:r>
            <a:endParaRPr/>
          </a:p>
        </p:txBody>
      </p:sp>
      <p:pic>
        <p:nvPicPr>
          <p:cNvPr id="270" name="Google Shape;270;p46"/>
          <p:cNvPicPr preferRelativeResize="0"/>
          <p:nvPr/>
        </p:nvPicPr>
        <p:blipFill>
          <a:blip r:embed="rId3">
            <a:alphaModFix/>
          </a:blip>
          <a:stretch>
            <a:fillRect/>
          </a:stretch>
        </p:blipFill>
        <p:spPr>
          <a:xfrm>
            <a:off x="1601450" y="1192225"/>
            <a:ext cx="5734050" cy="308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9</a:t>
            </a:r>
            <a:endParaRPr/>
          </a:p>
        </p:txBody>
      </p:sp>
      <p:sp>
        <p:nvSpPr>
          <p:cNvPr id="276" name="Google Shape;27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GB" sz="1100">
                <a:solidFill>
                  <a:schemeClr val="dk1"/>
                </a:solidFill>
                <a:latin typeface="Calibri"/>
                <a:ea typeface="Calibri"/>
                <a:cs typeface="Calibri"/>
                <a:sym typeface="Calibri"/>
              </a:rPr>
              <a:t>The Healthcare department wants to know which disease is most likely to infect multiple people in the same household. For each disease find the number of households that has more than one patient with the same disease. </a:t>
            </a:r>
            <a:endParaRPr b="1" sz="11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b="1" lang="en-GB" sz="1100">
                <a:solidFill>
                  <a:schemeClr val="dk1"/>
                </a:solidFill>
                <a:latin typeface="Calibri"/>
                <a:ea typeface="Calibri"/>
                <a:cs typeface="Calibri"/>
                <a:sym typeface="Calibri"/>
              </a:rPr>
              <a:t>Note: 2 people are considered to be in the same household if they have the same address. </a:t>
            </a:r>
            <a:endParaRPr b="1" sz="11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b="1" sz="10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9 - Part 1</a:t>
            </a:r>
            <a:endParaRPr/>
          </a:p>
        </p:txBody>
      </p:sp>
      <p:sp>
        <p:nvSpPr>
          <p:cNvPr id="282" name="Google Shape;28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GB" sz="1100" u="sng">
                <a:solidFill>
                  <a:schemeClr val="dk1"/>
                </a:solidFill>
              </a:rPr>
              <a:t>Create External Table</a:t>
            </a:r>
            <a:endParaRPr b="1" sz="1100" u="sng">
              <a:solidFill>
                <a:schemeClr val="dk1"/>
              </a:solidFill>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create external table problem9</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(diseaseName String, addressId int, count_patients int)</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ROW FORMAT DELIMITED FIELDS TERMINATED BY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LINES TERMINATED BY '\n'</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LOCATION '/user/hive/warehouse/project/problem9';</a:t>
            </a:r>
            <a:endParaRPr sz="1000">
              <a:solidFill>
                <a:schemeClr val="dk1"/>
              </a:solidFill>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GB" sz="1035" u="sng">
                <a:solidFill>
                  <a:schemeClr val="dk1"/>
                </a:solidFill>
              </a:rPr>
              <a:t>Insert Data Into External Table In Hive</a:t>
            </a:r>
            <a:endParaRPr b="1" sz="1035" u="sng">
              <a:solidFill>
                <a:schemeClr val="dk1"/>
              </a:solidFill>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with temp_cte_table AS(</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SELECT d.diseasename AS diseasename, pe.addressID, COUNT(p.patientID) AS `Number of Patients with same disease in same address`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FROM disease d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INNER JOIN treatment t ON d.diseaseID = t.diseaseID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INNER JOIN patient p ON p.patientID = t.patientID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INNER JOIN person pe ON pe.personID = p.patientID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GROUP BY d.diseasename, pe.addressID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HAVING COUNT(p.patientID) &gt; 1)</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INSERT INTO TABLE problem9</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SELECT * FROM temp_cte_table;</a:t>
            </a:r>
            <a:endParaRPr sz="10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spcBef>
                <a:spcPts val="0"/>
              </a:spcBef>
              <a:spcAft>
                <a:spcPts val="0"/>
              </a:spcAft>
              <a:buSzPts val="1100"/>
              <a:buNone/>
            </a:pPr>
            <a:r>
              <a:t/>
            </a:r>
            <a:endParaRPr sz="11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9 - Part 2</a:t>
            </a:r>
            <a:endParaRPr/>
          </a:p>
        </p:txBody>
      </p:sp>
      <p:sp>
        <p:nvSpPr>
          <p:cNvPr id="288" name="Google Shape;288;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u="sng">
                <a:solidFill>
                  <a:schemeClr val="dk1"/>
                </a:solidFill>
              </a:rPr>
              <a:t>Create Output Table in Client DB</a:t>
            </a:r>
            <a:endParaRPr b="1" sz="1100" u="sng">
              <a:solidFill>
                <a:schemeClr val="dk1"/>
              </a:solidFill>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CREATE TABLE problem9(</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 diseaseName Varchar(50),</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 address int,</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 count_patients int</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Clr>
                <a:schemeClr val="dk1"/>
              </a:buClr>
              <a:buSzPts val="1100"/>
              <a:buFont typeface="Arial"/>
              <a:buNone/>
            </a:pPr>
            <a:r>
              <a:rPr lang="en-GB" sz="1100">
                <a:solidFill>
                  <a:schemeClr val="dk1"/>
                </a:solidFill>
                <a:latin typeface="Calibri"/>
                <a:ea typeface="Calibri"/>
                <a:cs typeface="Calibri"/>
                <a:sym typeface="Calibri"/>
              </a:rPr>
              <a:t>);</a:t>
            </a:r>
            <a:endParaRPr sz="1000">
              <a:solidFill>
                <a:schemeClr val="dk1"/>
              </a:solidFill>
            </a:endParaRPr>
          </a:p>
        </p:txBody>
      </p:sp>
      <p:sp>
        <p:nvSpPr>
          <p:cNvPr id="289" name="Google Shape;289;p4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000" u="sng">
                <a:solidFill>
                  <a:schemeClr val="dk1"/>
                </a:solidFill>
              </a:rPr>
              <a:t>Move Data to Client DB using Sqoop Export</a:t>
            </a:r>
            <a:endParaRPr b="1" sz="1000" u="sng">
              <a:solidFill>
                <a:schemeClr val="dk1"/>
              </a:solidFill>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sqoop export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--connect jdbc:mysql://localhost:3306/healthcare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--username root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--password cloudera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--table problem9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lang="en-GB" sz="1100">
                <a:solidFill>
                  <a:schemeClr val="dk1"/>
                </a:solidFill>
                <a:latin typeface="Calibri"/>
                <a:ea typeface="Calibri"/>
                <a:cs typeface="Calibri"/>
                <a:sym typeface="Calibri"/>
              </a:rPr>
              <a:t>--export-dir /user/hive/warehouse/project/problem9/000000_0;</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90" name="Google Shape;290;p49"/>
          <p:cNvPicPr preferRelativeResize="0"/>
          <p:nvPr/>
        </p:nvPicPr>
        <p:blipFill>
          <a:blip r:embed="rId3">
            <a:alphaModFix/>
          </a:blip>
          <a:stretch>
            <a:fillRect/>
          </a:stretch>
        </p:blipFill>
        <p:spPr>
          <a:xfrm>
            <a:off x="1448025" y="2153325"/>
            <a:ext cx="3384375" cy="28502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9 - Output</a:t>
            </a:r>
            <a:endParaRPr/>
          </a:p>
        </p:txBody>
      </p:sp>
      <p:pic>
        <p:nvPicPr>
          <p:cNvPr id="296" name="Google Shape;296;p50"/>
          <p:cNvPicPr preferRelativeResize="0"/>
          <p:nvPr/>
        </p:nvPicPr>
        <p:blipFill>
          <a:blip r:embed="rId3">
            <a:alphaModFix/>
          </a:blip>
          <a:stretch>
            <a:fillRect/>
          </a:stretch>
        </p:blipFill>
        <p:spPr>
          <a:xfrm>
            <a:off x="2431025" y="1136925"/>
            <a:ext cx="3367829"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10</a:t>
            </a:r>
            <a:endParaRPr/>
          </a:p>
        </p:txBody>
      </p:sp>
      <p:sp>
        <p:nvSpPr>
          <p:cNvPr id="302" name="Google Shape;30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b="1" lang="en-GB" sz="1100">
                <a:solidFill>
                  <a:schemeClr val="dk1"/>
                </a:solidFill>
                <a:latin typeface="Calibri"/>
                <a:ea typeface="Calibri"/>
                <a:cs typeface="Calibri"/>
                <a:sym typeface="Calibri"/>
              </a:rPr>
              <a:t> An Insurance company wants a state wise report of the treatments to claim ratio between 1</a:t>
            </a:r>
            <a:r>
              <a:rPr b="1" baseline="30000" lang="en-GB" sz="1100">
                <a:solidFill>
                  <a:schemeClr val="dk1"/>
                </a:solidFill>
                <a:latin typeface="Calibri"/>
                <a:ea typeface="Calibri"/>
                <a:cs typeface="Calibri"/>
                <a:sym typeface="Calibri"/>
              </a:rPr>
              <a:t>st</a:t>
            </a:r>
            <a:r>
              <a:rPr b="1" lang="en-GB" sz="1100">
                <a:solidFill>
                  <a:schemeClr val="dk1"/>
                </a:solidFill>
                <a:latin typeface="Calibri"/>
                <a:ea typeface="Calibri"/>
                <a:cs typeface="Calibri"/>
                <a:sym typeface="Calibri"/>
              </a:rPr>
              <a:t> April 2021 and 31</a:t>
            </a:r>
            <a:r>
              <a:rPr b="1" baseline="30000" lang="en-GB" sz="1100">
                <a:solidFill>
                  <a:schemeClr val="dk1"/>
                </a:solidFill>
                <a:latin typeface="Calibri"/>
                <a:ea typeface="Calibri"/>
                <a:cs typeface="Calibri"/>
                <a:sym typeface="Calibri"/>
              </a:rPr>
              <a:t>st</a:t>
            </a:r>
            <a:r>
              <a:rPr b="1" lang="en-GB" sz="1100">
                <a:solidFill>
                  <a:schemeClr val="dk1"/>
                </a:solidFill>
                <a:latin typeface="Calibri"/>
                <a:ea typeface="Calibri"/>
                <a:cs typeface="Calibri"/>
                <a:sym typeface="Calibri"/>
              </a:rPr>
              <a:t> March 2022 (days both included). Assist them to create such a report.</a:t>
            </a:r>
            <a:endParaRPr b="1"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1 - Part 1</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200"/>
              <a:t>Creating Partitioned and Clustered Table</a:t>
            </a:r>
            <a:endParaRPr b="1" sz="1200"/>
          </a:p>
          <a:p>
            <a:pPr indent="0" lvl="0" marL="0" rtl="0" algn="l">
              <a:lnSpc>
                <a:spcPct val="100000"/>
              </a:lnSpc>
              <a:spcBef>
                <a:spcPts val="0"/>
              </a:spcBef>
              <a:spcAft>
                <a:spcPts val="0"/>
              </a:spcAft>
              <a:buClr>
                <a:schemeClr val="dk1"/>
              </a:buClr>
              <a:buSzPts val="1100"/>
              <a:buFont typeface="Arial"/>
              <a:buNone/>
            </a:pPr>
            <a:r>
              <a:rPr lang="en-GB" sz="1000"/>
              <a:t>CREATE TABLE IF NOT EXISTS treatment_clus (treatment int, date date,diseaseId INT, claimId Bigint)</a:t>
            </a:r>
            <a:endParaRPr sz="1000"/>
          </a:p>
          <a:p>
            <a:pPr indent="0" lvl="0" marL="0" rtl="0" algn="l">
              <a:lnSpc>
                <a:spcPct val="100000"/>
              </a:lnSpc>
              <a:spcBef>
                <a:spcPts val="0"/>
              </a:spcBef>
              <a:spcAft>
                <a:spcPts val="0"/>
              </a:spcAft>
              <a:buClr>
                <a:schemeClr val="dk1"/>
              </a:buClr>
              <a:buSzPts val="1100"/>
              <a:buFont typeface="Arial"/>
              <a:buNone/>
            </a:pPr>
            <a:r>
              <a:rPr lang="en-GB" sz="1000"/>
              <a:t>COMMENT 'Employee details'</a:t>
            </a:r>
            <a:endParaRPr sz="1000"/>
          </a:p>
          <a:p>
            <a:pPr indent="0" lvl="0" marL="0" rtl="0" algn="l">
              <a:lnSpc>
                <a:spcPct val="100000"/>
              </a:lnSpc>
              <a:spcBef>
                <a:spcPts val="0"/>
              </a:spcBef>
              <a:spcAft>
                <a:spcPts val="0"/>
              </a:spcAft>
              <a:buClr>
                <a:schemeClr val="dk1"/>
              </a:buClr>
              <a:buSzPts val="1100"/>
              <a:buFont typeface="Arial"/>
              <a:buNone/>
            </a:pPr>
            <a:r>
              <a:rPr lang="en-GB" sz="1000"/>
              <a:t>PARTITIONED BY (patientId INT) CLUSTERED BY (diseaseId) INTO 3 BUCKETS</a:t>
            </a:r>
            <a:endParaRPr sz="1000"/>
          </a:p>
          <a:p>
            <a:pPr indent="0" lvl="0" marL="0" rtl="0" algn="l">
              <a:lnSpc>
                <a:spcPct val="100000"/>
              </a:lnSpc>
              <a:spcBef>
                <a:spcPts val="0"/>
              </a:spcBef>
              <a:spcAft>
                <a:spcPts val="0"/>
              </a:spcAft>
              <a:buClr>
                <a:schemeClr val="dk1"/>
              </a:buClr>
              <a:buSzPts val="1100"/>
              <a:buFont typeface="Arial"/>
              <a:buNone/>
            </a:pPr>
            <a:r>
              <a:rPr lang="en-GB" sz="1000"/>
              <a:t>ROW FORMAT DELIMITED</a:t>
            </a:r>
            <a:endParaRPr sz="1000"/>
          </a:p>
          <a:p>
            <a:pPr indent="0" lvl="0" marL="0" rtl="0" algn="l">
              <a:lnSpc>
                <a:spcPct val="100000"/>
              </a:lnSpc>
              <a:spcBef>
                <a:spcPts val="0"/>
              </a:spcBef>
              <a:spcAft>
                <a:spcPts val="0"/>
              </a:spcAft>
              <a:buClr>
                <a:schemeClr val="dk1"/>
              </a:buClr>
              <a:buSzPts val="1100"/>
              <a:buFont typeface="Arial"/>
              <a:buNone/>
            </a:pPr>
            <a:r>
              <a:rPr lang="en-GB" sz="1000"/>
              <a:t>FIELDS TERMINATED BY ','</a:t>
            </a:r>
            <a:endParaRPr sz="1000"/>
          </a:p>
          <a:p>
            <a:pPr indent="0" lvl="0" marL="0" rtl="0" algn="l">
              <a:lnSpc>
                <a:spcPct val="100000"/>
              </a:lnSpc>
              <a:spcBef>
                <a:spcPts val="0"/>
              </a:spcBef>
              <a:spcAft>
                <a:spcPts val="0"/>
              </a:spcAft>
              <a:buNone/>
            </a:pPr>
            <a:r>
              <a:rPr lang="en-GB" sz="1000"/>
              <a:t>LINES TERMINATED BY '\n'</a:t>
            </a:r>
            <a:endParaRPr sz="1000"/>
          </a:p>
          <a:p>
            <a:pPr indent="0" lvl="0" marL="0" rtl="0" algn="l">
              <a:lnSpc>
                <a:spcPct val="100000"/>
              </a:lnSpc>
              <a:spcBef>
                <a:spcPts val="0"/>
              </a:spcBef>
              <a:spcAft>
                <a:spcPts val="0"/>
              </a:spcAft>
              <a:buClr>
                <a:schemeClr val="dk1"/>
              </a:buClr>
              <a:buSzPts val="1100"/>
              <a:buFont typeface="Arial"/>
              <a:buNone/>
            </a:pPr>
            <a:r>
              <a:rPr lang="en-GB" sz="1000"/>
              <a:t>STORED AS TEXTFILE;</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Clr>
                <a:schemeClr val="dk1"/>
              </a:buClr>
              <a:buSzPts val="1100"/>
              <a:buFont typeface="Arial"/>
              <a:buNone/>
            </a:pPr>
            <a:r>
              <a:rPr lang="en-GB" sz="1000"/>
              <a:t>Insert into treatment_clus partition(patientId) select treatmentid,date,diseaseid,claimid,patientId from treatment;</a:t>
            </a:r>
            <a:endParaRPr sz="1000"/>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200">
                <a:solidFill>
                  <a:schemeClr val="dk1"/>
                </a:solidFill>
              </a:rPr>
              <a:t>Create External Table</a:t>
            </a:r>
            <a:endParaRPr b="1" sz="12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create external table problem_1</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(age_category string, count int)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LOCATION '/user/hive/warehouse/project/problem1';</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10 - Part 1</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GB" sz="1100" u="sng">
                <a:solidFill>
                  <a:schemeClr val="dk1"/>
                </a:solidFill>
              </a:rPr>
              <a:t>Create External Table</a:t>
            </a:r>
            <a:endParaRPr b="1" sz="1100" u="sng">
              <a:solidFill>
                <a:schemeClr val="dk1"/>
              </a:solidFill>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create external table problem10</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(state String, count_treatments int, count_claims int, treatment_claim_ratio double)</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ROW FORMAT DELIMITED FIELDS TERMINATED BY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LINES TERMINATED BY '\n'</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LOCATION '/user/hive/warehouse/project/problem10';</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lnSpc>
                <a:spcPct val="95000"/>
              </a:lnSpc>
              <a:spcBef>
                <a:spcPts val="0"/>
              </a:spcBef>
              <a:spcAft>
                <a:spcPts val="0"/>
              </a:spcAft>
              <a:buSzPts val="935"/>
              <a:buNone/>
            </a:pPr>
            <a:r>
              <a:rPr b="1" lang="en-GB" sz="1035" u="sng">
                <a:solidFill>
                  <a:schemeClr val="dk1"/>
                </a:solidFill>
              </a:rPr>
              <a:t>Insert Data Into External Table In Hive</a:t>
            </a:r>
            <a:endParaRPr b="1" sz="1035" u="sng">
              <a:solidFill>
                <a:schemeClr val="dk1"/>
              </a:solidFill>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with temp_cte_table AS(</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SELECT a.state, COUNT(t.treatmentID) AS `No. of treatments`, COUNT(c.claimID) AS `No. of Claims`,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COUNT(t.treatmentID) / COUNT(c.claimID) AS `Treatment : Claim`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FROM address a </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INNER JOIN person p ON a.addressID = p.addressID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LEFT OUTER JOIN treatment t ON p.personID = t.patientID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LEFT OUTER JOIN claim c ON t.claimID = c.claimID</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WHERE t.date BETWEEN '2021-04-01' AND '2022-03-31'</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GROUP BY a.state</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HAVING COUNT(t.treatmentID) &gt; 0)</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INSERT INTO TABLE problem10</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rPr lang="en-GB" sz="1100">
                <a:solidFill>
                  <a:schemeClr val="dk1"/>
                </a:solidFill>
                <a:latin typeface="Calibri"/>
                <a:ea typeface="Calibri"/>
                <a:cs typeface="Calibri"/>
                <a:sym typeface="Calibri"/>
              </a:rPr>
              <a:t>SELECT * FROM temp_cte_table;</a:t>
            </a:r>
            <a:endParaRPr sz="1100">
              <a:solidFill>
                <a:schemeClr val="dk1"/>
              </a:solidFill>
              <a:latin typeface="Calibri"/>
              <a:ea typeface="Calibri"/>
              <a:cs typeface="Calibri"/>
              <a:sym typeface="Calibri"/>
            </a:endParaRPr>
          </a:p>
          <a:p>
            <a:pPr indent="0" lvl="0" marL="0" rtl="0" algn="l">
              <a:lnSpc>
                <a:spcPct val="107916"/>
              </a:lnSpc>
              <a:spcBef>
                <a:spcPts val="0"/>
              </a:spcBef>
              <a:spcAft>
                <a:spcPts val="0"/>
              </a:spcAft>
              <a:buSzPts val="1100"/>
              <a:buNone/>
            </a:pPr>
            <a:r>
              <a:t/>
            </a:r>
            <a:endParaRPr sz="1000">
              <a:solidFill>
                <a:schemeClr val="dk1"/>
              </a:solidFill>
            </a:endParaRPr>
          </a:p>
          <a:p>
            <a:pPr indent="0" lvl="0" marL="0" rtl="0" algn="l">
              <a:spcBef>
                <a:spcPts val="0"/>
              </a:spcBef>
              <a:spcAft>
                <a:spcPts val="0"/>
              </a:spcAft>
              <a:buSzPts val="1100"/>
              <a:buNone/>
            </a:pPr>
            <a:r>
              <a:t/>
            </a:r>
            <a:endParaRPr sz="11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10 - Part 2</a:t>
            </a:r>
            <a:endParaRPr/>
          </a:p>
        </p:txBody>
      </p:sp>
      <p:sp>
        <p:nvSpPr>
          <p:cNvPr id="314" name="Google Shape;314;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CREATE TABLE problem10(</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 state Varchar(50),</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 count_treatments int,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 count_claims int,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 treatment_claim_ratio double</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a:t>
            </a:r>
            <a:endParaRPr sz="1100">
              <a:solidFill>
                <a:schemeClr val="dk1"/>
              </a:solidFill>
              <a:latin typeface="Calibri"/>
              <a:ea typeface="Calibri"/>
              <a:cs typeface="Calibri"/>
              <a:sym typeface="Calibri"/>
            </a:endParaRPr>
          </a:p>
        </p:txBody>
      </p:sp>
      <p:sp>
        <p:nvSpPr>
          <p:cNvPr id="315" name="Google Shape;315;p5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000" u="sng">
                <a:solidFill>
                  <a:schemeClr val="dk1"/>
                </a:solidFill>
              </a:rPr>
              <a:t>Move Data to Client DB using Sqoop Export</a:t>
            </a:r>
            <a:endParaRPr b="1" sz="1000" u="sng">
              <a:solidFill>
                <a:schemeClr val="dk1"/>
              </a:solidFill>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sqoop export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--connect jdbc:mysql://localhost:3306/healthcare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--username root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--password cloudera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--table problem10 \</a:t>
            </a:r>
            <a:endParaRPr sz="1100">
              <a:solidFill>
                <a:schemeClr val="dk1"/>
              </a:solidFill>
              <a:latin typeface="Metropolis"/>
              <a:ea typeface="Metropolis"/>
              <a:cs typeface="Metropolis"/>
              <a:sym typeface="Metropolis"/>
            </a:endParaRPr>
          </a:p>
          <a:p>
            <a:pPr indent="0" lvl="0" marL="0" rtl="0" algn="l">
              <a:lnSpc>
                <a:spcPct val="107916"/>
              </a:lnSpc>
              <a:spcBef>
                <a:spcPts val="0"/>
              </a:spcBef>
              <a:spcAft>
                <a:spcPts val="0"/>
              </a:spcAft>
              <a:buNone/>
            </a:pPr>
            <a:r>
              <a:rPr lang="en-GB" sz="1100">
                <a:solidFill>
                  <a:schemeClr val="dk1"/>
                </a:solidFill>
                <a:latin typeface="Metropolis"/>
                <a:ea typeface="Metropolis"/>
                <a:cs typeface="Metropolis"/>
                <a:sym typeface="Metropolis"/>
              </a:rPr>
              <a:t>--export-dir /user/hive/warehouse/project/problem10/000000_0;</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p:txBody>
      </p:sp>
      <p:pic>
        <p:nvPicPr>
          <p:cNvPr id="316" name="Google Shape;316;p53"/>
          <p:cNvPicPr preferRelativeResize="0"/>
          <p:nvPr/>
        </p:nvPicPr>
        <p:blipFill rotWithShape="1">
          <a:blip r:embed="rId3">
            <a:alphaModFix/>
          </a:blip>
          <a:srcRect b="44252" l="0" r="960" t="0"/>
          <a:stretch/>
        </p:blipFill>
        <p:spPr>
          <a:xfrm>
            <a:off x="1260900" y="2707525"/>
            <a:ext cx="4791849" cy="2329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10 - Output</a:t>
            </a:r>
            <a:endParaRPr/>
          </a:p>
        </p:txBody>
      </p:sp>
      <p:pic>
        <p:nvPicPr>
          <p:cNvPr id="322" name="Google Shape;322;p54"/>
          <p:cNvPicPr preferRelativeResize="0"/>
          <p:nvPr/>
        </p:nvPicPr>
        <p:blipFill>
          <a:blip r:embed="rId3">
            <a:alphaModFix/>
          </a:blip>
          <a:stretch>
            <a:fillRect/>
          </a:stretch>
        </p:blipFill>
        <p:spPr>
          <a:xfrm>
            <a:off x="1988575" y="1073025"/>
            <a:ext cx="4536937"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1 - Part 2</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100" u="sng">
                <a:solidFill>
                  <a:schemeClr val="dk1"/>
                </a:solidFill>
              </a:rPr>
              <a:t>Insert Data Into External Table In Hive</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INSERT OVERWRITE table problem_1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SELECT Age_Category, COUNT(treatmentID)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FROM</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SELECT t.treatmentID,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CASE</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WHEN (year(current_date()) - year(dob)) &lt;= 14 then 'Children'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WHEN (year(current_date()) - year(dob)) &lt;= 24 then 'Youth'</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WHEN (year(current_date()) - year(dob)) &lt;= 64 then 'Adults'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ELSE 'Seniors'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END AS Age_Category</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FROM Treatment 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JOIN Patient P ON t.PatientID = P.PatientID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WHERE year(date) = 2022</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GROUP BY Age_Category;</a:t>
            </a:r>
            <a:endParaRPr/>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CREATE TABLE problem_1(</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age_category VARCHAR(20),</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count int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sqoop export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--username root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--table problem_1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--export-dir /user/hive/warehouse/project/problem1/000000_0;</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1 - Output</a:t>
            </a:r>
            <a:endParaRPr/>
          </a:p>
        </p:txBody>
      </p:sp>
      <p:pic>
        <p:nvPicPr>
          <p:cNvPr id="87" name="Google Shape;87;p18"/>
          <p:cNvPicPr preferRelativeResize="0"/>
          <p:nvPr/>
        </p:nvPicPr>
        <p:blipFill>
          <a:blip r:embed="rId3">
            <a:alphaModFix/>
          </a:blip>
          <a:stretch>
            <a:fillRect/>
          </a:stretch>
        </p:blipFill>
        <p:spPr>
          <a:xfrm>
            <a:off x="152400" y="1170125"/>
            <a:ext cx="4042577" cy="3820974"/>
          </a:xfrm>
          <a:prstGeom prst="rect">
            <a:avLst/>
          </a:prstGeom>
          <a:noFill/>
          <a:ln>
            <a:noFill/>
          </a:ln>
        </p:spPr>
      </p:pic>
      <p:pic>
        <p:nvPicPr>
          <p:cNvPr id="88" name="Google Shape;88;p18"/>
          <p:cNvPicPr preferRelativeResize="0"/>
          <p:nvPr/>
        </p:nvPicPr>
        <p:blipFill>
          <a:blip r:embed="rId4">
            <a:alphaModFix/>
          </a:blip>
          <a:stretch>
            <a:fillRect/>
          </a:stretch>
        </p:blipFill>
        <p:spPr>
          <a:xfrm>
            <a:off x="4347377" y="1170125"/>
            <a:ext cx="279082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2</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GB" sz="1100">
                <a:solidFill>
                  <a:schemeClr val="dk1"/>
                </a:solidFill>
                <a:latin typeface="Metropolis"/>
                <a:ea typeface="Metropolis"/>
                <a:cs typeface="Metropolis"/>
                <a:sym typeface="Metropolis"/>
              </a:rPr>
              <a:t>Jimmy, from the healthcare department, wants to know which disease is infecting people of which gender more often.</a:t>
            </a:r>
            <a:endParaRPr b="1" sz="1100">
              <a:solidFill>
                <a:schemeClr val="dk1"/>
              </a:solidFill>
              <a:latin typeface="Metropolis"/>
              <a:ea typeface="Metropolis"/>
              <a:cs typeface="Metropolis"/>
              <a:sym typeface="Metropolis"/>
            </a:endParaRPr>
          </a:p>
          <a:p>
            <a:pPr indent="0" lvl="0" marL="0" rtl="0" algn="l">
              <a:lnSpc>
                <a:spcPct val="107916"/>
              </a:lnSpc>
              <a:spcBef>
                <a:spcPts val="800"/>
              </a:spcBef>
              <a:spcAft>
                <a:spcPts val="800"/>
              </a:spcAft>
              <a:buNone/>
            </a:pPr>
            <a:r>
              <a:rPr b="1" lang="en-GB" sz="1100">
                <a:solidFill>
                  <a:schemeClr val="dk1"/>
                </a:solidFill>
                <a:latin typeface="Metropolis"/>
                <a:ea typeface="Metropolis"/>
                <a:cs typeface="Metropolis"/>
                <a:sym typeface="Metropolis"/>
              </a:rPr>
              <a:t>Assist Jimmy with this purpose by generating a report that shows for each disease the male-to-female ratio. Sort the data in a way that is helpful for Jimmy.</a:t>
            </a:r>
            <a:endParaRPr b="1" sz="1100">
              <a:solidFill>
                <a:schemeClr val="dk1"/>
              </a:solidFill>
              <a:latin typeface="Metropolis"/>
              <a:ea typeface="Metropolis"/>
              <a:cs typeface="Metropolis"/>
              <a:sym typeface="Metropol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2 - Part 1</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100" u="sng">
                <a:solidFill>
                  <a:schemeClr val="dk1"/>
                </a:solidFill>
              </a:rPr>
              <a:t>Create External Table</a:t>
            </a:r>
            <a:endParaRPr b="1" sz="1100" u="sng">
              <a:solidFill>
                <a:schemeClr val="dk1"/>
              </a:solidFill>
            </a:endParaRPr>
          </a:p>
          <a:p>
            <a:pPr indent="0" lvl="0" marL="0" rtl="0" algn="l">
              <a:spcBef>
                <a:spcPts val="0"/>
              </a:spcBef>
              <a:spcAft>
                <a:spcPts val="0"/>
              </a:spcAft>
              <a:buNone/>
            </a:pPr>
            <a:r>
              <a:rPr lang="en-GB" sz="1100">
                <a:solidFill>
                  <a:schemeClr val="dk1"/>
                </a:solidFill>
              </a:rPr>
              <a:t>create external table query_2</a:t>
            </a:r>
            <a:endParaRPr sz="1100">
              <a:solidFill>
                <a:schemeClr val="dk1"/>
              </a:solidFill>
            </a:endParaRPr>
          </a:p>
          <a:p>
            <a:pPr indent="0" lvl="0" marL="0" rtl="0" algn="l">
              <a:spcBef>
                <a:spcPts val="0"/>
              </a:spcBef>
              <a:spcAft>
                <a:spcPts val="0"/>
              </a:spcAft>
              <a:buNone/>
            </a:pPr>
            <a:r>
              <a:rPr lang="en-GB" sz="1100">
                <a:solidFill>
                  <a:schemeClr val="dk1"/>
                </a:solidFill>
              </a:rPr>
              <a:t>(diseaseName string, ratio double)</a:t>
            </a:r>
            <a:endParaRPr sz="1100">
              <a:solidFill>
                <a:schemeClr val="dk1"/>
              </a:solidFill>
            </a:endParaRPr>
          </a:p>
          <a:p>
            <a:pPr indent="0" lvl="0" marL="0" rtl="0" algn="l">
              <a:spcBef>
                <a:spcPts val="0"/>
              </a:spcBef>
              <a:spcAft>
                <a:spcPts val="0"/>
              </a:spcAft>
              <a:buNone/>
            </a:pPr>
            <a:r>
              <a:rPr lang="en-GB" sz="1100">
                <a:solidFill>
                  <a:schemeClr val="dk1"/>
                </a:solidFill>
              </a:rPr>
              <a:t>ROW FORMAT DELIMITED FIELDS TERMINATED BY ','</a:t>
            </a:r>
            <a:endParaRPr sz="1100">
              <a:solidFill>
                <a:schemeClr val="dk1"/>
              </a:solidFill>
            </a:endParaRPr>
          </a:p>
          <a:p>
            <a:pPr indent="0" lvl="0" marL="0" rtl="0" algn="l">
              <a:spcBef>
                <a:spcPts val="0"/>
              </a:spcBef>
              <a:spcAft>
                <a:spcPts val="0"/>
              </a:spcAft>
              <a:buNone/>
            </a:pPr>
            <a:r>
              <a:rPr lang="en-GB" sz="1100">
                <a:solidFill>
                  <a:schemeClr val="dk1"/>
                </a:solidFill>
              </a:rPr>
              <a:t>LINES TERMINATED BY '\n'</a:t>
            </a:r>
            <a:endParaRPr sz="1100">
              <a:solidFill>
                <a:schemeClr val="dk1"/>
              </a:solidFill>
            </a:endParaRPr>
          </a:p>
          <a:p>
            <a:pPr indent="0" lvl="0" marL="0" rtl="0" algn="l">
              <a:spcBef>
                <a:spcPts val="0"/>
              </a:spcBef>
              <a:spcAft>
                <a:spcPts val="0"/>
              </a:spcAft>
              <a:buNone/>
            </a:pPr>
            <a:r>
              <a:rPr lang="en-GB" sz="1100">
                <a:solidFill>
                  <a:schemeClr val="dk1"/>
                </a:solidFill>
              </a:rPr>
              <a:t>LOCATION '/user/hive/warehouse/project/problem2';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GB" sz="1100" u="sng">
                <a:solidFill>
                  <a:schemeClr val="dk1"/>
                </a:solidFill>
              </a:rPr>
              <a:t>Insert Data Into External Table In Hive</a:t>
            </a:r>
            <a:endParaRPr b="1" sz="1100" u="sng">
              <a:solidFill>
                <a:schemeClr val="dk1"/>
              </a:solidFill>
            </a:endParaRPr>
          </a:p>
          <a:p>
            <a:pPr indent="0" lvl="0" marL="0" rtl="0" algn="l">
              <a:spcBef>
                <a:spcPts val="0"/>
              </a:spcBef>
              <a:spcAft>
                <a:spcPts val="0"/>
              </a:spcAft>
              <a:buNone/>
            </a:pPr>
            <a:r>
              <a:rPr lang="en-GB" sz="1100">
                <a:solidFill>
                  <a:schemeClr val="dk1"/>
                </a:solidFill>
              </a:rPr>
              <a:t>INSERT OVERWRITE table query_2 </a:t>
            </a:r>
            <a:endParaRPr sz="1100">
              <a:solidFill>
                <a:schemeClr val="dk1"/>
              </a:solidFill>
            </a:endParaRPr>
          </a:p>
          <a:p>
            <a:pPr indent="0" lvl="0" marL="0" rtl="0" algn="l">
              <a:spcBef>
                <a:spcPts val="0"/>
              </a:spcBef>
              <a:spcAft>
                <a:spcPts val="0"/>
              </a:spcAft>
              <a:buNone/>
            </a:pPr>
            <a:r>
              <a:rPr lang="en-GB" sz="1100">
                <a:solidFill>
                  <a:schemeClr val="dk1"/>
                </a:solidFill>
              </a:rPr>
              <a:t>SELECT d.diseaseName, ROUND(SUM(IF(p.gender='male',1,0))/(SUM(IF(p.gender='female',1,0))),2) as Ratio</a:t>
            </a:r>
            <a:endParaRPr sz="1100">
              <a:solidFill>
                <a:schemeClr val="dk1"/>
              </a:solidFill>
            </a:endParaRPr>
          </a:p>
          <a:p>
            <a:pPr indent="0" lvl="0" marL="0" rtl="0" algn="l">
              <a:spcBef>
                <a:spcPts val="0"/>
              </a:spcBef>
              <a:spcAft>
                <a:spcPts val="0"/>
              </a:spcAft>
              <a:buNone/>
            </a:pPr>
            <a:r>
              <a:rPr lang="en-GB" sz="1100">
                <a:solidFill>
                  <a:schemeClr val="dk1"/>
                </a:solidFill>
              </a:rPr>
              <a:t>FROM Treatment t </a:t>
            </a:r>
            <a:endParaRPr sz="1100">
              <a:solidFill>
                <a:schemeClr val="dk1"/>
              </a:solidFill>
            </a:endParaRPr>
          </a:p>
          <a:p>
            <a:pPr indent="0" lvl="0" marL="0" rtl="0" algn="l">
              <a:spcBef>
                <a:spcPts val="0"/>
              </a:spcBef>
              <a:spcAft>
                <a:spcPts val="0"/>
              </a:spcAft>
              <a:buNone/>
            </a:pPr>
            <a:r>
              <a:rPr lang="en-GB" sz="1100">
                <a:solidFill>
                  <a:schemeClr val="dk1"/>
                </a:solidFill>
              </a:rPr>
              <a:t>JOIN Disease d</a:t>
            </a:r>
            <a:endParaRPr sz="1100">
              <a:solidFill>
                <a:schemeClr val="dk1"/>
              </a:solidFill>
            </a:endParaRPr>
          </a:p>
          <a:p>
            <a:pPr indent="0" lvl="0" marL="0" rtl="0" algn="l">
              <a:spcBef>
                <a:spcPts val="0"/>
              </a:spcBef>
              <a:spcAft>
                <a:spcPts val="0"/>
              </a:spcAft>
              <a:buNone/>
            </a:pPr>
            <a:r>
              <a:rPr lang="en-GB" sz="1100">
                <a:solidFill>
                  <a:schemeClr val="dk1"/>
                </a:solidFill>
              </a:rPr>
              <a:t>ON t.diseaseID = d.diseaseID</a:t>
            </a:r>
            <a:endParaRPr sz="1100">
              <a:solidFill>
                <a:schemeClr val="dk1"/>
              </a:solidFill>
            </a:endParaRPr>
          </a:p>
          <a:p>
            <a:pPr indent="0" lvl="0" marL="0" rtl="0" algn="l">
              <a:spcBef>
                <a:spcPts val="0"/>
              </a:spcBef>
              <a:spcAft>
                <a:spcPts val="0"/>
              </a:spcAft>
              <a:buNone/>
            </a:pPr>
            <a:r>
              <a:rPr lang="en-GB" sz="1100">
                <a:solidFill>
                  <a:schemeClr val="dk1"/>
                </a:solidFill>
              </a:rPr>
              <a:t>JOIN Person p</a:t>
            </a:r>
            <a:endParaRPr sz="1100">
              <a:solidFill>
                <a:schemeClr val="dk1"/>
              </a:solidFill>
            </a:endParaRPr>
          </a:p>
          <a:p>
            <a:pPr indent="0" lvl="0" marL="0" rtl="0" algn="l">
              <a:spcBef>
                <a:spcPts val="0"/>
              </a:spcBef>
              <a:spcAft>
                <a:spcPts val="0"/>
              </a:spcAft>
              <a:buNone/>
            </a:pPr>
            <a:r>
              <a:rPr lang="en-GB" sz="1100">
                <a:solidFill>
                  <a:schemeClr val="dk1"/>
                </a:solidFill>
              </a:rPr>
              <a:t>ON p.personID = t.patientID</a:t>
            </a:r>
            <a:endParaRPr sz="1100">
              <a:solidFill>
                <a:schemeClr val="dk1"/>
              </a:solidFill>
            </a:endParaRPr>
          </a:p>
          <a:p>
            <a:pPr indent="0" lvl="0" marL="0" rtl="0" algn="l">
              <a:spcBef>
                <a:spcPts val="0"/>
              </a:spcBef>
              <a:spcAft>
                <a:spcPts val="0"/>
              </a:spcAft>
              <a:buNone/>
            </a:pPr>
            <a:r>
              <a:rPr lang="en-GB" sz="1100">
                <a:solidFill>
                  <a:schemeClr val="dk1"/>
                </a:solidFill>
              </a:rPr>
              <a:t>GROUP BY d.diseaseName</a:t>
            </a:r>
            <a:endParaRPr sz="1100">
              <a:solidFill>
                <a:schemeClr val="dk1"/>
              </a:solidFill>
            </a:endParaRPr>
          </a:p>
          <a:p>
            <a:pPr indent="0" lvl="0" marL="0" rtl="0" algn="l">
              <a:spcBef>
                <a:spcPts val="0"/>
              </a:spcBef>
              <a:spcAft>
                <a:spcPts val="0"/>
              </a:spcAft>
              <a:buNone/>
            </a:pPr>
            <a:r>
              <a:rPr lang="en-GB" sz="1100">
                <a:solidFill>
                  <a:schemeClr val="dk1"/>
                </a:solidFill>
              </a:rPr>
              <a:t>ORDER BY Ratio DESC;</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2 - Part 2</a:t>
            </a:r>
            <a:endParaRPr/>
          </a:p>
        </p:txBody>
      </p:sp>
      <p:sp>
        <p:nvSpPr>
          <p:cNvPr id="106" name="Google Shape;10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u="sng">
                <a:solidFill>
                  <a:schemeClr val="dk1"/>
                </a:solidFill>
              </a:rPr>
              <a:t>Create Output Table in Client DB</a:t>
            </a:r>
            <a:endParaRPr b="1" sz="1100" u="sng">
              <a:solidFill>
                <a:schemeClr val="dk1"/>
              </a:solidFill>
            </a:endParaRPr>
          </a:p>
          <a:p>
            <a:pPr indent="0" lvl="0" marL="0" rtl="0" algn="l">
              <a:spcBef>
                <a:spcPts val="0"/>
              </a:spcBef>
              <a:spcAft>
                <a:spcPts val="0"/>
              </a:spcAft>
              <a:buNone/>
            </a:pPr>
            <a:r>
              <a:rPr lang="en-GB" sz="1100">
                <a:solidFill>
                  <a:schemeClr val="dk1"/>
                </a:solidFill>
              </a:rPr>
              <a:t>CREATE TABLE query_2 (</a:t>
            </a:r>
            <a:endParaRPr sz="1100">
              <a:solidFill>
                <a:schemeClr val="dk1"/>
              </a:solidFill>
            </a:endParaRPr>
          </a:p>
          <a:p>
            <a:pPr indent="0" lvl="0" marL="0" rtl="0" algn="l">
              <a:spcBef>
                <a:spcPts val="0"/>
              </a:spcBef>
              <a:spcAft>
                <a:spcPts val="0"/>
              </a:spcAft>
              <a:buNone/>
            </a:pPr>
            <a:r>
              <a:rPr lang="en-GB" sz="1100">
                <a:solidFill>
                  <a:schemeClr val="dk1"/>
                </a:solidFill>
              </a:rPr>
              <a:t>  diseaseName VARCHAR(50),</a:t>
            </a:r>
            <a:endParaRPr sz="1100">
              <a:solidFill>
                <a:schemeClr val="dk1"/>
              </a:solidFill>
            </a:endParaRPr>
          </a:p>
          <a:p>
            <a:pPr indent="0" lvl="0" marL="0" rtl="0" algn="l">
              <a:spcBef>
                <a:spcPts val="0"/>
              </a:spcBef>
              <a:spcAft>
                <a:spcPts val="0"/>
              </a:spcAft>
              <a:buNone/>
            </a:pPr>
            <a:r>
              <a:rPr lang="en-GB" sz="1100">
                <a:solidFill>
                  <a:schemeClr val="dk1"/>
                </a:solidFill>
              </a:rPr>
              <a:t>  ratio float</a:t>
            </a:r>
            <a:endParaRPr sz="1100">
              <a:solidFill>
                <a:schemeClr val="dk1"/>
              </a:solidFill>
            </a:endParaRPr>
          </a:p>
          <a:p>
            <a:pPr indent="0" lvl="0" marL="0" rtl="0" algn="l">
              <a:spcBef>
                <a:spcPts val="0"/>
              </a:spcBef>
              <a:spcAft>
                <a:spcPts val="0"/>
              </a:spcAft>
              <a:buNone/>
            </a:pPr>
            <a:r>
              <a:rPr lang="en-GB" sz="1100">
                <a:solidFill>
                  <a:schemeClr val="dk1"/>
                </a:solidFill>
              </a:rPr>
              <a:t>);</a:t>
            </a:r>
            <a:endParaRPr b="1" sz="1100" u="sng">
              <a:solidFill>
                <a:schemeClr val="dk1"/>
              </a:solidFill>
            </a:endParaRPr>
          </a:p>
        </p:txBody>
      </p:sp>
      <p:sp>
        <p:nvSpPr>
          <p:cNvPr id="107" name="Google Shape;10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100" u="sng">
                <a:solidFill>
                  <a:schemeClr val="dk1"/>
                </a:solidFill>
              </a:rPr>
              <a:t>Move Data to Client DB using Sqoop Export</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sqoop export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--connect jdbc:mysql://localhost:3306/healthcare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--username root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--password cloudera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--table query_2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--export-dir /user/hive/warehouse/project/problem2/000000_0;</a:t>
            </a:r>
            <a:endParaRPr b="1" sz="1100" u="sng">
              <a:solidFill>
                <a:schemeClr val="dk1"/>
              </a:solidFill>
            </a:endParaRPr>
          </a:p>
        </p:txBody>
      </p:sp>
      <p:pic>
        <p:nvPicPr>
          <p:cNvPr id="108" name="Google Shape;108;p21"/>
          <p:cNvPicPr preferRelativeResize="0"/>
          <p:nvPr/>
        </p:nvPicPr>
        <p:blipFill>
          <a:blip r:embed="rId3">
            <a:alphaModFix/>
          </a:blip>
          <a:stretch>
            <a:fillRect/>
          </a:stretch>
        </p:blipFill>
        <p:spPr>
          <a:xfrm>
            <a:off x="957000" y="2237975"/>
            <a:ext cx="2045600" cy="254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