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57" r:id="rId2"/>
    <p:sldId id="267" r:id="rId3"/>
    <p:sldId id="266" r:id="rId4"/>
    <p:sldId id="265" r:id="rId5"/>
    <p:sldId id="273" r:id="rId6"/>
    <p:sldId id="259" r:id="rId7"/>
    <p:sldId id="260" r:id="rId8"/>
    <p:sldId id="261" r:id="rId9"/>
    <p:sldId id="262" r:id="rId10"/>
    <p:sldId id="264" r:id="rId11"/>
    <p:sldId id="276" r:id="rId12"/>
    <p:sldId id="263" r:id="rId13"/>
    <p:sldId id="268" r:id="rId14"/>
    <p:sldId id="274" r:id="rId15"/>
    <p:sldId id="269" r:id="rId16"/>
    <p:sldId id="271" r:id="rId17"/>
    <p:sldId id="272" r:id="rId18"/>
    <p:sldId id="275" r:id="rId19"/>
    <p:sldId id="258"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63AF77"/>
    <a:srgbClr val="C9C50D"/>
    <a:srgbClr val="8E8B19"/>
    <a:srgbClr val="C0C022"/>
    <a:srgbClr val="91D98B"/>
    <a:srgbClr val="7BF197"/>
    <a:srgbClr val="56CE2C"/>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v tripathi" userId="7542cd3a3268f44e" providerId="LiveId" clId="{568EEA64-D9D4-435D-BD81-CB7235CF3A42}"/>
    <pc:docChg chg="undo custSel addSld delSld modSld">
      <pc:chgData name="dev tripathi" userId="7542cd3a3268f44e" providerId="LiveId" clId="{568EEA64-D9D4-435D-BD81-CB7235CF3A42}" dt="2021-12-12T03:32:49.054" v="8322" actId="1076"/>
      <pc:docMkLst>
        <pc:docMk/>
      </pc:docMkLst>
      <pc:sldChg chg="addSp delSp modSp mod">
        <pc:chgData name="dev tripathi" userId="7542cd3a3268f44e" providerId="LiveId" clId="{568EEA64-D9D4-435D-BD81-CB7235CF3A42}" dt="2021-12-12T03:32:49.054" v="8322" actId="1076"/>
        <pc:sldMkLst>
          <pc:docMk/>
          <pc:sldMk cId="191714609" sldId="258"/>
        </pc:sldMkLst>
        <pc:spChg chg="mod">
          <ac:chgData name="dev tripathi" userId="7542cd3a3268f44e" providerId="LiveId" clId="{568EEA64-D9D4-435D-BD81-CB7235CF3A42}" dt="2021-12-12T03:32:49.054" v="8322" actId="1076"/>
          <ac:spMkLst>
            <pc:docMk/>
            <pc:sldMk cId="191714609" sldId="258"/>
            <ac:spMk id="2" creationId="{9AB2EA78-AEB3-469B-9025-3B17201A457B}"/>
          </ac:spMkLst>
        </pc:spChg>
        <pc:spChg chg="del">
          <ac:chgData name="dev tripathi" userId="7542cd3a3268f44e" providerId="LiveId" clId="{568EEA64-D9D4-435D-BD81-CB7235CF3A42}" dt="2021-12-12T03:32:41.666" v="8320" actId="478"/>
          <ac:spMkLst>
            <pc:docMk/>
            <pc:sldMk cId="191714609" sldId="258"/>
            <ac:spMk id="3" creationId="{255E1F2F-E259-4EA8-9FFD-3A10AF541859}"/>
          </ac:spMkLst>
        </pc:spChg>
        <pc:spChg chg="add del mod">
          <ac:chgData name="dev tripathi" userId="7542cd3a3268f44e" providerId="LiveId" clId="{568EEA64-D9D4-435D-BD81-CB7235CF3A42}" dt="2021-12-12T03:32:44.763" v="8321" actId="478"/>
          <ac:spMkLst>
            <pc:docMk/>
            <pc:sldMk cId="191714609" sldId="258"/>
            <ac:spMk id="5" creationId="{E02AA3B0-34B4-4626-88D9-0E6E77D77229}"/>
          </ac:spMkLst>
        </pc:spChg>
      </pc:sldChg>
      <pc:sldChg chg="addSp delSp modSp new mod modClrScheme chgLayout">
        <pc:chgData name="dev tripathi" userId="7542cd3a3268f44e" providerId="LiveId" clId="{568EEA64-D9D4-435D-BD81-CB7235CF3A42}" dt="2021-12-12T02:45:54.959" v="6076" actId="14100"/>
        <pc:sldMkLst>
          <pc:docMk/>
          <pc:sldMk cId="697615654" sldId="259"/>
        </pc:sldMkLst>
        <pc:spChg chg="add mod">
          <ac:chgData name="dev tripathi" userId="7542cd3a3268f44e" providerId="LiveId" clId="{568EEA64-D9D4-435D-BD81-CB7235CF3A42}" dt="2021-12-11T03:48:55.198" v="622" actId="20577"/>
          <ac:spMkLst>
            <pc:docMk/>
            <pc:sldMk cId="697615654" sldId="259"/>
            <ac:spMk id="2" creationId="{4DA60E35-1C3A-4722-B4C2-32AE6531AB46}"/>
          </ac:spMkLst>
        </pc:spChg>
        <pc:spChg chg="del">
          <ac:chgData name="dev tripathi" userId="7542cd3a3268f44e" providerId="LiveId" clId="{568EEA64-D9D4-435D-BD81-CB7235CF3A42}" dt="2021-12-10T12:32:25.494" v="6" actId="700"/>
          <ac:spMkLst>
            <pc:docMk/>
            <pc:sldMk cId="697615654" sldId="259"/>
            <ac:spMk id="2" creationId="{6EA4E54B-C669-483E-A06B-D34FA7D60396}"/>
          </ac:spMkLst>
        </pc:spChg>
        <pc:spChg chg="del">
          <ac:chgData name="dev tripathi" userId="7542cd3a3268f44e" providerId="LiveId" clId="{568EEA64-D9D4-435D-BD81-CB7235CF3A42}" dt="2021-12-10T12:32:25.494" v="6" actId="700"/>
          <ac:spMkLst>
            <pc:docMk/>
            <pc:sldMk cId="697615654" sldId="259"/>
            <ac:spMk id="3" creationId="{C77F356E-C02B-4CA8-BFE5-01D2F0F5833A}"/>
          </ac:spMkLst>
        </pc:spChg>
        <pc:picChg chg="add mod">
          <ac:chgData name="dev tripathi" userId="7542cd3a3268f44e" providerId="LiveId" clId="{568EEA64-D9D4-435D-BD81-CB7235CF3A42}" dt="2021-12-12T02:45:54.959" v="6076" actId="14100"/>
          <ac:picMkLst>
            <pc:docMk/>
            <pc:sldMk cId="697615654" sldId="259"/>
            <ac:picMk id="4" creationId="{CECE7809-3825-41DF-A81D-A8D1F78630A6}"/>
          </ac:picMkLst>
        </pc:picChg>
        <pc:picChg chg="add del mod">
          <ac:chgData name="dev tripathi" userId="7542cd3a3268f44e" providerId="LiveId" clId="{568EEA64-D9D4-435D-BD81-CB7235CF3A42}" dt="2021-12-10T12:34:09.859" v="10" actId="478"/>
          <ac:picMkLst>
            <pc:docMk/>
            <pc:sldMk cId="697615654" sldId="259"/>
            <ac:picMk id="5" creationId="{276D185E-14F4-46F1-948E-E053D74ED1E3}"/>
          </ac:picMkLst>
        </pc:picChg>
        <pc:picChg chg="add del mod">
          <ac:chgData name="dev tripathi" userId="7542cd3a3268f44e" providerId="LiveId" clId="{568EEA64-D9D4-435D-BD81-CB7235CF3A42}" dt="2021-12-11T03:43:10.625" v="319" actId="478"/>
          <ac:picMkLst>
            <pc:docMk/>
            <pc:sldMk cId="697615654" sldId="259"/>
            <ac:picMk id="7" creationId="{790E5748-5321-450F-92FE-48F970115053}"/>
          </ac:picMkLst>
        </pc:picChg>
      </pc:sldChg>
      <pc:sldChg chg="addSp delSp modSp new del mod">
        <pc:chgData name="dev tripathi" userId="7542cd3a3268f44e" providerId="LiveId" clId="{568EEA64-D9D4-435D-BD81-CB7235CF3A42}" dt="2021-12-10T12:32:16.327" v="4" actId="2696"/>
        <pc:sldMkLst>
          <pc:docMk/>
          <pc:sldMk cId="1783206115" sldId="259"/>
        </pc:sldMkLst>
        <pc:spChg chg="del">
          <ac:chgData name="dev tripathi" userId="7542cd3a3268f44e" providerId="LiveId" clId="{568EEA64-D9D4-435D-BD81-CB7235CF3A42}" dt="2021-12-10T12:32:05.199" v="2" actId="478"/>
          <ac:spMkLst>
            <pc:docMk/>
            <pc:sldMk cId="1783206115" sldId="259"/>
            <ac:spMk id="2" creationId="{40C74912-7E37-4B15-912E-D67E42971022}"/>
          </ac:spMkLst>
        </pc:spChg>
        <pc:spChg chg="del">
          <ac:chgData name="dev tripathi" userId="7542cd3a3268f44e" providerId="LiveId" clId="{568EEA64-D9D4-435D-BD81-CB7235CF3A42}" dt="2021-12-10T12:31:59.791" v="1" actId="22"/>
          <ac:spMkLst>
            <pc:docMk/>
            <pc:sldMk cId="1783206115" sldId="259"/>
            <ac:spMk id="3" creationId="{369BEA1E-870E-425C-8615-15EA30AFC4B5}"/>
          </ac:spMkLst>
        </pc:spChg>
        <pc:spChg chg="add mod">
          <ac:chgData name="dev tripathi" userId="7542cd3a3268f44e" providerId="LiveId" clId="{568EEA64-D9D4-435D-BD81-CB7235CF3A42}" dt="2021-12-10T12:32:12.819" v="3" actId="478"/>
          <ac:spMkLst>
            <pc:docMk/>
            <pc:sldMk cId="1783206115" sldId="259"/>
            <ac:spMk id="7" creationId="{9ED6008F-E622-4AE5-BED3-06819E66D938}"/>
          </ac:spMkLst>
        </pc:spChg>
        <pc:picChg chg="add del mod ord">
          <ac:chgData name="dev tripathi" userId="7542cd3a3268f44e" providerId="LiveId" clId="{568EEA64-D9D4-435D-BD81-CB7235CF3A42}" dt="2021-12-10T12:32:12.819" v="3" actId="478"/>
          <ac:picMkLst>
            <pc:docMk/>
            <pc:sldMk cId="1783206115" sldId="259"/>
            <ac:picMk id="5" creationId="{9A926EDA-4701-46A7-B1DD-A6A93098AE13}"/>
          </ac:picMkLst>
        </pc:picChg>
      </pc:sldChg>
      <pc:sldChg chg="addSp delSp modSp add mod">
        <pc:chgData name="dev tripathi" userId="7542cd3a3268f44e" providerId="LiveId" clId="{568EEA64-D9D4-435D-BD81-CB7235CF3A42}" dt="2021-12-11T04:56:01.935" v="2749" actId="20577"/>
        <pc:sldMkLst>
          <pc:docMk/>
          <pc:sldMk cId="1030671897" sldId="260"/>
        </pc:sldMkLst>
        <pc:spChg chg="mod">
          <ac:chgData name="dev tripathi" userId="7542cd3a3268f44e" providerId="LiveId" clId="{568EEA64-D9D4-435D-BD81-CB7235CF3A42}" dt="2021-12-11T04:56:01.935" v="2749" actId="20577"/>
          <ac:spMkLst>
            <pc:docMk/>
            <pc:sldMk cId="1030671897" sldId="260"/>
            <ac:spMk id="2" creationId="{4DA60E35-1C3A-4722-B4C2-32AE6531AB46}"/>
          </ac:spMkLst>
        </pc:spChg>
        <pc:picChg chg="del">
          <ac:chgData name="dev tripathi" userId="7542cd3a3268f44e" providerId="LiveId" clId="{568EEA64-D9D4-435D-BD81-CB7235CF3A42}" dt="2021-12-11T03:45:17.988" v="387" actId="478"/>
          <ac:picMkLst>
            <pc:docMk/>
            <pc:sldMk cId="1030671897" sldId="260"/>
            <ac:picMk id="4" creationId="{CECE7809-3825-41DF-A81D-A8D1F78630A6}"/>
          </ac:picMkLst>
        </pc:picChg>
        <pc:picChg chg="add mod">
          <ac:chgData name="dev tripathi" userId="7542cd3a3268f44e" providerId="LiveId" clId="{568EEA64-D9D4-435D-BD81-CB7235CF3A42}" dt="2021-12-11T03:45:27.449" v="390" actId="1076"/>
          <ac:picMkLst>
            <pc:docMk/>
            <pc:sldMk cId="1030671897" sldId="260"/>
            <ac:picMk id="5" creationId="{F812C29C-D9C2-4560-98BF-3B45F6ADDFD7}"/>
          </ac:picMkLst>
        </pc:picChg>
      </pc:sldChg>
      <pc:sldChg chg="addSp delSp modSp add mod">
        <pc:chgData name="dev tripathi" userId="7542cd3a3268f44e" providerId="LiveId" clId="{568EEA64-D9D4-435D-BD81-CB7235CF3A42}" dt="2021-12-11T04:04:18.022" v="1541" actId="20577"/>
        <pc:sldMkLst>
          <pc:docMk/>
          <pc:sldMk cId="4190054597" sldId="261"/>
        </pc:sldMkLst>
        <pc:spChg chg="mod">
          <ac:chgData name="dev tripathi" userId="7542cd3a3268f44e" providerId="LiveId" clId="{568EEA64-D9D4-435D-BD81-CB7235CF3A42}" dt="2021-12-11T04:04:18.022" v="1541" actId="20577"/>
          <ac:spMkLst>
            <pc:docMk/>
            <pc:sldMk cId="4190054597" sldId="261"/>
            <ac:spMk id="2" creationId="{4DA60E35-1C3A-4722-B4C2-32AE6531AB46}"/>
          </ac:spMkLst>
        </pc:spChg>
        <pc:picChg chg="add mod">
          <ac:chgData name="dev tripathi" userId="7542cd3a3268f44e" providerId="LiveId" clId="{568EEA64-D9D4-435D-BD81-CB7235CF3A42}" dt="2021-12-11T04:03:06.770" v="1441" actId="14100"/>
          <ac:picMkLst>
            <pc:docMk/>
            <pc:sldMk cId="4190054597" sldId="261"/>
            <ac:picMk id="4" creationId="{70159F71-1586-427C-B0EB-20F5974932C4}"/>
          </ac:picMkLst>
        </pc:picChg>
        <pc:picChg chg="del">
          <ac:chgData name="dev tripathi" userId="7542cd3a3268f44e" providerId="LiveId" clId="{568EEA64-D9D4-435D-BD81-CB7235CF3A42}" dt="2021-12-11T03:54:04.308" v="987" actId="478"/>
          <ac:picMkLst>
            <pc:docMk/>
            <pc:sldMk cId="4190054597" sldId="261"/>
            <ac:picMk id="5" creationId="{F812C29C-D9C2-4560-98BF-3B45F6ADDFD7}"/>
          </ac:picMkLst>
        </pc:picChg>
      </pc:sldChg>
      <pc:sldChg chg="addSp delSp modSp add mod">
        <pc:chgData name="dev tripathi" userId="7542cd3a3268f44e" providerId="LiveId" clId="{568EEA64-D9D4-435D-BD81-CB7235CF3A42}" dt="2021-12-11T04:33:22.290" v="2014" actId="1076"/>
        <pc:sldMkLst>
          <pc:docMk/>
          <pc:sldMk cId="120699657" sldId="262"/>
        </pc:sldMkLst>
        <pc:spChg chg="mod">
          <ac:chgData name="dev tripathi" userId="7542cd3a3268f44e" providerId="LiveId" clId="{568EEA64-D9D4-435D-BD81-CB7235CF3A42}" dt="2021-12-11T04:33:17.149" v="2012" actId="14100"/>
          <ac:spMkLst>
            <pc:docMk/>
            <pc:sldMk cId="120699657" sldId="262"/>
            <ac:spMk id="2" creationId="{4DA60E35-1C3A-4722-B4C2-32AE6531AB46}"/>
          </ac:spMkLst>
        </pc:spChg>
        <pc:picChg chg="del mod">
          <ac:chgData name="dev tripathi" userId="7542cd3a3268f44e" providerId="LiveId" clId="{568EEA64-D9D4-435D-BD81-CB7235CF3A42}" dt="2021-12-11T04:10:46.229" v="1544" actId="478"/>
          <ac:picMkLst>
            <pc:docMk/>
            <pc:sldMk cId="120699657" sldId="262"/>
            <ac:picMk id="4" creationId="{70159F71-1586-427C-B0EB-20F5974932C4}"/>
          </ac:picMkLst>
        </pc:picChg>
        <pc:picChg chg="add mod">
          <ac:chgData name="dev tripathi" userId="7542cd3a3268f44e" providerId="LiveId" clId="{568EEA64-D9D4-435D-BD81-CB7235CF3A42}" dt="2021-12-11T04:33:22.290" v="2014" actId="1076"/>
          <ac:picMkLst>
            <pc:docMk/>
            <pc:sldMk cId="120699657" sldId="262"/>
            <ac:picMk id="5" creationId="{AC44FB30-37E2-442B-8004-3E0DA60BDF22}"/>
          </ac:picMkLst>
        </pc:picChg>
      </pc:sldChg>
      <pc:sldChg chg="addSp delSp modSp new mod modClrScheme chgLayout">
        <pc:chgData name="dev tripathi" userId="7542cd3a3268f44e" providerId="LiveId" clId="{568EEA64-D9D4-435D-BD81-CB7235CF3A42}" dt="2021-12-11T10:05:54.092" v="4713" actId="1076"/>
        <pc:sldMkLst>
          <pc:docMk/>
          <pc:sldMk cId="611013813" sldId="263"/>
        </pc:sldMkLst>
        <pc:spChg chg="add del mod">
          <ac:chgData name="dev tripathi" userId="7542cd3a3268f44e" providerId="LiveId" clId="{568EEA64-D9D4-435D-BD81-CB7235CF3A42}" dt="2021-12-11T05:01:17.408" v="2756" actId="478"/>
          <ac:spMkLst>
            <pc:docMk/>
            <pc:sldMk cId="611013813" sldId="263"/>
            <ac:spMk id="4" creationId="{9D6F642D-72C6-47D0-B188-3CD3D064DD57}"/>
          </ac:spMkLst>
        </pc:spChg>
        <pc:spChg chg="add mod ord">
          <ac:chgData name="dev tripathi" userId="7542cd3a3268f44e" providerId="LiveId" clId="{568EEA64-D9D4-435D-BD81-CB7235CF3A42}" dt="2021-12-11T09:48:36.967" v="4070" actId="1076"/>
          <ac:spMkLst>
            <pc:docMk/>
            <pc:sldMk cId="611013813" sldId="263"/>
            <ac:spMk id="5" creationId="{A66588F2-6A4E-40FE-9ADB-D8EF177CEE95}"/>
          </ac:spMkLst>
        </pc:spChg>
        <pc:spChg chg="add del mod">
          <ac:chgData name="dev tripathi" userId="7542cd3a3268f44e" providerId="LiveId" clId="{568EEA64-D9D4-435D-BD81-CB7235CF3A42}" dt="2021-12-11T09:48:32.624" v="4069" actId="700"/>
          <ac:spMkLst>
            <pc:docMk/>
            <pc:sldMk cId="611013813" sldId="263"/>
            <ac:spMk id="6" creationId="{75F7BE6C-92FF-46CA-96E1-604FA7EE5B3B}"/>
          </ac:spMkLst>
        </pc:spChg>
        <pc:spChg chg="add mod">
          <ac:chgData name="dev tripathi" userId="7542cd3a3268f44e" providerId="LiveId" clId="{568EEA64-D9D4-435D-BD81-CB7235CF3A42}" dt="2021-12-11T10:05:13.235" v="4689" actId="404"/>
          <ac:spMkLst>
            <pc:docMk/>
            <pc:sldMk cId="611013813" sldId="263"/>
            <ac:spMk id="7" creationId="{DE2028D2-229E-4ABC-9BA9-3934F28D1789}"/>
          </ac:spMkLst>
        </pc:spChg>
        <pc:spChg chg="add del mod">
          <ac:chgData name="dev tripathi" userId="7542cd3a3268f44e" providerId="LiveId" clId="{568EEA64-D9D4-435D-BD81-CB7235CF3A42}" dt="2021-12-11T09:56:09.251" v="4136" actId="478"/>
          <ac:spMkLst>
            <pc:docMk/>
            <pc:sldMk cId="611013813" sldId="263"/>
            <ac:spMk id="8" creationId="{0BA163DC-5214-4DE2-9B19-E3A1A84DC3BE}"/>
          </ac:spMkLst>
        </pc:spChg>
        <pc:spChg chg="add mod">
          <ac:chgData name="dev tripathi" userId="7542cd3a3268f44e" providerId="LiveId" clId="{568EEA64-D9D4-435D-BD81-CB7235CF3A42}" dt="2021-12-11T10:05:48.592" v="4710" actId="14100"/>
          <ac:spMkLst>
            <pc:docMk/>
            <pc:sldMk cId="611013813" sldId="263"/>
            <ac:spMk id="9" creationId="{1253B43E-0525-4FD0-A1A7-AD9EB5CD5947}"/>
          </ac:spMkLst>
        </pc:spChg>
        <pc:spChg chg="add del mod">
          <ac:chgData name="dev tripathi" userId="7542cd3a3268f44e" providerId="LiveId" clId="{568EEA64-D9D4-435D-BD81-CB7235CF3A42}" dt="2021-12-11T09:57:06.103" v="4200"/>
          <ac:spMkLst>
            <pc:docMk/>
            <pc:sldMk cId="611013813" sldId="263"/>
            <ac:spMk id="10" creationId="{48E32654-6F90-413E-BDD2-36ED4E59A36B}"/>
          </ac:spMkLst>
        </pc:spChg>
        <pc:picChg chg="add del mod">
          <ac:chgData name="dev tripathi" userId="7542cd3a3268f44e" providerId="LiveId" clId="{568EEA64-D9D4-435D-BD81-CB7235CF3A42}" dt="2021-12-11T05:01:15.424" v="2755" actId="478"/>
          <ac:picMkLst>
            <pc:docMk/>
            <pc:sldMk cId="611013813" sldId="263"/>
            <ac:picMk id="3" creationId="{BEBBD7B3-9364-49F9-85B4-ED6E28AA6C2B}"/>
          </ac:picMkLst>
        </pc:picChg>
        <pc:picChg chg="add mod">
          <ac:chgData name="dev tripathi" userId="7542cd3a3268f44e" providerId="LiveId" clId="{568EEA64-D9D4-435D-BD81-CB7235CF3A42}" dt="2021-12-11T10:05:54.092" v="4713" actId="1076"/>
          <ac:picMkLst>
            <pc:docMk/>
            <pc:sldMk cId="611013813" sldId="263"/>
            <ac:picMk id="12" creationId="{174279CF-6B09-4AA7-9AA1-B607675CF644}"/>
          </ac:picMkLst>
        </pc:picChg>
      </pc:sldChg>
      <pc:sldChg chg="addSp delSp modSp add mod">
        <pc:chgData name="dev tripathi" userId="7542cd3a3268f44e" providerId="LiveId" clId="{568EEA64-D9D4-435D-BD81-CB7235CF3A42}" dt="2021-12-11T10:09:46.019" v="4715" actId="14100"/>
        <pc:sldMkLst>
          <pc:docMk/>
          <pc:sldMk cId="590743905" sldId="264"/>
        </pc:sldMkLst>
        <pc:spChg chg="mod">
          <ac:chgData name="dev tripathi" userId="7542cd3a3268f44e" providerId="LiveId" clId="{568EEA64-D9D4-435D-BD81-CB7235CF3A42}" dt="2021-12-11T09:51:19.577" v="4133" actId="14100"/>
          <ac:spMkLst>
            <pc:docMk/>
            <pc:sldMk cId="590743905" sldId="264"/>
            <ac:spMk id="2" creationId="{4DA60E35-1C3A-4722-B4C2-32AE6531AB46}"/>
          </ac:spMkLst>
        </pc:spChg>
        <pc:picChg chg="add mod">
          <ac:chgData name="dev tripathi" userId="7542cd3a3268f44e" providerId="LiveId" clId="{568EEA64-D9D4-435D-BD81-CB7235CF3A42}" dt="2021-12-11T10:09:46.019" v="4715" actId="14100"/>
          <ac:picMkLst>
            <pc:docMk/>
            <pc:sldMk cId="590743905" sldId="264"/>
            <ac:picMk id="4" creationId="{A6BAB0E9-DB86-49D7-88EE-4660F9836D24}"/>
          </ac:picMkLst>
        </pc:picChg>
        <pc:picChg chg="del">
          <ac:chgData name="dev tripathi" userId="7542cd3a3268f44e" providerId="LiveId" clId="{568EEA64-D9D4-435D-BD81-CB7235CF3A42}" dt="2021-12-11T04:47:46.276" v="2017" actId="478"/>
          <ac:picMkLst>
            <pc:docMk/>
            <pc:sldMk cId="590743905" sldId="264"/>
            <ac:picMk id="5" creationId="{AC44FB30-37E2-442B-8004-3E0DA60BDF22}"/>
          </ac:picMkLst>
        </pc:picChg>
      </pc:sldChg>
      <pc:sldChg chg="addSp delSp modSp new mod modClrScheme chgLayout">
        <pc:chgData name="dev tripathi" userId="7542cd3a3268f44e" providerId="LiveId" clId="{568EEA64-D9D4-435D-BD81-CB7235CF3A42}" dt="2021-12-11T09:45:22.667" v="4048" actId="20577"/>
        <pc:sldMkLst>
          <pc:docMk/>
          <pc:sldMk cId="2080063024" sldId="265"/>
        </pc:sldMkLst>
        <pc:spChg chg="del">
          <ac:chgData name="dev tripathi" userId="7542cd3a3268f44e" providerId="LiveId" clId="{568EEA64-D9D4-435D-BD81-CB7235CF3A42}" dt="2021-12-11T05:26:41.373" v="2758" actId="700"/>
          <ac:spMkLst>
            <pc:docMk/>
            <pc:sldMk cId="2080063024" sldId="265"/>
            <ac:spMk id="2" creationId="{D75FE140-B4F2-4F8E-BCFC-1E62D244E8C7}"/>
          </ac:spMkLst>
        </pc:spChg>
        <pc:spChg chg="del">
          <ac:chgData name="dev tripathi" userId="7542cd3a3268f44e" providerId="LiveId" clId="{568EEA64-D9D4-435D-BD81-CB7235CF3A42}" dt="2021-12-11T05:26:41.373" v="2758" actId="700"/>
          <ac:spMkLst>
            <pc:docMk/>
            <pc:sldMk cId="2080063024" sldId="265"/>
            <ac:spMk id="3" creationId="{BBDF4309-A84F-4577-8F73-C559E69413CD}"/>
          </ac:spMkLst>
        </pc:spChg>
        <pc:spChg chg="add mod">
          <ac:chgData name="dev tripathi" userId="7542cd3a3268f44e" providerId="LiveId" clId="{568EEA64-D9D4-435D-BD81-CB7235CF3A42}" dt="2021-12-11T09:45:22.667" v="4048" actId="20577"/>
          <ac:spMkLst>
            <pc:docMk/>
            <pc:sldMk cId="2080063024" sldId="265"/>
            <ac:spMk id="8" creationId="{494BADBD-6ECE-4E24-988C-E5E5D4EA6A32}"/>
          </ac:spMkLst>
        </pc:spChg>
        <pc:picChg chg="add mod">
          <ac:chgData name="dev tripathi" userId="7542cd3a3268f44e" providerId="LiveId" clId="{568EEA64-D9D4-435D-BD81-CB7235CF3A42}" dt="2021-12-11T06:08:14.759" v="3799" actId="1076"/>
          <ac:picMkLst>
            <pc:docMk/>
            <pc:sldMk cId="2080063024" sldId="265"/>
            <ac:picMk id="5" creationId="{6D7698D7-2ABB-4D2D-980E-429FB27E1A43}"/>
          </ac:picMkLst>
        </pc:picChg>
        <pc:picChg chg="add mod">
          <ac:chgData name="dev tripathi" userId="7542cd3a3268f44e" providerId="LiveId" clId="{568EEA64-D9D4-435D-BD81-CB7235CF3A42}" dt="2021-12-11T06:09:26.961" v="3817" actId="1076"/>
          <ac:picMkLst>
            <pc:docMk/>
            <pc:sldMk cId="2080063024" sldId="265"/>
            <ac:picMk id="7" creationId="{09FC5B0D-843D-45AF-9784-BFB8ECA8E465}"/>
          </ac:picMkLst>
        </pc:picChg>
      </pc:sldChg>
      <pc:sldChg chg="modSp new mod">
        <pc:chgData name="dev tripathi" userId="7542cd3a3268f44e" providerId="LiveId" clId="{568EEA64-D9D4-435D-BD81-CB7235CF3A42}" dt="2021-12-11T05:30:56.154" v="2814" actId="404"/>
        <pc:sldMkLst>
          <pc:docMk/>
          <pc:sldMk cId="2301448403" sldId="266"/>
        </pc:sldMkLst>
        <pc:spChg chg="mod">
          <ac:chgData name="dev tripathi" userId="7542cd3a3268f44e" providerId="LiveId" clId="{568EEA64-D9D4-435D-BD81-CB7235CF3A42}" dt="2021-12-11T05:30:44.530" v="2813" actId="113"/>
          <ac:spMkLst>
            <pc:docMk/>
            <pc:sldMk cId="2301448403" sldId="266"/>
            <ac:spMk id="2" creationId="{575FD504-8E5C-4E67-9D28-AEFE3C76F684}"/>
          </ac:spMkLst>
        </pc:spChg>
        <pc:spChg chg="mod">
          <ac:chgData name="dev tripathi" userId="7542cd3a3268f44e" providerId="LiveId" clId="{568EEA64-D9D4-435D-BD81-CB7235CF3A42}" dt="2021-12-11T05:30:56.154" v="2814" actId="404"/>
          <ac:spMkLst>
            <pc:docMk/>
            <pc:sldMk cId="2301448403" sldId="266"/>
            <ac:spMk id="3" creationId="{F3A4ECE3-BBBD-4A40-A9E7-0EDA5F3DE65C}"/>
          </ac:spMkLst>
        </pc:spChg>
      </pc:sldChg>
      <pc:sldChg chg="addSp delSp modSp new mod modClrScheme chgLayout">
        <pc:chgData name="dev tripathi" userId="7542cd3a3268f44e" providerId="LiveId" clId="{568EEA64-D9D4-435D-BD81-CB7235CF3A42}" dt="2021-12-11T12:49:59.025" v="6075" actId="14100"/>
        <pc:sldMkLst>
          <pc:docMk/>
          <pc:sldMk cId="1460631011" sldId="267"/>
        </pc:sldMkLst>
        <pc:spChg chg="del">
          <ac:chgData name="dev tripathi" userId="7542cd3a3268f44e" providerId="LiveId" clId="{568EEA64-D9D4-435D-BD81-CB7235CF3A42}" dt="2021-12-11T09:40:29.522" v="3825" actId="700"/>
          <ac:spMkLst>
            <pc:docMk/>
            <pc:sldMk cId="1460631011" sldId="267"/>
            <ac:spMk id="2" creationId="{428285DA-52F8-4F61-BE7F-24385605E5E8}"/>
          </ac:spMkLst>
        </pc:spChg>
        <pc:spChg chg="del">
          <ac:chgData name="dev tripathi" userId="7542cd3a3268f44e" providerId="LiveId" clId="{568EEA64-D9D4-435D-BD81-CB7235CF3A42}" dt="2021-12-11T09:40:29.522" v="3825" actId="700"/>
          <ac:spMkLst>
            <pc:docMk/>
            <pc:sldMk cId="1460631011" sldId="267"/>
            <ac:spMk id="3" creationId="{6A489466-7D13-4987-908B-2DC5209C62EA}"/>
          </ac:spMkLst>
        </pc:spChg>
        <pc:spChg chg="add del mod ord">
          <ac:chgData name="dev tripathi" userId="7542cd3a3268f44e" providerId="LiveId" clId="{568EEA64-D9D4-435D-BD81-CB7235CF3A42}" dt="2021-12-11T09:40:39.849" v="3827" actId="700"/>
          <ac:spMkLst>
            <pc:docMk/>
            <pc:sldMk cId="1460631011" sldId="267"/>
            <ac:spMk id="4" creationId="{BE6FE85A-08A8-46C2-B974-2DEFC4C5B653}"/>
          </ac:spMkLst>
        </pc:spChg>
        <pc:spChg chg="add del mod ord">
          <ac:chgData name="dev tripathi" userId="7542cd3a3268f44e" providerId="LiveId" clId="{568EEA64-D9D4-435D-BD81-CB7235CF3A42}" dt="2021-12-11T09:40:39.849" v="3827" actId="700"/>
          <ac:spMkLst>
            <pc:docMk/>
            <pc:sldMk cId="1460631011" sldId="267"/>
            <ac:spMk id="5" creationId="{D86E2D76-01FA-479A-9DA6-7714EF9AF6E3}"/>
          </ac:spMkLst>
        </pc:spChg>
        <pc:spChg chg="add mod">
          <ac:chgData name="dev tripathi" userId="7542cd3a3268f44e" providerId="LiveId" clId="{568EEA64-D9D4-435D-BD81-CB7235CF3A42}" dt="2021-12-11T09:42:15.290" v="3848" actId="14100"/>
          <ac:spMkLst>
            <pc:docMk/>
            <pc:sldMk cId="1460631011" sldId="267"/>
            <ac:spMk id="6" creationId="{3E7C41E7-DFCD-482D-BF4B-BE44E3195833}"/>
          </ac:spMkLst>
        </pc:spChg>
        <pc:spChg chg="add mod">
          <ac:chgData name="dev tripathi" userId="7542cd3a3268f44e" providerId="LiveId" clId="{568EEA64-D9D4-435D-BD81-CB7235CF3A42}" dt="2021-12-11T12:49:59.025" v="6075" actId="14100"/>
          <ac:spMkLst>
            <pc:docMk/>
            <pc:sldMk cId="1460631011" sldId="267"/>
            <ac:spMk id="9" creationId="{A8F58205-3255-4CF9-AA7C-442A14C3E9BB}"/>
          </ac:spMkLst>
        </pc:spChg>
        <pc:cxnChg chg="add mod">
          <ac:chgData name="dev tripathi" userId="7542cd3a3268f44e" providerId="LiveId" clId="{568EEA64-D9D4-435D-BD81-CB7235CF3A42}" dt="2021-12-11T09:41:51.276" v="3843" actId="13822"/>
          <ac:cxnSpMkLst>
            <pc:docMk/>
            <pc:sldMk cId="1460631011" sldId="267"/>
            <ac:cxnSpMk id="8" creationId="{22718F22-8229-43E5-BEAB-61AA8889F9A0}"/>
          </ac:cxnSpMkLst>
        </pc:cxnChg>
      </pc:sldChg>
      <pc:sldChg chg="addSp modSp new mod">
        <pc:chgData name="dev tripathi" userId="7542cd3a3268f44e" providerId="LiveId" clId="{568EEA64-D9D4-435D-BD81-CB7235CF3A42}" dt="2021-12-11T10:04:37.034" v="4678" actId="1076"/>
        <pc:sldMkLst>
          <pc:docMk/>
          <pc:sldMk cId="2348868730" sldId="268"/>
        </pc:sldMkLst>
        <pc:spChg chg="add mod">
          <ac:chgData name="dev tripathi" userId="7542cd3a3268f44e" providerId="LiveId" clId="{568EEA64-D9D4-435D-BD81-CB7235CF3A42}" dt="2021-12-11T09:59:39.312" v="4266" actId="1076"/>
          <ac:spMkLst>
            <pc:docMk/>
            <pc:sldMk cId="2348868730" sldId="268"/>
            <ac:spMk id="2" creationId="{1CFF61FC-C228-431B-982C-C38B35D4F13A}"/>
          </ac:spMkLst>
        </pc:spChg>
        <pc:spChg chg="add mod">
          <ac:chgData name="dev tripathi" userId="7542cd3a3268f44e" providerId="LiveId" clId="{568EEA64-D9D4-435D-BD81-CB7235CF3A42}" dt="2021-12-11T10:04:37.034" v="4678" actId="1076"/>
          <ac:spMkLst>
            <pc:docMk/>
            <pc:sldMk cId="2348868730" sldId="268"/>
            <ac:spMk id="3" creationId="{F0F7289F-9320-41C8-B03E-F198301F2253}"/>
          </ac:spMkLst>
        </pc:spChg>
        <pc:picChg chg="add mod">
          <ac:chgData name="dev tripathi" userId="7542cd3a3268f44e" providerId="LiveId" clId="{568EEA64-D9D4-435D-BD81-CB7235CF3A42}" dt="2021-12-11T09:58:53.970" v="4210" actId="1076"/>
          <ac:picMkLst>
            <pc:docMk/>
            <pc:sldMk cId="2348868730" sldId="268"/>
            <ac:picMk id="1026" creationId="{CF5A1B3A-771D-435B-AA3F-368E3C16A281}"/>
          </ac:picMkLst>
        </pc:picChg>
      </pc:sldChg>
      <pc:sldChg chg="addSp delSp modSp new mod">
        <pc:chgData name="dev tripathi" userId="7542cd3a3268f44e" providerId="LiveId" clId="{568EEA64-D9D4-435D-BD81-CB7235CF3A42}" dt="2021-12-12T03:30:36.711" v="8286" actId="207"/>
        <pc:sldMkLst>
          <pc:docMk/>
          <pc:sldMk cId="3414741758" sldId="269"/>
        </pc:sldMkLst>
        <pc:spChg chg="add mod">
          <ac:chgData name="dev tripathi" userId="7542cd3a3268f44e" providerId="LiveId" clId="{568EEA64-D9D4-435D-BD81-CB7235CF3A42}" dt="2021-12-11T10:32:32.710" v="4928" actId="113"/>
          <ac:spMkLst>
            <pc:docMk/>
            <pc:sldMk cId="3414741758" sldId="269"/>
            <ac:spMk id="6" creationId="{B440352C-B3A7-4FA3-B928-EA7C47265FB4}"/>
          </ac:spMkLst>
        </pc:spChg>
        <pc:spChg chg="add mod">
          <ac:chgData name="dev tripathi" userId="7542cd3a3268f44e" providerId="LiveId" clId="{568EEA64-D9D4-435D-BD81-CB7235CF3A42}" dt="2021-12-11T10:32:37.976" v="4929" actId="113"/>
          <ac:spMkLst>
            <pc:docMk/>
            <pc:sldMk cId="3414741758" sldId="269"/>
            <ac:spMk id="7" creationId="{032B100C-054A-4042-830B-448ADC8ED641}"/>
          </ac:spMkLst>
        </pc:spChg>
        <pc:graphicFrameChg chg="add del mod modGraphic">
          <ac:chgData name="dev tripathi" userId="7542cd3a3268f44e" providerId="LiveId" clId="{568EEA64-D9D4-435D-BD81-CB7235CF3A42}" dt="2021-12-11T10:17:00.432" v="4734" actId="478"/>
          <ac:graphicFrameMkLst>
            <pc:docMk/>
            <pc:sldMk cId="3414741758" sldId="269"/>
            <ac:graphicFrameMk id="4" creationId="{3719D9B7-3FB5-4A57-91C8-DC6B824EE362}"/>
          </ac:graphicFrameMkLst>
        </pc:graphicFrameChg>
        <pc:graphicFrameChg chg="add mod modGraphic">
          <ac:chgData name="dev tripathi" userId="7542cd3a3268f44e" providerId="LiveId" clId="{568EEA64-D9D4-435D-BD81-CB7235CF3A42}" dt="2021-12-12T03:30:36.711" v="8286" actId="207"/>
          <ac:graphicFrameMkLst>
            <pc:docMk/>
            <pc:sldMk cId="3414741758" sldId="269"/>
            <ac:graphicFrameMk id="5" creationId="{6AC818D9-A5A4-46C5-A74E-56303E712DAE}"/>
          </ac:graphicFrameMkLst>
        </pc:graphicFrameChg>
        <pc:graphicFrameChg chg="add mod modGraphic">
          <ac:chgData name="dev tripathi" userId="7542cd3a3268f44e" providerId="LiveId" clId="{568EEA64-D9D4-435D-BD81-CB7235CF3A42}" dt="2021-12-11T10:25:04.396" v="4850" actId="13243"/>
          <ac:graphicFrameMkLst>
            <pc:docMk/>
            <pc:sldMk cId="3414741758" sldId="269"/>
            <ac:graphicFrameMk id="8" creationId="{3279A4DC-14B4-4600-AEDF-03A5D5A75D19}"/>
          </ac:graphicFrameMkLst>
        </pc:graphicFrameChg>
        <pc:picChg chg="add del mod">
          <ac:chgData name="dev tripathi" userId="7542cd3a3268f44e" providerId="LiveId" clId="{568EEA64-D9D4-435D-BD81-CB7235CF3A42}" dt="2021-12-11T10:14:43.371" v="4721" actId="478"/>
          <ac:picMkLst>
            <pc:docMk/>
            <pc:sldMk cId="3414741758" sldId="269"/>
            <ac:picMk id="3" creationId="{4F2734B7-991C-424B-916A-2AF6A97FE6E0}"/>
          </ac:picMkLst>
        </pc:picChg>
      </pc:sldChg>
      <pc:sldChg chg="addSp delSp modSp new del mod modClrScheme chgLayout">
        <pc:chgData name="dev tripathi" userId="7542cd3a3268f44e" providerId="LiveId" clId="{568EEA64-D9D4-435D-BD81-CB7235CF3A42}" dt="2021-12-11T12:22:16.723" v="5046" actId="2696"/>
        <pc:sldMkLst>
          <pc:docMk/>
          <pc:sldMk cId="1264191560" sldId="270"/>
        </pc:sldMkLst>
        <pc:spChg chg="add del mod ord">
          <ac:chgData name="dev tripathi" userId="7542cd3a3268f44e" providerId="LiveId" clId="{568EEA64-D9D4-435D-BD81-CB7235CF3A42}" dt="2021-12-11T12:19:59.328" v="4931" actId="700"/>
          <ac:spMkLst>
            <pc:docMk/>
            <pc:sldMk cId="1264191560" sldId="270"/>
            <ac:spMk id="2" creationId="{9AD7229F-9F72-4DF7-9997-419546C49A24}"/>
          </ac:spMkLst>
        </pc:spChg>
        <pc:spChg chg="add del mod ord">
          <ac:chgData name="dev tripathi" userId="7542cd3a3268f44e" providerId="LiveId" clId="{568EEA64-D9D4-435D-BD81-CB7235CF3A42}" dt="2021-12-11T12:19:59.328" v="4931" actId="700"/>
          <ac:spMkLst>
            <pc:docMk/>
            <pc:sldMk cId="1264191560" sldId="270"/>
            <ac:spMk id="3" creationId="{E4942406-EEC7-43B7-946C-AEBF119A0BF6}"/>
          </ac:spMkLst>
        </pc:spChg>
        <pc:spChg chg="add mod ord">
          <ac:chgData name="dev tripathi" userId="7542cd3a3268f44e" providerId="LiveId" clId="{568EEA64-D9D4-435D-BD81-CB7235CF3A42}" dt="2021-12-11T12:21:50.008" v="5040" actId="700"/>
          <ac:spMkLst>
            <pc:docMk/>
            <pc:sldMk cId="1264191560" sldId="270"/>
            <ac:spMk id="4" creationId="{F91B9D96-3C86-4C53-AFE5-0CFFEA443304}"/>
          </ac:spMkLst>
        </pc:spChg>
        <pc:spChg chg="add del mod ord">
          <ac:chgData name="dev tripathi" userId="7542cd3a3268f44e" providerId="LiveId" clId="{568EEA64-D9D4-435D-BD81-CB7235CF3A42}" dt="2021-12-11T12:21:40.383" v="5037" actId="478"/>
          <ac:spMkLst>
            <pc:docMk/>
            <pc:sldMk cId="1264191560" sldId="270"/>
            <ac:spMk id="5" creationId="{DC7DC37C-CD22-4762-AA00-3BBD8E36A58A}"/>
          </ac:spMkLst>
        </pc:spChg>
        <pc:spChg chg="add del mod">
          <ac:chgData name="dev tripathi" userId="7542cd3a3268f44e" providerId="LiveId" clId="{568EEA64-D9D4-435D-BD81-CB7235CF3A42}" dt="2021-12-11T12:21:45.805" v="5038" actId="700"/>
          <ac:spMkLst>
            <pc:docMk/>
            <pc:sldMk cId="1264191560" sldId="270"/>
            <ac:spMk id="7" creationId="{3B842401-4B30-4A6A-8D61-777BCC4FDCDB}"/>
          </ac:spMkLst>
        </pc:spChg>
        <pc:spChg chg="add del mod ord">
          <ac:chgData name="dev tripathi" userId="7542cd3a3268f44e" providerId="LiveId" clId="{568EEA64-D9D4-435D-BD81-CB7235CF3A42}" dt="2021-12-11T12:21:47.445" v="5039" actId="478"/>
          <ac:spMkLst>
            <pc:docMk/>
            <pc:sldMk cId="1264191560" sldId="270"/>
            <ac:spMk id="8" creationId="{2FC29FFB-9D77-48B3-97B0-C5DBAFF7B261}"/>
          </ac:spMkLst>
        </pc:spChg>
        <pc:spChg chg="add del mod ord">
          <ac:chgData name="dev tripathi" userId="7542cd3a3268f44e" providerId="LiveId" clId="{568EEA64-D9D4-435D-BD81-CB7235CF3A42}" dt="2021-12-11T12:22:06.911" v="5045" actId="21"/>
          <ac:spMkLst>
            <pc:docMk/>
            <pc:sldMk cId="1264191560" sldId="270"/>
            <ac:spMk id="9" creationId="{1A9BC6C6-9ED9-45C0-8D57-E85F81D63551}"/>
          </ac:spMkLst>
        </pc:spChg>
      </pc:sldChg>
      <pc:sldChg chg="addSp delSp modSp add mod">
        <pc:chgData name="dev tripathi" userId="7542cd3a3268f44e" providerId="LiveId" clId="{568EEA64-D9D4-435D-BD81-CB7235CF3A42}" dt="2021-12-12T03:31:28.985" v="8289" actId="2084"/>
        <pc:sldMkLst>
          <pc:docMk/>
          <pc:sldMk cId="31643481" sldId="271"/>
        </pc:sldMkLst>
        <pc:spChg chg="mod">
          <ac:chgData name="dev tripathi" userId="7542cd3a3268f44e" providerId="LiveId" clId="{568EEA64-D9D4-435D-BD81-CB7235CF3A42}" dt="2021-12-11T10:32:25.101" v="4927" actId="113"/>
          <ac:spMkLst>
            <pc:docMk/>
            <pc:sldMk cId="31643481" sldId="271"/>
            <ac:spMk id="6" creationId="{B440352C-B3A7-4FA3-B928-EA7C47265FB4}"/>
          </ac:spMkLst>
        </pc:spChg>
        <pc:spChg chg="mod">
          <ac:chgData name="dev tripathi" userId="7542cd3a3268f44e" providerId="LiveId" clId="{568EEA64-D9D4-435D-BD81-CB7235CF3A42}" dt="2021-12-11T10:32:13.321" v="4926" actId="113"/>
          <ac:spMkLst>
            <pc:docMk/>
            <pc:sldMk cId="31643481" sldId="271"/>
            <ac:spMk id="7" creationId="{032B100C-054A-4042-830B-448ADC8ED641}"/>
          </ac:spMkLst>
        </pc:spChg>
        <pc:graphicFrameChg chg="del">
          <ac:chgData name="dev tripathi" userId="7542cd3a3268f44e" providerId="LiveId" clId="{568EEA64-D9D4-435D-BD81-CB7235CF3A42}" dt="2021-12-11T10:29:33.570" v="4907" actId="478"/>
          <ac:graphicFrameMkLst>
            <pc:docMk/>
            <pc:sldMk cId="31643481" sldId="271"/>
            <ac:graphicFrameMk id="5" creationId="{6AC818D9-A5A4-46C5-A74E-56303E712DAE}"/>
          </ac:graphicFrameMkLst>
        </pc:graphicFrameChg>
        <pc:graphicFrameChg chg="del mod modGraphic">
          <ac:chgData name="dev tripathi" userId="7542cd3a3268f44e" providerId="LiveId" clId="{568EEA64-D9D4-435D-BD81-CB7235CF3A42}" dt="2021-12-11T10:30:09.083" v="4911" actId="21"/>
          <ac:graphicFrameMkLst>
            <pc:docMk/>
            <pc:sldMk cId="31643481" sldId="271"/>
            <ac:graphicFrameMk id="8" creationId="{3279A4DC-14B4-4600-AEDF-03A5D5A75D19}"/>
          </ac:graphicFrameMkLst>
        </pc:graphicFrameChg>
        <pc:graphicFrameChg chg="add del mod">
          <ac:chgData name="dev tripathi" userId="7542cd3a3268f44e" providerId="LiveId" clId="{568EEA64-D9D4-435D-BD81-CB7235CF3A42}" dt="2021-12-11T10:30:11.880" v="4912" actId="478"/>
          <ac:graphicFrameMkLst>
            <pc:docMk/>
            <pc:sldMk cId="31643481" sldId="271"/>
            <ac:graphicFrameMk id="9" creationId="{2240ECF1-A33D-4C45-BC3E-551CF8B5B6BE}"/>
          </ac:graphicFrameMkLst>
        </pc:graphicFrameChg>
        <pc:graphicFrameChg chg="add mod modGraphic">
          <ac:chgData name="dev tripathi" userId="7542cd3a3268f44e" providerId="LiveId" clId="{568EEA64-D9D4-435D-BD81-CB7235CF3A42}" dt="2021-12-12T03:31:28.985" v="8289" actId="2084"/>
          <ac:graphicFrameMkLst>
            <pc:docMk/>
            <pc:sldMk cId="31643481" sldId="271"/>
            <ac:graphicFrameMk id="10" creationId="{4C1FFD7F-D748-4B74-95A7-DCC19470D303}"/>
          </ac:graphicFrameMkLst>
        </pc:graphicFrameChg>
        <pc:graphicFrameChg chg="add mod modGraphic">
          <ac:chgData name="dev tripathi" userId="7542cd3a3268f44e" providerId="LiveId" clId="{568EEA64-D9D4-435D-BD81-CB7235CF3A42}" dt="2021-12-11T10:32:00.056" v="4925" actId="14734"/>
          <ac:graphicFrameMkLst>
            <pc:docMk/>
            <pc:sldMk cId="31643481" sldId="271"/>
            <ac:graphicFrameMk id="11" creationId="{F8D1CCEA-C767-4195-8022-77CA03580CB7}"/>
          </ac:graphicFrameMkLst>
        </pc:graphicFrameChg>
      </pc:sldChg>
      <pc:sldChg chg="addSp delSp modSp new mod">
        <pc:chgData name="dev tripathi" userId="7542cd3a3268f44e" providerId="LiveId" clId="{568EEA64-D9D4-435D-BD81-CB7235CF3A42}" dt="2021-12-11T12:41:39.151" v="6069" actId="1076"/>
        <pc:sldMkLst>
          <pc:docMk/>
          <pc:sldMk cId="612945622" sldId="272"/>
        </pc:sldMkLst>
        <pc:spChg chg="add mod">
          <ac:chgData name="dev tripathi" userId="7542cd3a3268f44e" providerId="LiveId" clId="{568EEA64-D9D4-435D-BD81-CB7235CF3A42}" dt="2021-12-11T12:41:23.714" v="6064" actId="1076"/>
          <ac:spMkLst>
            <pc:docMk/>
            <pc:sldMk cId="612945622" sldId="272"/>
            <ac:spMk id="2" creationId="{07D0ED1E-E326-47B5-A5BB-DE6FC9A92746}"/>
          </ac:spMkLst>
        </pc:spChg>
        <pc:spChg chg="add mod">
          <ac:chgData name="dev tripathi" userId="7542cd3a3268f44e" providerId="LiveId" clId="{568EEA64-D9D4-435D-BD81-CB7235CF3A42}" dt="2021-12-11T12:41:27.433" v="6066" actId="1076"/>
          <ac:spMkLst>
            <pc:docMk/>
            <pc:sldMk cId="612945622" sldId="272"/>
            <ac:spMk id="8" creationId="{8F8C2ECE-586B-4DCA-8752-B9337E56C3E4}"/>
          </ac:spMkLst>
        </pc:spChg>
        <pc:spChg chg="add mod">
          <ac:chgData name="dev tripathi" userId="7542cd3a3268f44e" providerId="LiveId" clId="{568EEA64-D9D4-435D-BD81-CB7235CF3A42}" dt="2021-12-11T12:41:29.886" v="6067" actId="1076"/>
          <ac:spMkLst>
            <pc:docMk/>
            <pc:sldMk cId="612945622" sldId="272"/>
            <ac:spMk id="12" creationId="{440ECD68-61E5-45FF-A32E-A27E67E553B9}"/>
          </ac:spMkLst>
        </pc:spChg>
        <pc:graphicFrameChg chg="add del mod modGraphic">
          <ac:chgData name="dev tripathi" userId="7542cd3a3268f44e" providerId="LiveId" clId="{568EEA64-D9D4-435D-BD81-CB7235CF3A42}" dt="2021-12-11T12:33:06.626" v="5869" actId="478"/>
          <ac:graphicFrameMkLst>
            <pc:docMk/>
            <pc:sldMk cId="612945622" sldId="272"/>
            <ac:graphicFrameMk id="9" creationId="{CFD0EF80-7CC5-4032-926A-F5E75242A2D6}"/>
          </ac:graphicFrameMkLst>
        </pc:graphicFrameChg>
        <pc:graphicFrameChg chg="add del">
          <ac:chgData name="dev tripathi" userId="7542cd3a3268f44e" providerId="LiveId" clId="{568EEA64-D9D4-435D-BD81-CB7235CF3A42}" dt="2021-12-11T12:33:17.375" v="5871" actId="478"/>
          <ac:graphicFrameMkLst>
            <pc:docMk/>
            <pc:sldMk cId="612945622" sldId="272"/>
            <ac:graphicFrameMk id="10" creationId="{CFA6D55D-3B37-43B7-8C6D-257DAD717B3D}"/>
          </ac:graphicFrameMkLst>
        </pc:graphicFrameChg>
        <pc:graphicFrameChg chg="add mod modGraphic">
          <ac:chgData name="dev tripathi" userId="7542cd3a3268f44e" providerId="LiveId" clId="{568EEA64-D9D4-435D-BD81-CB7235CF3A42}" dt="2021-12-11T12:41:39.151" v="6069" actId="1076"/>
          <ac:graphicFrameMkLst>
            <pc:docMk/>
            <pc:sldMk cId="612945622" sldId="272"/>
            <ac:graphicFrameMk id="11" creationId="{87BCD7C0-766E-4BC9-8D81-9B095C275BB3}"/>
          </ac:graphicFrameMkLst>
        </pc:graphicFrameChg>
        <pc:cxnChg chg="add del">
          <ac:chgData name="dev tripathi" userId="7542cd3a3268f44e" providerId="LiveId" clId="{568EEA64-D9D4-435D-BD81-CB7235CF3A42}" dt="2021-12-11T12:23:16.594" v="5100" actId="11529"/>
          <ac:cxnSpMkLst>
            <pc:docMk/>
            <pc:sldMk cId="612945622" sldId="272"/>
            <ac:cxnSpMk id="4" creationId="{D82401DE-665B-44C7-B9FA-0075216C6F61}"/>
          </ac:cxnSpMkLst>
        </pc:cxnChg>
        <pc:cxnChg chg="add mod">
          <ac:chgData name="dev tripathi" userId="7542cd3a3268f44e" providerId="LiveId" clId="{568EEA64-D9D4-435D-BD81-CB7235CF3A42}" dt="2021-12-11T12:41:25.557" v="6065" actId="1076"/>
          <ac:cxnSpMkLst>
            <pc:docMk/>
            <pc:sldMk cId="612945622" sldId="272"/>
            <ac:cxnSpMk id="6" creationId="{2BB32484-F703-41E7-B2EF-B08311A80BF7}"/>
          </ac:cxnSpMkLst>
        </pc:cxnChg>
      </pc:sldChg>
      <pc:sldChg chg="addSp delSp modSp new mod modClrScheme chgLayout">
        <pc:chgData name="dev tripathi" userId="7542cd3a3268f44e" providerId="LiveId" clId="{568EEA64-D9D4-435D-BD81-CB7235CF3A42}" dt="2021-12-12T02:46:48.795" v="6111" actId="404"/>
        <pc:sldMkLst>
          <pc:docMk/>
          <pc:sldMk cId="3386206604" sldId="273"/>
        </pc:sldMkLst>
        <pc:spChg chg="add mod">
          <ac:chgData name="dev tripathi" userId="7542cd3a3268f44e" providerId="LiveId" clId="{568EEA64-D9D4-435D-BD81-CB7235CF3A42}" dt="2021-12-12T02:46:48.795" v="6111" actId="404"/>
          <ac:spMkLst>
            <pc:docMk/>
            <pc:sldMk cId="3386206604" sldId="273"/>
            <ac:spMk id="2" creationId="{342561E5-B76A-48FC-A81B-6FF83832A5C9}"/>
          </ac:spMkLst>
        </pc:spChg>
        <pc:spChg chg="add del mod">
          <ac:chgData name="dev tripathi" userId="7542cd3a3268f44e" providerId="LiveId" clId="{568EEA64-D9D4-435D-BD81-CB7235CF3A42}" dt="2021-12-12T02:46:39.513" v="6108" actId="478"/>
          <ac:spMkLst>
            <pc:docMk/>
            <pc:sldMk cId="3386206604" sldId="273"/>
            <ac:spMk id="3" creationId="{AFB35F5E-ACF7-42C3-A7F0-03BDF792F66D}"/>
          </ac:spMkLst>
        </pc:spChg>
      </pc:sldChg>
      <pc:sldChg chg="addSp modSp new mod modClrScheme chgLayout">
        <pc:chgData name="dev tripathi" userId="7542cd3a3268f44e" providerId="LiveId" clId="{568EEA64-D9D4-435D-BD81-CB7235CF3A42}" dt="2021-12-12T03:19:30.602" v="7628" actId="123"/>
        <pc:sldMkLst>
          <pc:docMk/>
          <pc:sldMk cId="2226400794" sldId="274"/>
        </pc:sldMkLst>
        <pc:spChg chg="add mod">
          <ac:chgData name="dev tripathi" userId="7542cd3a3268f44e" providerId="LiveId" clId="{568EEA64-D9D4-435D-BD81-CB7235CF3A42}" dt="2021-12-12T02:47:54.180" v="6179" actId="20577"/>
          <ac:spMkLst>
            <pc:docMk/>
            <pc:sldMk cId="2226400794" sldId="274"/>
            <ac:spMk id="2" creationId="{7C877BAD-C8D8-4890-AE99-E30ED348B278}"/>
          </ac:spMkLst>
        </pc:spChg>
        <pc:spChg chg="add mod">
          <ac:chgData name="dev tripathi" userId="7542cd3a3268f44e" providerId="LiveId" clId="{568EEA64-D9D4-435D-BD81-CB7235CF3A42}" dt="2021-12-12T03:19:30.602" v="7628" actId="123"/>
          <ac:spMkLst>
            <pc:docMk/>
            <pc:sldMk cId="2226400794" sldId="274"/>
            <ac:spMk id="3" creationId="{7FBA3346-3A24-4D26-B061-0CBFADE8CF84}"/>
          </ac:spMkLst>
        </pc:spChg>
      </pc:sldChg>
      <pc:sldChg chg="modSp new mod">
        <pc:chgData name="dev tripathi" userId="7542cd3a3268f44e" providerId="LiveId" clId="{568EEA64-D9D4-435D-BD81-CB7235CF3A42}" dt="2021-12-12T03:27:53.237" v="8226" actId="20577"/>
        <pc:sldMkLst>
          <pc:docMk/>
          <pc:sldMk cId="529262365" sldId="275"/>
        </pc:sldMkLst>
        <pc:spChg chg="mod">
          <ac:chgData name="dev tripathi" userId="7542cd3a3268f44e" providerId="LiveId" clId="{568EEA64-D9D4-435D-BD81-CB7235CF3A42}" dt="2021-12-12T03:20:55.932" v="7663" actId="20577"/>
          <ac:spMkLst>
            <pc:docMk/>
            <pc:sldMk cId="529262365" sldId="275"/>
            <ac:spMk id="2" creationId="{CC544A9D-6DA8-46F0-A1C2-3377A37F194E}"/>
          </ac:spMkLst>
        </pc:spChg>
        <pc:spChg chg="mod">
          <ac:chgData name="dev tripathi" userId="7542cd3a3268f44e" providerId="LiveId" clId="{568EEA64-D9D4-435D-BD81-CB7235CF3A42}" dt="2021-12-12T03:27:53.237" v="8226" actId="20577"/>
          <ac:spMkLst>
            <pc:docMk/>
            <pc:sldMk cId="529262365" sldId="275"/>
            <ac:spMk id="3" creationId="{A10A47D7-9F19-406F-9333-04B8826920D7}"/>
          </ac:spMkLst>
        </pc:spChg>
      </pc:sldChg>
      <pc:sldChg chg="addSp delSp modSp new mod modClrScheme chgLayout">
        <pc:chgData name="dev tripathi" userId="7542cd3a3268f44e" providerId="LiveId" clId="{568EEA64-D9D4-435D-BD81-CB7235CF3A42}" dt="2021-12-12T03:29:18.175" v="8285" actId="20577"/>
        <pc:sldMkLst>
          <pc:docMk/>
          <pc:sldMk cId="4060866359" sldId="276"/>
        </pc:sldMkLst>
        <pc:spChg chg="add mod">
          <ac:chgData name="dev tripathi" userId="7542cd3a3268f44e" providerId="LiveId" clId="{568EEA64-D9D4-435D-BD81-CB7235CF3A42}" dt="2021-12-12T03:29:18.175" v="8285" actId="20577"/>
          <ac:spMkLst>
            <pc:docMk/>
            <pc:sldMk cId="4060866359" sldId="276"/>
            <ac:spMk id="2" creationId="{EB194556-FAC2-4E75-AAEE-AE11BA02E428}"/>
          </ac:spMkLst>
        </pc:spChg>
        <pc:spChg chg="add del mod">
          <ac:chgData name="dev tripathi" userId="7542cd3a3268f44e" providerId="LiveId" clId="{568EEA64-D9D4-435D-BD81-CB7235CF3A42}" dt="2021-12-12T03:28:43.652" v="8270" actId="478"/>
          <ac:spMkLst>
            <pc:docMk/>
            <pc:sldMk cId="4060866359" sldId="276"/>
            <ac:spMk id="3" creationId="{558D3CA9-69C9-45C8-8A82-5FCECB75760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12/11/2021</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12/11/2021</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12/11/2021</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12/11/2021</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12/11/2021</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12/11/2021</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12/11/2021</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12/11/2021</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12/11/2021</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12/11/2021</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12/11/2021</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12/11/2021</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8000" dirty="0"/>
              <a:t>MSA PROJECT ML1</a:t>
            </a:r>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b="1" dirty="0">
                <a:solidFill>
                  <a:schemeClr val="tx1">
                    <a:lumMod val="85000"/>
                    <a:lumOff val="15000"/>
                  </a:schemeClr>
                </a:solidFill>
              </a:rPr>
              <a:t>DEV TRIPATHI</a:t>
            </a:r>
          </a:p>
          <a:p>
            <a:r>
              <a:rPr lang="en-US" sz="2000" dirty="0">
                <a:solidFill>
                  <a:schemeClr val="tx1">
                    <a:lumMod val="85000"/>
                    <a:lumOff val="15000"/>
                  </a:schemeClr>
                </a:solidFill>
              </a:rPr>
              <a:t>PG-DSBA FEB21 G-12</a:t>
            </a: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cxnSp>
        <p:nvCxnSpPr>
          <p:cNvPr id="24" name="Straight Connector 23">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A60E35-1C3A-4722-B4C2-32AE6531AB46}"/>
              </a:ext>
            </a:extLst>
          </p:cNvPr>
          <p:cNvSpPr/>
          <p:nvPr/>
        </p:nvSpPr>
        <p:spPr>
          <a:xfrm>
            <a:off x="658907" y="4761522"/>
            <a:ext cx="11053482" cy="147791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Order Status and Sales over the years:</a:t>
            </a:r>
          </a:p>
          <a:p>
            <a:endParaRPr lang="en-US" dirty="0"/>
          </a:p>
          <a:p>
            <a:pPr marL="285750" indent="-285750">
              <a:buFont typeface="Arial" panose="020B0604020202020204" pitchFamily="34" charset="0"/>
              <a:buChar char="•"/>
            </a:pPr>
            <a:r>
              <a:rPr lang="en-US" dirty="0"/>
              <a:t>For each year, most of the sales is for the orders having status as shipped</a:t>
            </a:r>
          </a:p>
          <a:p>
            <a:pPr marL="285750" indent="-285750">
              <a:buFont typeface="Arial" panose="020B0604020202020204" pitchFamily="34" charset="0"/>
              <a:buChar char="•"/>
            </a:pPr>
            <a:r>
              <a:rPr lang="en-US" dirty="0"/>
              <a:t>For year 2020, some of the orders are still in progress or on hold.</a:t>
            </a:r>
          </a:p>
          <a:p>
            <a:pPr marL="285750" indent="-285750">
              <a:buFont typeface="Arial" panose="020B0604020202020204" pitchFamily="34" charset="0"/>
              <a:buChar char="•"/>
            </a:pPr>
            <a:r>
              <a:rPr lang="en-US" dirty="0"/>
              <a:t>For year 2019 the number of orders cancelled are higher than 2018. Company can dig deeper for the reason why this happened.</a:t>
            </a:r>
          </a:p>
        </p:txBody>
      </p:sp>
      <p:pic>
        <p:nvPicPr>
          <p:cNvPr id="4" name="Picture 3">
            <a:extLst>
              <a:ext uri="{FF2B5EF4-FFF2-40B4-BE49-F238E27FC236}">
                <a16:creationId xmlns:a16="http://schemas.microsoft.com/office/drawing/2014/main" id="{A6BAB0E9-DB86-49D7-88EE-4660F9836D24}"/>
              </a:ext>
            </a:extLst>
          </p:cNvPr>
          <p:cNvPicPr>
            <a:picLocks noChangeAspect="1"/>
          </p:cNvPicPr>
          <p:nvPr/>
        </p:nvPicPr>
        <p:blipFill>
          <a:blip r:embed="rId2"/>
          <a:stretch>
            <a:fillRect/>
          </a:stretch>
        </p:blipFill>
        <p:spPr>
          <a:xfrm>
            <a:off x="1865779" y="196848"/>
            <a:ext cx="8138833" cy="4391156"/>
          </a:xfrm>
          <a:prstGeom prst="rect">
            <a:avLst/>
          </a:prstGeom>
        </p:spPr>
      </p:pic>
    </p:spTree>
    <p:extLst>
      <p:ext uri="{BB962C8B-B14F-4D97-AF65-F5344CB8AC3E}">
        <p14:creationId xmlns:p14="http://schemas.microsoft.com/office/powerpoint/2010/main" val="5907439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194556-FAC2-4E75-AAEE-AE11BA02E428}"/>
              </a:ext>
            </a:extLst>
          </p:cNvPr>
          <p:cNvSpPr>
            <a:spLocks noGrp="1"/>
          </p:cNvSpPr>
          <p:nvPr>
            <p:ph type="title"/>
          </p:nvPr>
        </p:nvSpPr>
        <p:spPr/>
        <p:txBody>
          <a:bodyPr>
            <a:normAutofit/>
          </a:bodyPr>
          <a:lstStyle/>
          <a:p>
            <a:r>
              <a:rPr lang="en-US" sz="6000" dirty="0"/>
              <a:t>RFM Analysis and Segmentation</a:t>
            </a:r>
          </a:p>
        </p:txBody>
      </p:sp>
    </p:spTree>
    <p:extLst>
      <p:ext uri="{BB962C8B-B14F-4D97-AF65-F5344CB8AC3E}">
        <p14:creationId xmlns:p14="http://schemas.microsoft.com/office/powerpoint/2010/main" val="4060866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66588F2-6A4E-40FE-9ADB-D8EF177CEE95}"/>
              </a:ext>
            </a:extLst>
          </p:cNvPr>
          <p:cNvSpPr>
            <a:spLocks noGrp="1"/>
          </p:cNvSpPr>
          <p:nvPr>
            <p:ph type="title" idx="4294967295"/>
          </p:nvPr>
        </p:nvSpPr>
        <p:spPr>
          <a:xfrm>
            <a:off x="1066800" y="408362"/>
            <a:ext cx="10058400" cy="842962"/>
          </a:xfrm>
        </p:spPr>
        <p:txBody>
          <a:bodyPr/>
          <a:lstStyle/>
          <a:p>
            <a:r>
              <a:rPr lang="en-US" dirty="0"/>
              <a:t>What is RFM?</a:t>
            </a:r>
          </a:p>
        </p:txBody>
      </p:sp>
      <p:sp>
        <p:nvSpPr>
          <p:cNvPr id="7" name="TextBox 6">
            <a:extLst>
              <a:ext uri="{FF2B5EF4-FFF2-40B4-BE49-F238E27FC236}">
                <a16:creationId xmlns:a16="http://schemas.microsoft.com/office/drawing/2014/main" id="{DE2028D2-229E-4ABC-9BA9-3934F28D1789}"/>
              </a:ext>
            </a:extLst>
          </p:cNvPr>
          <p:cNvSpPr txBox="1"/>
          <p:nvPr/>
        </p:nvSpPr>
        <p:spPr>
          <a:xfrm>
            <a:off x="1066800" y="1533713"/>
            <a:ext cx="9758082" cy="1015663"/>
          </a:xfrm>
          <a:prstGeom prst="rect">
            <a:avLst/>
          </a:prstGeom>
          <a:noFill/>
        </p:spPr>
        <p:txBody>
          <a:bodyPr wrap="square" rtlCol="0">
            <a:spAutoFit/>
          </a:bodyPr>
          <a:lstStyle/>
          <a:p>
            <a:r>
              <a:rPr lang="en-US" sz="2000" dirty="0"/>
              <a:t>RFM is a segmentation technique that gives us a measure of the loyalty of the customer. Generally it is refreshed at least once in a quarter as there movements across segments in shorter time frames.</a:t>
            </a:r>
          </a:p>
        </p:txBody>
      </p:sp>
      <p:sp>
        <p:nvSpPr>
          <p:cNvPr id="9" name="Title 4">
            <a:extLst>
              <a:ext uri="{FF2B5EF4-FFF2-40B4-BE49-F238E27FC236}">
                <a16:creationId xmlns:a16="http://schemas.microsoft.com/office/drawing/2014/main" id="{1253B43E-0525-4FD0-A1A7-AD9EB5CD5947}"/>
              </a:ext>
            </a:extLst>
          </p:cNvPr>
          <p:cNvSpPr txBox="1">
            <a:spLocks/>
          </p:cNvSpPr>
          <p:nvPr/>
        </p:nvSpPr>
        <p:spPr>
          <a:xfrm>
            <a:off x="1066800" y="2698582"/>
            <a:ext cx="10266218" cy="842962"/>
          </a:xfrm>
          <a:prstGeom prst="rect">
            <a:avLst/>
          </a:prstGeom>
        </p:spPr>
        <p:txBody>
          <a:bodyPr vert="horz" lIns="91440" tIns="45720" rIns="91440" bIns="45720" rtlCol="0" anchor="b">
            <a:normAutofit/>
          </a:bodyPr>
          <a:lst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a:lstStyle>
          <a:p>
            <a:r>
              <a:rPr lang="en-US" dirty="0"/>
              <a:t>Sample of RFM scores:</a:t>
            </a:r>
          </a:p>
        </p:txBody>
      </p:sp>
      <p:pic>
        <p:nvPicPr>
          <p:cNvPr id="12" name="Picture 11">
            <a:extLst>
              <a:ext uri="{FF2B5EF4-FFF2-40B4-BE49-F238E27FC236}">
                <a16:creationId xmlns:a16="http://schemas.microsoft.com/office/drawing/2014/main" id="{174279CF-6B09-4AA7-9AA1-B607675CF644}"/>
              </a:ext>
            </a:extLst>
          </p:cNvPr>
          <p:cNvPicPr>
            <a:picLocks noChangeAspect="1"/>
          </p:cNvPicPr>
          <p:nvPr/>
        </p:nvPicPr>
        <p:blipFill>
          <a:blip r:embed="rId2"/>
          <a:stretch>
            <a:fillRect/>
          </a:stretch>
        </p:blipFill>
        <p:spPr>
          <a:xfrm>
            <a:off x="2570261" y="3690750"/>
            <a:ext cx="6751159" cy="2375421"/>
          </a:xfrm>
          <a:prstGeom prst="rect">
            <a:avLst/>
          </a:prstGeom>
        </p:spPr>
      </p:pic>
    </p:spTree>
    <p:extLst>
      <p:ext uri="{BB962C8B-B14F-4D97-AF65-F5344CB8AC3E}">
        <p14:creationId xmlns:p14="http://schemas.microsoft.com/office/powerpoint/2010/main" val="611013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CF5A1B3A-771D-435B-AA3F-368E3C16A2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4641" y="623887"/>
            <a:ext cx="7953375" cy="561022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CFF61FC-C228-431B-982C-C38B35D4F13A}"/>
              </a:ext>
            </a:extLst>
          </p:cNvPr>
          <p:cNvSpPr txBox="1"/>
          <p:nvPr/>
        </p:nvSpPr>
        <p:spPr>
          <a:xfrm>
            <a:off x="8686800" y="927847"/>
            <a:ext cx="2818657" cy="1200329"/>
          </a:xfrm>
          <a:prstGeom prst="rect">
            <a:avLst/>
          </a:prstGeom>
          <a:noFill/>
        </p:spPr>
        <p:txBody>
          <a:bodyPr wrap="none" rtlCol="0">
            <a:spAutoFit/>
          </a:bodyPr>
          <a:lstStyle/>
          <a:p>
            <a:r>
              <a:rPr lang="en-US" sz="3600" b="1" dirty="0"/>
              <a:t>Count plot for</a:t>
            </a:r>
          </a:p>
          <a:p>
            <a:r>
              <a:rPr lang="en-US" sz="3600" b="1" dirty="0"/>
              <a:t> RFM scores</a:t>
            </a:r>
          </a:p>
        </p:txBody>
      </p:sp>
      <p:sp>
        <p:nvSpPr>
          <p:cNvPr id="3" name="TextBox 2">
            <a:extLst>
              <a:ext uri="{FF2B5EF4-FFF2-40B4-BE49-F238E27FC236}">
                <a16:creationId xmlns:a16="http://schemas.microsoft.com/office/drawing/2014/main" id="{F0F7289F-9320-41C8-B03E-F198301F2253}"/>
              </a:ext>
            </a:extLst>
          </p:cNvPr>
          <p:cNvSpPr txBox="1"/>
          <p:nvPr/>
        </p:nvSpPr>
        <p:spPr>
          <a:xfrm>
            <a:off x="8401382" y="2713579"/>
            <a:ext cx="3389491" cy="2862322"/>
          </a:xfrm>
          <a:prstGeom prst="rect">
            <a:avLst/>
          </a:prstGeom>
          <a:noFill/>
        </p:spPr>
        <p:txBody>
          <a:bodyPr wrap="square" rtlCol="0">
            <a:spAutoFit/>
          </a:bodyPr>
          <a:lstStyle/>
          <a:p>
            <a:pPr marL="285750" indent="-285750">
              <a:buFont typeface="Arial" panose="020B0604020202020204" pitchFamily="34" charset="0"/>
              <a:buChar char="•"/>
            </a:pPr>
            <a:r>
              <a:rPr lang="en-US" dirty="0"/>
              <a:t>Customers with low recency, medium frequency and low monetary value are highest in number.</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There are plenty of customers who are having high recency and medium to high frequency which is a good sign for business</a:t>
            </a:r>
          </a:p>
        </p:txBody>
      </p:sp>
    </p:spTree>
    <p:extLst>
      <p:ext uri="{BB962C8B-B14F-4D97-AF65-F5344CB8AC3E}">
        <p14:creationId xmlns:p14="http://schemas.microsoft.com/office/powerpoint/2010/main" val="2348868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77BAD-C8D8-4890-AE99-E30ED348B278}"/>
              </a:ext>
            </a:extLst>
          </p:cNvPr>
          <p:cNvSpPr>
            <a:spLocks noGrp="1"/>
          </p:cNvSpPr>
          <p:nvPr>
            <p:ph type="title"/>
          </p:nvPr>
        </p:nvSpPr>
        <p:spPr/>
        <p:txBody>
          <a:bodyPr/>
          <a:lstStyle/>
          <a:p>
            <a:r>
              <a:rPr lang="en-US" dirty="0"/>
              <a:t>Segmentation Based on RFM scores</a:t>
            </a:r>
          </a:p>
        </p:txBody>
      </p:sp>
      <p:sp>
        <p:nvSpPr>
          <p:cNvPr id="3" name="Content Placeholder 2">
            <a:extLst>
              <a:ext uri="{FF2B5EF4-FFF2-40B4-BE49-F238E27FC236}">
                <a16:creationId xmlns:a16="http://schemas.microsoft.com/office/drawing/2014/main" id="{7FBA3346-3A24-4D26-B061-0CBFADE8CF84}"/>
              </a:ext>
            </a:extLst>
          </p:cNvPr>
          <p:cNvSpPr>
            <a:spLocks noGrp="1"/>
          </p:cNvSpPr>
          <p:nvPr>
            <p:ph idx="1"/>
          </p:nvPr>
        </p:nvSpPr>
        <p:spPr>
          <a:xfrm>
            <a:off x="1097280" y="2108201"/>
            <a:ext cx="10058400" cy="4077446"/>
          </a:xfrm>
        </p:spPr>
        <p:txBody>
          <a:bodyPr>
            <a:normAutofit fontScale="92500" lnSpcReduction="10000"/>
          </a:bodyPr>
          <a:lstStyle/>
          <a:p>
            <a:pPr marL="201168" lvl="1" indent="0">
              <a:buNone/>
            </a:pPr>
            <a:r>
              <a:rPr lang="en-US" dirty="0">
                <a:latin typeface="Arial" panose="020B0604020202020204" pitchFamily="34" charset="0"/>
                <a:cs typeface="Arial" panose="020B0604020202020204" pitchFamily="34" charset="0"/>
              </a:rPr>
              <a:t>Total 4 segments were created based on RFM analysis:</a:t>
            </a:r>
          </a:p>
          <a:p>
            <a:pPr marL="201168" lvl="1" indent="0" algn="just">
              <a:buNone/>
            </a:pPr>
            <a:endParaRPr lang="en-US" dirty="0">
              <a:latin typeface="Arial" panose="020B0604020202020204" pitchFamily="34" charset="0"/>
              <a:cs typeface="Arial" panose="020B0604020202020204" pitchFamily="34" charset="0"/>
            </a:endParaRPr>
          </a:p>
          <a:p>
            <a:pPr marL="749808" lvl="1" indent="-457200" algn="just">
              <a:buFont typeface="+mj-lt"/>
              <a:buAutoNum type="arabicPeriod"/>
            </a:pPr>
            <a:r>
              <a:rPr lang="en-US" b="1" dirty="0">
                <a:latin typeface="Arial" panose="020B0604020202020204" pitchFamily="34" charset="0"/>
                <a:cs typeface="Arial" panose="020B0604020202020204" pitchFamily="34" charset="0"/>
              </a:rPr>
              <a:t>Segment 1 (Best Customers): </a:t>
            </a:r>
            <a:r>
              <a:rPr lang="en-US" dirty="0">
                <a:latin typeface="Arial" panose="020B0604020202020204" pitchFamily="34" charset="0"/>
                <a:cs typeface="Arial" panose="020B0604020202020204" pitchFamily="34" charset="0"/>
              </a:rPr>
              <a:t>Customers who are having high to medium recency and their frequency and monetary scores are also high. (&gt;=2 High + No low + High/Medium Recency)</a:t>
            </a:r>
          </a:p>
          <a:p>
            <a:pPr marL="749808" lvl="1" indent="-457200" algn="just">
              <a:buFont typeface="+mj-lt"/>
              <a:buAutoNum type="arabicPeriod"/>
            </a:pPr>
            <a:endParaRPr lang="en-US" dirty="0">
              <a:latin typeface="Arial" panose="020B0604020202020204" pitchFamily="34" charset="0"/>
              <a:cs typeface="Arial" panose="020B0604020202020204" pitchFamily="34" charset="0"/>
            </a:endParaRPr>
          </a:p>
          <a:p>
            <a:pPr marL="749808" lvl="1" indent="-457200" algn="just">
              <a:buFont typeface="+mj-lt"/>
              <a:buAutoNum type="arabicPeriod"/>
            </a:pPr>
            <a:r>
              <a:rPr lang="en-US" b="1" dirty="0">
                <a:latin typeface="Arial" panose="020B0604020202020204" pitchFamily="34" charset="0"/>
                <a:cs typeface="Arial" panose="020B0604020202020204" pitchFamily="34" charset="0"/>
              </a:rPr>
              <a:t>Segment 2 (Loyal Customers): </a:t>
            </a:r>
            <a:r>
              <a:rPr lang="en-US" dirty="0">
                <a:latin typeface="Arial" panose="020B0604020202020204" pitchFamily="34" charset="0"/>
                <a:cs typeface="Arial" panose="020B0604020202020204" pitchFamily="34" charset="0"/>
              </a:rPr>
              <a:t>Customers who are having high to medium recency and one of frequency and monetary scores is medium. (&gt;=2 Medium + No low + High/Medium Recency)</a:t>
            </a:r>
          </a:p>
          <a:p>
            <a:pPr marL="749808" lvl="1" indent="-457200" algn="just">
              <a:buFont typeface="+mj-lt"/>
              <a:buAutoNum type="arabicPeriod"/>
            </a:pPr>
            <a:endParaRPr lang="en-US" dirty="0">
              <a:latin typeface="Arial" panose="020B0604020202020204" pitchFamily="34" charset="0"/>
              <a:cs typeface="Arial" panose="020B0604020202020204" pitchFamily="34" charset="0"/>
            </a:endParaRPr>
          </a:p>
          <a:p>
            <a:pPr marL="749808" lvl="1" indent="-457200" algn="just">
              <a:buFont typeface="+mj-lt"/>
              <a:buAutoNum type="arabicPeriod"/>
            </a:pPr>
            <a:r>
              <a:rPr lang="en-US" b="1" dirty="0">
                <a:latin typeface="Arial" panose="020B0604020202020204" pitchFamily="34" charset="0"/>
                <a:cs typeface="Arial" panose="020B0604020202020204" pitchFamily="34" charset="0"/>
              </a:rPr>
              <a:t>Segment 3 (Non frequent and Low profit Customers): </a:t>
            </a:r>
            <a:r>
              <a:rPr lang="en-US" dirty="0">
                <a:latin typeface="Arial" panose="020B0604020202020204" pitchFamily="34" charset="0"/>
                <a:cs typeface="Arial" panose="020B0604020202020204" pitchFamily="34" charset="0"/>
              </a:rPr>
              <a:t>Customers who are having high to medium recency and low to medium frequency/monetary scores. (High/medium recency + &gt;=1 low)</a:t>
            </a:r>
          </a:p>
          <a:p>
            <a:pPr marL="749808" lvl="1" indent="-457200" algn="just">
              <a:buFont typeface="+mj-lt"/>
              <a:buAutoNum type="arabicPeriod"/>
            </a:pPr>
            <a:endParaRPr lang="en-US" dirty="0">
              <a:latin typeface="Arial" panose="020B0604020202020204" pitchFamily="34" charset="0"/>
              <a:cs typeface="Arial" panose="020B0604020202020204" pitchFamily="34" charset="0"/>
            </a:endParaRPr>
          </a:p>
          <a:p>
            <a:pPr marL="749808" lvl="1" indent="-457200" algn="just">
              <a:buFont typeface="+mj-lt"/>
              <a:buAutoNum type="arabicPeriod"/>
            </a:pPr>
            <a:r>
              <a:rPr lang="en-US" b="1" dirty="0">
                <a:latin typeface="Arial" panose="020B0604020202020204" pitchFamily="34" charset="0"/>
                <a:cs typeface="Arial" panose="020B0604020202020204" pitchFamily="34" charset="0"/>
              </a:rPr>
              <a:t>Segment 4 (Customers who haven’t made a purchase in while): </a:t>
            </a:r>
            <a:r>
              <a:rPr lang="en-US" dirty="0">
                <a:latin typeface="Arial" panose="020B0604020202020204" pitchFamily="34" charset="0"/>
                <a:cs typeface="Arial" panose="020B0604020202020204" pitchFamily="34" charset="0"/>
              </a:rPr>
              <a:t>This is probably the most important category from business perspective. The customers in this group are having low recency. Meaning they have not made a purchase in a long time. </a:t>
            </a:r>
          </a:p>
        </p:txBody>
      </p:sp>
    </p:spTree>
    <p:extLst>
      <p:ext uri="{BB962C8B-B14F-4D97-AF65-F5344CB8AC3E}">
        <p14:creationId xmlns:p14="http://schemas.microsoft.com/office/powerpoint/2010/main" val="2226400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6AC818D9-A5A4-46C5-A74E-56303E712DAE}"/>
              </a:ext>
            </a:extLst>
          </p:cNvPr>
          <p:cNvGraphicFramePr>
            <a:graphicFrameLocks noGrp="1"/>
          </p:cNvGraphicFramePr>
          <p:nvPr>
            <p:extLst>
              <p:ext uri="{D42A27DB-BD31-4B8C-83A1-F6EECF244321}">
                <p14:modId xmlns:p14="http://schemas.microsoft.com/office/powerpoint/2010/main" val="2261853382"/>
              </p:ext>
            </p:extLst>
          </p:nvPr>
        </p:nvGraphicFramePr>
        <p:xfrm>
          <a:off x="981635" y="1183341"/>
          <a:ext cx="10004612" cy="2003610"/>
        </p:xfrm>
        <a:graphic>
          <a:graphicData uri="http://schemas.openxmlformats.org/drawingml/2006/table">
            <a:tbl>
              <a:tblPr firstRow="1" bandRow="1" bandCol="1">
                <a:tableStyleId>{17292A2E-F333-43FB-9621-5CBBE7FDCDCB}</a:tableStyleId>
              </a:tblPr>
              <a:tblGrid>
                <a:gridCol w="2797439">
                  <a:extLst>
                    <a:ext uri="{9D8B030D-6E8A-4147-A177-3AD203B41FA5}">
                      <a16:colId xmlns:a16="http://schemas.microsoft.com/office/drawing/2014/main" val="4165726279"/>
                    </a:ext>
                  </a:extLst>
                </a:gridCol>
                <a:gridCol w="1042758">
                  <a:extLst>
                    <a:ext uri="{9D8B030D-6E8A-4147-A177-3AD203B41FA5}">
                      <a16:colId xmlns:a16="http://schemas.microsoft.com/office/drawing/2014/main" val="3523762311"/>
                    </a:ext>
                  </a:extLst>
                </a:gridCol>
                <a:gridCol w="1289838">
                  <a:extLst>
                    <a:ext uri="{9D8B030D-6E8A-4147-A177-3AD203B41FA5}">
                      <a16:colId xmlns:a16="http://schemas.microsoft.com/office/drawing/2014/main" val="3588572066"/>
                    </a:ext>
                  </a:extLst>
                </a:gridCol>
                <a:gridCol w="1021819">
                  <a:extLst>
                    <a:ext uri="{9D8B030D-6E8A-4147-A177-3AD203B41FA5}">
                      <a16:colId xmlns:a16="http://schemas.microsoft.com/office/drawing/2014/main" val="3140179786"/>
                    </a:ext>
                  </a:extLst>
                </a:gridCol>
                <a:gridCol w="2278153">
                  <a:extLst>
                    <a:ext uri="{9D8B030D-6E8A-4147-A177-3AD203B41FA5}">
                      <a16:colId xmlns:a16="http://schemas.microsoft.com/office/drawing/2014/main" val="1324858988"/>
                    </a:ext>
                  </a:extLst>
                </a:gridCol>
                <a:gridCol w="1574605">
                  <a:extLst>
                    <a:ext uri="{9D8B030D-6E8A-4147-A177-3AD203B41FA5}">
                      <a16:colId xmlns:a16="http://schemas.microsoft.com/office/drawing/2014/main" val="139318363"/>
                    </a:ext>
                  </a:extLst>
                </a:gridCol>
              </a:tblGrid>
              <a:tr h="347735">
                <a:tc>
                  <a:txBody>
                    <a:bodyPr/>
                    <a:lstStyle/>
                    <a:p>
                      <a:pPr algn="ctr" fontAlgn="t"/>
                      <a:r>
                        <a:rPr lang="en-US" sz="1800" u="none" strike="noStrike" dirty="0">
                          <a:solidFill>
                            <a:schemeClr val="bg1">
                              <a:lumMod val="95000"/>
                            </a:schemeClr>
                          </a:solidFill>
                          <a:effectLst/>
                        </a:rPr>
                        <a:t>CUSTOMERNAME</a:t>
                      </a:r>
                      <a:endParaRPr lang="en-US" sz="1800" b="1" i="0" u="none" strike="noStrike" dirty="0">
                        <a:solidFill>
                          <a:schemeClr val="bg1">
                            <a:lumMod val="95000"/>
                          </a:schemeClr>
                        </a:solidFill>
                        <a:effectLst/>
                        <a:latin typeface="Calibri" panose="020F0502020204030204" pitchFamily="34" charset="0"/>
                      </a:endParaRPr>
                    </a:p>
                  </a:txBody>
                  <a:tcPr marL="9525" marR="9525" marT="9525" marB="0">
                    <a:solidFill>
                      <a:srgbClr val="63AF77"/>
                    </a:solidFill>
                  </a:tcPr>
                </a:tc>
                <a:tc>
                  <a:txBody>
                    <a:bodyPr/>
                    <a:lstStyle/>
                    <a:p>
                      <a:pPr algn="ctr" fontAlgn="t"/>
                      <a:r>
                        <a:rPr lang="en-US" sz="1800" u="none" strike="noStrike">
                          <a:solidFill>
                            <a:schemeClr val="bg1">
                              <a:lumMod val="95000"/>
                            </a:schemeClr>
                          </a:solidFill>
                          <a:effectLst/>
                        </a:rPr>
                        <a:t>Recency</a:t>
                      </a:r>
                      <a:endParaRPr lang="en-US" sz="1800" b="1" i="0" u="none" strike="noStrike">
                        <a:solidFill>
                          <a:schemeClr val="bg1">
                            <a:lumMod val="95000"/>
                          </a:schemeClr>
                        </a:solidFill>
                        <a:effectLst/>
                        <a:latin typeface="Calibri" panose="020F0502020204030204" pitchFamily="34" charset="0"/>
                      </a:endParaRPr>
                    </a:p>
                  </a:txBody>
                  <a:tcPr marL="9525" marR="9525" marT="9525" marB="0">
                    <a:solidFill>
                      <a:srgbClr val="63AF77"/>
                    </a:solidFill>
                  </a:tcPr>
                </a:tc>
                <a:tc>
                  <a:txBody>
                    <a:bodyPr/>
                    <a:lstStyle/>
                    <a:p>
                      <a:pPr algn="ctr" fontAlgn="t"/>
                      <a:r>
                        <a:rPr lang="en-US" sz="1800" u="none" strike="noStrike">
                          <a:solidFill>
                            <a:schemeClr val="bg1">
                              <a:lumMod val="95000"/>
                            </a:schemeClr>
                          </a:solidFill>
                          <a:effectLst/>
                        </a:rPr>
                        <a:t>Frequency</a:t>
                      </a:r>
                      <a:endParaRPr lang="en-US" sz="1800" b="1" i="0" u="none" strike="noStrike">
                        <a:solidFill>
                          <a:schemeClr val="bg1">
                            <a:lumMod val="95000"/>
                          </a:schemeClr>
                        </a:solidFill>
                        <a:effectLst/>
                        <a:latin typeface="Calibri" panose="020F0502020204030204" pitchFamily="34" charset="0"/>
                      </a:endParaRPr>
                    </a:p>
                  </a:txBody>
                  <a:tcPr marL="9525" marR="9525" marT="9525" marB="0">
                    <a:solidFill>
                      <a:srgbClr val="63AF77"/>
                    </a:solidFill>
                  </a:tcPr>
                </a:tc>
                <a:tc>
                  <a:txBody>
                    <a:bodyPr/>
                    <a:lstStyle/>
                    <a:p>
                      <a:pPr algn="ctr" fontAlgn="t"/>
                      <a:r>
                        <a:rPr lang="en-US" sz="1800" u="none" strike="noStrike">
                          <a:solidFill>
                            <a:schemeClr val="bg1">
                              <a:lumMod val="95000"/>
                            </a:schemeClr>
                          </a:solidFill>
                          <a:effectLst/>
                        </a:rPr>
                        <a:t>Monetary</a:t>
                      </a:r>
                      <a:endParaRPr lang="en-US" sz="1800" b="1" i="0" u="none" strike="noStrike">
                        <a:solidFill>
                          <a:schemeClr val="bg1">
                            <a:lumMod val="95000"/>
                          </a:schemeClr>
                        </a:solidFill>
                        <a:effectLst/>
                        <a:latin typeface="Calibri" panose="020F0502020204030204" pitchFamily="34" charset="0"/>
                      </a:endParaRPr>
                    </a:p>
                  </a:txBody>
                  <a:tcPr marL="9525" marR="9525" marT="9525" marB="0">
                    <a:solidFill>
                      <a:srgbClr val="63AF77"/>
                    </a:solidFill>
                  </a:tcPr>
                </a:tc>
                <a:tc>
                  <a:txBody>
                    <a:bodyPr/>
                    <a:lstStyle/>
                    <a:p>
                      <a:pPr algn="ctr" fontAlgn="t"/>
                      <a:r>
                        <a:rPr lang="en-US" sz="1800" u="none" strike="noStrike" dirty="0" err="1">
                          <a:solidFill>
                            <a:schemeClr val="bg1">
                              <a:lumMod val="95000"/>
                            </a:schemeClr>
                          </a:solidFill>
                          <a:effectLst/>
                        </a:rPr>
                        <a:t>rfm</a:t>
                      </a:r>
                      <a:endParaRPr lang="en-US" sz="1800" b="1" i="0" u="none" strike="noStrike" dirty="0">
                        <a:solidFill>
                          <a:schemeClr val="bg1">
                            <a:lumMod val="95000"/>
                          </a:schemeClr>
                        </a:solidFill>
                        <a:effectLst/>
                        <a:latin typeface="Calibri" panose="020F0502020204030204" pitchFamily="34" charset="0"/>
                      </a:endParaRPr>
                    </a:p>
                  </a:txBody>
                  <a:tcPr marL="9525" marR="9525" marT="9525" marB="0">
                    <a:solidFill>
                      <a:srgbClr val="63AF77"/>
                    </a:solidFill>
                  </a:tcPr>
                </a:tc>
                <a:tc>
                  <a:txBody>
                    <a:bodyPr/>
                    <a:lstStyle/>
                    <a:p>
                      <a:pPr algn="ctr" fontAlgn="t"/>
                      <a:r>
                        <a:rPr lang="en-US" sz="1800" u="none" strike="noStrike" dirty="0">
                          <a:solidFill>
                            <a:schemeClr val="bg1">
                              <a:lumMod val="95000"/>
                            </a:schemeClr>
                          </a:solidFill>
                          <a:effectLst/>
                        </a:rPr>
                        <a:t>Segment</a:t>
                      </a:r>
                      <a:endParaRPr lang="en-US" sz="1800" b="1" i="0" u="none" strike="noStrike" dirty="0">
                        <a:solidFill>
                          <a:schemeClr val="bg1">
                            <a:lumMod val="95000"/>
                          </a:schemeClr>
                        </a:solidFill>
                        <a:effectLst/>
                        <a:latin typeface="Calibri" panose="020F0502020204030204" pitchFamily="34" charset="0"/>
                      </a:endParaRPr>
                    </a:p>
                  </a:txBody>
                  <a:tcPr marL="9525" marR="9525" marT="9525" marB="0">
                    <a:solidFill>
                      <a:srgbClr val="63AF77"/>
                    </a:solidFill>
                  </a:tcPr>
                </a:tc>
                <a:extLst>
                  <a:ext uri="{0D108BD9-81ED-4DB2-BD59-A6C34878D82A}">
                    <a16:rowId xmlns:a16="http://schemas.microsoft.com/office/drawing/2014/main" val="2974740007"/>
                  </a:ext>
                </a:extLst>
              </a:tr>
              <a:tr h="331175">
                <a:tc>
                  <a:txBody>
                    <a:bodyPr/>
                    <a:lstStyle/>
                    <a:p>
                      <a:pPr algn="l" fontAlgn="b"/>
                      <a:r>
                        <a:rPr lang="en-US" sz="1800" u="none" strike="noStrike" dirty="0">
                          <a:effectLst/>
                        </a:rPr>
                        <a:t>Euro Shopping Channel</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VeryHigh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High_VeryHigh_High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966252113"/>
                  </a:ext>
                </a:extLst>
              </a:tr>
              <a:tr h="331175">
                <a:tc>
                  <a:txBody>
                    <a:bodyPr/>
                    <a:lstStyle/>
                    <a:p>
                      <a:pPr algn="l" fontAlgn="b"/>
                      <a:r>
                        <a:rPr lang="en-US" sz="1800" u="none" strike="noStrike" dirty="0">
                          <a:effectLst/>
                        </a:rPr>
                        <a:t>Mini Gifts Distributors Ltd.</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VeryHigh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High_VeryHigh_High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064209086"/>
                  </a:ext>
                </a:extLst>
              </a:tr>
              <a:tr h="331175">
                <a:tc>
                  <a:txBody>
                    <a:bodyPr/>
                    <a:lstStyle/>
                    <a:p>
                      <a:pPr algn="l" fontAlgn="b"/>
                      <a:r>
                        <a:rPr lang="en-US" sz="1800" u="none" strike="noStrike" dirty="0">
                          <a:effectLst/>
                        </a:rPr>
                        <a:t>Anna's Decorations, Ltd</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High_High_High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01650965"/>
                  </a:ext>
                </a:extLst>
              </a:tr>
              <a:tr h="331175">
                <a:tc>
                  <a:txBody>
                    <a:bodyPr/>
                    <a:lstStyle/>
                    <a:p>
                      <a:pPr algn="l" fontAlgn="b"/>
                      <a:r>
                        <a:rPr lang="en-US" sz="1800" u="none" strike="noStrike">
                          <a:effectLst/>
                        </a:rPr>
                        <a:t>Diecast Classics Inc.</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High</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High_High_High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323791570"/>
                  </a:ext>
                </a:extLst>
              </a:tr>
              <a:tr h="331175">
                <a:tc>
                  <a:txBody>
                    <a:bodyPr/>
                    <a:lstStyle/>
                    <a:p>
                      <a:pPr algn="l" fontAlgn="b"/>
                      <a:r>
                        <a:rPr lang="en-US" sz="1800" u="none" strike="noStrike">
                          <a:effectLst/>
                        </a:rPr>
                        <a:t>Handji Gifts&amp; Co</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High</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a:effectLst/>
                        </a:rPr>
                        <a:t>High</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dirty="0" err="1">
                          <a:effectLst/>
                        </a:rPr>
                        <a:t>High_High_High</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1</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46527411"/>
                  </a:ext>
                </a:extLst>
              </a:tr>
            </a:tbl>
          </a:graphicData>
        </a:graphic>
      </p:graphicFrame>
      <p:sp>
        <p:nvSpPr>
          <p:cNvPr id="6" name="TextBox 5">
            <a:extLst>
              <a:ext uri="{FF2B5EF4-FFF2-40B4-BE49-F238E27FC236}">
                <a16:creationId xmlns:a16="http://schemas.microsoft.com/office/drawing/2014/main" id="{B440352C-B3A7-4FA3-B928-EA7C47265FB4}"/>
              </a:ext>
            </a:extLst>
          </p:cNvPr>
          <p:cNvSpPr txBox="1"/>
          <p:nvPr/>
        </p:nvSpPr>
        <p:spPr>
          <a:xfrm>
            <a:off x="981635" y="510988"/>
            <a:ext cx="6667723" cy="461665"/>
          </a:xfrm>
          <a:prstGeom prst="rect">
            <a:avLst/>
          </a:prstGeom>
          <a:noFill/>
        </p:spPr>
        <p:txBody>
          <a:bodyPr wrap="none" rtlCol="0">
            <a:spAutoFit/>
          </a:bodyPr>
          <a:lstStyle/>
          <a:p>
            <a:r>
              <a:rPr lang="en-US" sz="2400" b="1" dirty="0"/>
              <a:t>Best Customers </a:t>
            </a:r>
            <a:r>
              <a:rPr lang="en-US" sz="2400" dirty="0"/>
              <a:t>identified based on RFM analysis</a:t>
            </a:r>
            <a:r>
              <a:rPr lang="en-US" dirty="0"/>
              <a:t>:</a:t>
            </a:r>
          </a:p>
        </p:txBody>
      </p:sp>
      <p:sp>
        <p:nvSpPr>
          <p:cNvPr id="7" name="TextBox 6">
            <a:extLst>
              <a:ext uri="{FF2B5EF4-FFF2-40B4-BE49-F238E27FC236}">
                <a16:creationId xmlns:a16="http://schemas.microsoft.com/office/drawing/2014/main" id="{032B100C-054A-4042-830B-448ADC8ED641}"/>
              </a:ext>
            </a:extLst>
          </p:cNvPr>
          <p:cNvSpPr txBox="1"/>
          <p:nvPr/>
        </p:nvSpPr>
        <p:spPr>
          <a:xfrm>
            <a:off x="981634" y="3397639"/>
            <a:ext cx="6750438" cy="461665"/>
          </a:xfrm>
          <a:prstGeom prst="rect">
            <a:avLst/>
          </a:prstGeom>
          <a:noFill/>
        </p:spPr>
        <p:txBody>
          <a:bodyPr wrap="none" rtlCol="0">
            <a:spAutoFit/>
          </a:bodyPr>
          <a:lstStyle/>
          <a:p>
            <a:r>
              <a:rPr lang="en-US" sz="2400" b="1" dirty="0"/>
              <a:t>Loyal Customers </a:t>
            </a:r>
            <a:r>
              <a:rPr lang="en-US" sz="2400" dirty="0"/>
              <a:t>identified based on RFM analysis</a:t>
            </a:r>
            <a:r>
              <a:rPr lang="en-US" dirty="0"/>
              <a:t>:</a:t>
            </a:r>
          </a:p>
        </p:txBody>
      </p:sp>
      <p:graphicFrame>
        <p:nvGraphicFramePr>
          <p:cNvPr id="8" name="Table 7">
            <a:extLst>
              <a:ext uri="{FF2B5EF4-FFF2-40B4-BE49-F238E27FC236}">
                <a16:creationId xmlns:a16="http://schemas.microsoft.com/office/drawing/2014/main" id="{3279A4DC-14B4-4600-AEDF-03A5D5A75D19}"/>
              </a:ext>
            </a:extLst>
          </p:cNvPr>
          <p:cNvGraphicFramePr>
            <a:graphicFrameLocks noGrp="1"/>
          </p:cNvGraphicFramePr>
          <p:nvPr>
            <p:extLst>
              <p:ext uri="{D42A27DB-BD31-4B8C-83A1-F6EECF244321}">
                <p14:modId xmlns:p14="http://schemas.microsoft.com/office/powerpoint/2010/main" val="1721965846"/>
              </p:ext>
            </p:extLst>
          </p:nvPr>
        </p:nvGraphicFramePr>
        <p:xfrm>
          <a:off x="981634" y="4069993"/>
          <a:ext cx="10004612" cy="2003609"/>
        </p:xfrm>
        <a:graphic>
          <a:graphicData uri="http://schemas.openxmlformats.org/drawingml/2006/table">
            <a:tbl>
              <a:tblPr firstRow="1" bandRow="1" bandCol="1">
                <a:tableStyleId>{72833802-FEF1-4C79-8D5D-14CF1EAF98D9}</a:tableStyleId>
              </a:tblPr>
              <a:tblGrid>
                <a:gridCol w="2797438">
                  <a:extLst>
                    <a:ext uri="{9D8B030D-6E8A-4147-A177-3AD203B41FA5}">
                      <a16:colId xmlns:a16="http://schemas.microsoft.com/office/drawing/2014/main" val="3043800068"/>
                    </a:ext>
                  </a:extLst>
                </a:gridCol>
                <a:gridCol w="1042758">
                  <a:extLst>
                    <a:ext uri="{9D8B030D-6E8A-4147-A177-3AD203B41FA5}">
                      <a16:colId xmlns:a16="http://schemas.microsoft.com/office/drawing/2014/main" val="571692202"/>
                    </a:ext>
                  </a:extLst>
                </a:gridCol>
                <a:gridCol w="1289837">
                  <a:extLst>
                    <a:ext uri="{9D8B030D-6E8A-4147-A177-3AD203B41FA5}">
                      <a16:colId xmlns:a16="http://schemas.microsoft.com/office/drawing/2014/main" val="3654700012"/>
                    </a:ext>
                  </a:extLst>
                </a:gridCol>
                <a:gridCol w="1021819">
                  <a:extLst>
                    <a:ext uri="{9D8B030D-6E8A-4147-A177-3AD203B41FA5}">
                      <a16:colId xmlns:a16="http://schemas.microsoft.com/office/drawing/2014/main" val="1348299344"/>
                    </a:ext>
                  </a:extLst>
                </a:gridCol>
                <a:gridCol w="2278154">
                  <a:extLst>
                    <a:ext uri="{9D8B030D-6E8A-4147-A177-3AD203B41FA5}">
                      <a16:colId xmlns:a16="http://schemas.microsoft.com/office/drawing/2014/main" val="2946344411"/>
                    </a:ext>
                  </a:extLst>
                </a:gridCol>
                <a:gridCol w="1574606">
                  <a:extLst>
                    <a:ext uri="{9D8B030D-6E8A-4147-A177-3AD203B41FA5}">
                      <a16:colId xmlns:a16="http://schemas.microsoft.com/office/drawing/2014/main" val="2705309148"/>
                    </a:ext>
                  </a:extLst>
                </a:gridCol>
              </a:tblGrid>
              <a:tr h="347734">
                <a:tc>
                  <a:txBody>
                    <a:bodyPr/>
                    <a:lstStyle/>
                    <a:p>
                      <a:pPr algn="ctr" fontAlgn="t"/>
                      <a:r>
                        <a:rPr lang="en-US" sz="1800" b="1" u="none" strike="noStrike">
                          <a:effectLst/>
                        </a:rPr>
                        <a:t>CUSTOMERNAME</a:t>
                      </a:r>
                      <a:endParaRPr lang="en-US" sz="18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800" b="1" u="none" strike="noStrike">
                          <a:effectLst/>
                        </a:rPr>
                        <a:t>Recency</a:t>
                      </a:r>
                      <a:endParaRPr lang="en-US" sz="18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800" b="1" u="none" strike="noStrike">
                          <a:effectLst/>
                        </a:rPr>
                        <a:t>Frequency</a:t>
                      </a:r>
                      <a:endParaRPr lang="en-US" sz="18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800" b="1" u="none" strike="noStrike">
                          <a:effectLst/>
                        </a:rPr>
                        <a:t>Monetary</a:t>
                      </a:r>
                      <a:endParaRPr lang="en-US" sz="18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800" b="1" u="none" strike="noStrike">
                          <a:effectLst/>
                        </a:rPr>
                        <a:t>rfm</a:t>
                      </a:r>
                      <a:endParaRPr lang="en-US" sz="1800" b="1" i="0" u="none" strike="noStrike">
                        <a:solidFill>
                          <a:srgbClr val="000000"/>
                        </a:solidFill>
                        <a:effectLst/>
                        <a:latin typeface="Calibri" panose="020F0502020204030204" pitchFamily="34" charset="0"/>
                      </a:endParaRPr>
                    </a:p>
                  </a:txBody>
                  <a:tcPr marL="9525" marR="9525" marT="9525" marB="0"/>
                </a:tc>
                <a:tc>
                  <a:txBody>
                    <a:bodyPr/>
                    <a:lstStyle/>
                    <a:p>
                      <a:pPr algn="ctr" fontAlgn="t"/>
                      <a:r>
                        <a:rPr lang="en-US" sz="1800" b="1" u="none" strike="noStrike" dirty="0">
                          <a:effectLst/>
                        </a:rPr>
                        <a:t>Segment</a:t>
                      </a:r>
                      <a:endParaRPr lang="en-US" sz="1800" b="1" i="0" u="none" strike="noStrike" dirty="0">
                        <a:solidFill>
                          <a:srgbClr val="000000"/>
                        </a:solidFill>
                        <a:effectLst/>
                        <a:latin typeface="Calibri" panose="020F0502020204030204" pitchFamily="34" charset="0"/>
                      </a:endParaRPr>
                    </a:p>
                  </a:txBody>
                  <a:tcPr marL="9525" marR="9525" marT="9525" marB="0"/>
                </a:tc>
                <a:extLst>
                  <a:ext uri="{0D108BD9-81ED-4DB2-BD59-A6C34878D82A}">
                    <a16:rowId xmlns:a16="http://schemas.microsoft.com/office/drawing/2014/main" val="2572595850"/>
                  </a:ext>
                </a:extLst>
              </a:tr>
              <a:tr h="331175">
                <a:tc>
                  <a:txBody>
                    <a:bodyPr/>
                    <a:lstStyle/>
                    <a:p>
                      <a:pPr algn="l" fontAlgn="b"/>
                      <a:r>
                        <a:rPr lang="en-US" sz="1800" u="none" strike="noStrike">
                          <a:effectLst/>
                        </a:rPr>
                        <a:t>AV Stores, Co.</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Medium</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Medium</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Medium_Medium_High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178009"/>
                  </a:ext>
                </a:extLst>
              </a:tr>
              <a:tr h="331175">
                <a:tc>
                  <a:txBody>
                    <a:bodyPr/>
                    <a:lstStyle/>
                    <a:p>
                      <a:pPr algn="l" fontAlgn="b"/>
                      <a:r>
                        <a:rPr lang="en-US" sz="1800" u="none" strike="noStrike">
                          <a:effectLst/>
                        </a:rPr>
                        <a:t>Baane Mini Imports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Medium</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Medium</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Medium_Medium_High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1476452"/>
                  </a:ext>
                </a:extLst>
              </a:tr>
              <a:tr h="331175">
                <a:tc>
                  <a:txBody>
                    <a:bodyPr/>
                    <a:lstStyle/>
                    <a:p>
                      <a:pPr algn="l" fontAlgn="b"/>
                      <a:r>
                        <a:rPr lang="en-US" sz="1800" u="none" strike="noStrike">
                          <a:effectLst/>
                        </a:rPr>
                        <a:t>Land of Toys Inc.</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Medium</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Medium</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Medium_Medium_High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7834376"/>
                  </a:ext>
                </a:extLst>
              </a:tr>
              <a:tr h="331175">
                <a:tc>
                  <a:txBody>
                    <a:bodyPr/>
                    <a:lstStyle/>
                    <a:p>
                      <a:pPr algn="l" fontAlgn="b"/>
                      <a:r>
                        <a:rPr lang="en-US" sz="1800" u="none" strike="noStrike">
                          <a:effectLst/>
                        </a:rPr>
                        <a:t>Online Diecast Creations Co.</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Medium</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Medium</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Medium_Medium_High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a:effectLst/>
                        </a:rPr>
                        <a:t>2</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821998"/>
                  </a:ext>
                </a:extLst>
              </a:tr>
              <a:tr h="331175">
                <a:tc>
                  <a:txBody>
                    <a:bodyPr/>
                    <a:lstStyle/>
                    <a:p>
                      <a:pPr algn="l" fontAlgn="b"/>
                      <a:r>
                        <a:rPr lang="en-US" sz="1800" u="none" strike="noStrike">
                          <a:effectLst/>
                        </a:rPr>
                        <a:t>Rovelli Gifts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Medium</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Medium</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u="none" strike="noStrike">
                          <a:effectLst/>
                        </a:rPr>
                        <a:t>Medium_Medium_High</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u="none" strike="noStrike" dirty="0">
                          <a:effectLst/>
                        </a:rPr>
                        <a:t>2</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6201"/>
                  </a:ext>
                </a:extLst>
              </a:tr>
            </a:tbl>
          </a:graphicData>
        </a:graphic>
      </p:graphicFrame>
    </p:spTree>
    <p:extLst>
      <p:ext uri="{BB962C8B-B14F-4D97-AF65-F5344CB8AC3E}">
        <p14:creationId xmlns:p14="http://schemas.microsoft.com/office/powerpoint/2010/main" val="34147417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40352C-B3A7-4FA3-B928-EA7C47265FB4}"/>
              </a:ext>
            </a:extLst>
          </p:cNvPr>
          <p:cNvSpPr txBox="1"/>
          <p:nvPr/>
        </p:nvSpPr>
        <p:spPr>
          <a:xfrm>
            <a:off x="981635" y="510988"/>
            <a:ext cx="9864239" cy="461665"/>
          </a:xfrm>
          <a:prstGeom prst="rect">
            <a:avLst/>
          </a:prstGeom>
          <a:noFill/>
        </p:spPr>
        <p:txBody>
          <a:bodyPr wrap="none" rtlCol="0">
            <a:spAutoFit/>
          </a:bodyPr>
          <a:lstStyle/>
          <a:p>
            <a:r>
              <a:rPr lang="en-US" sz="2400" dirty="0"/>
              <a:t>Customers identified who are at </a:t>
            </a:r>
            <a:r>
              <a:rPr lang="en-US" sz="2400" b="1" dirty="0"/>
              <a:t>verge of churning </a:t>
            </a:r>
            <a:r>
              <a:rPr lang="en-US" sz="2400" dirty="0"/>
              <a:t>(based on RFM analysis)</a:t>
            </a:r>
            <a:r>
              <a:rPr lang="en-US" dirty="0"/>
              <a:t>:</a:t>
            </a:r>
          </a:p>
        </p:txBody>
      </p:sp>
      <p:sp>
        <p:nvSpPr>
          <p:cNvPr id="7" name="TextBox 6">
            <a:extLst>
              <a:ext uri="{FF2B5EF4-FFF2-40B4-BE49-F238E27FC236}">
                <a16:creationId xmlns:a16="http://schemas.microsoft.com/office/drawing/2014/main" id="{032B100C-054A-4042-830B-448ADC8ED641}"/>
              </a:ext>
            </a:extLst>
          </p:cNvPr>
          <p:cNvSpPr txBox="1"/>
          <p:nvPr/>
        </p:nvSpPr>
        <p:spPr>
          <a:xfrm>
            <a:off x="981634" y="3397639"/>
            <a:ext cx="6632457" cy="461665"/>
          </a:xfrm>
          <a:prstGeom prst="rect">
            <a:avLst/>
          </a:prstGeom>
          <a:noFill/>
        </p:spPr>
        <p:txBody>
          <a:bodyPr wrap="none" rtlCol="0">
            <a:spAutoFit/>
          </a:bodyPr>
          <a:lstStyle/>
          <a:p>
            <a:r>
              <a:rPr lang="en-US" sz="2400" b="1" dirty="0"/>
              <a:t>Lost Customers </a:t>
            </a:r>
            <a:r>
              <a:rPr lang="en-US" sz="2400" dirty="0"/>
              <a:t>identified based on RFM analysis</a:t>
            </a:r>
            <a:r>
              <a:rPr lang="en-US" dirty="0"/>
              <a:t>:</a:t>
            </a:r>
          </a:p>
        </p:txBody>
      </p:sp>
      <p:graphicFrame>
        <p:nvGraphicFramePr>
          <p:cNvPr id="10" name="Table 9">
            <a:extLst>
              <a:ext uri="{FF2B5EF4-FFF2-40B4-BE49-F238E27FC236}">
                <a16:creationId xmlns:a16="http://schemas.microsoft.com/office/drawing/2014/main" id="{4C1FFD7F-D748-4B74-95A7-DCC19470D303}"/>
              </a:ext>
            </a:extLst>
          </p:cNvPr>
          <p:cNvGraphicFramePr>
            <a:graphicFrameLocks noGrp="1"/>
          </p:cNvGraphicFramePr>
          <p:nvPr>
            <p:extLst>
              <p:ext uri="{D42A27DB-BD31-4B8C-83A1-F6EECF244321}">
                <p14:modId xmlns:p14="http://schemas.microsoft.com/office/powerpoint/2010/main" val="551522190"/>
              </p:ext>
            </p:extLst>
          </p:nvPr>
        </p:nvGraphicFramePr>
        <p:xfrm>
          <a:off x="981634" y="1183341"/>
          <a:ext cx="10004612" cy="2003609"/>
        </p:xfrm>
        <a:graphic>
          <a:graphicData uri="http://schemas.openxmlformats.org/drawingml/2006/table">
            <a:tbl>
              <a:tblPr firstRow="1" bandRow="1" bandCol="1">
                <a:tableStyleId>{F2DE63D5-997A-4646-A377-4702673A728D}</a:tableStyleId>
              </a:tblPr>
              <a:tblGrid>
                <a:gridCol w="2797438">
                  <a:extLst>
                    <a:ext uri="{9D8B030D-6E8A-4147-A177-3AD203B41FA5}">
                      <a16:colId xmlns:a16="http://schemas.microsoft.com/office/drawing/2014/main" val="3043800068"/>
                    </a:ext>
                  </a:extLst>
                </a:gridCol>
                <a:gridCol w="1042758">
                  <a:extLst>
                    <a:ext uri="{9D8B030D-6E8A-4147-A177-3AD203B41FA5}">
                      <a16:colId xmlns:a16="http://schemas.microsoft.com/office/drawing/2014/main" val="571692202"/>
                    </a:ext>
                  </a:extLst>
                </a:gridCol>
                <a:gridCol w="1289837">
                  <a:extLst>
                    <a:ext uri="{9D8B030D-6E8A-4147-A177-3AD203B41FA5}">
                      <a16:colId xmlns:a16="http://schemas.microsoft.com/office/drawing/2014/main" val="3654700012"/>
                    </a:ext>
                  </a:extLst>
                </a:gridCol>
                <a:gridCol w="1021819">
                  <a:extLst>
                    <a:ext uri="{9D8B030D-6E8A-4147-A177-3AD203B41FA5}">
                      <a16:colId xmlns:a16="http://schemas.microsoft.com/office/drawing/2014/main" val="1348299344"/>
                    </a:ext>
                  </a:extLst>
                </a:gridCol>
                <a:gridCol w="2278154">
                  <a:extLst>
                    <a:ext uri="{9D8B030D-6E8A-4147-A177-3AD203B41FA5}">
                      <a16:colId xmlns:a16="http://schemas.microsoft.com/office/drawing/2014/main" val="2946344411"/>
                    </a:ext>
                  </a:extLst>
                </a:gridCol>
                <a:gridCol w="1574606">
                  <a:extLst>
                    <a:ext uri="{9D8B030D-6E8A-4147-A177-3AD203B41FA5}">
                      <a16:colId xmlns:a16="http://schemas.microsoft.com/office/drawing/2014/main" val="2705309148"/>
                    </a:ext>
                  </a:extLst>
                </a:gridCol>
              </a:tblGrid>
              <a:tr h="347734">
                <a:tc>
                  <a:txBody>
                    <a:bodyPr/>
                    <a:lstStyle/>
                    <a:p>
                      <a:pPr algn="ctr" fontAlgn="t"/>
                      <a:r>
                        <a:rPr lang="en-US" sz="1800" b="1" u="none" strike="noStrike" dirty="0">
                          <a:solidFill>
                            <a:schemeClr val="bg1"/>
                          </a:solidFill>
                          <a:effectLst/>
                        </a:rPr>
                        <a:t>CUSTOMERNAME</a:t>
                      </a:r>
                      <a:endParaRPr lang="en-US" sz="1800" b="1" i="0" u="none" strike="noStrike" dirty="0">
                        <a:solidFill>
                          <a:schemeClr val="bg1"/>
                        </a:solidFill>
                        <a:effectLst/>
                        <a:latin typeface="Calibri" panose="020F0502020204030204" pitchFamily="34" charset="0"/>
                      </a:endParaRPr>
                    </a:p>
                  </a:txBody>
                  <a:tcPr marL="9525" marR="9525" marT="9525" marB="0">
                    <a:solidFill>
                      <a:srgbClr val="CC3300"/>
                    </a:solidFill>
                  </a:tcPr>
                </a:tc>
                <a:tc>
                  <a:txBody>
                    <a:bodyPr/>
                    <a:lstStyle/>
                    <a:p>
                      <a:pPr algn="ctr" fontAlgn="t"/>
                      <a:r>
                        <a:rPr lang="en-US" sz="1800" b="1" u="none" strike="noStrike">
                          <a:solidFill>
                            <a:schemeClr val="bg1"/>
                          </a:solidFill>
                          <a:effectLst/>
                        </a:rPr>
                        <a:t>Recency</a:t>
                      </a:r>
                      <a:endParaRPr lang="en-US" sz="1800" b="1" i="0" u="none" strike="noStrike">
                        <a:solidFill>
                          <a:schemeClr val="bg1"/>
                        </a:solidFill>
                        <a:effectLst/>
                        <a:latin typeface="Calibri" panose="020F0502020204030204" pitchFamily="34" charset="0"/>
                      </a:endParaRPr>
                    </a:p>
                  </a:txBody>
                  <a:tcPr marL="9525" marR="9525" marT="9525" marB="0">
                    <a:solidFill>
                      <a:srgbClr val="CC3300"/>
                    </a:solidFill>
                  </a:tcPr>
                </a:tc>
                <a:tc>
                  <a:txBody>
                    <a:bodyPr/>
                    <a:lstStyle/>
                    <a:p>
                      <a:pPr algn="ctr" fontAlgn="t"/>
                      <a:r>
                        <a:rPr lang="en-US" sz="1800" b="1" u="none" strike="noStrike">
                          <a:solidFill>
                            <a:schemeClr val="bg1"/>
                          </a:solidFill>
                          <a:effectLst/>
                        </a:rPr>
                        <a:t>Frequency</a:t>
                      </a:r>
                      <a:endParaRPr lang="en-US" sz="1800" b="1" i="0" u="none" strike="noStrike">
                        <a:solidFill>
                          <a:schemeClr val="bg1"/>
                        </a:solidFill>
                        <a:effectLst/>
                        <a:latin typeface="Calibri" panose="020F0502020204030204" pitchFamily="34" charset="0"/>
                      </a:endParaRPr>
                    </a:p>
                  </a:txBody>
                  <a:tcPr marL="9525" marR="9525" marT="9525" marB="0">
                    <a:solidFill>
                      <a:srgbClr val="CC3300"/>
                    </a:solidFill>
                  </a:tcPr>
                </a:tc>
                <a:tc>
                  <a:txBody>
                    <a:bodyPr/>
                    <a:lstStyle/>
                    <a:p>
                      <a:pPr algn="ctr" fontAlgn="t"/>
                      <a:r>
                        <a:rPr lang="en-US" sz="1800" b="1" u="none" strike="noStrike">
                          <a:solidFill>
                            <a:schemeClr val="bg1"/>
                          </a:solidFill>
                          <a:effectLst/>
                        </a:rPr>
                        <a:t>Monetary</a:t>
                      </a:r>
                      <a:endParaRPr lang="en-US" sz="1800" b="1" i="0" u="none" strike="noStrike">
                        <a:solidFill>
                          <a:schemeClr val="bg1"/>
                        </a:solidFill>
                        <a:effectLst/>
                        <a:latin typeface="Calibri" panose="020F0502020204030204" pitchFamily="34" charset="0"/>
                      </a:endParaRPr>
                    </a:p>
                  </a:txBody>
                  <a:tcPr marL="9525" marR="9525" marT="9525" marB="0">
                    <a:solidFill>
                      <a:srgbClr val="CC3300"/>
                    </a:solidFill>
                  </a:tcPr>
                </a:tc>
                <a:tc>
                  <a:txBody>
                    <a:bodyPr/>
                    <a:lstStyle/>
                    <a:p>
                      <a:pPr algn="ctr" fontAlgn="t"/>
                      <a:r>
                        <a:rPr lang="en-US" sz="1800" b="1" u="none" strike="noStrike">
                          <a:solidFill>
                            <a:schemeClr val="bg1"/>
                          </a:solidFill>
                          <a:effectLst/>
                        </a:rPr>
                        <a:t>rfm</a:t>
                      </a:r>
                      <a:endParaRPr lang="en-US" sz="1800" b="1" i="0" u="none" strike="noStrike">
                        <a:solidFill>
                          <a:schemeClr val="bg1"/>
                        </a:solidFill>
                        <a:effectLst/>
                        <a:latin typeface="Calibri" panose="020F0502020204030204" pitchFamily="34" charset="0"/>
                      </a:endParaRPr>
                    </a:p>
                  </a:txBody>
                  <a:tcPr marL="9525" marR="9525" marT="9525" marB="0">
                    <a:solidFill>
                      <a:srgbClr val="CC3300"/>
                    </a:solidFill>
                  </a:tcPr>
                </a:tc>
                <a:tc>
                  <a:txBody>
                    <a:bodyPr/>
                    <a:lstStyle/>
                    <a:p>
                      <a:pPr algn="ctr" fontAlgn="t"/>
                      <a:r>
                        <a:rPr lang="en-US" sz="1800" b="1" u="none" strike="noStrike" dirty="0">
                          <a:solidFill>
                            <a:schemeClr val="bg1"/>
                          </a:solidFill>
                          <a:effectLst/>
                        </a:rPr>
                        <a:t>Segment</a:t>
                      </a:r>
                      <a:endParaRPr lang="en-US" sz="1800" b="1" i="0" u="none" strike="noStrike" dirty="0">
                        <a:solidFill>
                          <a:schemeClr val="bg1"/>
                        </a:solidFill>
                        <a:effectLst/>
                        <a:latin typeface="Calibri" panose="020F0502020204030204" pitchFamily="34" charset="0"/>
                      </a:endParaRPr>
                    </a:p>
                  </a:txBody>
                  <a:tcPr marL="9525" marR="9525" marT="9525" marB="0">
                    <a:solidFill>
                      <a:srgbClr val="CC3300"/>
                    </a:solidFill>
                  </a:tcPr>
                </a:tc>
                <a:extLst>
                  <a:ext uri="{0D108BD9-81ED-4DB2-BD59-A6C34878D82A}">
                    <a16:rowId xmlns:a16="http://schemas.microsoft.com/office/drawing/2014/main" val="2572595850"/>
                  </a:ext>
                </a:extLst>
              </a:tr>
              <a:tr h="331175">
                <a:tc>
                  <a:txBody>
                    <a:bodyPr/>
                    <a:lstStyle/>
                    <a:p>
                      <a:pPr algn="l" fontAlgn="b"/>
                      <a:r>
                        <a:rPr lang="en-US" sz="1800" b="0" u="none" strike="noStrike">
                          <a:solidFill>
                            <a:srgbClr val="000000"/>
                          </a:solidFill>
                          <a:effectLst/>
                        </a:rPr>
                        <a:t>Saveley &amp; Henriot, Co.</a:t>
                      </a:r>
                      <a:endParaRPr lang="en-US" sz="18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1800" b="0" u="none" strike="noStrike">
                          <a:solidFill>
                            <a:srgbClr val="000000"/>
                          </a:solidFill>
                          <a:effectLst/>
                        </a:rPr>
                        <a:t>Low</a:t>
                      </a:r>
                      <a:endParaRPr lang="en-US" sz="18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1800" b="0" u="none" strike="noStrike">
                          <a:solidFill>
                            <a:srgbClr val="000000"/>
                          </a:solidFill>
                          <a:effectLst/>
                        </a:rPr>
                        <a:t>High</a:t>
                      </a:r>
                      <a:endParaRPr lang="en-US" sz="18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1800" b="0" u="none" strike="noStrike">
                          <a:solidFill>
                            <a:srgbClr val="000000"/>
                          </a:solidFill>
                          <a:effectLst/>
                        </a:rPr>
                        <a:t>High</a:t>
                      </a:r>
                      <a:endParaRPr lang="en-US" sz="18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1800" b="0" u="none" strike="noStrike">
                          <a:solidFill>
                            <a:srgbClr val="000000"/>
                          </a:solidFill>
                          <a:effectLst/>
                        </a:rPr>
                        <a:t>Low_High_High</a:t>
                      </a:r>
                      <a:endParaRPr lang="en-US" sz="18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800" b="0" u="none" strike="noStrike" dirty="0">
                          <a:solidFill>
                            <a:srgbClr val="000000"/>
                          </a:solidFill>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63178009"/>
                  </a:ext>
                </a:extLst>
              </a:tr>
              <a:tr h="331175">
                <a:tc>
                  <a:txBody>
                    <a:bodyPr/>
                    <a:lstStyle/>
                    <a:p>
                      <a:pPr algn="l" fontAlgn="b"/>
                      <a:r>
                        <a:rPr lang="en-US" sz="1800" b="0" u="none" strike="noStrike">
                          <a:solidFill>
                            <a:srgbClr val="000000"/>
                          </a:solidFill>
                          <a:effectLst/>
                        </a:rPr>
                        <a:t>Vida Sport, Ltd</a:t>
                      </a:r>
                      <a:endParaRPr lang="en-US" sz="18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1800" b="0" u="none" strike="noStrike">
                          <a:solidFill>
                            <a:srgbClr val="000000"/>
                          </a:solidFill>
                          <a:effectLst/>
                        </a:rPr>
                        <a:t>Low</a:t>
                      </a:r>
                      <a:endParaRPr lang="en-US" sz="18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1800" b="0" u="none" strike="noStrike">
                          <a:solidFill>
                            <a:srgbClr val="000000"/>
                          </a:solidFill>
                          <a:effectLst/>
                        </a:rPr>
                        <a:t>High</a:t>
                      </a:r>
                      <a:endParaRPr lang="en-US" sz="18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1800" b="0" u="none" strike="noStrike">
                          <a:solidFill>
                            <a:srgbClr val="000000"/>
                          </a:solidFill>
                          <a:effectLst/>
                        </a:rPr>
                        <a:t>High</a:t>
                      </a:r>
                      <a:endParaRPr lang="en-US" sz="18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1800" b="0" u="none" strike="noStrike">
                          <a:solidFill>
                            <a:srgbClr val="000000"/>
                          </a:solidFill>
                          <a:effectLst/>
                        </a:rPr>
                        <a:t>Low_High_High</a:t>
                      </a:r>
                      <a:endParaRPr lang="en-US" sz="1800" b="0" i="0" u="none" strike="noStrike" dirty="0">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800" b="0" u="none" strike="noStrike">
                          <a:solidFill>
                            <a:srgbClr val="000000"/>
                          </a:solidFill>
                          <a:effectLst/>
                        </a:rPr>
                        <a:t>4</a:t>
                      </a:r>
                      <a:endParaRPr lang="en-US" sz="18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171476452"/>
                  </a:ext>
                </a:extLst>
              </a:tr>
              <a:tr h="331175">
                <a:tc>
                  <a:txBody>
                    <a:bodyPr/>
                    <a:lstStyle/>
                    <a:p>
                      <a:pPr algn="l" fontAlgn="b"/>
                      <a:r>
                        <a:rPr lang="en-US" sz="1800" b="0" u="none" strike="noStrike">
                          <a:solidFill>
                            <a:srgbClr val="000000"/>
                          </a:solidFill>
                          <a:effectLst/>
                        </a:rPr>
                        <a:t>Amica Models &amp; Co.</a:t>
                      </a:r>
                      <a:endParaRPr lang="en-US" sz="18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1800" b="0" u="none" strike="noStrike">
                          <a:solidFill>
                            <a:srgbClr val="000000"/>
                          </a:solidFill>
                          <a:effectLst/>
                        </a:rPr>
                        <a:t>Low</a:t>
                      </a:r>
                      <a:endParaRPr lang="en-US" sz="18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1800" b="0" u="none" strike="noStrike">
                          <a:solidFill>
                            <a:srgbClr val="000000"/>
                          </a:solidFill>
                          <a:effectLst/>
                        </a:rPr>
                        <a:t>High</a:t>
                      </a:r>
                      <a:endParaRPr lang="en-US" sz="18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1800" b="0" u="none" strike="noStrike">
                          <a:solidFill>
                            <a:srgbClr val="000000"/>
                          </a:solidFill>
                          <a:effectLst/>
                        </a:rPr>
                        <a:t>Medium</a:t>
                      </a:r>
                      <a:endParaRPr lang="en-US" sz="18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1800" b="0" u="none" strike="noStrike">
                          <a:solidFill>
                            <a:srgbClr val="000000"/>
                          </a:solidFill>
                          <a:effectLst/>
                        </a:rPr>
                        <a:t>Low_High_Medium</a:t>
                      </a:r>
                      <a:endParaRPr lang="en-US" sz="18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800" b="0" u="none" strike="noStrike">
                          <a:solidFill>
                            <a:srgbClr val="000000"/>
                          </a:solidFill>
                          <a:effectLst/>
                        </a:rPr>
                        <a:t>4</a:t>
                      </a:r>
                      <a:endParaRPr lang="en-US" sz="18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1937834376"/>
                  </a:ext>
                </a:extLst>
              </a:tr>
              <a:tr h="331175">
                <a:tc>
                  <a:txBody>
                    <a:bodyPr/>
                    <a:lstStyle/>
                    <a:p>
                      <a:pPr algn="l" fontAlgn="b"/>
                      <a:r>
                        <a:rPr lang="en-US" sz="1800" b="0" u="none" strike="noStrike">
                          <a:solidFill>
                            <a:srgbClr val="000000"/>
                          </a:solidFill>
                          <a:effectLst/>
                        </a:rPr>
                        <a:t>Marta's Replicas Co.</a:t>
                      </a:r>
                      <a:endParaRPr lang="en-US" sz="18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1800" b="0" u="none" strike="noStrike">
                          <a:solidFill>
                            <a:srgbClr val="000000"/>
                          </a:solidFill>
                          <a:effectLst/>
                        </a:rPr>
                        <a:t>Low</a:t>
                      </a:r>
                      <a:endParaRPr lang="en-US" sz="18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1800" b="0" u="none" strike="noStrike">
                          <a:solidFill>
                            <a:srgbClr val="000000"/>
                          </a:solidFill>
                          <a:effectLst/>
                        </a:rPr>
                        <a:t>High</a:t>
                      </a:r>
                      <a:endParaRPr lang="en-US" sz="18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1800" b="0" u="none" strike="noStrike">
                          <a:solidFill>
                            <a:srgbClr val="000000"/>
                          </a:solidFill>
                          <a:effectLst/>
                        </a:rPr>
                        <a:t>Medium</a:t>
                      </a:r>
                      <a:endParaRPr lang="en-US" sz="18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1800" b="0" u="none" strike="noStrike">
                          <a:solidFill>
                            <a:srgbClr val="000000"/>
                          </a:solidFill>
                          <a:effectLst/>
                        </a:rPr>
                        <a:t>Low_High_Medium</a:t>
                      </a:r>
                      <a:endParaRPr lang="en-US" sz="18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800" b="0" u="none" strike="noStrike">
                          <a:solidFill>
                            <a:srgbClr val="000000"/>
                          </a:solidFill>
                          <a:effectLst/>
                        </a:rPr>
                        <a:t>4</a:t>
                      </a:r>
                      <a:endParaRPr lang="en-US" sz="1800" b="0" i="0" u="none" strike="noStrike">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363821998"/>
                  </a:ext>
                </a:extLst>
              </a:tr>
              <a:tr h="331175">
                <a:tc>
                  <a:txBody>
                    <a:bodyPr/>
                    <a:lstStyle/>
                    <a:p>
                      <a:pPr algn="l" fontAlgn="b"/>
                      <a:r>
                        <a:rPr lang="en-US" sz="1800" b="0" u="none" strike="noStrike">
                          <a:solidFill>
                            <a:srgbClr val="000000"/>
                          </a:solidFill>
                          <a:effectLst/>
                        </a:rPr>
                        <a:t>Corrida Auto Replicas, Ltd</a:t>
                      </a:r>
                      <a:endParaRPr lang="en-US" sz="18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1800" b="0" u="none" strike="noStrike">
                          <a:solidFill>
                            <a:srgbClr val="000000"/>
                          </a:solidFill>
                          <a:effectLst/>
                        </a:rPr>
                        <a:t>Low</a:t>
                      </a:r>
                      <a:endParaRPr lang="en-US" sz="18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1800" b="0" u="none" strike="noStrike">
                          <a:solidFill>
                            <a:srgbClr val="000000"/>
                          </a:solidFill>
                          <a:effectLst/>
                        </a:rPr>
                        <a:t>Medium</a:t>
                      </a:r>
                      <a:endParaRPr lang="en-US" sz="18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1800" b="0" u="none" strike="noStrike">
                          <a:solidFill>
                            <a:srgbClr val="000000"/>
                          </a:solidFill>
                          <a:effectLst/>
                        </a:rPr>
                        <a:t>High</a:t>
                      </a:r>
                      <a:endParaRPr lang="en-US" sz="18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l" fontAlgn="b"/>
                      <a:r>
                        <a:rPr lang="en-US" sz="1800" b="0" u="none" strike="noStrike">
                          <a:solidFill>
                            <a:srgbClr val="000000"/>
                          </a:solidFill>
                          <a:effectLst/>
                        </a:rPr>
                        <a:t>Low_Medium_High</a:t>
                      </a:r>
                      <a:endParaRPr lang="en-US" sz="1800" b="0" i="0" u="none" strike="noStrike">
                        <a:solidFill>
                          <a:srgbClr val="000000"/>
                        </a:solidFill>
                        <a:effectLst/>
                        <a:latin typeface="Calibri" panose="020F0502020204030204" pitchFamily="34" charset="0"/>
                      </a:endParaRPr>
                    </a:p>
                  </a:txBody>
                  <a:tcPr marL="9525" marR="9525" marT="9525" marB="0" anchor="b">
                    <a:noFill/>
                  </a:tcPr>
                </a:tc>
                <a:tc>
                  <a:txBody>
                    <a:bodyPr/>
                    <a:lstStyle/>
                    <a:p>
                      <a:pPr algn="r" fontAlgn="b"/>
                      <a:r>
                        <a:rPr lang="en-US" sz="1800" b="0" u="none" strike="noStrike" dirty="0">
                          <a:solidFill>
                            <a:srgbClr val="000000"/>
                          </a:solidFill>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b">
                    <a:noFill/>
                  </a:tcPr>
                </a:tc>
                <a:extLst>
                  <a:ext uri="{0D108BD9-81ED-4DB2-BD59-A6C34878D82A}">
                    <a16:rowId xmlns:a16="http://schemas.microsoft.com/office/drawing/2014/main" val="2406201"/>
                  </a:ext>
                </a:extLst>
              </a:tr>
            </a:tbl>
          </a:graphicData>
        </a:graphic>
      </p:graphicFrame>
      <p:graphicFrame>
        <p:nvGraphicFramePr>
          <p:cNvPr id="11" name="Table 10">
            <a:extLst>
              <a:ext uri="{FF2B5EF4-FFF2-40B4-BE49-F238E27FC236}">
                <a16:creationId xmlns:a16="http://schemas.microsoft.com/office/drawing/2014/main" id="{F8D1CCEA-C767-4195-8022-77CA03580CB7}"/>
              </a:ext>
            </a:extLst>
          </p:cNvPr>
          <p:cNvGraphicFramePr>
            <a:graphicFrameLocks noGrp="1"/>
          </p:cNvGraphicFramePr>
          <p:nvPr>
            <p:extLst>
              <p:ext uri="{D42A27DB-BD31-4B8C-83A1-F6EECF244321}">
                <p14:modId xmlns:p14="http://schemas.microsoft.com/office/powerpoint/2010/main" val="786690134"/>
              </p:ext>
            </p:extLst>
          </p:nvPr>
        </p:nvGraphicFramePr>
        <p:xfrm>
          <a:off x="981634" y="4069993"/>
          <a:ext cx="10004612" cy="2003609"/>
        </p:xfrm>
        <a:graphic>
          <a:graphicData uri="http://schemas.openxmlformats.org/drawingml/2006/table">
            <a:tbl>
              <a:tblPr firstRow="1" bandRow="1" bandCol="1">
                <a:tableStyleId>{912C8C85-51F0-491E-9774-3900AFEF0FD7}</a:tableStyleId>
              </a:tblPr>
              <a:tblGrid>
                <a:gridCol w="2998695">
                  <a:extLst>
                    <a:ext uri="{9D8B030D-6E8A-4147-A177-3AD203B41FA5}">
                      <a16:colId xmlns:a16="http://schemas.microsoft.com/office/drawing/2014/main" val="3043800068"/>
                    </a:ext>
                  </a:extLst>
                </a:gridCol>
                <a:gridCol w="841501">
                  <a:extLst>
                    <a:ext uri="{9D8B030D-6E8A-4147-A177-3AD203B41FA5}">
                      <a16:colId xmlns:a16="http://schemas.microsoft.com/office/drawing/2014/main" val="571692202"/>
                    </a:ext>
                  </a:extLst>
                </a:gridCol>
                <a:gridCol w="1289837">
                  <a:extLst>
                    <a:ext uri="{9D8B030D-6E8A-4147-A177-3AD203B41FA5}">
                      <a16:colId xmlns:a16="http://schemas.microsoft.com/office/drawing/2014/main" val="3654700012"/>
                    </a:ext>
                  </a:extLst>
                </a:gridCol>
                <a:gridCol w="1021819">
                  <a:extLst>
                    <a:ext uri="{9D8B030D-6E8A-4147-A177-3AD203B41FA5}">
                      <a16:colId xmlns:a16="http://schemas.microsoft.com/office/drawing/2014/main" val="1348299344"/>
                    </a:ext>
                  </a:extLst>
                </a:gridCol>
                <a:gridCol w="2278154">
                  <a:extLst>
                    <a:ext uri="{9D8B030D-6E8A-4147-A177-3AD203B41FA5}">
                      <a16:colId xmlns:a16="http://schemas.microsoft.com/office/drawing/2014/main" val="2946344411"/>
                    </a:ext>
                  </a:extLst>
                </a:gridCol>
                <a:gridCol w="1574606">
                  <a:extLst>
                    <a:ext uri="{9D8B030D-6E8A-4147-A177-3AD203B41FA5}">
                      <a16:colId xmlns:a16="http://schemas.microsoft.com/office/drawing/2014/main" val="2705309148"/>
                    </a:ext>
                  </a:extLst>
                </a:gridCol>
              </a:tblGrid>
              <a:tr h="347734">
                <a:tc>
                  <a:txBody>
                    <a:bodyPr/>
                    <a:lstStyle/>
                    <a:p>
                      <a:pPr algn="ctr" fontAlgn="t"/>
                      <a:r>
                        <a:rPr lang="en-US" sz="1800" b="1" u="none" strike="noStrike">
                          <a:solidFill>
                            <a:schemeClr val="bg1"/>
                          </a:solidFill>
                          <a:effectLst/>
                        </a:rPr>
                        <a:t>CUSTOMERNAME</a:t>
                      </a:r>
                      <a:endParaRPr lang="en-US" sz="1800" b="1" i="0" u="none" strike="noStrike">
                        <a:solidFill>
                          <a:schemeClr val="bg1"/>
                        </a:solidFill>
                        <a:effectLst/>
                        <a:latin typeface="Calibri" panose="020F0502020204030204" pitchFamily="34" charset="0"/>
                      </a:endParaRPr>
                    </a:p>
                  </a:txBody>
                  <a:tcPr marL="9525" marR="9525" marT="9525" marB="0"/>
                </a:tc>
                <a:tc>
                  <a:txBody>
                    <a:bodyPr/>
                    <a:lstStyle/>
                    <a:p>
                      <a:pPr algn="ctr" fontAlgn="t"/>
                      <a:r>
                        <a:rPr lang="en-US" sz="1800" b="1" u="none" strike="noStrike">
                          <a:solidFill>
                            <a:schemeClr val="bg1"/>
                          </a:solidFill>
                          <a:effectLst/>
                        </a:rPr>
                        <a:t>Recency</a:t>
                      </a:r>
                      <a:endParaRPr lang="en-US" sz="1800" b="1" i="0" u="none" strike="noStrike">
                        <a:solidFill>
                          <a:schemeClr val="bg1"/>
                        </a:solidFill>
                        <a:effectLst/>
                        <a:latin typeface="Calibri" panose="020F0502020204030204" pitchFamily="34" charset="0"/>
                      </a:endParaRPr>
                    </a:p>
                  </a:txBody>
                  <a:tcPr marL="9525" marR="9525" marT="9525" marB="0"/>
                </a:tc>
                <a:tc>
                  <a:txBody>
                    <a:bodyPr/>
                    <a:lstStyle/>
                    <a:p>
                      <a:pPr algn="ctr" fontAlgn="t"/>
                      <a:r>
                        <a:rPr lang="en-US" sz="1800" b="1" u="none" strike="noStrike">
                          <a:solidFill>
                            <a:schemeClr val="bg1"/>
                          </a:solidFill>
                          <a:effectLst/>
                        </a:rPr>
                        <a:t>Frequency</a:t>
                      </a:r>
                      <a:endParaRPr lang="en-US" sz="1800" b="1" i="0" u="none" strike="noStrike">
                        <a:solidFill>
                          <a:schemeClr val="bg1"/>
                        </a:solidFill>
                        <a:effectLst/>
                        <a:latin typeface="Calibri" panose="020F0502020204030204" pitchFamily="34" charset="0"/>
                      </a:endParaRPr>
                    </a:p>
                  </a:txBody>
                  <a:tcPr marL="9525" marR="9525" marT="9525" marB="0"/>
                </a:tc>
                <a:tc>
                  <a:txBody>
                    <a:bodyPr/>
                    <a:lstStyle/>
                    <a:p>
                      <a:pPr algn="ctr" fontAlgn="t"/>
                      <a:r>
                        <a:rPr lang="en-US" sz="1800" b="1" u="none" strike="noStrike">
                          <a:solidFill>
                            <a:schemeClr val="bg1"/>
                          </a:solidFill>
                          <a:effectLst/>
                        </a:rPr>
                        <a:t>Monetary</a:t>
                      </a:r>
                      <a:endParaRPr lang="en-US" sz="1800" b="1" i="0" u="none" strike="noStrike">
                        <a:solidFill>
                          <a:schemeClr val="bg1"/>
                        </a:solidFill>
                        <a:effectLst/>
                        <a:latin typeface="Calibri" panose="020F0502020204030204" pitchFamily="34" charset="0"/>
                      </a:endParaRPr>
                    </a:p>
                  </a:txBody>
                  <a:tcPr marL="9525" marR="9525" marT="9525" marB="0"/>
                </a:tc>
                <a:tc>
                  <a:txBody>
                    <a:bodyPr/>
                    <a:lstStyle/>
                    <a:p>
                      <a:pPr algn="ctr" fontAlgn="t"/>
                      <a:r>
                        <a:rPr lang="en-US" sz="1800" b="1" u="none" strike="noStrike">
                          <a:solidFill>
                            <a:schemeClr val="bg1"/>
                          </a:solidFill>
                          <a:effectLst/>
                        </a:rPr>
                        <a:t>rfm</a:t>
                      </a:r>
                      <a:endParaRPr lang="en-US" sz="1800" b="1" i="0" u="none" strike="noStrike">
                        <a:solidFill>
                          <a:schemeClr val="bg1"/>
                        </a:solidFill>
                        <a:effectLst/>
                        <a:latin typeface="Calibri" panose="020F0502020204030204" pitchFamily="34" charset="0"/>
                      </a:endParaRPr>
                    </a:p>
                  </a:txBody>
                  <a:tcPr marL="9525" marR="9525" marT="9525" marB="0"/>
                </a:tc>
                <a:tc>
                  <a:txBody>
                    <a:bodyPr/>
                    <a:lstStyle/>
                    <a:p>
                      <a:pPr algn="ctr" fontAlgn="t"/>
                      <a:r>
                        <a:rPr lang="en-US" sz="1800" b="1" u="none" strike="noStrike" dirty="0">
                          <a:solidFill>
                            <a:schemeClr val="bg1"/>
                          </a:solidFill>
                          <a:effectLst/>
                        </a:rPr>
                        <a:t>Segment</a:t>
                      </a:r>
                      <a:endParaRPr lang="en-US" sz="1800" b="1" i="0" u="none" strike="noStrike" dirty="0">
                        <a:solidFill>
                          <a:schemeClr val="bg1"/>
                        </a:solidFill>
                        <a:effectLst/>
                        <a:latin typeface="Calibri" panose="020F0502020204030204" pitchFamily="34" charset="0"/>
                      </a:endParaRPr>
                    </a:p>
                  </a:txBody>
                  <a:tcPr marL="9525" marR="9525" marT="9525" marB="0"/>
                </a:tc>
                <a:extLst>
                  <a:ext uri="{0D108BD9-81ED-4DB2-BD59-A6C34878D82A}">
                    <a16:rowId xmlns:a16="http://schemas.microsoft.com/office/drawing/2014/main" val="2572595850"/>
                  </a:ext>
                </a:extLst>
              </a:tr>
              <a:tr h="331175">
                <a:tc>
                  <a:txBody>
                    <a:bodyPr/>
                    <a:lstStyle/>
                    <a:p>
                      <a:pPr algn="l" fontAlgn="b"/>
                      <a:r>
                        <a:rPr lang="en-US" sz="1800" b="0" u="none" strike="noStrike">
                          <a:solidFill>
                            <a:srgbClr val="000000"/>
                          </a:solidFill>
                          <a:effectLst/>
                        </a:rPr>
                        <a:t>CAF Imports</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a:solidFill>
                            <a:srgbClr val="000000"/>
                          </a:solidFill>
                          <a:effectLst/>
                        </a:rPr>
                        <a:t>Low</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a:solidFill>
                            <a:srgbClr val="000000"/>
                          </a:solidFill>
                          <a:effectLst/>
                        </a:rPr>
                        <a:t>Low</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a:solidFill>
                            <a:srgbClr val="000000"/>
                          </a:solidFill>
                          <a:effectLst/>
                        </a:rPr>
                        <a:t>Low</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a:solidFill>
                            <a:srgbClr val="000000"/>
                          </a:solidFill>
                          <a:effectLst/>
                        </a:rPr>
                        <a:t>Low_Low_Low</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a:solidFill>
                            <a:srgbClr val="000000"/>
                          </a:solidFill>
                          <a:effectLst/>
                        </a:rPr>
                        <a:t>4</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178009"/>
                  </a:ext>
                </a:extLst>
              </a:tr>
              <a:tr h="331175">
                <a:tc>
                  <a:txBody>
                    <a:bodyPr/>
                    <a:lstStyle/>
                    <a:p>
                      <a:pPr algn="l" fontAlgn="b"/>
                      <a:r>
                        <a:rPr lang="en-US" sz="1800" b="0" u="none" strike="noStrike">
                          <a:solidFill>
                            <a:srgbClr val="000000"/>
                          </a:solidFill>
                          <a:effectLst/>
                        </a:rPr>
                        <a:t>Cambridge Collectables Co.</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a:solidFill>
                            <a:srgbClr val="000000"/>
                          </a:solidFill>
                          <a:effectLst/>
                        </a:rPr>
                        <a:t>Low</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a:solidFill>
                            <a:srgbClr val="000000"/>
                          </a:solidFill>
                          <a:effectLst/>
                        </a:rPr>
                        <a:t>Low</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a:solidFill>
                            <a:srgbClr val="000000"/>
                          </a:solidFill>
                          <a:effectLst/>
                        </a:rPr>
                        <a:t>Low</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a:solidFill>
                            <a:srgbClr val="000000"/>
                          </a:solidFill>
                          <a:effectLst/>
                        </a:rPr>
                        <a:t>Low_Low_Low</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a:solidFill>
                            <a:srgbClr val="000000"/>
                          </a:solidFill>
                          <a:effectLst/>
                        </a:rPr>
                        <a:t>4</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1476452"/>
                  </a:ext>
                </a:extLst>
              </a:tr>
              <a:tr h="331175">
                <a:tc>
                  <a:txBody>
                    <a:bodyPr/>
                    <a:lstStyle/>
                    <a:p>
                      <a:pPr algn="l" fontAlgn="b"/>
                      <a:r>
                        <a:rPr lang="en-US" sz="1800" b="0" u="none" strike="noStrike">
                          <a:solidFill>
                            <a:srgbClr val="000000"/>
                          </a:solidFill>
                          <a:effectLst/>
                        </a:rPr>
                        <a:t>Double Decker Gift Stores, Ltd</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a:solidFill>
                            <a:srgbClr val="000000"/>
                          </a:solidFill>
                          <a:effectLst/>
                        </a:rPr>
                        <a:t>Low</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a:solidFill>
                            <a:srgbClr val="000000"/>
                          </a:solidFill>
                          <a:effectLst/>
                        </a:rPr>
                        <a:t>Low</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a:solidFill>
                            <a:srgbClr val="000000"/>
                          </a:solidFill>
                          <a:effectLst/>
                        </a:rPr>
                        <a:t>Low</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a:solidFill>
                            <a:srgbClr val="000000"/>
                          </a:solidFill>
                          <a:effectLst/>
                        </a:rPr>
                        <a:t>Low_Low_Low</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a:solidFill>
                            <a:srgbClr val="000000"/>
                          </a:solidFill>
                          <a:effectLst/>
                        </a:rPr>
                        <a:t>4</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37834376"/>
                  </a:ext>
                </a:extLst>
              </a:tr>
              <a:tr h="331175">
                <a:tc>
                  <a:txBody>
                    <a:bodyPr/>
                    <a:lstStyle/>
                    <a:p>
                      <a:pPr algn="l" fontAlgn="b"/>
                      <a:r>
                        <a:rPr lang="en-US" sz="1800" b="0" u="none" strike="noStrike" dirty="0">
                          <a:solidFill>
                            <a:srgbClr val="000000"/>
                          </a:solidFill>
                          <a:effectLst/>
                        </a:rPr>
                        <a:t>Iberia Gift Imports, Corp.</a:t>
                      </a:r>
                      <a:endParaRPr lang="en-US" sz="1800" b="0" i="0" u="none" strike="noStrike" dirty="0">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a:solidFill>
                            <a:srgbClr val="000000"/>
                          </a:solidFill>
                          <a:effectLst/>
                        </a:rPr>
                        <a:t>Low</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a:solidFill>
                            <a:srgbClr val="000000"/>
                          </a:solidFill>
                          <a:effectLst/>
                        </a:rPr>
                        <a:t>Low</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a:solidFill>
                            <a:srgbClr val="000000"/>
                          </a:solidFill>
                          <a:effectLst/>
                        </a:rPr>
                        <a:t>Low</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a:solidFill>
                            <a:srgbClr val="000000"/>
                          </a:solidFill>
                          <a:effectLst/>
                        </a:rPr>
                        <a:t>Low_Low_Low</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a:solidFill>
                            <a:srgbClr val="000000"/>
                          </a:solidFill>
                          <a:effectLst/>
                        </a:rPr>
                        <a:t>4</a:t>
                      </a:r>
                      <a:endParaRPr lang="en-US" sz="1800" b="0" i="0" u="none" strike="noStrike">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3821998"/>
                  </a:ext>
                </a:extLst>
              </a:tr>
              <a:tr h="331175">
                <a:tc>
                  <a:txBody>
                    <a:bodyPr/>
                    <a:lstStyle/>
                    <a:p>
                      <a:pPr algn="l" fontAlgn="b"/>
                      <a:r>
                        <a:rPr lang="en-US" sz="1800" b="0" u="none" strike="noStrike">
                          <a:solidFill>
                            <a:srgbClr val="000000"/>
                          </a:solidFill>
                          <a:effectLst/>
                        </a:rPr>
                        <a:t>Microscale Inc.</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a:solidFill>
                            <a:srgbClr val="000000"/>
                          </a:solidFill>
                          <a:effectLst/>
                        </a:rPr>
                        <a:t>Low</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a:solidFill>
                            <a:srgbClr val="000000"/>
                          </a:solidFill>
                          <a:effectLst/>
                        </a:rPr>
                        <a:t>Low</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a:solidFill>
                            <a:srgbClr val="000000"/>
                          </a:solidFill>
                          <a:effectLst/>
                        </a:rPr>
                        <a:t>Low</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l" fontAlgn="b"/>
                      <a:r>
                        <a:rPr lang="en-US" sz="1800" b="0" u="none" strike="noStrike">
                          <a:solidFill>
                            <a:srgbClr val="000000"/>
                          </a:solidFill>
                          <a:effectLst/>
                        </a:rPr>
                        <a:t>Low_Low_Low</a:t>
                      </a:r>
                      <a:endParaRPr lang="en-US" sz="1800" b="0" i="0" u="none" strike="noStrike">
                        <a:solidFill>
                          <a:srgbClr val="000000"/>
                        </a:solidFill>
                        <a:effectLst/>
                        <a:latin typeface="Calibri" panose="020F0502020204030204" pitchFamily="34" charset="0"/>
                      </a:endParaRPr>
                    </a:p>
                  </a:txBody>
                  <a:tcPr marL="9525" marR="9525" marT="9525" marB="0" anchor="b"/>
                </a:tc>
                <a:tc>
                  <a:txBody>
                    <a:bodyPr/>
                    <a:lstStyle/>
                    <a:p>
                      <a:pPr algn="r" fontAlgn="b"/>
                      <a:r>
                        <a:rPr lang="en-US" sz="1800" b="0" u="none" strike="noStrike" dirty="0">
                          <a:solidFill>
                            <a:srgbClr val="000000"/>
                          </a:solidFill>
                          <a:effectLst/>
                        </a:rPr>
                        <a:t>4</a:t>
                      </a:r>
                      <a:endParaRPr lang="en-US" sz="18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06201"/>
                  </a:ext>
                </a:extLst>
              </a:tr>
            </a:tbl>
          </a:graphicData>
        </a:graphic>
      </p:graphicFrame>
    </p:spTree>
    <p:extLst>
      <p:ext uri="{BB962C8B-B14F-4D97-AF65-F5344CB8AC3E}">
        <p14:creationId xmlns:p14="http://schemas.microsoft.com/office/powerpoint/2010/main" val="316434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D0ED1E-E326-47B5-A5BB-DE6FC9A92746}"/>
              </a:ext>
            </a:extLst>
          </p:cNvPr>
          <p:cNvSpPr txBox="1"/>
          <p:nvPr/>
        </p:nvSpPr>
        <p:spPr>
          <a:xfrm>
            <a:off x="1398494" y="637862"/>
            <a:ext cx="9628094" cy="646331"/>
          </a:xfrm>
          <a:prstGeom prst="rect">
            <a:avLst/>
          </a:prstGeom>
          <a:noFill/>
        </p:spPr>
        <p:txBody>
          <a:bodyPr wrap="square" rtlCol="0">
            <a:spAutoFit/>
          </a:bodyPr>
          <a:lstStyle/>
          <a:p>
            <a:r>
              <a:rPr lang="en-US" sz="3600" b="1" dirty="0"/>
              <a:t>Assumptions</a:t>
            </a:r>
          </a:p>
        </p:txBody>
      </p:sp>
      <p:cxnSp>
        <p:nvCxnSpPr>
          <p:cNvPr id="6" name="Straight Connector 5">
            <a:extLst>
              <a:ext uri="{FF2B5EF4-FFF2-40B4-BE49-F238E27FC236}">
                <a16:creationId xmlns:a16="http://schemas.microsoft.com/office/drawing/2014/main" id="{2BB32484-F703-41E7-B2EF-B08311A80BF7}"/>
              </a:ext>
            </a:extLst>
          </p:cNvPr>
          <p:cNvCxnSpPr>
            <a:cxnSpLocks/>
          </p:cNvCxnSpPr>
          <p:nvPr/>
        </p:nvCxnSpPr>
        <p:spPr>
          <a:xfrm>
            <a:off x="1398494" y="1453154"/>
            <a:ext cx="9628094"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F8C2ECE-586B-4DCA-8752-B9337E56C3E4}"/>
              </a:ext>
            </a:extLst>
          </p:cNvPr>
          <p:cNvSpPr txBox="1"/>
          <p:nvPr/>
        </p:nvSpPr>
        <p:spPr>
          <a:xfrm>
            <a:off x="1398494" y="1737968"/>
            <a:ext cx="9628094" cy="2862322"/>
          </a:xfrm>
          <a:prstGeom prst="rect">
            <a:avLst/>
          </a:prstGeom>
          <a:noFill/>
        </p:spPr>
        <p:txBody>
          <a:bodyPr wrap="square" rtlCol="0">
            <a:spAutoFit/>
          </a:bodyPr>
          <a:lstStyle/>
          <a:p>
            <a:pPr marL="285750" indent="-285750">
              <a:buFont typeface="Arial" panose="020B0604020202020204" pitchFamily="34" charset="0"/>
              <a:buChar char="•"/>
            </a:pPr>
            <a:r>
              <a:rPr lang="en-US" dirty="0"/>
              <a:t>For frequency and recency calculations it was assumed that the analysis was performed on 01/06/2021 (as the last order placed was on 31/05/2021)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segmentation of recency, three classes has been created i.e. High, Medium and Low which contain fairly equal numbers of data point.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For segmentation of “monetary” values also, three classes has been created i.e. High, Medium and Low which contain fairly equal numbers of data point.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graphicFrame>
        <p:nvGraphicFramePr>
          <p:cNvPr id="11" name="Table 11">
            <a:extLst>
              <a:ext uri="{FF2B5EF4-FFF2-40B4-BE49-F238E27FC236}">
                <a16:creationId xmlns:a16="http://schemas.microsoft.com/office/drawing/2014/main" id="{87BCD7C0-766E-4BC9-8D81-9B095C275BB3}"/>
              </a:ext>
            </a:extLst>
          </p:cNvPr>
          <p:cNvGraphicFramePr>
            <a:graphicFrameLocks noGrp="1"/>
          </p:cNvGraphicFramePr>
          <p:nvPr>
            <p:extLst>
              <p:ext uri="{D42A27DB-BD31-4B8C-83A1-F6EECF244321}">
                <p14:modId xmlns:p14="http://schemas.microsoft.com/office/powerpoint/2010/main" val="4251270184"/>
              </p:ext>
            </p:extLst>
          </p:nvPr>
        </p:nvGraphicFramePr>
        <p:xfrm>
          <a:off x="8184776" y="4019361"/>
          <a:ext cx="2608730" cy="1920240"/>
        </p:xfrm>
        <a:graphic>
          <a:graphicData uri="http://schemas.openxmlformats.org/drawingml/2006/table">
            <a:tbl>
              <a:tblPr firstRow="1" bandRow="1">
                <a:tableStyleId>{073A0DAA-6AF3-43AB-8588-CEC1D06C72B9}</a:tableStyleId>
              </a:tblPr>
              <a:tblGrid>
                <a:gridCol w="1304365">
                  <a:extLst>
                    <a:ext uri="{9D8B030D-6E8A-4147-A177-3AD203B41FA5}">
                      <a16:colId xmlns:a16="http://schemas.microsoft.com/office/drawing/2014/main" val="1395313110"/>
                    </a:ext>
                  </a:extLst>
                </a:gridCol>
                <a:gridCol w="1304365">
                  <a:extLst>
                    <a:ext uri="{9D8B030D-6E8A-4147-A177-3AD203B41FA5}">
                      <a16:colId xmlns:a16="http://schemas.microsoft.com/office/drawing/2014/main" val="3051632251"/>
                    </a:ext>
                  </a:extLst>
                </a:gridCol>
              </a:tblGrid>
              <a:tr h="543362">
                <a:tc>
                  <a:txBody>
                    <a:bodyPr/>
                    <a:lstStyle/>
                    <a:p>
                      <a:r>
                        <a:rPr lang="en-US" sz="1600" dirty="0"/>
                        <a:t>Frequency</a:t>
                      </a:r>
                    </a:p>
                  </a:txBody>
                  <a:tcPr/>
                </a:tc>
                <a:tc>
                  <a:txBody>
                    <a:bodyPr/>
                    <a:lstStyle/>
                    <a:p>
                      <a:r>
                        <a:rPr lang="en-US" sz="1600" dirty="0"/>
                        <a:t>Transactions per month</a:t>
                      </a:r>
                    </a:p>
                  </a:txBody>
                  <a:tcPr/>
                </a:tc>
                <a:extLst>
                  <a:ext uri="{0D108BD9-81ED-4DB2-BD59-A6C34878D82A}">
                    <a16:rowId xmlns:a16="http://schemas.microsoft.com/office/drawing/2014/main" val="1735360565"/>
                  </a:ext>
                </a:extLst>
              </a:tr>
              <a:tr h="322329">
                <a:tc>
                  <a:txBody>
                    <a:bodyPr/>
                    <a:lstStyle/>
                    <a:p>
                      <a:r>
                        <a:rPr lang="en-US" sz="1600" dirty="0" err="1"/>
                        <a:t>VeryHigh</a:t>
                      </a:r>
                      <a:endParaRPr lang="en-US" sz="1600" dirty="0"/>
                    </a:p>
                  </a:txBody>
                  <a:tcPr/>
                </a:tc>
                <a:tc>
                  <a:txBody>
                    <a:bodyPr/>
                    <a:lstStyle/>
                    <a:p>
                      <a:r>
                        <a:rPr lang="en-US" sz="1600" dirty="0"/>
                        <a:t>&gt;6</a:t>
                      </a:r>
                    </a:p>
                  </a:txBody>
                  <a:tcPr/>
                </a:tc>
                <a:extLst>
                  <a:ext uri="{0D108BD9-81ED-4DB2-BD59-A6C34878D82A}">
                    <a16:rowId xmlns:a16="http://schemas.microsoft.com/office/drawing/2014/main" val="2362376249"/>
                  </a:ext>
                </a:extLst>
              </a:tr>
              <a:tr h="322329">
                <a:tc>
                  <a:txBody>
                    <a:bodyPr/>
                    <a:lstStyle/>
                    <a:p>
                      <a:r>
                        <a:rPr lang="en-US" sz="1600" dirty="0"/>
                        <a:t>High</a:t>
                      </a:r>
                    </a:p>
                  </a:txBody>
                  <a:tcPr/>
                </a:tc>
                <a:tc>
                  <a:txBody>
                    <a:bodyPr/>
                    <a:lstStyle/>
                    <a:p>
                      <a:r>
                        <a:rPr lang="en-US" sz="1600" dirty="0"/>
                        <a:t>&gt;2</a:t>
                      </a:r>
                    </a:p>
                  </a:txBody>
                  <a:tcPr/>
                </a:tc>
                <a:extLst>
                  <a:ext uri="{0D108BD9-81ED-4DB2-BD59-A6C34878D82A}">
                    <a16:rowId xmlns:a16="http://schemas.microsoft.com/office/drawing/2014/main" val="3388993520"/>
                  </a:ext>
                </a:extLst>
              </a:tr>
              <a:tr h="322329">
                <a:tc>
                  <a:txBody>
                    <a:bodyPr/>
                    <a:lstStyle/>
                    <a:p>
                      <a:r>
                        <a:rPr lang="en-US" sz="1600" dirty="0"/>
                        <a:t>Medium</a:t>
                      </a:r>
                    </a:p>
                  </a:txBody>
                  <a:tcPr/>
                </a:tc>
                <a:tc>
                  <a:txBody>
                    <a:bodyPr/>
                    <a:lstStyle/>
                    <a:p>
                      <a:r>
                        <a:rPr lang="en-US" sz="1600" dirty="0"/>
                        <a:t>1</a:t>
                      </a:r>
                    </a:p>
                  </a:txBody>
                  <a:tcPr/>
                </a:tc>
                <a:extLst>
                  <a:ext uri="{0D108BD9-81ED-4DB2-BD59-A6C34878D82A}">
                    <a16:rowId xmlns:a16="http://schemas.microsoft.com/office/drawing/2014/main" val="2715129005"/>
                  </a:ext>
                </a:extLst>
              </a:tr>
              <a:tr h="322329">
                <a:tc>
                  <a:txBody>
                    <a:bodyPr/>
                    <a:lstStyle/>
                    <a:p>
                      <a:r>
                        <a:rPr lang="en-US" sz="1600" dirty="0"/>
                        <a:t>Low</a:t>
                      </a:r>
                    </a:p>
                  </a:txBody>
                  <a:tcPr/>
                </a:tc>
                <a:tc>
                  <a:txBody>
                    <a:bodyPr/>
                    <a:lstStyle/>
                    <a:p>
                      <a:r>
                        <a:rPr lang="en-US" sz="1600" dirty="0"/>
                        <a:t>0</a:t>
                      </a:r>
                    </a:p>
                  </a:txBody>
                  <a:tcPr/>
                </a:tc>
                <a:extLst>
                  <a:ext uri="{0D108BD9-81ED-4DB2-BD59-A6C34878D82A}">
                    <a16:rowId xmlns:a16="http://schemas.microsoft.com/office/drawing/2014/main" val="12393088"/>
                  </a:ext>
                </a:extLst>
              </a:tr>
            </a:tbl>
          </a:graphicData>
        </a:graphic>
      </p:graphicFrame>
      <p:sp>
        <p:nvSpPr>
          <p:cNvPr id="12" name="TextBox 11">
            <a:extLst>
              <a:ext uri="{FF2B5EF4-FFF2-40B4-BE49-F238E27FC236}">
                <a16:creationId xmlns:a16="http://schemas.microsoft.com/office/drawing/2014/main" id="{440ECD68-61E5-45FF-A32E-A27E67E553B9}"/>
              </a:ext>
            </a:extLst>
          </p:cNvPr>
          <p:cNvSpPr txBox="1"/>
          <p:nvPr/>
        </p:nvSpPr>
        <p:spPr>
          <a:xfrm>
            <a:off x="1398494" y="4600290"/>
            <a:ext cx="684455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Similarly, for segmentation of frequency, four classes have been created (i.e. </a:t>
            </a:r>
            <a:r>
              <a:rPr lang="en-US" dirty="0" err="1"/>
              <a:t>VeryHigh</a:t>
            </a:r>
            <a:r>
              <a:rPr lang="en-US" dirty="0"/>
              <a:t>, High, Medium and Low). But in case of frequency the corresponding values were assumed integer only: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129456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44A9D-6DA8-46F0-A1C2-3377A37F194E}"/>
              </a:ext>
            </a:extLst>
          </p:cNvPr>
          <p:cNvSpPr>
            <a:spLocks noGrp="1"/>
          </p:cNvSpPr>
          <p:nvPr>
            <p:ph type="title"/>
          </p:nvPr>
        </p:nvSpPr>
        <p:spPr/>
        <p:txBody>
          <a:bodyPr/>
          <a:lstStyle/>
          <a:p>
            <a:r>
              <a:rPr lang="en-US" dirty="0"/>
              <a:t>Tools used for this analysis</a:t>
            </a:r>
          </a:p>
        </p:txBody>
      </p:sp>
      <p:sp>
        <p:nvSpPr>
          <p:cNvPr id="3" name="Content Placeholder 2">
            <a:extLst>
              <a:ext uri="{FF2B5EF4-FFF2-40B4-BE49-F238E27FC236}">
                <a16:creationId xmlns:a16="http://schemas.microsoft.com/office/drawing/2014/main" id="{A10A47D7-9F19-406F-9333-04B8826920D7}"/>
              </a:ext>
            </a:extLst>
          </p:cNvPr>
          <p:cNvSpPr>
            <a:spLocks noGrp="1"/>
          </p:cNvSpPr>
          <p:nvPr>
            <p:ph idx="1"/>
          </p:nvPr>
        </p:nvSpPr>
        <p:spPr/>
        <p:txBody>
          <a:bodyPr>
            <a:normAutofit/>
          </a:bodyPr>
          <a:lstStyle/>
          <a:p>
            <a:pPr marL="900113" indent="-542925">
              <a:buFont typeface="Franklin Gothic Book" panose="020B0503020102020204" pitchFamily="34" charset="0"/>
              <a:buChar char="●"/>
            </a:pPr>
            <a:endParaRPr lang="en-US" sz="2000" dirty="0"/>
          </a:p>
          <a:p>
            <a:pPr marL="900113" indent="-542925">
              <a:buFont typeface="Franklin Gothic Book" panose="020B0503020102020204" pitchFamily="34" charset="0"/>
              <a:buChar char="●"/>
            </a:pPr>
            <a:r>
              <a:rPr lang="en-US" sz="2000" dirty="0"/>
              <a:t>Python: Basic libraries like NumPy, Pandas, Matplotlib and seaborn were used for manipulations and some visualizations.</a:t>
            </a:r>
          </a:p>
          <a:p>
            <a:pPr marL="900113" indent="-542925">
              <a:buFont typeface="Franklin Gothic Book" panose="020B0503020102020204" pitchFamily="34" charset="0"/>
              <a:buChar char="●"/>
            </a:pPr>
            <a:r>
              <a:rPr lang="en-US" sz="2000" dirty="0"/>
              <a:t>Tableau: For more intuitive and good visualizations tableau was used.</a:t>
            </a:r>
          </a:p>
          <a:p>
            <a:pPr marL="900113" indent="-542925">
              <a:buFont typeface="Franklin Gothic Book" panose="020B0503020102020204" pitchFamily="34" charset="0"/>
              <a:buChar char="●"/>
            </a:pPr>
            <a:r>
              <a:rPr lang="en-US" sz="2000" dirty="0"/>
              <a:t>Lastly, Segmentations were done simply in the Excel. </a:t>
            </a:r>
          </a:p>
          <a:p>
            <a:pPr marL="900113" indent="-542925">
              <a:buFont typeface="Franklin Gothic Book" panose="020B0503020102020204" pitchFamily="34" charset="0"/>
              <a:buChar char="●"/>
            </a:pPr>
            <a:r>
              <a:rPr lang="en-US" sz="2000" dirty="0"/>
              <a:t>For any further information, please refer to files attached with this presentation.</a:t>
            </a:r>
          </a:p>
        </p:txBody>
      </p:sp>
    </p:spTree>
    <p:extLst>
      <p:ext uri="{BB962C8B-B14F-4D97-AF65-F5344CB8AC3E}">
        <p14:creationId xmlns:p14="http://schemas.microsoft.com/office/powerpoint/2010/main" val="5292623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Rectangle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B2EA78-AEB3-469B-9025-3B17201A457B}"/>
              </a:ext>
            </a:extLst>
          </p:cNvPr>
          <p:cNvSpPr>
            <a:spLocks noGrp="1"/>
          </p:cNvSpPr>
          <p:nvPr>
            <p:ph type="ctrTitle"/>
          </p:nvPr>
        </p:nvSpPr>
        <p:spPr>
          <a:xfrm>
            <a:off x="1066783" y="1269940"/>
            <a:ext cx="10058400" cy="3892168"/>
          </a:xfrm>
        </p:spPr>
        <p:txBody>
          <a:bodyPr anchor="ctr">
            <a:normAutofit/>
          </a:bodyPr>
          <a:lstStyle/>
          <a:p>
            <a:pPr lvl="0" algn="ctr"/>
            <a:r>
              <a:rPr lang="en-US" sz="7200" i="1" dirty="0">
                <a:solidFill>
                  <a:srgbClr val="FFFFFF"/>
                </a:solidFill>
              </a:rPr>
              <a:t>Thank you!</a:t>
            </a:r>
          </a:p>
        </p:txBody>
      </p:sp>
      <p:sp>
        <p:nvSpPr>
          <p:cNvPr id="49" name="Rectangle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17146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E7C41E7-DFCD-482D-BF4B-BE44E3195833}"/>
              </a:ext>
            </a:extLst>
          </p:cNvPr>
          <p:cNvSpPr txBox="1"/>
          <p:nvPr/>
        </p:nvSpPr>
        <p:spPr>
          <a:xfrm>
            <a:off x="833718" y="578224"/>
            <a:ext cx="10609729" cy="830997"/>
          </a:xfrm>
          <a:prstGeom prst="rect">
            <a:avLst/>
          </a:prstGeom>
          <a:noFill/>
        </p:spPr>
        <p:txBody>
          <a:bodyPr wrap="square" rtlCol="0">
            <a:spAutoFit/>
          </a:bodyPr>
          <a:lstStyle/>
          <a:p>
            <a:r>
              <a:rPr lang="en-US" sz="4800" b="1" dirty="0"/>
              <a:t>Contents</a:t>
            </a:r>
          </a:p>
        </p:txBody>
      </p:sp>
      <p:cxnSp>
        <p:nvCxnSpPr>
          <p:cNvPr id="8" name="Straight Connector 7">
            <a:extLst>
              <a:ext uri="{FF2B5EF4-FFF2-40B4-BE49-F238E27FC236}">
                <a16:creationId xmlns:a16="http://schemas.microsoft.com/office/drawing/2014/main" id="{22718F22-8229-43E5-BEAB-61AA8889F9A0}"/>
              </a:ext>
            </a:extLst>
          </p:cNvPr>
          <p:cNvCxnSpPr/>
          <p:nvPr/>
        </p:nvCxnSpPr>
        <p:spPr>
          <a:xfrm>
            <a:off x="833718" y="1492624"/>
            <a:ext cx="10609729" cy="0"/>
          </a:xfrm>
          <a:prstGeom prst="line">
            <a:avLst/>
          </a:prstGeom>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8F58205-3255-4CF9-AA7C-442A14C3E9BB}"/>
              </a:ext>
            </a:extLst>
          </p:cNvPr>
          <p:cNvSpPr txBox="1"/>
          <p:nvPr/>
        </p:nvSpPr>
        <p:spPr>
          <a:xfrm>
            <a:off x="1304365" y="1755461"/>
            <a:ext cx="10139081" cy="4062651"/>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3200" dirty="0"/>
              <a:t>Problem statement</a:t>
            </a:r>
          </a:p>
          <a:p>
            <a:pPr marL="285750" indent="-285750">
              <a:lnSpc>
                <a:spcPct val="150000"/>
              </a:lnSpc>
              <a:buFont typeface="Arial" panose="020B0604020202020204" pitchFamily="34" charset="0"/>
              <a:buChar char="•"/>
            </a:pPr>
            <a:r>
              <a:rPr lang="en-US" sz="3200" dirty="0"/>
              <a:t>About the dataset</a:t>
            </a:r>
          </a:p>
          <a:p>
            <a:pPr marL="285750" indent="-285750">
              <a:lnSpc>
                <a:spcPct val="150000"/>
              </a:lnSpc>
              <a:buFont typeface="Arial" panose="020B0604020202020204" pitchFamily="34" charset="0"/>
              <a:buChar char="•"/>
            </a:pPr>
            <a:r>
              <a:rPr lang="en-US" sz="3200" dirty="0"/>
              <a:t>Visualizations and Inferences</a:t>
            </a:r>
          </a:p>
          <a:p>
            <a:pPr marL="285750" indent="-285750">
              <a:lnSpc>
                <a:spcPct val="150000"/>
              </a:lnSpc>
              <a:buFont typeface="Arial" panose="020B0604020202020204" pitchFamily="34" charset="0"/>
              <a:buChar char="•"/>
            </a:pPr>
            <a:r>
              <a:rPr lang="en-US" sz="3200" dirty="0"/>
              <a:t>RFM analysis</a:t>
            </a:r>
          </a:p>
          <a:p>
            <a:pPr marL="285750" indent="-285750">
              <a:lnSpc>
                <a:spcPct val="150000"/>
              </a:lnSpc>
              <a:buFont typeface="Arial" panose="020B0604020202020204" pitchFamily="34" charset="0"/>
              <a:buChar char="•"/>
            </a:pPr>
            <a:r>
              <a:rPr lang="en-US" sz="3200" dirty="0"/>
              <a:t>RFM results and Customer Segment description</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4606310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FD504-8E5C-4E67-9D28-AEFE3C76F684}"/>
              </a:ext>
            </a:extLst>
          </p:cNvPr>
          <p:cNvSpPr>
            <a:spLocks noGrp="1"/>
          </p:cNvSpPr>
          <p:nvPr>
            <p:ph type="title"/>
          </p:nvPr>
        </p:nvSpPr>
        <p:spPr/>
        <p:txBody>
          <a:bodyPr>
            <a:normAutofit/>
          </a:bodyPr>
          <a:lstStyle/>
          <a:p>
            <a:r>
              <a:rPr lang="en-US" sz="6000" dirty="0"/>
              <a:t>Problem Statement</a:t>
            </a:r>
          </a:p>
        </p:txBody>
      </p:sp>
      <p:sp>
        <p:nvSpPr>
          <p:cNvPr id="3" name="Content Placeholder 2">
            <a:extLst>
              <a:ext uri="{FF2B5EF4-FFF2-40B4-BE49-F238E27FC236}">
                <a16:creationId xmlns:a16="http://schemas.microsoft.com/office/drawing/2014/main" id="{F3A4ECE3-BBBD-4A40-A9E7-0EDA5F3DE65C}"/>
              </a:ext>
            </a:extLst>
          </p:cNvPr>
          <p:cNvSpPr>
            <a:spLocks noGrp="1"/>
          </p:cNvSpPr>
          <p:nvPr>
            <p:ph idx="1"/>
          </p:nvPr>
        </p:nvSpPr>
        <p:spPr/>
        <p:txBody>
          <a:bodyPr>
            <a:normAutofit/>
          </a:bodyPr>
          <a:lstStyle/>
          <a:p>
            <a:pPr algn="just"/>
            <a:r>
              <a:rPr lang="en-US" sz="2800" dirty="0"/>
              <a:t>An automobile parts manufacturing company has collected data of transactions for 3 years. They do not have any in-house data science team, thus they have hired us as their consultant. Our job is to use our magical data science skills to provide them with suitable insights about their data and their customers.</a:t>
            </a:r>
          </a:p>
        </p:txBody>
      </p:sp>
    </p:spTree>
    <p:extLst>
      <p:ext uri="{BB962C8B-B14F-4D97-AF65-F5344CB8AC3E}">
        <p14:creationId xmlns:p14="http://schemas.microsoft.com/office/powerpoint/2010/main" val="23014484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7698D7-2ABB-4D2D-980E-429FB27E1A43}"/>
              </a:ext>
            </a:extLst>
          </p:cNvPr>
          <p:cNvPicPr>
            <a:picLocks noChangeAspect="1"/>
          </p:cNvPicPr>
          <p:nvPr/>
        </p:nvPicPr>
        <p:blipFill>
          <a:blip r:embed="rId2"/>
          <a:stretch>
            <a:fillRect/>
          </a:stretch>
        </p:blipFill>
        <p:spPr>
          <a:xfrm>
            <a:off x="6928646" y="1568907"/>
            <a:ext cx="4544059" cy="4286848"/>
          </a:xfrm>
          <a:prstGeom prst="rect">
            <a:avLst/>
          </a:prstGeom>
        </p:spPr>
      </p:pic>
      <p:pic>
        <p:nvPicPr>
          <p:cNvPr id="7" name="Picture 6">
            <a:extLst>
              <a:ext uri="{FF2B5EF4-FFF2-40B4-BE49-F238E27FC236}">
                <a16:creationId xmlns:a16="http://schemas.microsoft.com/office/drawing/2014/main" id="{09FC5B0D-843D-45AF-9784-BFB8ECA8E465}"/>
              </a:ext>
            </a:extLst>
          </p:cNvPr>
          <p:cNvPicPr>
            <a:picLocks noChangeAspect="1"/>
          </p:cNvPicPr>
          <p:nvPr/>
        </p:nvPicPr>
        <p:blipFill>
          <a:blip r:embed="rId3"/>
          <a:stretch>
            <a:fillRect/>
          </a:stretch>
        </p:blipFill>
        <p:spPr>
          <a:xfrm>
            <a:off x="6928646" y="413369"/>
            <a:ext cx="1995944" cy="1063261"/>
          </a:xfrm>
          <a:prstGeom prst="rect">
            <a:avLst/>
          </a:prstGeom>
        </p:spPr>
      </p:pic>
      <p:sp>
        <p:nvSpPr>
          <p:cNvPr id="8" name="TextBox 7">
            <a:extLst>
              <a:ext uri="{FF2B5EF4-FFF2-40B4-BE49-F238E27FC236}">
                <a16:creationId xmlns:a16="http://schemas.microsoft.com/office/drawing/2014/main" id="{494BADBD-6ECE-4E24-988C-E5E5D4EA6A32}"/>
              </a:ext>
            </a:extLst>
          </p:cNvPr>
          <p:cNvSpPr txBox="1"/>
          <p:nvPr/>
        </p:nvSpPr>
        <p:spPr>
          <a:xfrm>
            <a:off x="719295" y="631250"/>
            <a:ext cx="5963893" cy="5509200"/>
          </a:xfrm>
          <a:prstGeom prst="rect">
            <a:avLst/>
          </a:prstGeom>
          <a:noFill/>
          <a:ln>
            <a:solidFill>
              <a:schemeClr val="tx1"/>
            </a:solidFill>
          </a:ln>
        </p:spPr>
        <p:txBody>
          <a:bodyPr wrap="square" rtlCol="0">
            <a:spAutoFit/>
          </a:bodyPr>
          <a:lstStyle/>
          <a:p>
            <a:r>
              <a:rPr lang="en-US" sz="2800" b="1" u="sng" dirty="0"/>
              <a:t>About the Dataset:</a:t>
            </a:r>
          </a:p>
          <a:p>
            <a:endParaRPr lang="en-US" dirty="0"/>
          </a:p>
          <a:p>
            <a:pPr marL="285750" indent="-285750">
              <a:buFont typeface="Arial" panose="020B0604020202020204" pitchFamily="34" charset="0"/>
              <a:buChar char="•"/>
            </a:pPr>
            <a:r>
              <a:rPr lang="en-US" sz="1600" dirty="0"/>
              <a:t>The dataset contains 20 columns and 2747 rows.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Most of the features are ‘object’ data type.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ORDERDATE feature is a datetime variable which was used to get insights over a particular duration.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 are no null entries present in the dataset. Hence any kind of imputation wasn’t required</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Although for this analysis the datatype of ORDERNUMBER and ORDERLINENUMBER wasn’t altered. But for any further analysis, the datatype of these variables should be changed to ‘object’.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There is one assumption made for the analysis that the analysis was performed on 01/06/2020. Hence, DAYSFROMLASTORDER were calculated based on this date.</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080063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2561E5-B76A-48FC-A81B-6FF83832A5C9}"/>
              </a:ext>
            </a:extLst>
          </p:cNvPr>
          <p:cNvSpPr>
            <a:spLocks noGrp="1"/>
          </p:cNvSpPr>
          <p:nvPr>
            <p:ph type="title"/>
          </p:nvPr>
        </p:nvSpPr>
        <p:spPr/>
        <p:txBody>
          <a:bodyPr>
            <a:normAutofit/>
          </a:bodyPr>
          <a:lstStyle/>
          <a:p>
            <a:r>
              <a:rPr lang="en-US" sz="6000" dirty="0"/>
              <a:t>Visualizations and Inferences</a:t>
            </a:r>
          </a:p>
        </p:txBody>
      </p:sp>
    </p:spTree>
    <p:extLst>
      <p:ext uri="{BB962C8B-B14F-4D97-AF65-F5344CB8AC3E}">
        <p14:creationId xmlns:p14="http://schemas.microsoft.com/office/powerpoint/2010/main" val="33862066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A60E35-1C3A-4722-B4C2-32AE6531AB46}"/>
              </a:ext>
            </a:extLst>
          </p:cNvPr>
          <p:cNvSpPr/>
          <p:nvPr/>
        </p:nvSpPr>
        <p:spPr>
          <a:xfrm>
            <a:off x="1048871" y="4693025"/>
            <a:ext cx="9977717" cy="1600200"/>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Total Sales across Countries</a:t>
            </a:r>
            <a:r>
              <a:rPr lang="en-US" dirty="0"/>
              <a:t>:</a:t>
            </a:r>
          </a:p>
          <a:p>
            <a:endParaRPr lang="en-US" dirty="0"/>
          </a:p>
          <a:p>
            <a:pPr marL="342900" indent="-342900">
              <a:buFont typeface="Arial" panose="020B0604020202020204" pitchFamily="34" charset="0"/>
              <a:buChar char="•"/>
            </a:pPr>
            <a:r>
              <a:rPr lang="en-US" dirty="0"/>
              <a:t>For USA, the sales are highest.</a:t>
            </a:r>
          </a:p>
          <a:p>
            <a:pPr marL="342900" indent="-342900">
              <a:buFont typeface="Arial" panose="020B0604020202020204" pitchFamily="34" charset="0"/>
              <a:buChar char="•"/>
            </a:pPr>
            <a:r>
              <a:rPr lang="en-US" dirty="0"/>
              <a:t>Seems like most of the sales is concentrated in USA only</a:t>
            </a:r>
          </a:p>
          <a:p>
            <a:pPr marL="342900" indent="-342900">
              <a:buFont typeface="Arial" panose="020B0604020202020204" pitchFamily="34" charset="0"/>
              <a:buChar char="•"/>
            </a:pPr>
            <a:r>
              <a:rPr lang="en-US" dirty="0"/>
              <a:t>European countries like France and Spain are having the second highest sales </a:t>
            </a:r>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CECE7809-3825-41DF-A81D-A8D1F78630A6}"/>
              </a:ext>
            </a:extLst>
          </p:cNvPr>
          <p:cNvPicPr>
            <a:picLocks noChangeAspect="1"/>
          </p:cNvPicPr>
          <p:nvPr/>
        </p:nvPicPr>
        <p:blipFill>
          <a:blip r:embed="rId2"/>
          <a:stretch>
            <a:fillRect/>
          </a:stretch>
        </p:blipFill>
        <p:spPr>
          <a:xfrm>
            <a:off x="1907241" y="20668"/>
            <a:ext cx="8174215" cy="4389967"/>
          </a:xfrm>
          <a:prstGeom prst="rect">
            <a:avLst/>
          </a:prstGeom>
        </p:spPr>
      </p:pic>
    </p:spTree>
    <p:extLst>
      <p:ext uri="{BB962C8B-B14F-4D97-AF65-F5344CB8AC3E}">
        <p14:creationId xmlns:p14="http://schemas.microsoft.com/office/powerpoint/2010/main" val="6976156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A60E35-1C3A-4722-B4C2-32AE6531AB46}"/>
              </a:ext>
            </a:extLst>
          </p:cNvPr>
          <p:cNvSpPr/>
          <p:nvPr/>
        </p:nvSpPr>
        <p:spPr>
          <a:xfrm>
            <a:off x="658907" y="4693024"/>
            <a:ext cx="11053482" cy="176156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Top 20 Customers based on total Sales ( where intensity of color showing the avg. quantity ordered by customers)</a:t>
            </a:r>
          </a:p>
          <a:p>
            <a:endParaRPr lang="en-US" dirty="0"/>
          </a:p>
          <a:p>
            <a:pPr marL="342900" indent="-342900">
              <a:buFont typeface="Arial" panose="020B0604020202020204" pitchFamily="34" charset="0"/>
              <a:buChar char="•"/>
            </a:pPr>
            <a:r>
              <a:rPr lang="en-US" dirty="0"/>
              <a:t>Euro Shopping Channel and Mini Gift Distributors are having significantly higher sales than other customers</a:t>
            </a:r>
          </a:p>
          <a:p>
            <a:pPr marL="342900" indent="-342900">
              <a:buFont typeface="Arial" panose="020B0604020202020204" pitchFamily="34" charset="0"/>
              <a:buChar char="•"/>
            </a:pPr>
            <a:r>
              <a:rPr lang="en-US" dirty="0"/>
              <a:t>Among these customers the Sharp Gifts Warehouse is having highest value of avg. quantity ordered </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F812C29C-D9C2-4560-98BF-3B45F6ADDFD7}"/>
              </a:ext>
            </a:extLst>
          </p:cNvPr>
          <p:cNvPicPr>
            <a:picLocks noChangeAspect="1"/>
          </p:cNvPicPr>
          <p:nvPr/>
        </p:nvPicPr>
        <p:blipFill>
          <a:blip r:embed="rId2"/>
          <a:stretch>
            <a:fillRect/>
          </a:stretch>
        </p:blipFill>
        <p:spPr>
          <a:xfrm>
            <a:off x="1792941" y="0"/>
            <a:ext cx="8606118" cy="4618070"/>
          </a:xfrm>
          <a:prstGeom prst="rect">
            <a:avLst/>
          </a:prstGeom>
        </p:spPr>
      </p:pic>
    </p:spTree>
    <p:extLst>
      <p:ext uri="{BB962C8B-B14F-4D97-AF65-F5344CB8AC3E}">
        <p14:creationId xmlns:p14="http://schemas.microsoft.com/office/powerpoint/2010/main" val="10306718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A60E35-1C3A-4722-B4C2-32AE6531AB46}"/>
              </a:ext>
            </a:extLst>
          </p:cNvPr>
          <p:cNvSpPr/>
          <p:nvPr/>
        </p:nvSpPr>
        <p:spPr>
          <a:xfrm>
            <a:off x="658907" y="4693024"/>
            <a:ext cx="11053482" cy="1761563"/>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Total Sales over the Years:</a:t>
            </a:r>
          </a:p>
          <a:p>
            <a:endParaRPr lang="en-US" b="1" dirty="0"/>
          </a:p>
          <a:p>
            <a:pPr marL="285750" indent="-285750">
              <a:buFont typeface="Arial" panose="020B0604020202020204" pitchFamily="34" charset="0"/>
              <a:buChar char="•"/>
            </a:pPr>
            <a:r>
              <a:rPr lang="en-US" dirty="0"/>
              <a:t>Sales seems to be rising over the span of the data available.</a:t>
            </a:r>
          </a:p>
          <a:p>
            <a:pPr marL="285750" indent="-285750">
              <a:buFont typeface="Arial" panose="020B0604020202020204" pitchFamily="34" charset="0"/>
              <a:buChar char="•"/>
            </a:pPr>
            <a:r>
              <a:rPr lang="en-US" dirty="0"/>
              <a:t>Each year there is a considerable spike in the Sales from September to November</a:t>
            </a:r>
          </a:p>
          <a:p>
            <a:pPr marL="285750" indent="-285750">
              <a:buFont typeface="Arial" panose="020B0604020202020204" pitchFamily="34" charset="0"/>
              <a:buChar char="•"/>
            </a:pPr>
            <a:r>
              <a:rPr lang="en-US" dirty="0"/>
              <a:t>After this spike the Sales again goes down again</a:t>
            </a:r>
          </a:p>
          <a:p>
            <a:pPr marL="285750" indent="-285750">
              <a:buFont typeface="Arial" panose="020B0604020202020204" pitchFamily="34" charset="0"/>
              <a:buChar char="•"/>
            </a:pPr>
            <a:r>
              <a:rPr lang="en-US" dirty="0"/>
              <a:t>By the looks of it, the company was doing good in year 2020 so far.</a:t>
            </a:r>
          </a:p>
          <a:p>
            <a:endParaRPr lang="en-US" dirty="0"/>
          </a:p>
          <a:p>
            <a:pPr marL="285750" indent="-285750">
              <a:buFont typeface="Arial" panose="020B0604020202020204" pitchFamily="34" charset="0"/>
              <a:buChar char="•"/>
            </a:pPr>
            <a:endParaRPr lang="en-US" dirty="0"/>
          </a:p>
        </p:txBody>
      </p:sp>
      <p:pic>
        <p:nvPicPr>
          <p:cNvPr id="4" name="Picture 3">
            <a:extLst>
              <a:ext uri="{FF2B5EF4-FFF2-40B4-BE49-F238E27FC236}">
                <a16:creationId xmlns:a16="http://schemas.microsoft.com/office/drawing/2014/main" id="{70159F71-1586-427C-B0EB-20F5974932C4}"/>
              </a:ext>
            </a:extLst>
          </p:cNvPr>
          <p:cNvPicPr>
            <a:picLocks noChangeAspect="1"/>
          </p:cNvPicPr>
          <p:nvPr/>
        </p:nvPicPr>
        <p:blipFill>
          <a:blip r:embed="rId2"/>
          <a:stretch>
            <a:fillRect/>
          </a:stretch>
        </p:blipFill>
        <p:spPr>
          <a:xfrm>
            <a:off x="1909483" y="81168"/>
            <a:ext cx="7664823" cy="4133268"/>
          </a:xfrm>
          <a:prstGeom prst="rect">
            <a:avLst/>
          </a:prstGeom>
        </p:spPr>
      </p:pic>
    </p:spTree>
    <p:extLst>
      <p:ext uri="{BB962C8B-B14F-4D97-AF65-F5344CB8AC3E}">
        <p14:creationId xmlns:p14="http://schemas.microsoft.com/office/powerpoint/2010/main" val="4190054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DA60E35-1C3A-4722-B4C2-32AE6531AB46}"/>
              </a:ext>
            </a:extLst>
          </p:cNvPr>
          <p:cNvSpPr/>
          <p:nvPr/>
        </p:nvSpPr>
        <p:spPr>
          <a:xfrm>
            <a:off x="658907" y="5015753"/>
            <a:ext cx="11053482" cy="1438834"/>
          </a:xfrm>
          <a:prstGeom prst="rect">
            <a:avLst/>
          </a:prstGeom>
          <a:noFill/>
          <a:ln>
            <a:noFill/>
          </a:ln>
        </p:spPr>
        <p:style>
          <a:lnRef idx="2">
            <a:schemeClr val="accent6"/>
          </a:lnRef>
          <a:fillRef idx="1">
            <a:schemeClr val="lt1"/>
          </a:fillRef>
          <a:effectRef idx="0">
            <a:schemeClr val="accent6"/>
          </a:effectRef>
          <a:fontRef idx="minor">
            <a:schemeClr val="dk1"/>
          </a:fontRef>
        </p:style>
        <p:txBody>
          <a:bodyPr rtlCol="0" anchor="ctr"/>
          <a:lstStyle/>
          <a:p>
            <a:r>
              <a:rPr lang="en-US" b="1" dirty="0"/>
              <a:t>Top performing Product-lines based on Sales (where color is showing the Avg. price of each unit)</a:t>
            </a:r>
          </a:p>
          <a:p>
            <a:endParaRPr lang="en-US" b="1" dirty="0"/>
          </a:p>
          <a:p>
            <a:pPr marL="285750" indent="-285750">
              <a:buFont typeface="Arial" panose="020B0604020202020204" pitchFamily="34" charset="0"/>
              <a:buChar char="•"/>
            </a:pPr>
            <a:r>
              <a:rPr lang="en-US" dirty="0"/>
              <a:t>Classic cars is having most sales among all the product-lines</a:t>
            </a:r>
          </a:p>
          <a:p>
            <a:pPr marL="285750" indent="-285750">
              <a:buFont typeface="Arial" panose="020B0604020202020204" pitchFamily="34" charset="0"/>
              <a:buChar char="•"/>
            </a:pPr>
            <a:r>
              <a:rPr lang="en-US" dirty="0"/>
              <a:t>Trains and ships are having least contribution in total sales</a:t>
            </a:r>
          </a:p>
          <a:p>
            <a:pPr marL="285750" indent="-285750">
              <a:buFont typeface="Arial" panose="020B0604020202020204" pitchFamily="34" charset="0"/>
              <a:buChar char="•"/>
            </a:pPr>
            <a:r>
              <a:rPr lang="en-US" dirty="0"/>
              <a:t>Classic cars are also having highest Average price per unit</a:t>
            </a:r>
          </a:p>
          <a:p>
            <a:pPr marL="285750" indent="-285750">
              <a:buFont typeface="Arial" panose="020B0604020202020204" pitchFamily="34" charset="0"/>
              <a:buChar char="•"/>
            </a:pPr>
            <a:endParaRPr lang="en-US" dirty="0"/>
          </a:p>
        </p:txBody>
      </p:sp>
      <p:pic>
        <p:nvPicPr>
          <p:cNvPr id="5" name="Picture 4">
            <a:extLst>
              <a:ext uri="{FF2B5EF4-FFF2-40B4-BE49-F238E27FC236}">
                <a16:creationId xmlns:a16="http://schemas.microsoft.com/office/drawing/2014/main" id="{AC44FB30-37E2-442B-8004-3E0DA60BDF22}"/>
              </a:ext>
            </a:extLst>
          </p:cNvPr>
          <p:cNvPicPr>
            <a:picLocks noChangeAspect="1"/>
          </p:cNvPicPr>
          <p:nvPr/>
        </p:nvPicPr>
        <p:blipFill>
          <a:blip r:embed="rId2"/>
          <a:stretch>
            <a:fillRect/>
          </a:stretch>
        </p:blipFill>
        <p:spPr>
          <a:xfrm>
            <a:off x="1388174" y="121024"/>
            <a:ext cx="9415652" cy="4652683"/>
          </a:xfrm>
          <a:prstGeom prst="rect">
            <a:avLst/>
          </a:prstGeom>
        </p:spPr>
      </p:pic>
    </p:spTree>
    <p:extLst>
      <p:ext uri="{BB962C8B-B14F-4D97-AF65-F5344CB8AC3E}">
        <p14:creationId xmlns:p14="http://schemas.microsoft.com/office/powerpoint/2010/main" val="120699657"/>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emplate>{DF1FEAE2-12BD-4B7A-BAA8-8EBE18F16B4D}tf56160789_win32</Template>
  <TotalTime>1441</TotalTime>
  <Words>1253</Words>
  <Application>Microsoft Office PowerPoint</Application>
  <PresentationFormat>Widescreen</PresentationFormat>
  <Paragraphs>241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Bookman Old Style</vt:lpstr>
      <vt:lpstr>Calibri</vt:lpstr>
      <vt:lpstr>Franklin Gothic Book</vt:lpstr>
      <vt:lpstr>1_RetrospectVTI</vt:lpstr>
      <vt:lpstr>MSA PROJECT ML1</vt:lpstr>
      <vt:lpstr>PowerPoint Presentation</vt:lpstr>
      <vt:lpstr>Problem Statement</vt:lpstr>
      <vt:lpstr>PowerPoint Presentation</vt:lpstr>
      <vt:lpstr>Visualizations and Inferences</vt:lpstr>
      <vt:lpstr>PowerPoint Presentation</vt:lpstr>
      <vt:lpstr>PowerPoint Presentation</vt:lpstr>
      <vt:lpstr>PowerPoint Presentation</vt:lpstr>
      <vt:lpstr>PowerPoint Presentation</vt:lpstr>
      <vt:lpstr>PowerPoint Presentation</vt:lpstr>
      <vt:lpstr>RFM Analysis and Segmentation</vt:lpstr>
      <vt:lpstr>What is RFM?</vt:lpstr>
      <vt:lpstr>PowerPoint Presentation</vt:lpstr>
      <vt:lpstr>Segmentation Based on RFM scores</vt:lpstr>
      <vt:lpstr>PowerPoint Presentation</vt:lpstr>
      <vt:lpstr>PowerPoint Presentation</vt:lpstr>
      <vt:lpstr>PowerPoint Presentation</vt:lpstr>
      <vt:lpstr>Tools used for this analysis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MSA PROJECT ML1</dc:title>
  <dc:creator>dev tripathi</dc:creator>
  <cp:lastModifiedBy>dev tripathi</cp:lastModifiedBy>
  <cp:revision>8</cp:revision>
  <dcterms:created xsi:type="dcterms:W3CDTF">2021-12-10T12:28:26Z</dcterms:created>
  <dcterms:modified xsi:type="dcterms:W3CDTF">2021-12-12T03:32:50Z</dcterms:modified>
</cp:coreProperties>
</file>