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61" r:id="rId2"/>
    <p:sldId id="263" r:id="rId3"/>
    <p:sldId id="273" r:id="rId4"/>
    <p:sldId id="276" r:id="rId5"/>
    <p:sldId id="278" r:id="rId6"/>
    <p:sldId id="274" r:id="rId7"/>
    <p:sldId id="275" r:id="rId8"/>
    <p:sldId id="272" r:id="rId9"/>
    <p:sldId id="27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1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0F9"/>
    <a:srgbClr val="436FC1"/>
    <a:srgbClr val="A2A4A4"/>
    <a:srgbClr val="5999D3"/>
    <a:srgbClr val="254175"/>
    <a:srgbClr val="6D6868"/>
    <a:srgbClr val="005296"/>
    <a:srgbClr val="014D8E"/>
    <a:srgbClr val="00589F"/>
    <a:srgbClr val="005F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0"/>
    <p:restoredTop sz="96208"/>
  </p:normalViewPr>
  <p:slideViewPr>
    <p:cSldViewPr snapToGrid="0" snapToObjects="1" showGuides="1">
      <p:cViewPr varScale="1">
        <p:scale>
          <a:sx n="71" d="100"/>
          <a:sy n="71" d="100"/>
        </p:scale>
        <p:origin x="504" y="66"/>
      </p:cViewPr>
      <p:guideLst>
        <p:guide orient="horz" pos="3748"/>
        <p:guide pos="1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v tripathi" userId="7542cd3a3268f44e" providerId="LiveId" clId="{BD759A87-D229-4633-8066-615071CB29FA}"/>
    <pc:docChg chg="modSld">
      <pc:chgData name="dev tripathi" userId="7542cd3a3268f44e" providerId="LiveId" clId="{BD759A87-D229-4633-8066-615071CB29FA}" dt="2022-02-27T12:56:10.800" v="1" actId="1076"/>
      <pc:docMkLst>
        <pc:docMk/>
      </pc:docMkLst>
      <pc:sldChg chg="modSp mod">
        <pc:chgData name="dev tripathi" userId="7542cd3a3268f44e" providerId="LiveId" clId="{BD759A87-D229-4633-8066-615071CB29FA}" dt="2022-02-27T12:56:10.800" v="1" actId="1076"/>
        <pc:sldMkLst>
          <pc:docMk/>
          <pc:sldMk cId="1606426411" sldId="278"/>
        </pc:sldMkLst>
        <pc:spChg chg="mod">
          <ac:chgData name="dev tripathi" userId="7542cd3a3268f44e" providerId="LiveId" clId="{BD759A87-D229-4633-8066-615071CB29FA}" dt="2022-02-27T12:56:10.800" v="1" actId="1076"/>
          <ac:spMkLst>
            <pc:docMk/>
            <pc:sldMk cId="1606426411" sldId="278"/>
            <ac:spMk id="3" creationId="{5D2EB295-3F7C-4F29-889B-99973D0D10E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914A0F-EFB3-4AE9-B821-BA7C54F469EF}" type="datetimeFigureOut">
              <a:rPr lang="en-US" smtClean="0"/>
              <a:t>2/27/2022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FCCA97-A6D1-4626-B8A6-315E6330C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11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896B-F54D-CB4E-8E1F-E922CD267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CB30-EEA7-6C48-BA49-131675470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C9555-C9B4-D94D-A6AC-7000721C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0B8D3-9A29-B64E-B444-0F0A1CB1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229D4-3156-F845-AAA9-9F4AAF57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3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F07356-A34D-4F4D-A489-BAAA1D2552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25" t="12803" r="7288" b="46015"/>
          <a:stretch/>
        </p:blipFill>
        <p:spPr>
          <a:xfrm>
            <a:off x="0" y="0"/>
            <a:ext cx="12192000" cy="36168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B503D70-FF35-A949-A3D8-E63C868F36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686" t="451" r="7375" b="1"/>
          <a:stretch/>
        </p:blipFill>
        <p:spPr>
          <a:xfrm rot="20436793">
            <a:off x="-188402" y="2374729"/>
            <a:ext cx="13432426" cy="5601308"/>
          </a:xfrm>
          <a:custGeom>
            <a:avLst/>
            <a:gdLst>
              <a:gd name="connsiteX0" fmla="*/ 12359125 w 13432426"/>
              <a:gd name="connsiteY0" fmla="*/ 0 h 5601308"/>
              <a:gd name="connsiteX1" fmla="*/ 13432426 w 13432426"/>
              <a:gd name="connsiteY1" fmla="*/ 377691 h 5601308"/>
              <a:gd name="connsiteX2" fmla="*/ 13432426 w 13432426"/>
              <a:gd name="connsiteY2" fmla="*/ 778593 h 5601308"/>
              <a:gd name="connsiteX3" fmla="*/ 11735330 w 13432426"/>
              <a:gd name="connsiteY3" fmla="*/ 5601308 h 5601308"/>
              <a:gd name="connsiteX4" fmla="*/ 9605975 w 13432426"/>
              <a:gd name="connsiteY4" fmla="*/ 5601308 h 5601308"/>
              <a:gd name="connsiteX5" fmla="*/ 0 w 13432426"/>
              <a:gd name="connsiteY5" fmla="*/ 2221001 h 5601308"/>
              <a:gd name="connsiteX6" fmla="*/ 781562 w 13432426"/>
              <a:gd name="connsiteY6" fmla="*/ 0 h 560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2426" h="5601308">
                <a:moveTo>
                  <a:pt x="12359125" y="0"/>
                </a:moveTo>
                <a:lnTo>
                  <a:pt x="13432426" y="377691"/>
                </a:lnTo>
                <a:lnTo>
                  <a:pt x="13432426" y="778593"/>
                </a:lnTo>
                <a:lnTo>
                  <a:pt x="11735330" y="5601308"/>
                </a:lnTo>
                <a:lnTo>
                  <a:pt x="9605975" y="5601308"/>
                </a:lnTo>
                <a:lnTo>
                  <a:pt x="0" y="2221001"/>
                </a:lnTo>
                <a:lnTo>
                  <a:pt x="781562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360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8BA7AC-F33E-C740-BF8D-F8385FEFA6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43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6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1018-2976-AA49-A740-DDC5D6D7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3960F-3B9D-134F-920F-56EC4DE5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9E991-8828-2049-9393-950FD703A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D5707-B915-DA47-9178-0C1ABADB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4392B-A7E4-D143-BD60-F9538421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51E37-109A-B343-B780-F7233ACA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0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2277-4EFA-E743-8BB3-E6C403E6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D57E5-3218-D44D-89DB-D869107F7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F2D83-EAB4-CA44-A7F7-C18A4A715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5B392-C1F3-764E-9AA3-457044F1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4A54A-FF07-7C48-999A-67D71B4B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8022A-1337-0B44-AEA8-E4615BE3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58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3C27-9C65-3E45-873D-7188A540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68386-7936-D842-93AB-FC92510A5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51898-E20A-7241-B4F6-77B54730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5934C-A9FF-B24C-8179-DD4A08F8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2683F-F7E4-5848-A263-3A612EE6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80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2FD4F-C622-364D-BAB7-1FCE29216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6E67C-1202-244C-8382-954898328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5452-BB22-FC4D-B6DC-D4C0270D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DABA5-026E-9641-AAB0-00A2093D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73DA-7F7F-9343-A113-D4F5DF98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6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2A24-3BCF-104F-B2B4-808FFA12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C088-CD2E-5547-B2FF-83C53C83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FA407-11D9-5947-BBF3-D9FAD7D3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7F927-7DAC-9341-842B-0FD264B3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5873C-CF74-1049-BA6C-9C81E0EE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7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A87C-251F-CB4D-AA3C-16067809D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BE4E9-9A6A-714C-9DDC-E4500738C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49ECF-C4D9-6E4A-840B-E852BB7D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AB227-288D-904A-95BB-5BE98828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B549-73B6-8C4B-B667-111ADF17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1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7E6A-42EF-944F-A701-188B72DA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11A28-F85A-CD49-95B6-8BDD3110B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70336-DDE3-E147-AAC4-D175A5EE4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FC7F5-0F77-CC4E-A7F3-E09E89CD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B59C2-A178-754D-898A-11EDEB4A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72E9B-7AC7-E942-A5A8-7CF1D9F2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3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D4EE-9647-124A-A396-2CD16418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BC021-8473-1247-A0A3-6E92389A5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61C68-B174-6F42-A27E-E6DFD2819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13931-4430-B94E-B071-1A9E67B5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3A001-AFF5-8242-A49C-787813881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47992-8148-4B4B-88CE-1BD94B62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78456-4CE9-8E47-A1D5-F506F16D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1E0FB-33FF-614D-A183-66470F06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6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ACE1-36CE-3A43-83D4-971EE0EF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4C53A-F68C-C543-B6B1-7918BAF3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ACA56-584B-8249-9BAB-AD509316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22BB5-F0BF-C94C-BF58-AFC82296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0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619" t="13182" r="3002" b="757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4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9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0D5B3-FA64-FD40-A370-F37EF9C6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7060-FA86-7942-99EC-88B397F15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D0105-0DFD-3F40-AA87-1642704DF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3CF04-95E7-7144-8A2B-1D7ADE927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8691-866E-CF46-9919-541469EDC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5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7" r:id="rId8"/>
    <p:sldLayoutId id="2147483673" r:id="rId9"/>
    <p:sldLayoutId id="2147483675" r:id="rId10"/>
    <p:sldLayoutId id="2147483674" r:id="rId11"/>
    <p:sldLayoutId id="2147483676" r:id="rId12"/>
    <p:sldLayoutId id="2147483668" r:id="rId13"/>
    <p:sldLayoutId id="2147483669" r:id="rId14"/>
    <p:sldLayoutId id="2147483670" r:id="rId15"/>
    <p:sldLayoutId id="2147483671" r:id="rId1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8621ED-814E-F441-93A2-B7DC230A7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349" y="406761"/>
            <a:ext cx="3021463" cy="5903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890AA6-3288-7A41-9F48-31D099259D5C}"/>
              </a:ext>
            </a:extLst>
          </p:cNvPr>
          <p:cNvSpPr txBox="1"/>
          <p:nvPr/>
        </p:nvSpPr>
        <p:spPr>
          <a:xfrm>
            <a:off x="972671" y="185934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Capstone Project </a:t>
            </a:r>
          </a:p>
          <a:p>
            <a:r>
              <a:rPr lang="en-US" sz="48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Supply Chain Management</a:t>
            </a:r>
          </a:p>
        </p:txBody>
      </p:sp>
    </p:spTree>
    <p:extLst>
      <p:ext uri="{BB962C8B-B14F-4D97-AF65-F5344CB8AC3E}">
        <p14:creationId xmlns:p14="http://schemas.microsoft.com/office/powerpoint/2010/main" val="3252274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665577" y="1240118"/>
            <a:ext cx="10213093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82600" indent="-457200">
              <a:buClr>
                <a:srgbClr val="436FC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A FMCG company has recently started manufacturing instant noodles two years back. </a:t>
            </a:r>
          </a:p>
          <a:p>
            <a:pPr marL="482600" indent="-457200">
              <a:buClr>
                <a:srgbClr val="436FC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The higher management in the company has noticed a mismatch between supply and demand. </a:t>
            </a:r>
          </a:p>
          <a:p>
            <a:pPr marL="482600" indent="-457200">
              <a:buClr>
                <a:srgbClr val="436FC1"/>
              </a:buClr>
              <a:buFont typeface="Arial" panose="020B0604020202020204" pitchFamily="34" charset="0"/>
              <a:buChar char="•"/>
            </a:pPr>
            <a:r>
              <a:rPr lang="en-US" sz="2800" dirty="0"/>
              <a:t>Since, this can cause a considerable amount of inventory cost loss, higher management has decided to optimize the supply chain. </a:t>
            </a:r>
          </a:p>
          <a:p>
            <a:pPr marL="482600" indent="-457200">
              <a:buClr>
                <a:srgbClr val="436FC1"/>
              </a:buClr>
              <a:buFont typeface="Arial" panose="020B0604020202020204" pitchFamily="34" charset="0"/>
              <a:buChar char="•"/>
            </a:pPr>
            <a:r>
              <a:rPr lang="en-US" sz="2800" b="1" dirty="0"/>
              <a:t>Objective: </a:t>
            </a:r>
            <a:r>
              <a:rPr lang="en-US" sz="2800" dirty="0"/>
              <a:t>To predict the weight of instant noodles which is to be supplied each of these warehouses based on provided dataset</a:t>
            </a:r>
          </a:p>
          <a:p>
            <a:pPr marL="482600" indent="-457200">
              <a:buClr>
                <a:srgbClr val="436FC1"/>
              </a:buClr>
              <a:buFont typeface="Arial" panose="020B0604020202020204" pitchFamily="34" charset="0"/>
              <a:buChar char="•"/>
            </a:pPr>
            <a:r>
              <a:rPr lang="en-US" sz="2800" b="1" dirty="0"/>
              <a:t>Scope: </a:t>
            </a:r>
            <a:r>
              <a:rPr lang="en-US" sz="2800" dirty="0"/>
              <a:t>Since this is first phase of agreement, the company has shared limited information. Once the client sees any tangible impact, they will release 360 degree data lake.</a:t>
            </a:r>
          </a:p>
          <a:p>
            <a:pPr marL="482600" indent="-45720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  <p:sp>
        <p:nvSpPr>
          <p:cNvPr id="3" name="Arrow: Pentagon 2">
            <a:extLst>
              <a:ext uri="{FF2B5EF4-FFF2-40B4-BE49-F238E27FC236}">
                <a16:creationId xmlns:a16="http://schemas.microsoft.com/office/drawing/2014/main" id="{46FF66FF-16DB-4257-89DB-336BF7A57D44}"/>
              </a:ext>
            </a:extLst>
          </p:cNvPr>
          <p:cNvSpPr/>
          <p:nvPr/>
        </p:nvSpPr>
        <p:spPr>
          <a:xfrm>
            <a:off x="665577" y="244529"/>
            <a:ext cx="2089327" cy="899688"/>
          </a:xfrm>
          <a:prstGeom prst="homePlate">
            <a:avLst/>
          </a:prstGeom>
          <a:solidFill>
            <a:srgbClr val="EB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665578" y="340430"/>
            <a:ext cx="9327879" cy="707886"/>
          </a:xfrm>
          <a:prstGeom prst="rect">
            <a:avLst/>
          </a:prstGeom>
          <a:ln>
            <a:noFill/>
          </a:ln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95403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569312" y="951402"/>
            <a:ext cx="1040348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cs typeface="Arial" panose="020B0604020202020204" pitchFamily="34" charset="0"/>
              </a:rPr>
              <a:t>The ‘small’ warehouses are </a:t>
            </a:r>
            <a:r>
              <a:rPr lang="en-US" sz="2800" b="1" dirty="0">
                <a:cs typeface="Arial" panose="020B0604020202020204" pitchFamily="34" charset="0"/>
              </a:rPr>
              <a:t>less than half in numbers</a:t>
            </a:r>
            <a:r>
              <a:rPr lang="en-US" sz="2800" dirty="0">
                <a:cs typeface="Arial" panose="020B0604020202020204" pitchFamily="34" charset="0"/>
              </a:rPr>
              <a:t> compared to ‘large’ or ‘mid’ size warehouses.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cs typeface="Arial" panose="020B0604020202020204" pitchFamily="34" charset="0"/>
              </a:rPr>
              <a:t>Transport issues in last one year are having </a:t>
            </a:r>
            <a:r>
              <a:rPr lang="en-US" sz="2800" b="1" dirty="0">
                <a:cs typeface="Arial" panose="020B0604020202020204" pitchFamily="34" charset="0"/>
              </a:rPr>
              <a:t>zero</a:t>
            </a:r>
            <a:r>
              <a:rPr lang="en-US" sz="2800" dirty="0">
                <a:cs typeface="Arial" panose="020B0604020202020204" pitchFamily="34" charset="0"/>
              </a:rPr>
              <a:t> as mode value which is good for business.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cs typeface="Arial" panose="020B0604020202020204" pitchFamily="34" charset="0"/>
              </a:rPr>
              <a:t>For most of the warehouses, the competitors in the market are ranging between </a:t>
            </a:r>
            <a:r>
              <a:rPr lang="en-US" sz="2800" b="1" dirty="0">
                <a:cs typeface="Arial" panose="020B0604020202020204" pitchFamily="34" charset="0"/>
              </a:rPr>
              <a:t>2 to 4</a:t>
            </a:r>
            <a:r>
              <a:rPr lang="en-US" sz="2800" dirty="0">
                <a:cs typeface="Arial" panose="020B0604020202020204" pitchFamily="34" charset="0"/>
              </a:rPr>
              <a:t>.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cs typeface="Arial" panose="020B0604020202020204" pitchFamily="34" charset="0"/>
              </a:rPr>
              <a:t>The target feature ‘</a:t>
            </a:r>
            <a:r>
              <a:rPr lang="en-US" sz="2800" dirty="0" err="1">
                <a:cs typeface="Arial" panose="020B0604020202020204" pitchFamily="34" charset="0"/>
              </a:rPr>
              <a:t>product_wg_ton</a:t>
            </a:r>
            <a:r>
              <a:rPr lang="en-US" sz="2800" dirty="0">
                <a:cs typeface="Arial" panose="020B0604020202020204" pitchFamily="34" charset="0"/>
              </a:rPr>
              <a:t>’ is having </a:t>
            </a:r>
            <a:r>
              <a:rPr lang="en-US" sz="2800" b="1" dirty="0">
                <a:cs typeface="Arial" panose="020B0604020202020204" pitchFamily="34" charset="0"/>
              </a:rPr>
              <a:t>very high correlation (0.99) with ‘storage_issues_reported_l3m’</a:t>
            </a:r>
            <a:r>
              <a:rPr lang="en-US" sz="2800" dirty="0">
                <a:cs typeface="Arial" panose="020B0604020202020204" pitchFamily="34" charset="0"/>
              </a:rPr>
              <a:t> and moderate correlation (0.63) with ‘</a:t>
            </a:r>
            <a:r>
              <a:rPr lang="en-US" sz="2800" dirty="0" err="1">
                <a:cs typeface="Arial" panose="020B0604020202020204" pitchFamily="34" charset="0"/>
              </a:rPr>
              <a:t>age_wh</a:t>
            </a:r>
            <a:r>
              <a:rPr lang="en-US" sz="2800" dirty="0">
                <a:cs typeface="Arial" panose="020B0604020202020204" pitchFamily="34" charset="0"/>
              </a:rPr>
              <a:t>’ 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cs typeface="Arial" panose="020B0604020202020204" pitchFamily="34" charset="0"/>
              </a:rPr>
              <a:t>The average number of breakdowns for Urban area is </a:t>
            </a:r>
            <a:r>
              <a:rPr lang="en-US" sz="2800" b="1" dirty="0">
                <a:cs typeface="Arial" panose="020B0604020202020204" pitchFamily="34" charset="0"/>
              </a:rPr>
              <a:t>more</a:t>
            </a:r>
            <a:r>
              <a:rPr lang="en-US" sz="2800" dirty="0">
                <a:cs typeface="Arial" panose="020B0604020202020204" pitchFamily="34" charset="0"/>
              </a:rPr>
              <a:t> than rural area.</a:t>
            </a:r>
          </a:p>
          <a:p>
            <a:pPr marL="285750" indent="-285750">
              <a:buClr>
                <a:srgbClr val="0070C0"/>
              </a:buClr>
              <a:buFont typeface="Arial" panose="020B0604020202020204" pitchFamily="34" charset="0"/>
              <a:buChar char="•"/>
            </a:pPr>
            <a:r>
              <a:rPr lang="en-US" sz="2800" dirty="0">
                <a:cs typeface="Arial" panose="020B0604020202020204" pitchFamily="34" charset="0"/>
              </a:rPr>
              <a:t>Product weight supplied to </a:t>
            </a:r>
            <a:r>
              <a:rPr lang="en-US" sz="2800" b="1" dirty="0">
                <a:cs typeface="Arial" panose="020B0604020202020204" pitchFamily="34" charset="0"/>
              </a:rPr>
              <a:t>East-Zone 6 in Urban region  </a:t>
            </a:r>
            <a:r>
              <a:rPr lang="en-US" sz="2800" dirty="0">
                <a:cs typeface="Arial" panose="020B0604020202020204" pitchFamily="34" charset="0"/>
              </a:rPr>
              <a:t>is significantly high</a:t>
            </a:r>
            <a:endParaRPr lang="en-IN" sz="2800" dirty="0">
              <a:cs typeface="Arial" panose="020B0604020202020204" pitchFamily="34" charset="0"/>
            </a:endParaRP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6F836AB3-A3FC-43FA-9411-B09F69E53A44}"/>
              </a:ext>
            </a:extLst>
          </p:cNvPr>
          <p:cNvSpPr/>
          <p:nvPr/>
        </p:nvSpPr>
        <p:spPr>
          <a:xfrm>
            <a:off x="2846897" y="166398"/>
            <a:ext cx="2466855" cy="862122"/>
          </a:xfrm>
          <a:prstGeom prst="chevron">
            <a:avLst/>
          </a:prstGeom>
          <a:solidFill>
            <a:srgbClr val="EB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757571" y="243516"/>
            <a:ext cx="10676857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Insights from Data Exploration</a:t>
            </a:r>
          </a:p>
        </p:txBody>
      </p:sp>
    </p:spTree>
    <p:extLst>
      <p:ext uri="{BB962C8B-B14F-4D97-AF65-F5344CB8AC3E}">
        <p14:creationId xmlns:p14="http://schemas.microsoft.com/office/powerpoint/2010/main" val="2073284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D84738-9F8B-4182-B435-89C6AED43BFC}"/>
              </a:ext>
            </a:extLst>
          </p:cNvPr>
          <p:cNvSpPr txBox="1"/>
          <p:nvPr/>
        </p:nvSpPr>
        <p:spPr>
          <a:xfrm>
            <a:off x="618566" y="316467"/>
            <a:ext cx="98029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Product weight supplied to warehouses located in different pockets of the country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09EDD1F-D2E2-464B-8509-31299FB61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59" y="1748119"/>
            <a:ext cx="10098741" cy="462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80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C214362-D9FB-480F-AFCE-33AE35058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917" y="1324535"/>
            <a:ext cx="7979990" cy="522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2EB295-3F7C-4F29-889B-99973D0D10E6}"/>
              </a:ext>
            </a:extLst>
          </p:cNvPr>
          <p:cNvSpPr txBox="1"/>
          <p:nvPr/>
        </p:nvSpPr>
        <p:spPr>
          <a:xfrm>
            <a:off x="3368012" y="302097"/>
            <a:ext cx="48898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</a:rPr>
              <a:t>Correlation </a:t>
            </a:r>
            <a:r>
              <a:rPr lang="en-US" sz="4000" b="1" dirty="0">
                <a:solidFill>
                  <a:schemeClr val="accent1">
                    <a:lumMod val="50000"/>
                  </a:schemeClr>
                </a:solidFill>
              </a:rPr>
              <a:t>coefficients</a:t>
            </a:r>
            <a:endParaRPr lang="en-US" sz="36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426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260029" y="960471"/>
            <a:ext cx="1067685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36FC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One hot encoding and replacement of ordinal categorical features with suitable values was done before proceeding to modelling</a:t>
            </a:r>
          </a:p>
          <a:p>
            <a:pPr marL="457200" indent="-457200">
              <a:buClr>
                <a:srgbClr val="436FC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Since there is one feature (</a:t>
            </a:r>
            <a:r>
              <a:rPr lang="en-US" sz="2400" b="1" dirty="0">
                <a:cs typeface="Arial" panose="020B0604020202020204" pitchFamily="34" charset="0"/>
              </a:rPr>
              <a:t>storage_issues_reported_l3m</a:t>
            </a:r>
            <a:r>
              <a:rPr lang="en-US" sz="2400" dirty="0">
                <a:cs typeface="Arial" panose="020B0604020202020204" pitchFamily="34" charset="0"/>
              </a:rPr>
              <a:t>)</a:t>
            </a:r>
            <a:r>
              <a:rPr lang="en-US" sz="2400" dirty="0"/>
              <a:t> which is highly correlated with the target variable, </a:t>
            </a:r>
            <a:r>
              <a:rPr lang="en-US" sz="2400" b="1" dirty="0"/>
              <a:t>two separate cases </a:t>
            </a:r>
            <a:r>
              <a:rPr lang="en-US" sz="2400" dirty="0"/>
              <a:t>were considered. </a:t>
            </a:r>
            <a:r>
              <a:rPr lang="en-US" sz="2400" b="1" dirty="0"/>
              <a:t>One with and one without this feature. </a:t>
            </a:r>
            <a:r>
              <a:rPr lang="en-US" sz="2000" i="1" dirty="0"/>
              <a:t>(third case is just better tuned model for case-2)</a:t>
            </a:r>
            <a:endParaRPr lang="en-US" sz="2000" b="1" dirty="0"/>
          </a:p>
          <a:p>
            <a:pPr marL="457200" indent="-457200">
              <a:buClr>
                <a:srgbClr val="436FC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The independent features were </a:t>
            </a:r>
            <a:r>
              <a:rPr lang="en-US" sz="2400" b="1" dirty="0"/>
              <a:t>scaled</a:t>
            </a:r>
            <a:r>
              <a:rPr lang="en-US" sz="2400" dirty="0"/>
              <a:t> before modelling.</a:t>
            </a:r>
          </a:p>
          <a:p>
            <a:pPr marL="457200" indent="-457200">
              <a:buClr>
                <a:srgbClr val="436FC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Firstly, simple </a:t>
            </a:r>
            <a:r>
              <a:rPr lang="en-US" sz="2400" b="1" dirty="0"/>
              <a:t>linear regression model </a:t>
            </a:r>
            <a:r>
              <a:rPr lang="en-US" sz="2400" dirty="0"/>
              <a:t>was tried. For case 1, it was very good but for case 2 the model performance was very poor even after dropping all the insignificant variables</a:t>
            </a:r>
          </a:p>
          <a:p>
            <a:pPr marL="457200" indent="-457200">
              <a:buClr>
                <a:srgbClr val="436FC1"/>
              </a:buClr>
              <a:buFont typeface="Arial" panose="020B0604020202020204" pitchFamily="34" charset="0"/>
              <a:buChar char="•"/>
            </a:pPr>
            <a:r>
              <a:rPr lang="en-US" sz="2400" b="1" dirty="0"/>
              <a:t>Random forest</a:t>
            </a:r>
            <a:r>
              <a:rPr lang="en-US" sz="2400" dirty="0"/>
              <a:t> model was tried which was performing far better than linear regression </a:t>
            </a:r>
          </a:p>
          <a:p>
            <a:pPr marL="457200" indent="-457200">
              <a:buClr>
                <a:srgbClr val="436FC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Further, </a:t>
            </a:r>
            <a:r>
              <a:rPr lang="en-US" sz="2400" b="1" dirty="0"/>
              <a:t>SVR model </a:t>
            </a:r>
            <a:r>
              <a:rPr lang="en-US" sz="2400" dirty="0"/>
              <a:t>was tried. Performance of SVR model was comparable to Linear Regression model in both cases.</a:t>
            </a:r>
          </a:p>
          <a:p>
            <a:pPr marL="457200" indent="-457200">
              <a:buClr>
                <a:srgbClr val="436FC1"/>
              </a:buClr>
              <a:buFont typeface="Arial" panose="020B0604020202020204" pitchFamily="34" charset="0"/>
              <a:buChar char="•"/>
            </a:pPr>
            <a:r>
              <a:rPr lang="en-US" sz="2400" dirty="0"/>
              <a:t>Finally </a:t>
            </a:r>
            <a:r>
              <a:rPr lang="en-US" sz="2400" b="1" dirty="0" err="1"/>
              <a:t>Xgboost</a:t>
            </a:r>
            <a:r>
              <a:rPr lang="en-US" sz="2400" b="1" dirty="0"/>
              <a:t> model</a:t>
            </a:r>
            <a:r>
              <a:rPr lang="en-US" sz="2400" dirty="0"/>
              <a:t> was tried. </a:t>
            </a:r>
            <a:r>
              <a:rPr lang="en-US" sz="2400" dirty="0" err="1"/>
              <a:t>Xgboost</a:t>
            </a:r>
            <a:r>
              <a:rPr lang="en-US" sz="2400" dirty="0"/>
              <a:t> model was the best performing among the models that were tried.</a:t>
            </a:r>
          </a:p>
        </p:txBody>
      </p:sp>
      <p:sp>
        <p:nvSpPr>
          <p:cNvPr id="10" name="Arrow: Chevron 9">
            <a:extLst>
              <a:ext uri="{FF2B5EF4-FFF2-40B4-BE49-F238E27FC236}">
                <a16:creationId xmlns:a16="http://schemas.microsoft.com/office/drawing/2014/main" id="{A8E4C722-DB1B-4E56-BADB-6A91C2CE0888}"/>
              </a:ext>
            </a:extLst>
          </p:cNvPr>
          <p:cNvSpPr/>
          <p:nvPr/>
        </p:nvSpPr>
        <p:spPr>
          <a:xfrm>
            <a:off x="5221759" y="100248"/>
            <a:ext cx="2466855" cy="885214"/>
          </a:xfrm>
          <a:prstGeom prst="chevron">
            <a:avLst/>
          </a:prstGeom>
          <a:solidFill>
            <a:srgbClr val="EB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508800" y="188912"/>
            <a:ext cx="10179314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Approach</a:t>
            </a:r>
          </a:p>
        </p:txBody>
      </p:sp>
    </p:spTree>
    <p:extLst>
      <p:ext uri="{BB962C8B-B14F-4D97-AF65-F5344CB8AC3E}">
        <p14:creationId xmlns:p14="http://schemas.microsoft.com/office/powerpoint/2010/main" val="109603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091934-9135-47B5-96D8-BAFDE7B8E455}"/>
              </a:ext>
            </a:extLst>
          </p:cNvPr>
          <p:cNvSpPr txBox="1"/>
          <p:nvPr/>
        </p:nvSpPr>
        <p:spPr>
          <a:xfrm>
            <a:off x="403413" y="169758"/>
            <a:ext cx="10287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based on performance metrics for different models trained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2B4BDCD-6E68-4FC6-B110-A61F3CCAE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513272"/>
              </p:ext>
            </p:extLst>
          </p:nvPr>
        </p:nvGraphicFramePr>
        <p:xfrm>
          <a:off x="403413" y="1640540"/>
          <a:ext cx="10287001" cy="4795172"/>
        </p:xfrm>
        <a:graphic>
          <a:graphicData uri="http://schemas.openxmlformats.org/drawingml/2006/table">
            <a:tbl>
              <a:tblPr firstRow="1" firstCol="1" bandRow="1"/>
              <a:tblGrid>
                <a:gridCol w="1460825">
                  <a:extLst>
                    <a:ext uri="{9D8B030D-6E8A-4147-A177-3AD203B41FA5}">
                      <a16:colId xmlns:a16="http://schemas.microsoft.com/office/drawing/2014/main" val="3670335384"/>
                    </a:ext>
                  </a:extLst>
                </a:gridCol>
                <a:gridCol w="1293529">
                  <a:extLst>
                    <a:ext uri="{9D8B030D-6E8A-4147-A177-3AD203B41FA5}">
                      <a16:colId xmlns:a16="http://schemas.microsoft.com/office/drawing/2014/main" val="2929208904"/>
                    </a:ext>
                  </a:extLst>
                </a:gridCol>
                <a:gridCol w="1293529">
                  <a:extLst>
                    <a:ext uri="{9D8B030D-6E8A-4147-A177-3AD203B41FA5}">
                      <a16:colId xmlns:a16="http://schemas.microsoft.com/office/drawing/2014/main" val="2046110586"/>
                    </a:ext>
                  </a:extLst>
                </a:gridCol>
                <a:gridCol w="1293529">
                  <a:extLst>
                    <a:ext uri="{9D8B030D-6E8A-4147-A177-3AD203B41FA5}">
                      <a16:colId xmlns:a16="http://schemas.microsoft.com/office/drawing/2014/main" val="2588497858"/>
                    </a:ext>
                  </a:extLst>
                </a:gridCol>
                <a:gridCol w="1293529">
                  <a:extLst>
                    <a:ext uri="{9D8B030D-6E8A-4147-A177-3AD203B41FA5}">
                      <a16:colId xmlns:a16="http://schemas.microsoft.com/office/drawing/2014/main" val="4259728784"/>
                    </a:ext>
                  </a:extLst>
                </a:gridCol>
                <a:gridCol w="1293529">
                  <a:extLst>
                    <a:ext uri="{9D8B030D-6E8A-4147-A177-3AD203B41FA5}">
                      <a16:colId xmlns:a16="http://schemas.microsoft.com/office/drawing/2014/main" val="1387452258"/>
                    </a:ext>
                  </a:extLst>
                </a:gridCol>
                <a:gridCol w="1291342">
                  <a:extLst>
                    <a:ext uri="{9D8B030D-6E8A-4147-A177-3AD203B41FA5}">
                      <a16:colId xmlns:a16="http://schemas.microsoft.com/office/drawing/2014/main" val="2542053726"/>
                    </a:ext>
                  </a:extLst>
                </a:gridCol>
                <a:gridCol w="1067189">
                  <a:extLst>
                    <a:ext uri="{9D8B030D-6E8A-4147-A177-3AD203B41FA5}">
                      <a16:colId xmlns:a16="http://schemas.microsoft.com/office/drawing/2014/main" val="3810214545"/>
                    </a:ext>
                  </a:extLst>
                </a:gridCol>
              </a:tblGrid>
              <a:tr h="344248"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Case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RMSE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R2 Score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356477"/>
                  </a:ext>
                </a:extLst>
              </a:tr>
              <a:tr h="3442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Train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Train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Train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Test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8460483"/>
                  </a:ext>
                </a:extLst>
              </a:tr>
              <a:tr h="344248">
                <a:tc row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Linear Regression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1740.299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1763.438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1279.83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1297.501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0.9775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0.976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0632095"/>
                  </a:ext>
                </a:extLst>
              </a:tr>
              <a:tr h="38547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8611.683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8591.098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6784.787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6785.172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0.45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0.449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576596"/>
                  </a:ext>
                </a:extLst>
              </a:tr>
              <a:tr h="344248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Random Forest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342.651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902.136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249.438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667.316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0.999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0.993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771479"/>
                  </a:ext>
                </a:extLst>
              </a:tr>
              <a:tr h="3442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2972.476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7884.133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2253.387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6030.469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0.934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0.536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11039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7691.626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7796.901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5881.63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5979.351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0.561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0.546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2EF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790410"/>
                  </a:ext>
                </a:extLst>
              </a:tr>
              <a:tr h="344248">
                <a:tc row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Support Vector Regressor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2728.826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2745.981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2059.239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2073.303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0.944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0.943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635262"/>
                  </a:ext>
                </a:extLst>
              </a:tr>
              <a:tr h="3442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8917.942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8885.69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7006.604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6988.947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0.41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0.411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2458165"/>
                  </a:ext>
                </a:extLst>
              </a:tr>
              <a:tr h="17793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8651.03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8640.89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6757.336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6767.289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0.445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0.443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E4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9103316"/>
                  </a:ext>
                </a:extLst>
              </a:tr>
              <a:tr h="344248">
                <a:tc row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613.097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883.778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466.266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652.411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0.997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0.994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9086880"/>
                  </a:ext>
                </a:extLst>
              </a:tr>
              <a:tr h="3442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5903.952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8085.879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4463.193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6251.144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0.771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0.512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797975"/>
                  </a:ext>
                </a:extLst>
              </a:tr>
              <a:tr h="34424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b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7687.884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7744.525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5910.95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5962.276</a:t>
                      </a:r>
                      <a:endParaRPr lang="en-US" sz="20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0.562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0.552</a:t>
                      </a:r>
                      <a:endParaRPr lang="en-US" sz="2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978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926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694454" y="388540"/>
            <a:ext cx="10022852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721142" y="1370575"/>
            <a:ext cx="10117187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Clr>
                <a:srgbClr val="436FC1"/>
              </a:buClr>
              <a:buFont typeface="Arial" panose="020B0604020202020204" pitchFamily="34" charset="0"/>
              <a:buChar char="•"/>
            </a:pPr>
            <a:r>
              <a:rPr lang="en-IN" sz="2400" dirty="0"/>
              <a:t>For almost all the models feature importance of the variables:</a:t>
            </a:r>
          </a:p>
          <a:p>
            <a:pPr marL="1428750" lvl="2" indent="-514350">
              <a:buClr>
                <a:srgbClr val="436FC1"/>
              </a:buClr>
              <a:buFont typeface="+mj-lt"/>
              <a:buAutoNum type="arabicPeriod"/>
            </a:pPr>
            <a:r>
              <a:rPr lang="en-IN" sz="2400" b="1" dirty="0" err="1"/>
              <a:t>Age_wh</a:t>
            </a:r>
            <a:endParaRPr lang="en-IN" sz="2400" b="1" dirty="0"/>
          </a:p>
          <a:p>
            <a:pPr marL="1428750" lvl="2" indent="-514350">
              <a:buClr>
                <a:srgbClr val="436FC1"/>
              </a:buClr>
              <a:buFont typeface="+mj-lt"/>
              <a:buAutoNum type="arabicPeriod"/>
            </a:pPr>
            <a:r>
              <a:rPr lang="en-IN" sz="2400" b="1" dirty="0"/>
              <a:t>Wh_breakdown_l3m</a:t>
            </a:r>
          </a:p>
          <a:p>
            <a:pPr marL="1428750" lvl="2" indent="-514350">
              <a:buClr>
                <a:srgbClr val="436FC1"/>
              </a:buClr>
              <a:buFont typeface="+mj-lt"/>
              <a:buAutoNum type="arabicPeriod"/>
            </a:pPr>
            <a:r>
              <a:rPr lang="en-IN" sz="2400" b="1" dirty="0"/>
              <a:t>Transport_issues_l3m</a:t>
            </a:r>
          </a:p>
          <a:p>
            <a:pPr marL="1428750" lvl="2" indent="-514350">
              <a:buClr>
                <a:srgbClr val="436FC1"/>
              </a:buClr>
              <a:buFont typeface="+mj-lt"/>
              <a:buAutoNum type="arabicPeriod"/>
            </a:pPr>
            <a:r>
              <a:rPr lang="en-IN" sz="2400" b="1" dirty="0" err="1"/>
              <a:t>Approved_wh_govt_certificate</a:t>
            </a:r>
            <a:endParaRPr lang="en-IN" sz="2400" b="1" dirty="0"/>
          </a:p>
          <a:p>
            <a:pPr marL="1428750" lvl="2" indent="-514350">
              <a:buClr>
                <a:srgbClr val="436FC1"/>
              </a:buClr>
              <a:buFont typeface="+mj-lt"/>
              <a:buAutoNum type="arabicPeriod"/>
            </a:pPr>
            <a:r>
              <a:rPr lang="en-IN" sz="2400" b="1" dirty="0" err="1"/>
              <a:t>Location_type</a:t>
            </a:r>
            <a:endParaRPr lang="en-IN" sz="2400" b="1" dirty="0"/>
          </a:p>
          <a:p>
            <a:pPr>
              <a:buClr>
                <a:srgbClr val="436FC1"/>
              </a:buClr>
            </a:pPr>
            <a:r>
              <a:rPr lang="en-IN" sz="2400" dirty="0"/>
              <a:t>	were coming out to be higher other than the highly correlated feature.</a:t>
            </a:r>
          </a:p>
          <a:p>
            <a:pPr marL="457200" indent="-457200">
              <a:buClr>
                <a:srgbClr val="436FC1"/>
              </a:buClr>
              <a:buFont typeface="Arial" panose="020B0604020202020204" pitchFamily="34" charset="0"/>
              <a:buChar char="•"/>
            </a:pPr>
            <a:r>
              <a:rPr lang="en-IN" sz="2400" dirty="0"/>
              <a:t>The above mentioned feature suggests that the issues related to the warehouse significantly impact the product weight to be shipped</a:t>
            </a:r>
          </a:p>
          <a:p>
            <a:pPr marL="457200" indent="-457200">
              <a:buClr>
                <a:srgbClr val="436FC1"/>
              </a:buClr>
              <a:buFont typeface="Arial" panose="020B0604020202020204" pitchFamily="34" charset="0"/>
              <a:buChar char="•"/>
            </a:pPr>
            <a:r>
              <a:rPr lang="en-IN" sz="2400" dirty="0"/>
              <a:t>Since ‘</a:t>
            </a:r>
            <a:r>
              <a:rPr lang="en-IN" sz="2400" dirty="0" err="1"/>
              <a:t>age_wh</a:t>
            </a:r>
            <a:r>
              <a:rPr lang="en-IN" sz="2400" dirty="0"/>
              <a:t>’ can play significant role in making good predictions, the client should provide accurate age of warehouses to get better results.</a:t>
            </a:r>
          </a:p>
          <a:p>
            <a:pPr marL="457200" indent="-457200">
              <a:buClr>
                <a:srgbClr val="436FC1"/>
              </a:buClr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Clr>
                <a:srgbClr val="436FC1"/>
              </a:buClr>
              <a:buFont typeface="Arial" panose="020B0604020202020204" pitchFamily="34" charset="0"/>
              <a:buChar char="•"/>
            </a:pPr>
            <a:endParaRPr lang="en-IN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800" dirty="0"/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BB81965C-3B8D-4771-80C7-548C7779A59A}"/>
              </a:ext>
            </a:extLst>
          </p:cNvPr>
          <p:cNvSpPr/>
          <p:nvPr/>
        </p:nvSpPr>
        <p:spPr>
          <a:xfrm>
            <a:off x="7688614" y="354903"/>
            <a:ext cx="2466855" cy="885214"/>
          </a:xfrm>
          <a:prstGeom prst="chevron">
            <a:avLst/>
          </a:prstGeom>
          <a:solidFill>
            <a:srgbClr val="EBF0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73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E3DFC2-7BEC-4E54-AD0F-4F5D3E3EEF64}"/>
              </a:ext>
            </a:extLst>
          </p:cNvPr>
          <p:cNvSpPr txBox="1"/>
          <p:nvPr/>
        </p:nvSpPr>
        <p:spPr>
          <a:xfrm>
            <a:off x="1736730" y="2828835"/>
            <a:ext cx="43592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chemeClr val="accent1">
                    <a:lumMod val="50000"/>
                  </a:schemeClr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818342932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2768</TotalTime>
  <Words>626</Words>
  <Application>Microsoft Office PowerPoint</Application>
  <PresentationFormat>Widescreen</PresentationFormat>
  <Paragraphs>130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Times New Roman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P</dc:creator>
  <cp:lastModifiedBy>dev tripathi</cp:lastModifiedBy>
  <cp:revision>167</cp:revision>
  <dcterms:created xsi:type="dcterms:W3CDTF">2019-12-31T09:37:22Z</dcterms:created>
  <dcterms:modified xsi:type="dcterms:W3CDTF">2022-02-27T12:56:13Z</dcterms:modified>
</cp:coreProperties>
</file>