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7647" r:id="rId4"/>
    <p:sldId id="1176" r:id="rId5"/>
    <p:sldId id="7648" r:id="rId6"/>
    <p:sldId id="1242" r:id="rId7"/>
    <p:sldId id="7651" r:id="rId8"/>
    <p:sldId id="7685" r:id="rId9"/>
    <p:sldId id="7649" r:id="rId10"/>
    <p:sldId id="7652" r:id="rId11"/>
    <p:sldId id="7653" r:id="rId12"/>
    <p:sldId id="7654" r:id="rId13"/>
    <p:sldId id="7655" r:id="rId14"/>
    <p:sldId id="7657" r:id="rId15"/>
    <p:sldId id="7661" r:id="rId16"/>
    <p:sldId id="7658" r:id="rId17"/>
    <p:sldId id="7659" r:id="rId18"/>
    <p:sldId id="7660" r:id="rId19"/>
    <p:sldId id="7662" r:id="rId20"/>
    <p:sldId id="469" r:id="rId21"/>
    <p:sldId id="7663" r:id="rId22"/>
    <p:sldId id="7684" r:id="rId23"/>
    <p:sldId id="7665" r:id="rId24"/>
    <p:sldId id="7680" r:id="rId25"/>
    <p:sldId id="7681" r:id="rId26"/>
    <p:sldId id="7664" r:id="rId27"/>
    <p:sldId id="7682" r:id="rId28"/>
    <p:sldId id="7683" r:id="rId29"/>
    <p:sldId id="7666" r:id="rId30"/>
    <p:sldId id="7667" r:id="rId31"/>
    <p:sldId id="7668" r:id="rId32"/>
    <p:sldId id="7669" r:id="rId33"/>
    <p:sldId id="7670" r:id="rId34"/>
    <p:sldId id="7671" r:id="rId35"/>
    <p:sldId id="7672" r:id="rId36"/>
    <p:sldId id="7688" r:id="rId37"/>
    <p:sldId id="7673" r:id="rId38"/>
    <p:sldId id="7674" r:id="rId39"/>
    <p:sldId id="7687" r:id="rId40"/>
    <p:sldId id="7675" r:id="rId41"/>
    <p:sldId id="7686" r:id="rId42"/>
    <p:sldId id="7676" r:id="rId43"/>
    <p:sldId id="7677" r:id="rId44"/>
    <p:sldId id="7678" r:id="rId45"/>
    <p:sldId id="7679" r:id="rId46"/>
    <p:sldId id="7614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uo jin" initials="yj" lastIdx="3" clrIdx="0">
    <p:extLst>
      <p:ext uri="{19B8F6BF-5375-455C-9EA6-DF929625EA0E}">
        <p15:presenceInfo xmlns:p15="http://schemas.microsoft.com/office/powerpoint/2012/main" userId="cc01726dfdefab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8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50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0T10:57:57.29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21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2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89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4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258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50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719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66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1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70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5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47756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2019/4/18/Thu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8C%E5%85%A8%E5%87%BD%E6%95%B0%E4%BE%9D%E8%B5%96/4137709" TargetMode="External"/><Relationship Id="rId2" Type="http://schemas.openxmlformats.org/officeDocument/2006/relationships/hyperlink" Target="https://baike.baidu.com/item/%E4%B8%BB%E9%94%AE/1232239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8C%E5%85%A8%E5%87%BD%E6%95%B0%E4%BE%9D%E8%B5%96/413770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3B07BA-70B6-441F-98EB-6D0148A08C53}"/>
              </a:ext>
            </a:extLst>
          </p:cNvPr>
          <p:cNvSpPr txBox="1"/>
          <p:nvPr/>
        </p:nvSpPr>
        <p:spPr>
          <a:xfrm>
            <a:off x="4722830" y="2028979"/>
            <a:ext cx="2740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ym typeface="FZHei-B01S" panose="02010601030101010101" pitchFamily="2" charset="-122"/>
              </a:rPr>
              <a:t>课程培训管理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6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450D6CC-F654-4CA4-BF8A-DEE1B3D8999E}"/>
              </a:ext>
            </a:extLst>
          </p:cNvPr>
          <p:cNvSpPr txBox="1"/>
          <p:nvPr/>
        </p:nvSpPr>
        <p:spPr>
          <a:xfrm>
            <a:off x="5268458" y="3635053"/>
            <a:ext cx="16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POSITION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783" y="4845320"/>
            <a:ext cx="165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YOUR NAME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7F8E1-15F6-4879-9A77-610A91F8AFA9}"/>
              </a:ext>
            </a:extLst>
          </p:cNvPr>
          <p:cNvSpPr txBox="1"/>
          <p:nvPr/>
        </p:nvSpPr>
        <p:spPr>
          <a:xfrm>
            <a:off x="9634194" y="4845320"/>
            <a:ext cx="177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组长：李盟</a:t>
            </a:r>
            <a:endParaRPr lang="en-US" altLang="zh-CN" dirty="0"/>
          </a:p>
          <a:p>
            <a:r>
              <a:rPr lang="zh-CN" altLang="en-US" dirty="0"/>
              <a:t>组员：李沅展</a:t>
            </a:r>
            <a:endParaRPr lang="en-US" altLang="zh-CN" dirty="0"/>
          </a:p>
          <a:p>
            <a:r>
              <a:rPr lang="zh-CN" altLang="en-US" dirty="0"/>
              <a:t>组员：金一诺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4D97C-8596-4CBD-BD4A-4F06E5E0022C}"/>
              </a:ext>
            </a:extLst>
          </p:cNvPr>
          <p:cNvSpPr txBox="1"/>
          <p:nvPr/>
        </p:nvSpPr>
        <p:spPr>
          <a:xfrm>
            <a:off x="9634194" y="455499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</a:t>
            </a:r>
            <a:r>
              <a:rPr lang="en-US" altLang="zh-CN" dirty="0"/>
              <a:t>2</a:t>
            </a:r>
            <a:r>
              <a:rPr lang="zh-CN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3509B0E-A313-4A3C-B733-3457DC9E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40" y="459979"/>
            <a:ext cx="8587074" cy="4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31E7ED-8219-4590-AFE1-24E0F11E30E4}"/>
              </a:ext>
            </a:extLst>
          </p:cNvPr>
          <p:cNvSpPr txBox="1"/>
          <p:nvPr/>
        </p:nvSpPr>
        <p:spPr>
          <a:xfrm>
            <a:off x="632340" y="-694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用户表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662A3-AD63-4E8B-A0D2-4EAF93F9A974}"/>
              </a:ext>
            </a:extLst>
          </p:cNvPr>
          <p:cNvSpPr txBox="1"/>
          <p:nvPr/>
        </p:nvSpPr>
        <p:spPr>
          <a:xfrm>
            <a:off x="632340" y="2834758"/>
            <a:ext cx="31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用户类型表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A83A3D-BBD7-478A-A6EC-C5F25384279F}"/>
              </a:ext>
            </a:extLst>
          </p:cNvPr>
          <p:cNvSpPr txBox="1"/>
          <p:nvPr/>
        </p:nvSpPr>
        <p:spPr>
          <a:xfrm>
            <a:off x="632340" y="4377472"/>
            <a:ext cx="274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用户详细信息表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391F66-8DE3-45F3-81E9-4FB45B58F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628" y="4717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E488BB9-0A7A-4781-9590-00A33B418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87419"/>
              </p:ext>
            </p:extLst>
          </p:nvPr>
        </p:nvGraphicFramePr>
        <p:xfrm>
          <a:off x="632340" y="267256"/>
          <a:ext cx="6236207" cy="2587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288">
                  <a:extLst>
                    <a:ext uri="{9D8B030D-6E8A-4147-A177-3AD203B41FA5}">
                      <a16:colId xmlns:a16="http://schemas.microsoft.com/office/drawing/2014/main" val="1062633068"/>
                    </a:ext>
                  </a:extLst>
                </a:gridCol>
                <a:gridCol w="1163104">
                  <a:extLst>
                    <a:ext uri="{9D8B030D-6E8A-4147-A177-3AD203B41FA5}">
                      <a16:colId xmlns:a16="http://schemas.microsoft.com/office/drawing/2014/main" val="2309095955"/>
                    </a:ext>
                  </a:extLst>
                </a:gridCol>
                <a:gridCol w="1662207">
                  <a:extLst>
                    <a:ext uri="{9D8B030D-6E8A-4147-A177-3AD203B41FA5}">
                      <a16:colId xmlns:a16="http://schemas.microsoft.com/office/drawing/2014/main" val="1857505069"/>
                    </a:ext>
                  </a:extLst>
                </a:gridCol>
                <a:gridCol w="1662207">
                  <a:extLst>
                    <a:ext uri="{9D8B030D-6E8A-4147-A177-3AD203B41FA5}">
                      <a16:colId xmlns:a16="http://schemas.microsoft.com/office/drawing/2014/main" val="32239828"/>
                    </a:ext>
                  </a:extLst>
                </a:gridCol>
                <a:gridCol w="668401">
                  <a:extLst>
                    <a:ext uri="{9D8B030D-6E8A-4147-A177-3AD203B41FA5}">
                      <a16:colId xmlns:a16="http://schemas.microsoft.com/office/drawing/2014/main" val="1720481048"/>
                    </a:ext>
                  </a:extLst>
                </a:gridCol>
              </a:tblGrid>
              <a:tr h="288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168851291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infoId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连接用户详细信息表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431088993"/>
                  </a:ext>
                </a:extLst>
              </a:tr>
              <a:tr h="5779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用户名称由字母数字组成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varchar(30)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607023027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用户图片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picid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用户头像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646481427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用户密码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password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用户密码字母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数字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varchar(30)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539830533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utype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连接用户类型表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82312831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用户编号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45103131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F5179DB0-CA6C-4A7A-8721-B04093E7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79" y="549603"/>
            <a:ext cx="415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1A43F1D-E33A-4687-B582-03FA035C0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60366"/>
              </p:ext>
            </p:extLst>
          </p:nvPr>
        </p:nvGraphicFramePr>
        <p:xfrm>
          <a:off x="632340" y="3200722"/>
          <a:ext cx="6236207" cy="1116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288">
                  <a:extLst>
                    <a:ext uri="{9D8B030D-6E8A-4147-A177-3AD203B41FA5}">
                      <a16:colId xmlns:a16="http://schemas.microsoft.com/office/drawing/2014/main" val="804242446"/>
                    </a:ext>
                  </a:extLst>
                </a:gridCol>
                <a:gridCol w="1163105">
                  <a:extLst>
                    <a:ext uri="{9D8B030D-6E8A-4147-A177-3AD203B41FA5}">
                      <a16:colId xmlns:a16="http://schemas.microsoft.com/office/drawing/2014/main" val="835533246"/>
                    </a:ext>
                  </a:extLst>
                </a:gridCol>
                <a:gridCol w="1662207">
                  <a:extLst>
                    <a:ext uri="{9D8B030D-6E8A-4147-A177-3AD203B41FA5}">
                      <a16:colId xmlns:a16="http://schemas.microsoft.com/office/drawing/2014/main" val="1024109509"/>
                    </a:ext>
                  </a:extLst>
                </a:gridCol>
                <a:gridCol w="1662207">
                  <a:extLst>
                    <a:ext uri="{9D8B030D-6E8A-4147-A177-3AD203B41FA5}">
                      <a16:colId xmlns:a16="http://schemas.microsoft.com/office/drawing/2014/main" val="3613274154"/>
                    </a:ext>
                  </a:extLst>
                </a:gridCol>
                <a:gridCol w="668400">
                  <a:extLst>
                    <a:ext uri="{9D8B030D-6E8A-4147-A177-3AD203B41FA5}">
                      <a16:colId xmlns:a16="http://schemas.microsoft.com/office/drawing/2014/main" val="3484262386"/>
                    </a:ext>
                  </a:extLst>
                </a:gridCol>
              </a:tblGrid>
              <a:tr h="223299"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066757310"/>
                  </a:ext>
                </a:extLst>
              </a:tr>
              <a:tr h="4465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用户类型名称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varchar(10)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317369652"/>
                  </a:ext>
                </a:extLst>
              </a:tr>
              <a:tr h="4465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用户类型编号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          </a:t>
                      </a:r>
                      <a:r>
                        <a:rPr lang="zh-CN" sz="1400" kern="100" dirty="0">
                          <a:effectLst/>
                        </a:rPr>
                        <a:t>主键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297508121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7666F845-2EB1-4069-87AD-B796EDA1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2" y="3479735"/>
            <a:ext cx="135714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C809909-60A4-4688-8946-96FB7ED46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46630"/>
              </p:ext>
            </p:extLst>
          </p:nvPr>
        </p:nvGraphicFramePr>
        <p:xfrm>
          <a:off x="632340" y="4663407"/>
          <a:ext cx="6236208" cy="218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288">
                  <a:extLst>
                    <a:ext uri="{9D8B030D-6E8A-4147-A177-3AD203B41FA5}">
                      <a16:colId xmlns:a16="http://schemas.microsoft.com/office/drawing/2014/main" val="2315468290"/>
                    </a:ext>
                  </a:extLst>
                </a:gridCol>
                <a:gridCol w="1163106">
                  <a:extLst>
                    <a:ext uri="{9D8B030D-6E8A-4147-A177-3AD203B41FA5}">
                      <a16:colId xmlns:a16="http://schemas.microsoft.com/office/drawing/2014/main" val="618726412"/>
                    </a:ext>
                  </a:extLst>
                </a:gridCol>
                <a:gridCol w="1662207">
                  <a:extLst>
                    <a:ext uri="{9D8B030D-6E8A-4147-A177-3AD203B41FA5}">
                      <a16:colId xmlns:a16="http://schemas.microsoft.com/office/drawing/2014/main" val="4069445802"/>
                    </a:ext>
                  </a:extLst>
                </a:gridCol>
                <a:gridCol w="1662207">
                  <a:extLst>
                    <a:ext uri="{9D8B030D-6E8A-4147-A177-3AD203B41FA5}">
                      <a16:colId xmlns:a16="http://schemas.microsoft.com/office/drawing/2014/main" val="3474241253"/>
                    </a:ext>
                  </a:extLst>
                </a:gridCol>
                <a:gridCol w="668400">
                  <a:extLst>
                    <a:ext uri="{9D8B030D-6E8A-4147-A177-3AD203B41FA5}">
                      <a16:colId xmlns:a16="http://schemas.microsoft.com/office/drawing/2014/main" val="3955233013"/>
                    </a:ext>
                  </a:extLst>
                </a:gridCol>
              </a:tblGrid>
              <a:tr h="222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801112769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用户信息编号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072454775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用户性别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sex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411633851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用户手机号码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885278514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用户生日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birthday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009462774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用户签名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title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528338949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25216042"/>
                  </a:ext>
                </a:extLst>
              </a:tr>
              <a:tr h="22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真实姓名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255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81098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17163D-1805-4CE0-93FD-A44507418415}"/>
              </a:ext>
            </a:extLst>
          </p:cNvPr>
          <p:cNvSpPr txBox="1"/>
          <p:nvPr/>
        </p:nvSpPr>
        <p:spPr>
          <a:xfrm>
            <a:off x="282804" y="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C6633-7711-4B06-99F6-F9DFAC23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04" y="647125"/>
            <a:ext cx="1276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44047-FB4A-4858-AD31-3E8E6A5C07C4}"/>
              </a:ext>
            </a:extLst>
          </p:cNvPr>
          <p:cNvSpPr txBox="1"/>
          <p:nvPr/>
        </p:nvSpPr>
        <p:spPr>
          <a:xfrm>
            <a:off x="282803" y="3147051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课程章节表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65F811-AFE8-4CDC-BC33-F8265F439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29319"/>
              </p:ext>
            </p:extLst>
          </p:nvPr>
        </p:nvGraphicFramePr>
        <p:xfrm>
          <a:off x="282803" y="369332"/>
          <a:ext cx="6624024" cy="2684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69">
                  <a:extLst>
                    <a:ext uri="{9D8B030D-6E8A-4147-A177-3AD203B41FA5}">
                      <a16:colId xmlns:a16="http://schemas.microsoft.com/office/drawing/2014/main" val="2343234468"/>
                    </a:ext>
                  </a:extLst>
                </a:gridCol>
                <a:gridCol w="1235436">
                  <a:extLst>
                    <a:ext uri="{9D8B030D-6E8A-4147-A177-3AD203B41FA5}">
                      <a16:colId xmlns:a16="http://schemas.microsoft.com/office/drawing/2014/main" val="1544310351"/>
                    </a:ext>
                  </a:extLst>
                </a:gridCol>
                <a:gridCol w="1765576">
                  <a:extLst>
                    <a:ext uri="{9D8B030D-6E8A-4147-A177-3AD203B41FA5}">
                      <a16:colId xmlns:a16="http://schemas.microsoft.com/office/drawing/2014/main" val="421766798"/>
                    </a:ext>
                  </a:extLst>
                </a:gridCol>
                <a:gridCol w="1765576">
                  <a:extLst>
                    <a:ext uri="{9D8B030D-6E8A-4147-A177-3AD203B41FA5}">
                      <a16:colId xmlns:a16="http://schemas.microsoft.com/office/drawing/2014/main" val="1573325644"/>
                    </a:ext>
                  </a:extLst>
                </a:gridCol>
                <a:gridCol w="709967">
                  <a:extLst>
                    <a:ext uri="{9D8B030D-6E8A-4147-A177-3AD203B41FA5}">
                      <a16:colId xmlns:a16="http://schemas.microsoft.com/office/drawing/2014/main" val="1857334803"/>
                    </a:ext>
                  </a:extLst>
                </a:gridCol>
              </a:tblGrid>
              <a:tr h="223716"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471202942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开始时间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stime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025447162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授课老师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201571866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结束时间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etime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263002340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课程人数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quantity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553915957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课程价格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price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922842694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475990416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课程图片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picid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735012540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varchar(255)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879167023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ctype_id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课程类型</a:t>
                      </a:r>
                      <a:r>
                        <a:rPr lang="en-US" sz="1400" kern="100">
                          <a:effectLst/>
                        </a:rPr>
                        <a:t>id</a:t>
                      </a:r>
                      <a:r>
                        <a:rPr lang="zh-CN" sz="1400" kern="100">
                          <a:effectLst/>
                        </a:rPr>
                        <a:t>（外键）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509436839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course_id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556653063"/>
                  </a:ext>
                </a:extLst>
              </a:tr>
              <a:tr h="2237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课程课时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period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75986979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E8C1AE7-B1DB-44CF-B802-7A68DAB5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3756"/>
              </p:ext>
            </p:extLst>
          </p:nvPr>
        </p:nvGraphicFramePr>
        <p:xfrm>
          <a:off x="282803" y="3509340"/>
          <a:ext cx="6624025" cy="1808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69">
                  <a:extLst>
                    <a:ext uri="{9D8B030D-6E8A-4147-A177-3AD203B41FA5}">
                      <a16:colId xmlns:a16="http://schemas.microsoft.com/office/drawing/2014/main" val="3240812491"/>
                    </a:ext>
                  </a:extLst>
                </a:gridCol>
                <a:gridCol w="1235437">
                  <a:extLst>
                    <a:ext uri="{9D8B030D-6E8A-4147-A177-3AD203B41FA5}">
                      <a16:colId xmlns:a16="http://schemas.microsoft.com/office/drawing/2014/main" val="324011987"/>
                    </a:ext>
                  </a:extLst>
                </a:gridCol>
                <a:gridCol w="1765576">
                  <a:extLst>
                    <a:ext uri="{9D8B030D-6E8A-4147-A177-3AD203B41FA5}">
                      <a16:colId xmlns:a16="http://schemas.microsoft.com/office/drawing/2014/main" val="1655181673"/>
                    </a:ext>
                  </a:extLst>
                </a:gridCol>
                <a:gridCol w="1765576">
                  <a:extLst>
                    <a:ext uri="{9D8B030D-6E8A-4147-A177-3AD203B41FA5}">
                      <a16:colId xmlns:a16="http://schemas.microsoft.com/office/drawing/2014/main" val="769079358"/>
                    </a:ext>
                  </a:extLst>
                </a:gridCol>
                <a:gridCol w="709967">
                  <a:extLst>
                    <a:ext uri="{9D8B030D-6E8A-4147-A177-3AD203B41FA5}">
                      <a16:colId xmlns:a16="http://schemas.microsoft.com/office/drawing/2014/main" val="2933145214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983730702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开始时间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stime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65077223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章节名称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433125306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章节时常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13108138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章节编号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主键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662502469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结束时间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etime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994899136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course_id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外键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10402642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7618A49-253A-45F1-88F6-4AFBA640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21" y="35098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6F6F6-88A5-4250-A593-20A0CC4960FC}"/>
              </a:ext>
            </a:extLst>
          </p:cNvPr>
          <p:cNvSpPr txBox="1"/>
          <p:nvPr/>
        </p:nvSpPr>
        <p:spPr>
          <a:xfrm>
            <a:off x="282803" y="5310684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课程类型表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0BF242C-6EC1-4EC2-B614-4FC7378D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43226"/>
              </p:ext>
            </p:extLst>
          </p:nvPr>
        </p:nvGraphicFramePr>
        <p:xfrm>
          <a:off x="282803" y="5755097"/>
          <a:ext cx="6624024" cy="1042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69">
                  <a:extLst>
                    <a:ext uri="{9D8B030D-6E8A-4147-A177-3AD203B41FA5}">
                      <a16:colId xmlns:a16="http://schemas.microsoft.com/office/drawing/2014/main" val="1967975133"/>
                    </a:ext>
                  </a:extLst>
                </a:gridCol>
                <a:gridCol w="1235436">
                  <a:extLst>
                    <a:ext uri="{9D8B030D-6E8A-4147-A177-3AD203B41FA5}">
                      <a16:colId xmlns:a16="http://schemas.microsoft.com/office/drawing/2014/main" val="742161624"/>
                    </a:ext>
                  </a:extLst>
                </a:gridCol>
                <a:gridCol w="1765576">
                  <a:extLst>
                    <a:ext uri="{9D8B030D-6E8A-4147-A177-3AD203B41FA5}">
                      <a16:colId xmlns:a16="http://schemas.microsoft.com/office/drawing/2014/main" val="2607481752"/>
                    </a:ext>
                  </a:extLst>
                </a:gridCol>
                <a:gridCol w="1765576">
                  <a:extLst>
                    <a:ext uri="{9D8B030D-6E8A-4147-A177-3AD203B41FA5}">
                      <a16:colId xmlns:a16="http://schemas.microsoft.com/office/drawing/2014/main" val="3205900282"/>
                    </a:ext>
                  </a:extLst>
                </a:gridCol>
                <a:gridCol w="709967">
                  <a:extLst>
                    <a:ext uri="{9D8B030D-6E8A-4147-A177-3AD203B41FA5}">
                      <a16:colId xmlns:a16="http://schemas.microsoft.com/office/drawing/2014/main" val="488264788"/>
                    </a:ext>
                  </a:extLst>
                </a:gridCol>
              </a:tblGrid>
              <a:tr h="347616"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注释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46469352"/>
                  </a:ext>
                </a:extLst>
              </a:tr>
              <a:tr h="34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主键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numeric(8,0)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940030965"/>
                  </a:ext>
                </a:extLst>
              </a:tr>
              <a:tr h="34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课程类别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课程类型名称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char(4)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157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2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44ABFD-C334-410C-AAD1-3500E6B14E5D}"/>
              </a:ext>
            </a:extLst>
          </p:cNvPr>
          <p:cNvSpPr txBox="1"/>
          <p:nvPr/>
        </p:nvSpPr>
        <p:spPr>
          <a:xfrm>
            <a:off x="226242" y="150829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35294-71B9-4F21-9C9C-8AAFF750D6B4}"/>
              </a:ext>
            </a:extLst>
          </p:cNvPr>
          <p:cNvSpPr txBox="1"/>
          <p:nvPr/>
        </p:nvSpPr>
        <p:spPr>
          <a:xfrm>
            <a:off x="226241" y="1597313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学生出勤信息表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4A9F3B-AA18-4992-BE93-A9E38C5A57D0}"/>
              </a:ext>
            </a:extLst>
          </p:cNvPr>
          <p:cNvSpPr txBox="1"/>
          <p:nvPr/>
        </p:nvSpPr>
        <p:spPr>
          <a:xfrm>
            <a:off x="226241" y="3866253"/>
            <a:ext cx="23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学生课程信息表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2FB831F-6356-4A3A-9C4C-4561DC4E6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6273"/>
              </p:ext>
            </p:extLst>
          </p:nvPr>
        </p:nvGraphicFramePr>
        <p:xfrm>
          <a:off x="226241" y="511839"/>
          <a:ext cx="6121292" cy="1032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381">
                  <a:extLst>
                    <a:ext uri="{9D8B030D-6E8A-4147-A177-3AD203B41FA5}">
                      <a16:colId xmlns:a16="http://schemas.microsoft.com/office/drawing/2014/main" val="486324095"/>
                    </a:ext>
                  </a:extLst>
                </a:gridCol>
                <a:gridCol w="1141673">
                  <a:extLst>
                    <a:ext uri="{9D8B030D-6E8A-4147-A177-3AD203B41FA5}">
                      <a16:colId xmlns:a16="http://schemas.microsoft.com/office/drawing/2014/main" val="1256407817"/>
                    </a:ext>
                  </a:extLst>
                </a:gridCol>
                <a:gridCol w="1631577">
                  <a:extLst>
                    <a:ext uri="{9D8B030D-6E8A-4147-A177-3AD203B41FA5}">
                      <a16:colId xmlns:a16="http://schemas.microsoft.com/office/drawing/2014/main" val="1982667643"/>
                    </a:ext>
                  </a:extLst>
                </a:gridCol>
                <a:gridCol w="1631577">
                  <a:extLst>
                    <a:ext uri="{9D8B030D-6E8A-4147-A177-3AD203B41FA5}">
                      <a16:colId xmlns:a16="http://schemas.microsoft.com/office/drawing/2014/main" val="2166688077"/>
                    </a:ext>
                  </a:extLst>
                </a:gridCol>
                <a:gridCol w="656084">
                  <a:extLst>
                    <a:ext uri="{9D8B030D-6E8A-4147-A177-3AD203B41FA5}">
                      <a16:colId xmlns:a16="http://schemas.microsoft.com/office/drawing/2014/main" val="3895975908"/>
                    </a:ext>
                  </a:extLst>
                </a:gridCol>
              </a:tblGrid>
              <a:tr h="344292"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068243379"/>
                  </a:ext>
                </a:extLst>
              </a:tr>
              <a:tr h="344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图片路径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src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char(10)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806137773"/>
                  </a:ext>
                </a:extLst>
              </a:tr>
              <a:tr h="344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numeric(8,0)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6721329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838041E-A651-4E27-8740-C300DE94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16740"/>
              </p:ext>
            </p:extLst>
          </p:nvPr>
        </p:nvGraphicFramePr>
        <p:xfrm>
          <a:off x="226558" y="2057296"/>
          <a:ext cx="6120657" cy="177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427">
                  <a:extLst>
                    <a:ext uri="{9D8B030D-6E8A-4147-A177-3AD203B41FA5}">
                      <a16:colId xmlns:a16="http://schemas.microsoft.com/office/drawing/2014/main" val="1294375999"/>
                    </a:ext>
                  </a:extLst>
                </a:gridCol>
                <a:gridCol w="1172424">
                  <a:extLst>
                    <a:ext uri="{9D8B030D-6E8A-4147-A177-3AD203B41FA5}">
                      <a16:colId xmlns:a16="http://schemas.microsoft.com/office/drawing/2014/main" val="239416540"/>
                    </a:ext>
                  </a:extLst>
                </a:gridCol>
                <a:gridCol w="1675525">
                  <a:extLst>
                    <a:ext uri="{9D8B030D-6E8A-4147-A177-3AD203B41FA5}">
                      <a16:colId xmlns:a16="http://schemas.microsoft.com/office/drawing/2014/main" val="3403998175"/>
                    </a:ext>
                  </a:extLst>
                </a:gridCol>
                <a:gridCol w="1675525">
                  <a:extLst>
                    <a:ext uri="{9D8B030D-6E8A-4147-A177-3AD203B41FA5}">
                      <a16:colId xmlns:a16="http://schemas.microsoft.com/office/drawing/2014/main" val="3425429116"/>
                    </a:ext>
                  </a:extLst>
                </a:gridCol>
                <a:gridCol w="673756">
                  <a:extLst>
                    <a:ext uri="{9D8B030D-6E8A-4147-A177-3AD203B41FA5}">
                      <a16:colId xmlns:a16="http://schemas.microsoft.com/office/drawing/2014/main" val="1838677208"/>
                    </a:ext>
                  </a:extLst>
                </a:gridCol>
              </a:tblGrid>
              <a:tr h="29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687375820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uid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连接学生表（外键）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numeric(8,0)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573857432"/>
                  </a:ext>
                </a:extLst>
              </a:tr>
              <a:tr h="5913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出勤</a:t>
                      </a:r>
                      <a:r>
                        <a:rPr lang="zh-CN" sz="1400" kern="100" dirty="0">
                          <a:effectLst/>
                        </a:rPr>
                        <a:t>状态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status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学生出勤的状态连接出勤状态表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char(4)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053140607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numeric(8,0)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79588369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课程章节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连接课程章节表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numeric(8,0)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26955216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6D19EE4-142B-4D33-8B96-4A687D4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1" y="2057140"/>
            <a:ext cx="138115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67800EC-2B6D-4C1B-B965-071EA749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99533"/>
              </p:ext>
            </p:extLst>
          </p:nvPr>
        </p:nvGraphicFramePr>
        <p:xfrm>
          <a:off x="226241" y="4235585"/>
          <a:ext cx="6120975" cy="269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326">
                  <a:extLst>
                    <a:ext uri="{9D8B030D-6E8A-4147-A177-3AD203B41FA5}">
                      <a16:colId xmlns:a16="http://schemas.microsoft.com/office/drawing/2014/main" val="4245001431"/>
                    </a:ext>
                  </a:extLst>
                </a:gridCol>
                <a:gridCol w="1141613">
                  <a:extLst>
                    <a:ext uri="{9D8B030D-6E8A-4147-A177-3AD203B41FA5}">
                      <a16:colId xmlns:a16="http://schemas.microsoft.com/office/drawing/2014/main" val="3629877676"/>
                    </a:ext>
                  </a:extLst>
                </a:gridCol>
                <a:gridCol w="1631493">
                  <a:extLst>
                    <a:ext uri="{9D8B030D-6E8A-4147-A177-3AD203B41FA5}">
                      <a16:colId xmlns:a16="http://schemas.microsoft.com/office/drawing/2014/main" val="3967947978"/>
                    </a:ext>
                  </a:extLst>
                </a:gridCol>
                <a:gridCol w="1631493">
                  <a:extLst>
                    <a:ext uri="{9D8B030D-6E8A-4147-A177-3AD203B41FA5}">
                      <a16:colId xmlns:a16="http://schemas.microsoft.com/office/drawing/2014/main" val="2968440195"/>
                    </a:ext>
                  </a:extLst>
                </a:gridCol>
                <a:gridCol w="656050">
                  <a:extLst>
                    <a:ext uri="{9D8B030D-6E8A-4147-A177-3AD203B41FA5}">
                      <a16:colId xmlns:a16="http://schemas.microsoft.com/office/drawing/2014/main" val="2060410678"/>
                    </a:ext>
                  </a:extLst>
                </a:gridCol>
              </a:tblGrid>
              <a:tr h="262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519300160"/>
                  </a:ext>
                </a:extLst>
              </a:tr>
              <a:tr h="525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分数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score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某个学生对某门课所得的分数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96538651"/>
                  </a:ext>
                </a:extLst>
              </a:tr>
              <a:tr h="262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连接学生表（外键）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numeric(8,0)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70986330"/>
                  </a:ext>
                </a:extLst>
              </a:tr>
              <a:tr h="262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已修课时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schedule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学生已经修了几个课时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char(10)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10470426"/>
                  </a:ext>
                </a:extLst>
              </a:tr>
              <a:tr h="262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是否支付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ispay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是否对此课付款完毕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bool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740238718"/>
                  </a:ext>
                </a:extLst>
              </a:tr>
              <a:tr h="262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状态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status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是否完成该课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char(4)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530643680"/>
                  </a:ext>
                </a:extLst>
              </a:tr>
              <a:tr h="262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numeric(8,0)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161424484"/>
                  </a:ext>
                </a:extLst>
              </a:tr>
              <a:tr h="262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连接课程表（外键）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numeric(8,0)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6915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EFCABB-6D0C-483F-BD32-902E481F1FE1}"/>
              </a:ext>
            </a:extLst>
          </p:cNvPr>
          <p:cNvSpPr txBox="1"/>
          <p:nvPr/>
        </p:nvSpPr>
        <p:spPr>
          <a:xfrm>
            <a:off x="169682" y="160256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出勤状态表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A53A7D-26BC-4CD8-A85C-823C92E0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" y="806587"/>
            <a:ext cx="111487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47D38-98EF-49BC-B7A8-1AFF5CCCC0C6}"/>
              </a:ext>
            </a:extLst>
          </p:cNvPr>
          <p:cNvSpPr txBox="1"/>
          <p:nvPr/>
        </p:nvSpPr>
        <p:spPr>
          <a:xfrm>
            <a:off x="169682" y="1942722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登陆日志表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F294E8-40B7-450C-B312-D9FF8345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01402"/>
              </p:ext>
            </p:extLst>
          </p:nvPr>
        </p:nvGraphicFramePr>
        <p:xfrm>
          <a:off x="169682" y="529588"/>
          <a:ext cx="6185398" cy="1228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486">
                  <a:extLst>
                    <a:ext uri="{9D8B030D-6E8A-4147-A177-3AD203B41FA5}">
                      <a16:colId xmlns:a16="http://schemas.microsoft.com/office/drawing/2014/main" val="1274222679"/>
                    </a:ext>
                  </a:extLst>
                </a:gridCol>
                <a:gridCol w="1153629">
                  <a:extLst>
                    <a:ext uri="{9D8B030D-6E8A-4147-A177-3AD203B41FA5}">
                      <a16:colId xmlns:a16="http://schemas.microsoft.com/office/drawing/2014/main" val="2780119234"/>
                    </a:ext>
                  </a:extLst>
                </a:gridCol>
                <a:gridCol w="1648664">
                  <a:extLst>
                    <a:ext uri="{9D8B030D-6E8A-4147-A177-3AD203B41FA5}">
                      <a16:colId xmlns:a16="http://schemas.microsoft.com/office/drawing/2014/main" val="1471052244"/>
                    </a:ext>
                  </a:extLst>
                </a:gridCol>
                <a:gridCol w="1648664">
                  <a:extLst>
                    <a:ext uri="{9D8B030D-6E8A-4147-A177-3AD203B41FA5}">
                      <a16:colId xmlns:a16="http://schemas.microsoft.com/office/drawing/2014/main" val="798553303"/>
                    </a:ext>
                  </a:extLst>
                </a:gridCol>
                <a:gridCol w="662955">
                  <a:extLst>
                    <a:ext uri="{9D8B030D-6E8A-4147-A177-3AD203B41FA5}">
                      <a16:colId xmlns:a16="http://schemas.microsoft.com/office/drawing/2014/main" val="2271860841"/>
                    </a:ext>
                  </a:extLst>
                </a:gridCol>
              </a:tblGrid>
              <a:tr h="37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注释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91468935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出勤状态编号（主键）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numeric(8,0)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922748932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状态类别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分为迟到准时和旷课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char(4)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85864937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76ADFE4-B175-4A79-8ADC-696F7811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5980"/>
              </p:ext>
            </p:extLst>
          </p:nvPr>
        </p:nvGraphicFramePr>
        <p:xfrm>
          <a:off x="169682" y="2460143"/>
          <a:ext cx="6185398" cy="2214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486">
                  <a:extLst>
                    <a:ext uri="{9D8B030D-6E8A-4147-A177-3AD203B41FA5}">
                      <a16:colId xmlns:a16="http://schemas.microsoft.com/office/drawing/2014/main" val="4115133045"/>
                    </a:ext>
                  </a:extLst>
                </a:gridCol>
                <a:gridCol w="1153629">
                  <a:extLst>
                    <a:ext uri="{9D8B030D-6E8A-4147-A177-3AD203B41FA5}">
                      <a16:colId xmlns:a16="http://schemas.microsoft.com/office/drawing/2014/main" val="2654622377"/>
                    </a:ext>
                  </a:extLst>
                </a:gridCol>
                <a:gridCol w="1648664">
                  <a:extLst>
                    <a:ext uri="{9D8B030D-6E8A-4147-A177-3AD203B41FA5}">
                      <a16:colId xmlns:a16="http://schemas.microsoft.com/office/drawing/2014/main" val="2347469346"/>
                    </a:ext>
                  </a:extLst>
                </a:gridCol>
                <a:gridCol w="1648664">
                  <a:extLst>
                    <a:ext uri="{9D8B030D-6E8A-4147-A177-3AD203B41FA5}">
                      <a16:colId xmlns:a16="http://schemas.microsoft.com/office/drawing/2014/main" val="769037842"/>
                    </a:ext>
                  </a:extLst>
                </a:gridCol>
                <a:gridCol w="662955">
                  <a:extLst>
                    <a:ext uri="{9D8B030D-6E8A-4147-A177-3AD203B41FA5}">
                      <a16:colId xmlns:a16="http://schemas.microsoft.com/office/drawing/2014/main" val="1396878988"/>
                    </a:ext>
                  </a:extLst>
                </a:gridCol>
              </a:tblGrid>
              <a:tr h="297972"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853385420"/>
                  </a:ext>
                </a:extLst>
              </a:tr>
              <a:tr h="29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uid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外键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numeric(8,0)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820591124"/>
                  </a:ext>
                </a:extLst>
              </a:tr>
              <a:tr h="29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641466559"/>
                  </a:ext>
                </a:extLst>
              </a:tr>
              <a:tr h="29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状态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status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登录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退出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char(4)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571765870"/>
                  </a:ext>
                </a:extLst>
              </a:tr>
              <a:tr h="29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user_id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34105194"/>
                  </a:ext>
                </a:extLst>
              </a:tr>
              <a:tr h="29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登陆地址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显示用户登录所在</a:t>
                      </a:r>
                      <a:r>
                        <a:rPr lang="en-US" sz="1400" kern="100">
                          <a:effectLst/>
                        </a:rPr>
                        <a:t>ip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char(12)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213285866"/>
                  </a:ext>
                </a:extLst>
              </a:tr>
              <a:tr h="29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numeric(8,0)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16691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04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事务设计</a:t>
            </a:r>
          </a:p>
        </p:txBody>
      </p:sp>
    </p:spTree>
    <p:extLst>
      <p:ext uri="{BB962C8B-B14F-4D97-AF65-F5344CB8AC3E}">
        <p14:creationId xmlns:p14="http://schemas.microsoft.com/office/powerpoint/2010/main" val="34683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AA20FE-08EA-469E-9113-0E3096A3FFE8}"/>
              </a:ext>
            </a:extLst>
          </p:cNvPr>
          <p:cNvSpPr txBox="1"/>
          <p:nvPr/>
        </p:nvSpPr>
        <p:spPr>
          <a:xfrm>
            <a:off x="113122" y="179109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基础操作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48E9F6-A992-482F-BB56-4AF1AD97D897}"/>
              </a:ext>
            </a:extLst>
          </p:cNvPr>
          <p:cNvSpPr txBox="1"/>
          <p:nvPr/>
        </p:nvSpPr>
        <p:spPr>
          <a:xfrm>
            <a:off x="0" y="678729"/>
            <a:ext cx="6538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用户登陆、注册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）课程管理：查看课程、修改课程、删除课程、新建课程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查询所有课程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）学生学习情况：查看所有学习情况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）学生出勤情况：查询所有课程、查询课程所有参加学生的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出勤情况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）用户日志：查询所有用户日志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6)   </a:t>
            </a:r>
            <a:r>
              <a:rPr lang="zh-CN" altLang="en-US" dirty="0"/>
              <a:t>用户信息：查看用户信息、修改用户信息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01D706-8CBB-4174-A9A5-DD6FD680565C}"/>
              </a:ext>
            </a:extLst>
          </p:cNvPr>
          <p:cNvSpPr/>
          <p:nvPr/>
        </p:nvSpPr>
        <p:spPr>
          <a:xfrm>
            <a:off x="6974876" y="1791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相关操作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5A9EF-3B2A-469D-8829-3912A6C27C5A}"/>
              </a:ext>
            </a:extLst>
          </p:cNvPr>
          <p:cNvSpPr/>
          <p:nvPr/>
        </p:nvSpPr>
        <p:spPr>
          <a:xfrm>
            <a:off x="6974876" y="814236"/>
            <a:ext cx="6096000" cy="3900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按课程名查询课程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按教师查询课程</a:t>
            </a:r>
          </a:p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按状态查询课程</a:t>
            </a:r>
          </a:p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按课程查询学生学习情况</a:t>
            </a:r>
          </a:p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按学生姓名查询学生学习情况</a:t>
            </a:r>
          </a:p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按课程查询学生出勤情况</a:t>
            </a:r>
          </a:p>
          <a:p>
            <a:pPr marL="342900" marR="133985" lvl="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按用户名查询学生出勤情况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00526-F761-43E8-AC65-298157AB1A70}"/>
              </a:ext>
            </a:extLst>
          </p:cNvPr>
          <p:cNvSpPr txBox="1"/>
          <p:nvPr/>
        </p:nvSpPr>
        <p:spPr>
          <a:xfrm>
            <a:off x="6908888" y="4639056"/>
            <a:ext cx="4128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8</a:t>
            </a:r>
            <a:r>
              <a:rPr lang="zh-CN" altLang="en-US" dirty="0"/>
              <a:t>）</a:t>
            </a:r>
            <a:r>
              <a:rPr lang="zh-CN" altLang="en-US" sz="2400" dirty="0"/>
              <a:t>按用户名查询日志</a:t>
            </a:r>
            <a:endParaRPr lang="en-US" altLang="zh-CN" sz="2400" dirty="0"/>
          </a:p>
          <a:p>
            <a:r>
              <a:rPr lang="en-US" altLang="zh-CN" sz="2400" dirty="0"/>
              <a:t> 9</a:t>
            </a:r>
            <a:r>
              <a:rPr lang="zh-CN" altLang="en-US" sz="2400" dirty="0"/>
              <a:t>）按用户类别查询日志</a:t>
            </a:r>
            <a:endParaRPr lang="en-US" altLang="zh-CN" sz="2400" dirty="0"/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）查询所有课程数</a:t>
            </a:r>
            <a:endParaRPr lang="en-US" altLang="zh-CN" sz="2400" dirty="0"/>
          </a:p>
          <a:p>
            <a:r>
              <a:rPr lang="en-US" altLang="zh-CN" sz="2400" dirty="0"/>
              <a:t>11</a:t>
            </a:r>
            <a:r>
              <a:rPr lang="zh-CN" altLang="en-US" sz="2400" dirty="0"/>
              <a:t>）查询用户总数</a:t>
            </a:r>
          </a:p>
        </p:txBody>
      </p:sp>
    </p:spTree>
    <p:extLst>
      <p:ext uri="{BB962C8B-B14F-4D97-AF65-F5344CB8AC3E}">
        <p14:creationId xmlns:p14="http://schemas.microsoft.com/office/powerpoint/2010/main" val="323531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05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97623" y="3061406"/>
            <a:ext cx="602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PowerDesigner</a:t>
            </a:r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10318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0B57D8-C74F-4163-9074-2974F23B129A}"/>
              </a:ext>
            </a:extLst>
          </p:cNvPr>
          <p:cNvSpPr txBox="1"/>
          <p:nvPr/>
        </p:nvSpPr>
        <p:spPr>
          <a:xfrm>
            <a:off x="-84841" y="0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构建概念模型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BDE12EE8-DF54-4992-98FC-6D7B84B0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804"/>
            <a:ext cx="12192000" cy="687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32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997E66-64A5-4028-A0F7-638FD1BDD3A9}"/>
              </a:ext>
            </a:extLst>
          </p:cNvPr>
          <p:cNvSpPr txBox="1"/>
          <p:nvPr/>
        </p:nvSpPr>
        <p:spPr>
          <a:xfrm>
            <a:off x="0" y="0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构建物理模型</a:t>
            </a:r>
          </a:p>
        </p:txBody>
      </p:sp>
      <p:pic>
        <p:nvPicPr>
          <p:cNvPr id="6146" name="Picture 2" descr="OUDFEY491{545@)C76ABAZ8">
            <a:extLst>
              <a:ext uri="{FF2B5EF4-FFF2-40B4-BE49-F238E27FC236}">
                <a16:creationId xmlns:a16="http://schemas.microsoft.com/office/drawing/2014/main" id="{C515E1F2-9B93-45EF-8B06-A8B7094B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69331"/>
            <a:ext cx="12187238" cy="648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86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06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0898" y="3064345"/>
            <a:ext cx="602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事务描述</a:t>
            </a:r>
          </a:p>
        </p:txBody>
      </p:sp>
    </p:spTree>
    <p:extLst>
      <p:ext uri="{BB962C8B-B14F-4D97-AF65-F5344CB8AC3E}">
        <p14:creationId xmlns:p14="http://schemas.microsoft.com/office/powerpoint/2010/main" val="13049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7C4C34-FF54-4740-BD9D-EA91850DE209}"/>
              </a:ext>
            </a:extLst>
          </p:cNvPr>
          <p:cNvGrpSpPr/>
          <p:nvPr/>
        </p:nvGrpSpPr>
        <p:grpSpPr>
          <a:xfrm>
            <a:off x="1405165" y="1289547"/>
            <a:ext cx="4457700" cy="827881"/>
            <a:chOff x="6591300" y="1650829"/>
            <a:chExt cx="4457700" cy="827881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C97AA2D-41F0-419D-9807-529D5EDB42BA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841"/>
              <a:chOff x="7419181" y="1757690"/>
              <a:chExt cx="3458369" cy="70784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F89E15-D6BD-4440-A3F2-45089C2149F9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业务分析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9A62DC-2E31-4E2F-B679-C22A0767579B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EAEF6F-C199-47E1-AC71-0269503F78E7}"/>
              </a:ext>
            </a:extLst>
          </p:cNvPr>
          <p:cNvGrpSpPr/>
          <p:nvPr/>
        </p:nvGrpSpPr>
        <p:grpSpPr>
          <a:xfrm>
            <a:off x="1405165" y="2219388"/>
            <a:ext cx="4457700" cy="827881"/>
            <a:chOff x="6591300" y="1650829"/>
            <a:chExt cx="4457700" cy="827881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AC367E3A-FFFE-4749-8D19-2317BC1ED9EC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78A36D1-80E2-451E-B214-0F549269819D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841"/>
              <a:chOff x="7419181" y="1757690"/>
              <a:chExt cx="3458369" cy="707841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9BC19E-9D4F-47F7-AF11-ECFF4391272C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实体描述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0CEA41-2089-4D00-8CB0-147FE02113EE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C97C78-00E7-4B8A-8D49-F746877AC85F}"/>
              </a:ext>
            </a:extLst>
          </p:cNvPr>
          <p:cNvGrpSpPr/>
          <p:nvPr/>
        </p:nvGrpSpPr>
        <p:grpSpPr>
          <a:xfrm>
            <a:off x="1405165" y="3164899"/>
            <a:ext cx="4457700" cy="827881"/>
            <a:chOff x="6591300" y="1650829"/>
            <a:chExt cx="4457700" cy="827881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19E1DB1-57E0-4ADE-8323-3037B81C2AAE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841"/>
              <a:chOff x="7419181" y="1757690"/>
              <a:chExt cx="3458369" cy="70784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989260-5F95-461C-9197-EF6E9266C468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数据字典说明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571EAD4-9663-49F1-A442-3E78737B2A41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BC53B0-BA17-41DE-9D88-415B2B4A02CD}"/>
              </a:ext>
            </a:extLst>
          </p:cNvPr>
          <p:cNvGrpSpPr/>
          <p:nvPr/>
        </p:nvGrpSpPr>
        <p:grpSpPr>
          <a:xfrm>
            <a:off x="5778113" y="1272208"/>
            <a:ext cx="4457700" cy="827881"/>
            <a:chOff x="6591300" y="1665927"/>
            <a:chExt cx="4457700" cy="827881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09DC9B01-1FCC-4877-913D-FD1DF3083800}"/>
                </a:ext>
              </a:extLst>
            </p:cNvPr>
            <p:cNvSpPr/>
            <p:nvPr/>
          </p:nvSpPr>
          <p:spPr>
            <a:xfrm>
              <a:off x="6591300" y="1665927"/>
              <a:ext cx="99933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6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98A8144-27DF-45A1-A267-192E2E071A1F}"/>
                </a:ext>
              </a:extLst>
            </p:cNvPr>
            <p:cNvGrpSpPr/>
            <p:nvPr/>
          </p:nvGrpSpPr>
          <p:grpSpPr>
            <a:xfrm>
              <a:off x="7590631" y="1736829"/>
              <a:ext cx="3458369" cy="674166"/>
              <a:chOff x="7419181" y="1791365"/>
              <a:chExt cx="3458369" cy="674166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EBBD24-8CC7-4FDF-8645-C7324614E561}"/>
                  </a:ext>
                </a:extLst>
              </p:cNvPr>
              <p:cNvSpPr txBox="1"/>
              <p:nvPr/>
            </p:nvSpPr>
            <p:spPr>
              <a:xfrm>
                <a:off x="7419181" y="1791365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事务描述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39B9369-69F6-44FD-B947-0065E86EDB2A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D505EE5-A18F-4FD7-A812-A17426DB2DA8}"/>
              </a:ext>
            </a:extLst>
          </p:cNvPr>
          <p:cNvSpPr txBox="1"/>
          <p:nvPr/>
        </p:nvSpPr>
        <p:spPr>
          <a:xfrm>
            <a:off x="1405165" y="297217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8A3C03A-4BAB-450A-8395-5F941B234F71}"/>
              </a:ext>
            </a:extLst>
          </p:cNvPr>
          <p:cNvGrpSpPr/>
          <p:nvPr/>
        </p:nvGrpSpPr>
        <p:grpSpPr>
          <a:xfrm>
            <a:off x="1415253" y="5135512"/>
            <a:ext cx="4457700" cy="839536"/>
            <a:chOff x="6591300" y="1654272"/>
            <a:chExt cx="4457700" cy="839536"/>
          </a:xfrm>
        </p:grpSpPr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CC55D00C-3BA6-4A9C-9FCA-D1611E18128F}"/>
                </a:ext>
              </a:extLst>
            </p:cNvPr>
            <p:cNvSpPr/>
            <p:nvPr/>
          </p:nvSpPr>
          <p:spPr>
            <a:xfrm>
              <a:off x="6591300" y="1665927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5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A01EC5-1123-416F-AC5D-B51B3C629808}"/>
                </a:ext>
              </a:extLst>
            </p:cNvPr>
            <p:cNvGrpSpPr/>
            <p:nvPr/>
          </p:nvGrpSpPr>
          <p:grpSpPr>
            <a:xfrm>
              <a:off x="7590630" y="1654272"/>
              <a:ext cx="3458370" cy="756723"/>
              <a:chOff x="7419180" y="1708808"/>
              <a:chExt cx="3458370" cy="756723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83F1916-181C-4DC0-A970-ACB691B345D9}"/>
                  </a:ext>
                </a:extLst>
              </p:cNvPr>
              <p:cNvSpPr txBox="1"/>
              <p:nvPr/>
            </p:nvSpPr>
            <p:spPr>
              <a:xfrm>
                <a:off x="7419180" y="1708808"/>
                <a:ext cx="16507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建模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4004D25-18E9-4DFB-A568-1F74AD4EF944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5DFBA4-CD61-4FC7-B817-48B860AC92A6}"/>
              </a:ext>
            </a:extLst>
          </p:cNvPr>
          <p:cNvGrpSpPr/>
          <p:nvPr/>
        </p:nvGrpSpPr>
        <p:grpSpPr>
          <a:xfrm>
            <a:off x="1415253" y="4169184"/>
            <a:ext cx="4457700" cy="827881"/>
            <a:chOff x="6591300" y="1665927"/>
            <a:chExt cx="4457700" cy="827881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690DF9F6-E210-4318-AC99-4A4F0B69E2F6}"/>
                </a:ext>
              </a:extLst>
            </p:cNvPr>
            <p:cNvSpPr/>
            <p:nvPr/>
          </p:nvSpPr>
          <p:spPr>
            <a:xfrm>
              <a:off x="6591300" y="1665927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8662CB8-6E55-4F73-9716-CE62CC01680D}"/>
                </a:ext>
              </a:extLst>
            </p:cNvPr>
            <p:cNvGrpSpPr/>
            <p:nvPr/>
          </p:nvGrpSpPr>
          <p:grpSpPr>
            <a:xfrm>
              <a:off x="7590631" y="1736829"/>
              <a:ext cx="3458369" cy="674166"/>
              <a:chOff x="7419181" y="1791365"/>
              <a:chExt cx="3458369" cy="674166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5A6C9D5-0A24-4A62-AD87-D52052DAC5F3}"/>
                  </a:ext>
                </a:extLst>
              </p:cNvPr>
              <p:cNvSpPr txBox="1"/>
              <p:nvPr/>
            </p:nvSpPr>
            <p:spPr>
              <a:xfrm>
                <a:off x="7419181" y="1791365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事务设计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C557A61-D820-4124-B311-C02A021AD7BA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BB73536-36EF-4796-9043-E1B34AF785F7}"/>
              </a:ext>
            </a:extLst>
          </p:cNvPr>
          <p:cNvGrpSpPr/>
          <p:nvPr/>
        </p:nvGrpSpPr>
        <p:grpSpPr>
          <a:xfrm>
            <a:off x="5759777" y="2219388"/>
            <a:ext cx="4457700" cy="827881"/>
            <a:chOff x="6591300" y="1665927"/>
            <a:chExt cx="4457700" cy="827881"/>
          </a:xfrm>
        </p:grpSpPr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38D9DDAB-BF17-4F3D-9D10-D447BEA666B5}"/>
                </a:ext>
              </a:extLst>
            </p:cNvPr>
            <p:cNvSpPr/>
            <p:nvPr/>
          </p:nvSpPr>
          <p:spPr>
            <a:xfrm>
              <a:off x="6591300" y="1665927"/>
              <a:ext cx="99933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7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ACEA4E6-7513-49F0-982B-4882CEE8D48B}"/>
                </a:ext>
              </a:extLst>
            </p:cNvPr>
            <p:cNvGrpSpPr/>
            <p:nvPr/>
          </p:nvGrpSpPr>
          <p:grpSpPr>
            <a:xfrm>
              <a:off x="7590631" y="1736829"/>
              <a:ext cx="3458369" cy="674166"/>
              <a:chOff x="7419181" y="1791365"/>
              <a:chExt cx="3458369" cy="674166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1105347-EF4E-48CE-8848-C1EF661C11EC}"/>
                  </a:ext>
                </a:extLst>
              </p:cNvPr>
              <p:cNvSpPr txBox="1"/>
              <p:nvPr/>
            </p:nvSpPr>
            <p:spPr>
              <a:xfrm>
                <a:off x="7419181" y="1791365"/>
                <a:ext cx="3288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映射为对应数据表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F3498AF-8889-4F2B-8D71-D0FE6612B546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165F834-2533-425F-A4C5-868F4B3B7A2E}"/>
              </a:ext>
            </a:extLst>
          </p:cNvPr>
          <p:cNvGrpSpPr/>
          <p:nvPr/>
        </p:nvGrpSpPr>
        <p:grpSpPr>
          <a:xfrm>
            <a:off x="5759777" y="3198753"/>
            <a:ext cx="4457700" cy="827881"/>
            <a:chOff x="6591300" y="1665927"/>
            <a:chExt cx="4457700" cy="827881"/>
          </a:xfrm>
        </p:grpSpPr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88629292-2A4B-4C01-918D-C75AF1ECCECE}"/>
                </a:ext>
              </a:extLst>
            </p:cNvPr>
            <p:cNvSpPr/>
            <p:nvPr/>
          </p:nvSpPr>
          <p:spPr>
            <a:xfrm>
              <a:off x="6591300" y="1665927"/>
              <a:ext cx="99933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8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959EDA3-BA18-49EC-8156-BC23B3D7C51D}"/>
                </a:ext>
              </a:extLst>
            </p:cNvPr>
            <p:cNvGrpSpPr/>
            <p:nvPr/>
          </p:nvGrpSpPr>
          <p:grpSpPr>
            <a:xfrm>
              <a:off x="7590631" y="1736829"/>
              <a:ext cx="3458369" cy="674166"/>
              <a:chOff x="7419181" y="1791365"/>
              <a:chExt cx="3458369" cy="674166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1B0F86-5D3E-4FFA-A33C-608FA0C8083C}"/>
                  </a:ext>
                </a:extLst>
              </p:cNvPr>
              <p:cNvSpPr txBox="1"/>
              <p:nvPr/>
            </p:nvSpPr>
            <p:spPr>
              <a:xfrm>
                <a:off x="7419181" y="1791365"/>
                <a:ext cx="3288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规范化检查和说明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A8B690-B661-4056-A7A5-2733955B5E6E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615E357-4E54-414F-A41E-404747FBC2ED}"/>
              </a:ext>
            </a:extLst>
          </p:cNvPr>
          <p:cNvGrpSpPr/>
          <p:nvPr/>
        </p:nvGrpSpPr>
        <p:grpSpPr>
          <a:xfrm>
            <a:off x="5759777" y="4187648"/>
            <a:ext cx="4619061" cy="827881"/>
            <a:chOff x="6365124" y="1665927"/>
            <a:chExt cx="4683876" cy="827881"/>
          </a:xfrm>
        </p:grpSpPr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D06BFE6E-B177-42F8-B816-268FE70CDBAB}"/>
                </a:ext>
              </a:extLst>
            </p:cNvPr>
            <p:cNvSpPr/>
            <p:nvPr/>
          </p:nvSpPr>
          <p:spPr>
            <a:xfrm>
              <a:off x="6365124" y="1665927"/>
              <a:ext cx="1054057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9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1D37993-ABD1-472A-AD52-C428015AC729}"/>
                </a:ext>
              </a:extLst>
            </p:cNvPr>
            <p:cNvGrpSpPr/>
            <p:nvPr/>
          </p:nvGrpSpPr>
          <p:grpSpPr>
            <a:xfrm>
              <a:off x="7590631" y="1736829"/>
              <a:ext cx="3458369" cy="674166"/>
              <a:chOff x="7419181" y="1791365"/>
              <a:chExt cx="3458369" cy="674166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7B339E-BF13-4393-BC05-E5E00AAAAA6F}"/>
                  </a:ext>
                </a:extLst>
              </p:cNvPr>
              <p:cNvSpPr txBox="1"/>
              <p:nvPr/>
            </p:nvSpPr>
            <p:spPr>
              <a:xfrm>
                <a:off x="7419182" y="1791365"/>
                <a:ext cx="2553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SQL</a:t>
                </a:r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操作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AFCE7D-B56C-4376-B528-E8F1688D134E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C1CE6F9-7634-4A60-8B99-FA961C6BF718}"/>
              </a:ext>
            </a:extLst>
          </p:cNvPr>
          <p:cNvGrpSpPr/>
          <p:nvPr/>
        </p:nvGrpSpPr>
        <p:grpSpPr>
          <a:xfrm>
            <a:off x="5759777" y="5104453"/>
            <a:ext cx="4732238" cy="827881"/>
            <a:chOff x="6316762" y="1665927"/>
            <a:chExt cx="4732238" cy="827881"/>
          </a:xfrm>
        </p:grpSpPr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F4D5CF72-E93F-4EA0-8D32-42C6ADFB3ED2}"/>
                </a:ext>
              </a:extLst>
            </p:cNvPr>
            <p:cNvSpPr/>
            <p:nvPr/>
          </p:nvSpPr>
          <p:spPr>
            <a:xfrm>
              <a:off x="6316762" y="1665927"/>
              <a:ext cx="1102419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10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215B93A-14D6-4769-A411-66C257E2D0FA}"/>
                </a:ext>
              </a:extLst>
            </p:cNvPr>
            <p:cNvGrpSpPr/>
            <p:nvPr/>
          </p:nvGrpSpPr>
          <p:grpSpPr>
            <a:xfrm>
              <a:off x="7590631" y="1736829"/>
              <a:ext cx="3458369" cy="674166"/>
              <a:chOff x="7419181" y="1791365"/>
              <a:chExt cx="3458369" cy="674166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4ABB579-490E-46E4-8E61-7B140C6D7FDA}"/>
                  </a:ext>
                </a:extLst>
              </p:cNvPr>
              <p:cNvSpPr txBox="1"/>
              <p:nvPr/>
            </p:nvSpPr>
            <p:spPr>
              <a:xfrm>
                <a:off x="7419182" y="1791365"/>
                <a:ext cx="2630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界面演示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6392BB-66DE-46D2-B71A-3E1D9A5ADD76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The user can demonstrate on a projector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0"/>
          <p:cNvGrpSpPr/>
          <p:nvPr/>
        </p:nvGrpSpPr>
        <p:grpSpPr>
          <a:xfrm>
            <a:off x="174625" y="3325530"/>
            <a:ext cx="869447" cy="86956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1" name="组合 41"/>
          <p:cNvGrpSpPr/>
          <p:nvPr/>
        </p:nvGrpSpPr>
        <p:grpSpPr>
          <a:xfrm>
            <a:off x="256296" y="652463"/>
            <a:ext cx="869447" cy="86956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3458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7" name="文本框 10">
            <a:extLst>
              <a:ext uri="{FF2B5EF4-FFF2-40B4-BE49-F238E27FC236}">
                <a16:creationId xmlns:a16="http://schemas.microsoft.com/office/drawing/2014/main" id="{5259D19F-052C-4723-A6D9-4905BE5E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事务描述</a:t>
            </a: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D7E2E362-6F7E-49E1-B59D-DFB1834A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AFA566-3124-4270-B315-002A2B310458}"/>
              </a:ext>
            </a:extLst>
          </p:cNvPr>
          <p:cNvSpPr/>
          <p:nvPr/>
        </p:nvSpPr>
        <p:spPr>
          <a:xfrm>
            <a:off x="691019" y="543773"/>
            <a:ext cx="6096000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3985" lvl="0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用户登录、注册</a:t>
            </a:r>
          </a:p>
          <a:p>
            <a:pPr marL="4572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）教师和管理员输入用户名和密码提交，然后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查询用户信息，验证密码是否正确，正确则登陆成功，否则才登陆失败</a:t>
            </a:r>
          </a:p>
          <a:p>
            <a:pPr marL="4572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）用户提交用户名、密码、头像，服务器接收数据，保存头像，并插入图片信息到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picture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数据表，以及插入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数据信息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4F5CF3-1169-4206-8E1A-203FE44EE3EB}"/>
              </a:ext>
            </a:extLst>
          </p:cNvPr>
          <p:cNvSpPr txBox="1"/>
          <p:nvPr/>
        </p:nvSpPr>
        <p:spPr>
          <a:xfrm>
            <a:off x="1103329" y="3492016"/>
            <a:ext cx="65954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</a:t>
            </a:r>
            <a:r>
              <a:rPr lang="zh-CN" altLang="en-US" dirty="0"/>
              <a:t>课程管理：查看课程、修改课程、新建课程、查询所有课程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）查看课程：前端用户点击某一课程，服务器从数据库查找相对应</a:t>
            </a:r>
            <a:r>
              <a:rPr lang="en-US" altLang="zh-CN" dirty="0"/>
              <a:t>id</a:t>
            </a:r>
            <a:r>
              <a:rPr lang="zh-CN" altLang="en-US" dirty="0"/>
              <a:t>的课程数据，进行返回，前端予以显示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）修改课程：前端课程修改提交后，服务器将课程信息根据课程</a:t>
            </a:r>
            <a:r>
              <a:rPr lang="en-US" altLang="zh-CN" dirty="0"/>
              <a:t>id</a:t>
            </a:r>
            <a:r>
              <a:rPr lang="zh-CN" altLang="en-US" dirty="0"/>
              <a:t>进行更新，返回修改是否成功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）删除课程：前端删除，提交课程的</a:t>
            </a:r>
            <a:r>
              <a:rPr lang="en-US" altLang="zh-CN" dirty="0"/>
              <a:t>id,</a:t>
            </a:r>
            <a:r>
              <a:rPr lang="zh-CN" altLang="en-US" dirty="0"/>
              <a:t>服务器根据课程</a:t>
            </a:r>
            <a:r>
              <a:rPr lang="en-US" altLang="zh-CN" dirty="0"/>
              <a:t>id</a:t>
            </a:r>
            <a:r>
              <a:rPr lang="zh-CN" altLang="en-US" dirty="0"/>
              <a:t>查找数据库中的课程，并予以删除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）新建课程：前端点击新建课程，并填写相应信息，完成后提交，服务器接收信息，保存课程图片，向</a:t>
            </a:r>
            <a:r>
              <a:rPr lang="en-US" altLang="zh-CN" dirty="0"/>
              <a:t>picture</a:t>
            </a:r>
            <a:r>
              <a:rPr lang="zh-CN" altLang="en-US" dirty="0"/>
              <a:t>表插入图片信息，已经向</a:t>
            </a:r>
            <a:r>
              <a:rPr lang="en-US" altLang="zh-CN" dirty="0"/>
              <a:t>course</a:t>
            </a:r>
            <a:r>
              <a:rPr lang="zh-CN" altLang="en-US" dirty="0"/>
              <a:t>中添加课程信息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）查询课程：可根据课程名、教师、状态进行查找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323B886-AB10-440D-AC81-8C0FC58A60EB}"/>
              </a:ext>
            </a:extLst>
          </p:cNvPr>
          <p:cNvSpPr/>
          <p:nvPr/>
        </p:nvSpPr>
        <p:spPr>
          <a:xfrm>
            <a:off x="852745" y="4967583"/>
            <a:ext cx="8815038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133985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6)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用户信息：查看用户信息、修改用户信息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）向服务器传递用户名，服务器在数据库中查找该用户的信息并返回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）填写需要修改的用户信息，服务器接收信息，保存图片，更新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picture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数据表，并更新用户的数据库信息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39">
            <a:extLst>
              <a:ext uri="{FF2B5EF4-FFF2-40B4-BE49-F238E27FC236}">
                <a16:creationId xmlns:a16="http://schemas.microsoft.com/office/drawing/2014/main" id="{3A2DCA93-1218-41D8-B270-6C28285F096C}"/>
              </a:ext>
            </a:extLst>
          </p:cNvPr>
          <p:cNvGrpSpPr/>
          <p:nvPr/>
        </p:nvGrpSpPr>
        <p:grpSpPr>
          <a:xfrm>
            <a:off x="0" y="252321"/>
            <a:ext cx="869447" cy="869564"/>
            <a:chOff x="7475830" y="3334254"/>
            <a:chExt cx="869714" cy="869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C84AD4-60F0-418F-83C8-5A33DE0B60A8}"/>
                </a:ext>
              </a:extLst>
            </p:cNvPr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Freeform 64">
              <a:extLst>
                <a:ext uri="{FF2B5EF4-FFF2-40B4-BE49-F238E27FC236}">
                  <a16:creationId xmlns:a16="http://schemas.microsoft.com/office/drawing/2014/main" id="{44060A1C-8DB8-4B3C-B316-8FADA40EA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606717A-2D1C-4A9E-ACBD-220B8B8799E4}"/>
              </a:ext>
            </a:extLst>
          </p:cNvPr>
          <p:cNvSpPr/>
          <p:nvPr/>
        </p:nvSpPr>
        <p:spPr>
          <a:xfrm>
            <a:off x="869447" y="366691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133985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学生学习情况：查询学习情况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）可根据学生姓名、课程查询学生学习情况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42">
            <a:extLst>
              <a:ext uri="{FF2B5EF4-FFF2-40B4-BE49-F238E27FC236}">
                <a16:creationId xmlns:a16="http://schemas.microsoft.com/office/drawing/2014/main" id="{EB5CAE2E-EA7F-4161-8FD9-E853287151FC}"/>
              </a:ext>
            </a:extLst>
          </p:cNvPr>
          <p:cNvGrpSpPr/>
          <p:nvPr/>
        </p:nvGrpSpPr>
        <p:grpSpPr>
          <a:xfrm>
            <a:off x="-1" y="1671425"/>
            <a:ext cx="869447" cy="869564"/>
            <a:chOff x="3846456" y="3334254"/>
            <a:chExt cx="869714" cy="86971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9C42A26-7498-456C-B47D-C58C29322A13}"/>
                </a:ext>
              </a:extLst>
            </p:cNvPr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id="{150E1D11-C482-4DB8-8EE8-4D0C63AFA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092AFCF-28D8-4260-A08B-4DB9B160EA38}"/>
              </a:ext>
            </a:extLst>
          </p:cNvPr>
          <p:cNvSpPr/>
          <p:nvPr/>
        </p:nvSpPr>
        <p:spPr>
          <a:xfrm>
            <a:off x="869445" y="1589290"/>
            <a:ext cx="6096000" cy="17017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133985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4)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学生出勤情况：查询课程、查询课程所参加的学生的出勤情况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）首先选择课程，服务器返回相对应课程的学生出勤情况，并且可根据学生姓名进行查找其出勤信息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D28FF0CF-B7F4-41E7-9B4A-FA58705F7EC2}"/>
              </a:ext>
            </a:extLst>
          </p:cNvPr>
          <p:cNvGrpSpPr/>
          <p:nvPr/>
        </p:nvGrpSpPr>
        <p:grpSpPr>
          <a:xfrm>
            <a:off x="0" y="3379261"/>
            <a:ext cx="869447" cy="869564"/>
            <a:chOff x="6568486" y="4905819"/>
            <a:chExt cx="869714" cy="86971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3949D0D-CDB7-4910-ADD7-829A0299A2CE}"/>
                </a:ext>
              </a:extLst>
            </p:cNvPr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Freeform 75">
              <a:extLst>
                <a:ext uri="{FF2B5EF4-FFF2-40B4-BE49-F238E27FC236}">
                  <a16:creationId xmlns:a16="http://schemas.microsoft.com/office/drawing/2014/main" id="{B778253F-75F7-4500-AD67-F2E684184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24D92EB-EA13-441C-9B3D-592B8CBDE90B}"/>
              </a:ext>
            </a:extLst>
          </p:cNvPr>
          <p:cNvSpPr/>
          <p:nvPr/>
        </p:nvSpPr>
        <p:spPr>
          <a:xfrm>
            <a:off x="869445" y="3405408"/>
            <a:ext cx="6096000" cy="128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133985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5)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用户日志：查询用户日志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）可查询所有用户日志，以及根据用户名、操作进行查询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id="{77C7FB46-25F3-4E7B-93D4-4C2CCBD0D8BE}"/>
              </a:ext>
            </a:extLst>
          </p:cNvPr>
          <p:cNvSpPr>
            <a:spLocks noEditPoints="1"/>
          </p:cNvSpPr>
          <p:nvPr/>
        </p:nvSpPr>
        <p:spPr bwMode="auto">
          <a:xfrm>
            <a:off x="2045881" y="2440161"/>
            <a:ext cx="322164" cy="161897"/>
          </a:xfrm>
          <a:custGeom>
            <a:avLst/>
            <a:gdLst>
              <a:gd name="T0" fmla="*/ 891 w 1019"/>
              <a:gd name="T1" fmla="*/ 95 h 508"/>
              <a:gd name="T2" fmla="*/ 887 w 1019"/>
              <a:gd name="T3" fmla="*/ 67 h 508"/>
              <a:gd name="T4" fmla="*/ 875 w 1019"/>
              <a:gd name="T5" fmla="*/ 41 h 508"/>
              <a:gd name="T6" fmla="*/ 857 w 1019"/>
              <a:gd name="T7" fmla="*/ 22 h 508"/>
              <a:gd name="T8" fmla="*/ 833 w 1019"/>
              <a:gd name="T9" fmla="*/ 7 h 508"/>
              <a:gd name="T10" fmla="*/ 805 w 1019"/>
              <a:gd name="T11" fmla="*/ 1 h 508"/>
              <a:gd name="T12" fmla="*/ 96 w 1019"/>
              <a:gd name="T13" fmla="*/ 0 h 508"/>
              <a:gd name="T14" fmla="*/ 68 w 1019"/>
              <a:gd name="T15" fmla="*/ 4 h 508"/>
              <a:gd name="T16" fmla="*/ 42 w 1019"/>
              <a:gd name="T17" fmla="*/ 16 h 508"/>
              <a:gd name="T18" fmla="*/ 22 w 1019"/>
              <a:gd name="T19" fmla="*/ 35 h 508"/>
              <a:gd name="T20" fmla="*/ 8 w 1019"/>
              <a:gd name="T21" fmla="*/ 59 h 508"/>
              <a:gd name="T22" fmla="*/ 2 w 1019"/>
              <a:gd name="T23" fmla="*/ 85 h 508"/>
              <a:gd name="T24" fmla="*/ 0 w 1019"/>
              <a:gd name="T25" fmla="*/ 414 h 508"/>
              <a:gd name="T26" fmla="*/ 5 w 1019"/>
              <a:gd name="T27" fmla="*/ 442 h 508"/>
              <a:gd name="T28" fmla="*/ 17 w 1019"/>
              <a:gd name="T29" fmla="*/ 466 h 508"/>
              <a:gd name="T30" fmla="*/ 35 w 1019"/>
              <a:gd name="T31" fmla="*/ 487 h 508"/>
              <a:gd name="T32" fmla="*/ 58 w 1019"/>
              <a:gd name="T33" fmla="*/ 501 h 508"/>
              <a:gd name="T34" fmla="*/ 86 w 1019"/>
              <a:gd name="T35" fmla="*/ 508 h 508"/>
              <a:gd name="T36" fmla="*/ 796 w 1019"/>
              <a:gd name="T37" fmla="*/ 508 h 508"/>
              <a:gd name="T38" fmla="*/ 824 w 1019"/>
              <a:gd name="T39" fmla="*/ 504 h 508"/>
              <a:gd name="T40" fmla="*/ 849 w 1019"/>
              <a:gd name="T41" fmla="*/ 492 h 508"/>
              <a:gd name="T42" fmla="*/ 870 w 1019"/>
              <a:gd name="T43" fmla="*/ 474 h 508"/>
              <a:gd name="T44" fmla="*/ 883 w 1019"/>
              <a:gd name="T45" fmla="*/ 450 h 508"/>
              <a:gd name="T46" fmla="*/ 891 w 1019"/>
              <a:gd name="T47" fmla="*/ 423 h 508"/>
              <a:gd name="T48" fmla="*/ 954 w 1019"/>
              <a:gd name="T49" fmla="*/ 414 h 508"/>
              <a:gd name="T50" fmla="*/ 979 w 1019"/>
              <a:gd name="T51" fmla="*/ 408 h 508"/>
              <a:gd name="T52" fmla="*/ 1008 w 1019"/>
              <a:gd name="T53" fmla="*/ 385 h 508"/>
              <a:gd name="T54" fmla="*/ 1018 w 1019"/>
              <a:gd name="T55" fmla="*/ 356 h 508"/>
              <a:gd name="T56" fmla="*/ 1019 w 1019"/>
              <a:gd name="T57" fmla="*/ 158 h 508"/>
              <a:gd name="T58" fmla="*/ 1013 w 1019"/>
              <a:gd name="T59" fmla="*/ 134 h 508"/>
              <a:gd name="T60" fmla="*/ 990 w 1019"/>
              <a:gd name="T61" fmla="*/ 106 h 508"/>
              <a:gd name="T62" fmla="*/ 961 w 1019"/>
              <a:gd name="T63" fmla="*/ 95 h 508"/>
              <a:gd name="T64" fmla="*/ 828 w 1019"/>
              <a:gd name="T65" fmla="*/ 414 h 508"/>
              <a:gd name="T66" fmla="*/ 824 w 1019"/>
              <a:gd name="T67" fmla="*/ 426 h 508"/>
              <a:gd name="T68" fmla="*/ 814 w 1019"/>
              <a:gd name="T69" fmla="*/ 439 h 508"/>
              <a:gd name="T70" fmla="*/ 796 w 1019"/>
              <a:gd name="T71" fmla="*/ 445 h 508"/>
              <a:gd name="T72" fmla="*/ 90 w 1019"/>
              <a:gd name="T73" fmla="*/ 445 h 508"/>
              <a:gd name="T74" fmla="*/ 73 w 1019"/>
              <a:gd name="T75" fmla="*/ 436 h 508"/>
              <a:gd name="T76" fmla="*/ 65 w 1019"/>
              <a:gd name="T77" fmla="*/ 420 h 508"/>
              <a:gd name="T78" fmla="*/ 64 w 1019"/>
              <a:gd name="T79" fmla="*/ 95 h 508"/>
              <a:gd name="T80" fmla="*/ 69 w 1019"/>
              <a:gd name="T81" fmla="*/ 78 h 508"/>
              <a:gd name="T82" fmla="*/ 84 w 1019"/>
              <a:gd name="T83" fmla="*/ 66 h 508"/>
              <a:gd name="T84" fmla="*/ 796 w 1019"/>
              <a:gd name="T85" fmla="*/ 63 h 508"/>
              <a:gd name="T86" fmla="*/ 808 w 1019"/>
              <a:gd name="T87" fmla="*/ 66 h 508"/>
              <a:gd name="T88" fmla="*/ 822 w 1019"/>
              <a:gd name="T89" fmla="*/ 78 h 508"/>
              <a:gd name="T90" fmla="*/ 828 w 1019"/>
              <a:gd name="T91" fmla="*/ 95 h 508"/>
              <a:gd name="T92" fmla="*/ 891 w 1019"/>
              <a:gd name="T93" fmla="*/ 349 h 508"/>
              <a:gd name="T94" fmla="*/ 954 w 1019"/>
              <a:gd name="T95" fmla="*/ 349 h 508"/>
              <a:gd name="T96" fmla="*/ 598 w 1019"/>
              <a:gd name="T97" fmla="*/ 150 h 508"/>
              <a:gd name="T98" fmla="*/ 582 w 1019"/>
              <a:gd name="T99" fmla="*/ 136 h 508"/>
              <a:gd name="T100" fmla="*/ 563 w 1019"/>
              <a:gd name="T101" fmla="*/ 127 h 508"/>
              <a:gd name="T102" fmla="*/ 159 w 1019"/>
              <a:gd name="T103" fmla="*/ 127 h 508"/>
              <a:gd name="T104" fmla="*/ 142 w 1019"/>
              <a:gd name="T105" fmla="*/ 133 h 508"/>
              <a:gd name="T106" fmla="*/ 130 w 1019"/>
              <a:gd name="T107" fmla="*/ 147 h 508"/>
              <a:gd name="T108" fmla="*/ 128 w 1019"/>
              <a:gd name="T109" fmla="*/ 349 h 508"/>
              <a:gd name="T110" fmla="*/ 130 w 1019"/>
              <a:gd name="T111" fmla="*/ 362 h 508"/>
              <a:gd name="T112" fmla="*/ 142 w 1019"/>
              <a:gd name="T113" fmla="*/ 376 h 508"/>
              <a:gd name="T114" fmla="*/ 159 w 1019"/>
              <a:gd name="T115" fmla="*/ 382 h 508"/>
              <a:gd name="T116" fmla="*/ 689 w 1019"/>
              <a:gd name="T117" fmla="*/ 380 h 508"/>
              <a:gd name="T118" fmla="*/ 701 w 1019"/>
              <a:gd name="T119" fmla="*/ 373 h 508"/>
              <a:gd name="T120" fmla="*/ 702 w 1019"/>
              <a:gd name="T121" fmla="*/ 35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19" h="508">
                <a:moveTo>
                  <a:pt x="954" y="95"/>
                </a:moveTo>
                <a:lnTo>
                  <a:pt x="891" y="95"/>
                </a:lnTo>
                <a:lnTo>
                  <a:pt x="891" y="95"/>
                </a:lnTo>
                <a:lnTo>
                  <a:pt x="891" y="85"/>
                </a:lnTo>
                <a:lnTo>
                  <a:pt x="889" y="76"/>
                </a:lnTo>
                <a:lnTo>
                  <a:pt x="887" y="67"/>
                </a:lnTo>
                <a:lnTo>
                  <a:pt x="883" y="59"/>
                </a:lnTo>
                <a:lnTo>
                  <a:pt x="879" y="50"/>
                </a:lnTo>
                <a:lnTo>
                  <a:pt x="875" y="41"/>
                </a:lnTo>
                <a:lnTo>
                  <a:pt x="870" y="35"/>
                </a:lnTo>
                <a:lnTo>
                  <a:pt x="863" y="27"/>
                </a:lnTo>
                <a:lnTo>
                  <a:pt x="857" y="22"/>
                </a:lnTo>
                <a:lnTo>
                  <a:pt x="849" y="16"/>
                </a:lnTo>
                <a:lnTo>
                  <a:pt x="842" y="11"/>
                </a:lnTo>
                <a:lnTo>
                  <a:pt x="833" y="7"/>
                </a:lnTo>
                <a:lnTo>
                  <a:pt x="824" y="4"/>
                </a:lnTo>
                <a:lnTo>
                  <a:pt x="815" y="2"/>
                </a:lnTo>
                <a:lnTo>
                  <a:pt x="805" y="1"/>
                </a:lnTo>
                <a:lnTo>
                  <a:pt x="796" y="0"/>
                </a:lnTo>
                <a:lnTo>
                  <a:pt x="96" y="0"/>
                </a:lnTo>
                <a:lnTo>
                  <a:pt x="96" y="0"/>
                </a:lnTo>
                <a:lnTo>
                  <a:pt x="86" y="1"/>
                </a:lnTo>
                <a:lnTo>
                  <a:pt x="77" y="2"/>
                </a:lnTo>
                <a:lnTo>
                  <a:pt x="68" y="4"/>
                </a:lnTo>
                <a:lnTo>
                  <a:pt x="58" y="7"/>
                </a:lnTo>
                <a:lnTo>
                  <a:pt x="51" y="11"/>
                </a:lnTo>
                <a:lnTo>
                  <a:pt x="42" y="16"/>
                </a:lnTo>
                <a:lnTo>
                  <a:pt x="35" y="22"/>
                </a:lnTo>
                <a:lnTo>
                  <a:pt x="28" y="27"/>
                </a:lnTo>
                <a:lnTo>
                  <a:pt x="22" y="35"/>
                </a:lnTo>
                <a:lnTo>
                  <a:pt x="17" y="41"/>
                </a:lnTo>
                <a:lnTo>
                  <a:pt x="12" y="50"/>
                </a:lnTo>
                <a:lnTo>
                  <a:pt x="8" y="59"/>
                </a:lnTo>
                <a:lnTo>
                  <a:pt x="5" y="67"/>
                </a:lnTo>
                <a:lnTo>
                  <a:pt x="3" y="76"/>
                </a:lnTo>
                <a:lnTo>
                  <a:pt x="2" y="85"/>
                </a:lnTo>
                <a:lnTo>
                  <a:pt x="0" y="95"/>
                </a:lnTo>
                <a:lnTo>
                  <a:pt x="0" y="414"/>
                </a:lnTo>
                <a:lnTo>
                  <a:pt x="0" y="414"/>
                </a:lnTo>
                <a:lnTo>
                  <a:pt x="2" y="423"/>
                </a:lnTo>
                <a:lnTo>
                  <a:pt x="3" y="432"/>
                </a:lnTo>
                <a:lnTo>
                  <a:pt x="5" y="442"/>
                </a:lnTo>
                <a:lnTo>
                  <a:pt x="8" y="450"/>
                </a:lnTo>
                <a:lnTo>
                  <a:pt x="12" y="459"/>
                </a:lnTo>
                <a:lnTo>
                  <a:pt x="17" y="466"/>
                </a:lnTo>
                <a:lnTo>
                  <a:pt x="22" y="474"/>
                </a:lnTo>
                <a:lnTo>
                  <a:pt x="28" y="480"/>
                </a:lnTo>
                <a:lnTo>
                  <a:pt x="35" y="487"/>
                </a:lnTo>
                <a:lnTo>
                  <a:pt x="42" y="492"/>
                </a:lnTo>
                <a:lnTo>
                  <a:pt x="51" y="497"/>
                </a:lnTo>
                <a:lnTo>
                  <a:pt x="58" y="501"/>
                </a:lnTo>
                <a:lnTo>
                  <a:pt x="68" y="504"/>
                </a:lnTo>
                <a:lnTo>
                  <a:pt x="77" y="507"/>
                </a:lnTo>
                <a:lnTo>
                  <a:pt x="86" y="508"/>
                </a:lnTo>
                <a:lnTo>
                  <a:pt x="96" y="508"/>
                </a:lnTo>
                <a:lnTo>
                  <a:pt x="796" y="508"/>
                </a:lnTo>
                <a:lnTo>
                  <a:pt x="796" y="508"/>
                </a:lnTo>
                <a:lnTo>
                  <a:pt x="805" y="508"/>
                </a:lnTo>
                <a:lnTo>
                  <a:pt x="815" y="507"/>
                </a:lnTo>
                <a:lnTo>
                  <a:pt x="824" y="504"/>
                </a:lnTo>
                <a:lnTo>
                  <a:pt x="833" y="501"/>
                </a:lnTo>
                <a:lnTo>
                  <a:pt x="842" y="497"/>
                </a:lnTo>
                <a:lnTo>
                  <a:pt x="849" y="492"/>
                </a:lnTo>
                <a:lnTo>
                  <a:pt x="857" y="487"/>
                </a:lnTo>
                <a:lnTo>
                  <a:pt x="863" y="480"/>
                </a:lnTo>
                <a:lnTo>
                  <a:pt x="870" y="474"/>
                </a:lnTo>
                <a:lnTo>
                  <a:pt x="875" y="466"/>
                </a:lnTo>
                <a:lnTo>
                  <a:pt x="879" y="459"/>
                </a:lnTo>
                <a:lnTo>
                  <a:pt x="883" y="450"/>
                </a:lnTo>
                <a:lnTo>
                  <a:pt x="887" y="442"/>
                </a:lnTo>
                <a:lnTo>
                  <a:pt x="889" y="432"/>
                </a:lnTo>
                <a:lnTo>
                  <a:pt x="891" y="423"/>
                </a:lnTo>
                <a:lnTo>
                  <a:pt x="891" y="414"/>
                </a:lnTo>
                <a:lnTo>
                  <a:pt x="954" y="414"/>
                </a:lnTo>
                <a:lnTo>
                  <a:pt x="954" y="414"/>
                </a:lnTo>
                <a:lnTo>
                  <a:pt x="961" y="413"/>
                </a:lnTo>
                <a:lnTo>
                  <a:pt x="967" y="412"/>
                </a:lnTo>
                <a:lnTo>
                  <a:pt x="979" y="408"/>
                </a:lnTo>
                <a:lnTo>
                  <a:pt x="990" y="402"/>
                </a:lnTo>
                <a:lnTo>
                  <a:pt x="999" y="394"/>
                </a:lnTo>
                <a:lnTo>
                  <a:pt x="1008" y="385"/>
                </a:lnTo>
                <a:lnTo>
                  <a:pt x="1013" y="374"/>
                </a:lnTo>
                <a:lnTo>
                  <a:pt x="1017" y="362"/>
                </a:lnTo>
                <a:lnTo>
                  <a:pt x="1018" y="356"/>
                </a:lnTo>
                <a:lnTo>
                  <a:pt x="1019" y="349"/>
                </a:lnTo>
                <a:lnTo>
                  <a:pt x="1019" y="158"/>
                </a:lnTo>
                <a:lnTo>
                  <a:pt x="1019" y="158"/>
                </a:lnTo>
                <a:lnTo>
                  <a:pt x="1018" y="152"/>
                </a:lnTo>
                <a:lnTo>
                  <a:pt x="1017" y="145"/>
                </a:lnTo>
                <a:lnTo>
                  <a:pt x="1013" y="134"/>
                </a:lnTo>
                <a:lnTo>
                  <a:pt x="1008" y="123"/>
                </a:lnTo>
                <a:lnTo>
                  <a:pt x="999" y="114"/>
                </a:lnTo>
                <a:lnTo>
                  <a:pt x="990" y="106"/>
                </a:lnTo>
                <a:lnTo>
                  <a:pt x="979" y="100"/>
                </a:lnTo>
                <a:lnTo>
                  <a:pt x="967" y="96"/>
                </a:lnTo>
                <a:lnTo>
                  <a:pt x="961" y="95"/>
                </a:lnTo>
                <a:lnTo>
                  <a:pt x="954" y="95"/>
                </a:lnTo>
                <a:lnTo>
                  <a:pt x="954" y="95"/>
                </a:lnTo>
                <a:close/>
                <a:moveTo>
                  <a:pt x="828" y="414"/>
                </a:moveTo>
                <a:lnTo>
                  <a:pt x="828" y="414"/>
                </a:lnTo>
                <a:lnTo>
                  <a:pt x="827" y="420"/>
                </a:lnTo>
                <a:lnTo>
                  <a:pt x="824" y="426"/>
                </a:lnTo>
                <a:lnTo>
                  <a:pt x="822" y="431"/>
                </a:lnTo>
                <a:lnTo>
                  <a:pt x="818" y="436"/>
                </a:lnTo>
                <a:lnTo>
                  <a:pt x="814" y="439"/>
                </a:lnTo>
                <a:lnTo>
                  <a:pt x="808" y="443"/>
                </a:lnTo>
                <a:lnTo>
                  <a:pt x="802" y="445"/>
                </a:lnTo>
                <a:lnTo>
                  <a:pt x="796" y="445"/>
                </a:lnTo>
                <a:lnTo>
                  <a:pt x="96" y="445"/>
                </a:lnTo>
                <a:lnTo>
                  <a:pt x="96" y="445"/>
                </a:lnTo>
                <a:lnTo>
                  <a:pt x="90" y="445"/>
                </a:lnTo>
                <a:lnTo>
                  <a:pt x="84" y="443"/>
                </a:lnTo>
                <a:lnTo>
                  <a:pt x="78" y="439"/>
                </a:lnTo>
                <a:lnTo>
                  <a:pt x="73" y="436"/>
                </a:lnTo>
                <a:lnTo>
                  <a:pt x="69" y="431"/>
                </a:lnTo>
                <a:lnTo>
                  <a:pt x="67" y="426"/>
                </a:lnTo>
                <a:lnTo>
                  <a:pt x="65" y="420"/>
                </a:lnTo>
                <a:lnTo>
                  <a:pt x="64" y="414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7" y="83"/>
                </a:lnTo>
                <a:lnTo>
                  <a:pt x="69" y="78"/>
                </a:lnTo>
                <a:lnTo>
                  <a:pt x="73" y="73"/>
                </a:lnTo>
                <a:lnTo>
                  <a:pt x="78" y="69"/>
                </a:lnTo>
                <a:lnTo>
                  <a:pt x="84" y="66"/>
                </a:lnTo>
                <a:lnTo>
                  <a:pt x="90" y="64"/>
                </a:lnTo>
                <a:lnTo>
                  <a:pt x="96" y="63"/>
                </a:lnTo>
                <a:lnTo>
                  <a:pt x="796" y="63"/>
                </a:lnTo>
                <a:lnTo>
                  <a:pt x="796" y="63"/>
                </a:lnTo>
                <a:lnTo>
                  <a:pt x="802" y="64"/>
                </a:lnTo>
                <a:lnTo>
                  <a:pt x="808" y="66"/>
                </a:lnTo>
                <a:lnTo>
                  <a:pt x="814" y="69"/>
                </a:lnTo>
                <a:lnTo>
                  <a:pt x="818" y="73"/>
                </a:lnTo>
                <a:lnTo>
                  <a:pt x="822" y="78"/>
                </a:lnTo>
                <a:lnTo>
                  <a:pt x="824" y="83"/>
                </a:lnTo>
                <a:lnTo>
                  <a:pt x="827" y="89"/>
                </a:lnTo>
                <a:lnTo>
                  <a:pt x="828" y="95"/>
                </a:lnTo>
                <a:lnTo>
                  <a:pt x="828" y="414"/>
                </a:lnTo>
                <a:close/>
                <a:moveTo>
                  <a:pt x="954" y="349"/>
                </a:moveTo>
                <a:lnTo>
                  <a:pt x="891" y="349"/>
                </a:lnTo>
                <a:lnTo>
                  <a:pt x="891" y="158"/>
                </a:lnTo>
                <a:lnTo>
                  <a:pt x="954" y="158"/>
                </a:lnTo>
                <a:lnTo>
                  <a:pt x="954" y="349"/>
                </a:lnTo>
                <a:close/>
                <a:moveTo>
                  <a:pt x="601" y="155"/>
                </a:moveTo>
                <a:lnTo>
                  <a:pt x="601" y="155"/>
                </a:lnTo>
                <a:lnTo>
                  <a:pt x="598" y="150"/>
                </a:lnTo>
                <a:lnTo>
                  <a:pt x="594" y="144"/>
                </a:lnTo>
                <a:lnTo>
                  <a:pt x="588" y="139"/>
                </a:lnTo>
                <a:lnTo>
                  <a:pt x="582" y="136"/>
                </a:lnTo>
                <a:lnTo>
                  <a:pt x="576" y="132"/>
                </a:lnTo>
                <a:lnTo>
                  <a:pt x="569" y="129"/>
                </a:lnTo>
                <a:lnTo>
                  <a:pt x="563" y="127"/>
                </a:lnTo>
                <a:lnTo>
                  <a:pt x="555" y="127"/>
                </a:lnTo>
                <a:lnTo>
                  <a:pt x="159" y="127"/>
                </a:lnTo>
                <a:lnTo>
                  <a:pt x="159" y="127"/>
                </a:lnTo>
                <a:lnTo>
                  <a:pt x="153" y="127"/>
                </a:lnTo>
                <a:lnTo>
                  <a:pt x="147" y="129"/>
                </a:lnTo>
                <a:lnTo>
                  <a:pt x="142" y="133"/>
                </a:lnTo>
                <a:lnTo>
                  <a:pt x="137" y="136"/>
                </a:lnTo>
                <a:lnTo>
                  <a:pt x="133" y="141"/>
                </a:lnTo>
                <a:lnTo>
                  <a:pt x="130" y="147"/>
                </a:lnTo>
                <a:lnTo>
                  <a:pt x="128" y="152"/>
                </a:lnTo>
                <a:lnTo>
                  <a:pt x="128" y="158"/>
                </a:lnTo>
                <a:lnTo>
                  <a:pt x="128" y="349"/>
                </a:lnTo>
                <a:lnTo>
                  <a:pt x="128" y="349"/>
                </a:lnTo>
                <a:lnTo>
                  <a:pt x="128" y="356"/>
                </a:lnTo>
                <a:lnTo>
                  <a:pt x="130" y="362"/>
                </a:lnTo>
                <a:lnTo>
                  <a:pt x="133" y="368"/>
                </a:lnTo>
                <a:lnTo>
                  <a:pt x="137" y="372"/>
                </a:lnTo>
                <a:lnTo>
                  <a:pt x="142" y="376"/>
                </a:lnTo>
                <a:lnTo>
                  <a:pt x="147" y="379"/>
                </a:lnTo>
                <a:lnTo>
                  <a:pt x="153" y="380"/>
                </a:lnTo>
                <a:lnTo>
                  <a:pt x="159" y="382"/>
                </a:lnTo>
                <a:lnTo>
                  <a:pt x="683" y="382"/>
                </a:lnTo>
                <a:lnTo>
                  <a:pt x="683" y="382"/>
                </a:lnTo>
                <a:lnTo>
                  <a:pt x="689" y="380"/>
                </a:lnTo>
                <a:lnTo>
                  <a:pt x="694" y="379"/>
                </a:lnTo>
                <a:lnTo>
                  <a:pt x="698" y="376"/>
                </a:lnTo>
                <a:lnTo>
                  <a:pt x="701" y="373"/>
                </a:lnTo>
                <a:lnTo>
                  <a:pt x="703" y="369"/>
                </a:lnTo>
                <a:lnTo>
                  <a:pt x="703" y="364"/>
                </a:lnTo>
                <a:lnTo>
                  <a:pt x="702" y="359"/>
                </a:lnTo>
                <a:lnTo>
                  <a:pt x="700" y="353"/>
                </a:lnTo>
                <a:lnTo>
                  <a:pt x="601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61" tIns="60931" rIns="121861" bIns="6093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8" name="组合 41">
            <a:extLst>
              <a:ext uri="{FF2B5EF4-FFF2-40B4-BE49-F238E27FC236}">
                <a16:creationId xmlns:a16="http://schemas.microsoft.com/office/drawing/2014/main" id="{CC58E716-0273-4A7D-931D-6D2C447AB4AB}"/>
              </a:ext>
            </a:extLst>
          </p:cNvPr>
          <p:cNvGrpSpPr/>
          <p:nvPr/>
        </p:nvGrpSpPr>
        <p:grpSpPr>
          <a:xfrm>
            <a:off x="0" y="4787932"/>
            <a:ext cx="869447" cy="869564"/>
            <a:chOff x="4753799" y="1762689"/>
            <a:chExt cx="869714" cy="86971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57CD6B1-5756-4E7E-B0C3-4B68767A3987}"/>
                </a:ext>
              </a:extLst>
            </p:cNvPr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Freeform 101">
              <a:extLst>
                <a:ext uri="{FF2B5EF4-FFF2-40B4-BE49-F238E27FC236}">
                  <a16:creationId xmlns:a16="http://schemas.microsoft.com/office/drawing/2014/main" id="{06450406-1088-46DC-AD69-554E1006D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3458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7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876DA9-B8D2-4158-90E1-F7E82AED63F0}"/>
              </a:ext>
            </a:extLst>
          </p:cNvPr>
          <p:cNvSpPr txBox="1"/>
          <p:nvPr/>
        </p:nvSpPr>
        <p:spPr>
          <a:xfrm>
            <a:off x="257453" y="170441"/>
            <a:ext cx="166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事务流程图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4F9019-6F45-4771-8EA0-8CA76FCB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3" y="539773"/>
            <a:ext cx="6924582" cy="555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45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07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0898" y="3064345"/>
            <a:ext cx="602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映射为对应数据表</a:t>
            </a:r>
          </a:p>
        </p:txBody>
      </p:sp>
    </p:spTree>
    <p:extLst>
      <p:ext uri="{BB962C8B-B14F-4D97-AF65-F5344CB8AC3E}">
        <p14:creationId xmlns:p14="http://schemas.microsoft.com/office/powerpoint/2010/main" val="11988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51F4F5-A17B-4F8C-9D43-352EB0FF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" y="704850"/>
            <a:ext cx="2952750" cy="2724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E2A7A7-D5AA-4311-A67F-10300206D966}"/>
              </a:ext>
            </a:extLst>
          </p:cNvPr>
          <p:cNvSpPr txBox="1"/>
          <p:nvPr/>
        </p:nvSpPr>
        <p:spPr>
          <a:xfrm>
            <a:off x="180790" y="221942"/>
            <a:ext cx="190869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attendence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DBDE0E-2FEE-4F1E-8649-57D2E5B8928C}"/>
              </a:ext>
            </a:extLst>
          </p:cNvPr>
          <p:cNvSpPr txBox="1"/>
          <p:nvPr/>
        </p:nvSpPr>
        <p:spPr>
          <a:xfrm>
            <a:off x="4080769" y="2006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chapter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10765-C94B-4259-917E-E640231B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69" y="655099"/>
            <a:ext cx="7019925" cy="27739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F8DBAA-90AB-4DD5-B7EA-8B9622F1F96F}"/>
              </a:ext>
            </a:extLst>
          </p:cNvPr>
          <p:cNvSpPr txBox="1"/>
          <p:nvPr/>
        </p:nvSpPr>
        <p:spPr>
          <a:xfrm>
            <a:off x="180790" y="3790765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course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56DB91-56E9-4205-84C4-25F6D0A08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90" y="4265119"/>
            <a:ext cx="7409618" cy="11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89017D-B61F-4FC3-A585-3DB19BDCDEEA}"/>
              </a:ext>
            </a:extLst>
          </p:cNvPr>
          <p:cNvSpPr txBox="1"/>
          <p:nvPr/>
        </p:nvSpPr>
        <p:spPr>
          <a:xfrm>
            <a:off x="150920" y="214829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ctype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64602D-B589-4C63-982F-4DEF5CBD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0" y="819751"/>
            <a:ext cx="1619250" cy="1152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68435B-53D4-4B6E-9D7E-3061570B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31" y="819751"/>
            <a:ext cx="6753225" cy="1190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D13C08-4154-484D-ACB5-5591137D503C}"/>
              </a:ext>
            </a:extLst>
          </p:cNvPr>
          <p:cNvSpPr txBox="1"/>
          <p:nvPr/>
        </p:nvSpPr>
        <p:spPr>
          <a:xfrm>
            <a:off x="3053918" y="21482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infomation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6BB46-9634-4ABD-90E3-98BBD9142874}"/>
              </a:ext>
            </a:extLst>
          </p:cNvPr>
          <p:cNvSpPr txBox="1"/>
          <p:nvPr/>
        </p:nvSpPr>
        <p:spPr>
          <a:xfrm>
            <a:off x="150920" y="2281561"/>
            <a:ext cx="23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particiation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526F87-4443-4ACB-A2BA-5AFA89FEB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80" y="2771175"/>
            <a:ext cx="5172075" cy="2076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E589E0-9B34-469E-B4AF-7571A6563FBB}"/>
              </a:ext>
            </a:extLst>
          </p:cNvPr>
          <p:cNvSpPr txBox="1"/>
          <p:nvPr/>
        </p:nvSpPr>
        <p:spPr>
          <a:xfrm>
            <a:off x="6576321" y="2327727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Status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C3277B-B4FB-4A57-B739-C70AF79CB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321" y="2771175"/>
            <a:ext cx="1837678" cy="16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2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08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0898" y="3064345"/>
            <a:ext cx="602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规范化检查和说明</a:t>
            </a:r>
          </a:p>
        </p:txBody>
      </p:sp>
    </p:spTree>
    <p:extLst>
      <p:ext uri="{BB962C8B-B14F-4D97-AF65-F5344CB8AC3E}">
        <p14:creationId xmlns:p14="http://schemas.microsoft.com/office/powerpoint/2010/main" val="40236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F2959B-1FCF-4892-8F51-9252307EBB01}"/>
              </a:ext>
            </a:extLst>
          </p:cNvPr>
          <p:cNvSpPr txBox="1"/>
          <p:nvPr/>
        </p:nvSpPr>
        <p:spPr>
          <a:xfrm>
            <a:off x="417249" y="257452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规范化检查和说明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4EBC4-83F3-4B22-811E-B0BE0E9EA23B}"/>
              </a:ext>
            </a:extLst>
          </p:cNvPr>
          <p:cNvSpPr txBox="1"/>
          <p:nvPr/>
        </p:nvSpPr>
        <p:spPr>
          <a:xfrm>
            <a:off x="417249" y="626784"/>
            <a:ext cx="1034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管理系统数据库设计要求为满足</a:t>
            </a:r>
            <a:r>
              <a:rPr lang="en-US" altLang="zh-CN"/>
              <a:t>3NF</a:t>
            </a:r>
            <a:endParaRPr lang="zh-CN" altLang="zh-CN"/>
          </a:p>
          <a:p>
            <a:r>
              <a:rPr lang="en-US" altLang="zh-CN"/>
              <a:t>2NF</a:t>
            </a:r>
            <a:r>
              <a:rPr lang="zh-CN" altLang="zh-CN"/>
              <a:t>的定义：</a:t>
            </a:r>
            <a:r>
              <a:rPr lang="en-US" altLang="zh-CN"/>
              <a:t>2NF</a:t>
            </a:r>
            <a:r>
              <a:rPr lang="zh-CN" altLang="zh-CN"/>
              <a:t>的规则是要求数据表里的所有非主属性都要和该数据表的</a:t>
            </a:r>
            <a:r>
              <a:rPr lang="en-US" altLang="zh-CN">
                <a:hlinkClick r:id="rId2"/>
              </a:rPr>
              <a:t>主键</a:t>
            </a:r>
            <a:r>
              <a:rPr lang="zh-CN" altLang="zh-CN"/>
              <a:t>有完全依赖关系；</a:t>
            </a:r>
          </a:p>
          <a:p>
            <a:r>
              <a:rPr lang="en-US" altLang="zh-CN"/>
              <a:t>3NF</a:t>
            </a:r>
            <a:r>
              <a:rPr lang="zh-CN" altLang="zh-CN"/>
              <a:t>的定义：第三范式</a:t>
            </a:r>
            <a:r>
              <a:rPr lang="en-US" altLang="zh-CN"/>
              <a:t>(Third Normal Form,3rd NF)</a:t>
            </a:r>
            <a:r>
              <a:rPr lang="zh-CN" altLang="zh-CN"/>
              <a:t>就是指表中的所有数据元素不但要能惟一地被主关键字所标识</a:t>
            </a:r>
            <a:r>
              <a:rPr lang="en-US" altLang="zh-CN"/>
              <a:t>,</a:t>
            </a:r>
            <a:r>
              <a:rPr lang="zh-CN" altLang="zh-CN"/>
              <a:t>而且它们之间还必须相互独立</a:t>
            </a:r>
            <a:r>
              <a:rPr lang="en-US" altLang="zh-CN"/>
              <a:t>,</a:t>
            </a:r>
            <a:r>
              <a:rPr lang="zh-CN" altLang="zh-CN"/>
              <a:t>不存在其他的函数关系。也就是说，对于一个满足</a:t>
            </a:r>
            <a:r>
              <a:rPr lang="en-US" altLang="zh-CN"/>
              <a:t>2nd NF </a:t>
            </a:r>
            <a:r>
              <a:rPr lang="zh-CN" altLang="zh-CN"/>
              <a:t>的数据结构来说，表中有可能存在某些数据元素依赖于其他非关键字数据元素的现象</a:t>
            </a:r>
            <a:r>
              <a:rPr lang="en-US" altLang="zh-CN"/>
              <a:t>,</a:t>
            </a:r>
            <a:r>
              <a:rPr lang="zh-CN" altLang="zh-CN"/>
              <a:t>必须消除。</a:t>
            </a:r>
          </a:p>
          <a:p>
            <a:r>
              <a:rPr lang="zh-CN" altLang="zh-CN"/>
              <a:t>根据此定义对表进行修改；</a:t>
            </a:r>
          </a:p>
          <a:p>
            <a:r>
              <a:rPr lang="en-US" altLang="zh-CN"/>
              <a:t>BCNF</a:t>
            </a:r>
            <a:r>
              <a:rPr lang="zh-CN" altLang="zh-CN"/>
              <a:t>的定义：所有非主属性对每一个候选键都是</a:t>
            </a:r>
            <a:r>
              <a:rPr lang="en-US" altLang="zh-CN">
                <a:hlinkClick r:id="rId3"/>
              </a:rPr>
              <a:t>完全函数依赖</a:t>
            </a:r>
            <a:r>
              <a:rPr lang="zh-CN" altLang="zh-CN"/>
              <a:t>； 所有的主属性对每一个不包含它的候选键，也是完全函数依赖；没有任何属性完全函数依赖于非候选键的任何一组属性。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733B9D7-F155-4B46-B40E-72C3F219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5" y="3356659"/>
            <a:ext cx="28053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用户表中有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个属性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6" name="图片 1">
            <a:extLst>
              <a:ext uri="{FF2B5EF4-FFF2-40B4-BE49-F238E27FC236}">
                <a16:creationId xmlns:a16="http://schemas.microsoft.com/office/drawing/2014/main" id="{F7C473A4-2669-4D51-98D3-98204AE4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30" y="3304440"/>
            <a:ext cx="43029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4">
            <a:extLst>
              <a:ext uri="{FF2B5EF4-FFF2-40B4-BE49-F238E27FC236}">
                <a16:creationId xmlns:a16="http://schemas.microsoft.com/office/drawing/2014/main" id="{2981A162-78BB-4A60-A748-6186081A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05" y="4044536"/>
            <a:ext cx="11623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为主码，其他属性都唯一地被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所标识，同时其他属性不能决定别的属性，没有传递连接，满足第三范式；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9" name="图片 1">
            <a:extLst>
              <a:ext uri="{FF2B5EF4-FFF2-40B4-BE49-F238E27FC236}">
                <a16:creationId xmlns:a16="http://schemas.microsoft.com/office/drawing/2014/main" id="{8922E5B8-294E-4FE0-85A6-EC4B9A6F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8" y="4555808"/>
            <a:ext cx="5943600" cy="5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7">
            <a:extLst>
              <a:ext uri="{FF2B5EF4-FFF2-40B4-BE49-F238E27FC236}">
                <a16:creationId xmlns:a16="http://schemas.microsoft.com/office/drawing/2014/main" id="{C09ED630-2DFE-43DB-B879-99797C36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11" y="5138575"/>
            <a:ext cx="69429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课程表中有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个属性，主键为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id,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其他属性都唯一地被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所标识，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同时其他属性不能决定别的属性，没有传递连接，满足第三范式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D49C31-2D3F-4D34-9852-56E7176CA583}"/>
              </a:ext>
            </a:extLst>
          </p:cNvPr>
          <p:cNvSpPr/>
          <p:nvPr/>
        </p:nvSpPr>
        <p:spPr>
          <a:xfrm>
            <a:off x="568305" y="4614350"/>
            <a:ext cx="35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3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3F7B735B-64CD-4285-BB90-B100AD6C6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46" y="301841"/>
            <a:ext cx="4476873" cy="10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D4F104-B838-4D53-AB8A-FAB4811D0D55}"/>
              </a:ext>
            </a:extLst>
          </p:cNvPr>
          <p:cNvSpPr txBox="1"/>
          <p:nvPr/>
        </p:nvSpPr>
        <p:spPr>
          <a:xfrm>
            <a:off x="523783" y="301841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5C8D7C-7CF0-4038-A0B5-C483BD9FFC09}"/>
              </a:ext>
            </a:extLst>
          </p:cNvPr>
          <p:cNvSpPr/>
          <p:nvPr/>
        </p:nvSpPr>
        <p:spPr>
          <a:xfrm>
            <a:off x="659907" y="1493240"/>
            <a:ext cx="6096000" cy="29482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其中主码为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其中所有其他都属性都不能单独由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指定，也不能互相决定，因此满足第三范式；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133985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同时所有非主属性对每一个候选键都是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完全函数依赖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，并且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也是完全依赖，没有任何属性完全函数依赖于非候选键的任何一组属性，因此满足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BCNF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15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09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0898" y="3064345"/>
            <a:ext cx="602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SQL</a:t>
            </a:r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733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业务分析</a:t>
            </a: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6F67D6-AB41-4FFA-A8F9-9E82EF204749}"/>
              </a:ext>
            </a:extLst>
          </p:cNvPr>
          <p:cNvSpPr txBox="1"/>
          <p:nvPr/>
        </p:nvSpPr>
        <p:spPr>
          <a:xfrm>
            <a:off x="0" y="0"/>
            <a:ext cx="25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CEA16F-E954-417B-A0F0-A602F12C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00" y="319659"/>
            <a:ext cx="5650243" cy="6538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CDD7A8-2C16-4D1F-BCAD-45D503EB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65" y="319659"/>
            <a:ext cx="6344245" cy="65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48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51C332-45EA-4D5E-8968-6BA77DCF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7118" cy="3657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AD2E64-0FD9-4060-A7AC-4477F17A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57600"/>
            <a:ext cx="5797118" cy="29770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9777D6-EC38-4E49-B32E-086C67B9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18" y="-1"/>
            <a:ext cx="6312024" cy="66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6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FDABA4-71DF-4173-BF0E-2D14F339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136"/>
            <a:ext cx="5539666" cy="27222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9C5548-4091-4843-A462-3D671443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05344"/>
            <a:ext cx="5539666" cy="40526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1B585B-EC15-4FE4-9B41-BE43C0B46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67" y="83137"/>
            <a:ext cx="5752729" cy="43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0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2FE6C1-EA6F-4B35-BE03-4F841027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3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67627" y="2548467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lang="en-US" altLang="zh-CN" sz="1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10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0898" y="3064345"/>
            <a:ext cx="602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界面演示</a:t>
            </a:r>
          </a:p>
        </p:txBody>
      </p:sp>
    </p:spTree>
    <p:extLst>
      <p:ext uri="{BB962C8B-B14F-4D97-AF65-F5344CB8AC3E}">
        <p14:creationId xmlns:p14="http://schemas.microsoft.com/office/powerpoint/2010/main" val="565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428F9-E02F-4AE5-BB91-5030C9ACDE34}"/>
              </a:ext>
            </a:extLst>
          </p:cNvPr>
          <p:cNvSpPr txBox="1"/>
          <p:nvPr/>
        </p:nvSpPr>
        <p:spPr>
          <a:xfrm>
            <a:off x="177553" y="239697"/>
            <a:ext cx="21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登陆界面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0646-D931-4715-AD0A-C86E20A3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" y="697806"/>
            <a:ext cx="11833825" cy="5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792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C1D8BB5-133D-4BC4-981A-C89E9A57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" y="688051"/>
            <a:ext cx="11865174" cy="523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D6F86C-FA9F-41F7-A4AB-6F95E200A634}"/>
              </a:ext>
            </a:extLst>
          </p:cNvPr>
          <p:cNvSpPr txBox="1"/>
          <p:nvPr/>
        </p:nvSpPr>
        <p:spPr>
          <a:xfrm>
            <a:off x="0" y="171964"/>
            <a:ext cx="158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注册界面</a:t>
            </a:r>
          </a:p>
        </p:txBody>
      </p:sp>
    </p:spTree>
    <p:extLst>
      <p:ext uri="{BB962C8B-B14F-4D97-AF65-F5344CB8AC3E}">
        <p14:creationId xmlns:p14="http://schemas.microsoft.com/office/powerpoint/2010/main" val="3641739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69E5CC-8647-4F51-A2AF-C04592A1462D}"/>
              </a:ext>
            </a:extLst>
          </p:cNvPr>
          <p:cNvSpPr txBox="1"/>
          <p:nvPr/>
        </p:nvSpPr>
        <p:spPr>
          <a:xfrm>
            <a:off x="195309" y="266330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B424F-1E42-42E8-9EEB-F82087C1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" y="801511"/>
            <a:ext cx="11096978" cy="60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593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F18674-98F3-49EA-96D4-EA3129B514BB}"/>
              </a:ext>
            </a:extLst>
          </p:cNvPr>
          <p:cNvSpPr txBox="1"/>
          <p:nvPr/>
        </p:nvSpPr>
        <p:spPr>
          <a:xfrm>
            <a:off x="-71022" y="164145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我的课程界面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6AE0BB-F956-4DE6-A3C3-96C2353D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77"/>
            <a:ext cx="11729156" cy="571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13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E9CA33C-2ABA-4476-8A71-6A4EAA8AB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98"/>
            <a:ext cx="12192000" cy="571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C4596F-AB67-406C-9532-8EB52B80F6FF}"/>
              </a:ext>
            </a:extLst>
          </p:cNvPr>
          <p:cNvSpPr txBox="1"/>
          <p:nvPr/>
        </p:nvSpPr>
        <p:spPr>
          <a:xfrm>
            <a:off x="0" y="220253"/>
            <a:ext cx="23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添加课程界面</a:t>
            </a:r>
          </a:p>
        </p:txBody>
      </p:sp>
    </p:spTree>
    <p:extLst>
      <p:ext uri="{BB962C8B-B14F-4D97-AF65-F5344CB8AC3E}">
        <p14:creationId xmlns:p14="http://schemas.microsoft.com/office/powerpoint/2010/main" val="88370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00147" y="2902612"/>
            <a:ext cx="5121334" cy="2405261"/>
            <a:chOff x="6984629" y="1693594"/>
            <a:chExt cx="3841000" cy="1803945"/>
          </a:xfrm>
        </p:grpSpPr>
        <p:sp>
          <p:nvSpPr>
            <p:cNvPr id="22" name="矩形 21"/>
            <p:cNvSpPr/>
            <p:nvPr/>
          </p:nvSpPr>
          <p:spPr>
            <a:xfrm>
              <a:off x="7027712" y="3259252"/>
              <a:ext cx="1620989" cy="2382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zh-CN" altLang="en-US" sz="1333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287897" y="1693594"/>
              <a:ext cx="1537732" cy="305853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133" b="1" spc="-20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108050" y="2598597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84629" y="3020965"/>
              <a:ext cx="1620989" cy="2382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zh-CN" altLang="en-US" sz="1333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3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3428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课程培训管理需求分析</a:t>
            </a: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07153E-97CB-449C-A093-37A3EA266376}"/>
              </a:ext>
            </a:extLst>
          </p:cNvPr>
          <p:cNvSpPr txBox="1"/>
          <p:nvPr/>
        </p:nvSpPr>
        <p:spPr>
          <a:xfrm>
            <a:off x="300147" y="860890"/>
            <a:ext cx="6317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国家对教育事业的愈发重视，中考、高考、考研和就业对每一个莘莘学子都十分重要。由此社会上也出现了越来越多，各种各样的培训机构。不同于进行私人补课的老师，培训机构作为一个企业，想要给学生和家长提供高质量的服务，想要合理的管理自己的课程与学生，就必然需要有一个自己的课程培训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0F4B9A-71B8-4EDE-9EFD-1E49309DBD0E}"/>
              </a:ext>
            </a:extLst>
          </p:cNvPr>
          <p:cNvSpPr txBox="1"/>
          <p:nvPr/>
        </p:nvSpPr>
        <p:spPr>
          <a:xfrm>
            <a:off x="300147" y="2778804"/>
            <a:ext cx="43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该课程培训管理系统应达到以下目标：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66BD6E-6DBC-4A0B-ADAA-D1F8E03CACE7}"/>
              </a:ext>
            </a:extLst>
          </p:cNvPr>
          <p:cNvGrpSpPr/>
          <p:nvPr/>
        </p:nvGrpSpPr>
        <p:grpSpPr>
          <a:xfrm>
            <a:off x="674639" y="2892215"/>
            <a:ext cx="5121334" cy="2405261"/>
            <a:chOff x="6984629" y="1693594"/>
            <a:chExt cx="3841000" cy="180394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B0CF60-709D-401F-8127-D68E3B2D41BB}"/>
                </a:ext>
              </a:extLst>
            </p:cNvPr>
            <p:cNvSpPr/>
            <p:nvPr/>
          </p:nvSpPr>
          <p:spPr>
            <a:xfrm>
              <a:off x="7067885" y="2000712"/>
              <a:ext cx="1546534" cy="9540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3FFDB1-7294-425F-8244-A769AB397F73}"/>
                </a:ext>
              </a:extLst>
            </p:cNvPr>
            <p:cNvSpPr/>
            <p:nvPr/>
          </p:nvSpPr>
          <p:spPr>
            <a:xfrm>
              <a:off x="7027712" y="3259252"/>
              <a:ext cx="1620989" cy="2382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zh-CN" altLang="en-US" sz="1333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AD9CBB-4FE4-4F9A-885C-58B9B3DB3D39}"/>
                </a:ext>
              </a:extLst>
            </p:cNvPr>
            <p:cNvSpPr/>
            <p:nvPr/>
          </p:nvSpPr>
          <p:spPr>
            <a:xfrm>
              <a:off x="9287897" y="1693594"/>
              <a:ext cx="1537732" cy="305853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133" b="1" spc="-20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93CE86-03D9-44B0-8635-622972AD6305}"/>
                </a:ext>
              </a:extLst>
            </p:cNvPr>
            <p:cNvSpPr/>
            <p:nvPr/>
          </p:nvSpPr>
          <p:spPr>
            <a:xfrm>
              <a:off x="7108050" y="2598597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教师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77BC532-394E-4306-93DE-C291CBCAAEF2}"/>
                </a:ext>
              </a:extLst>
            </p:cNvPr>
            <p:cNvSpPr/>
            <p:nvPr/>
          </p:nvSpPr>
          <p:spPr>
            <a:xfrm>
              <a:off x="6984629" y="3020965"/>
              <a:ext cx="1620989" cy="2382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zh-CN" altLang="en-US" sz="1333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C3AE04A-1130-4B59-A995-AF8F00D599FE}"/>
                </a:ext>
              </a:extLst>
            </p:cNvPr>
            <p:cNvSpPr/>
            <p:nvPr/>
          </p:nvSpPr>
          <p:spPr>
            <a:xfrm>
              <a:off x="7648265" y="2165259"/>
              <a:ext cx="342900" cy="325171"/>
            </a:xfrm>
            <a:custGeom>
              <a:avLst/>
              <a:gdLst>
                <a:gd name="connsiteX0" fmla="*/ 17139 w 331464"/>
                <a:gd name="connsiteY0" fmla="*/ 274638 h 314326"/>
                <a:gd name="connsiteX1" fmla="*/ 312414 w 331464"/>
                <a:gd name="connsiteY1" fmla="*/ 274638 h 314326"/>
                <a:gd name="connsiteX2" fmla="*/ 312414 w 331464"/>
                <a:gd name="connsiteY2" fmla="*/ 302420 h 314326"/>
                <a:gd name="connsiteX3" fmla="*/ 300758 w 331464"/>
                <a:gd name="connsiteY3" fmla="*/ 314326 h 314326"/>
                <a:gd name="connsiteX4" fmla="*/ 28795 w 331464"/>
                <a:gd name="connsiteY4" fmla="*/ 314326 h 314326"/>
                <a:gd name="connsiteX5" fmla="*/ 17139 w 331464"/>
                <a:gd name="connsiteY5" fmla="*/ 302420 h 314326"/>
                <a:gd name="connsiteX6" fmla="*/ 220339 w 331464"/>
                <a:gd name="connsiteY6" fmla="*/ 168275 h 314326"/>
                <a:gd name="connsiteX7" fmla="*/ 312414 w 331464"/>
                <a:gd name="connsiteY7" fmla="*/ 168275 h 314326"/>
                <a:gd name="connsiteX8" fmla="*/ 312414 w 331464"/>
                <a:gd name="connsiteY8" fmla="*/ 258763 h 314326"/>
                <a:gd name="connsiteX9" fmla="*/ 220339 w 331464"/>
                <a:gd name="connsiteY9" fmla="*/ 258763 h 314326"/>
                <a:gd name="connsiteX10" fmla="*/ 128264 w 331464"/>
                <a:gd name="connsiteY10" fmla="*/ 168275 h 314326"/>
                <a:gd name="connsiteX11" fmla="*/ 201289 w 331464"/>
                <a:gd name="connsiteY11" fmla="*/ 168275 h 314326"/>
                <a:gd name="connsiteX12" fmla="*/ 201289 w 331464"/>
                <a:gd name="connsiteY12" fmla="*/ 258763 h 314326"/>
                <a:gd name="connsiteX13" fmla="*/ 128264 w 331464"/>
                <a:gd name="connsiteY13" fmla="*/ 258763 h 314326"/>
                <a:gd name="connsiteX14" fmla="*/ 17139 w 331464"/>
                <a:gd name="connsiteY14" fmla="*/ 168275 h 314326"/>
                <a:gd name="connsiteX15" fmla="*/ 110802 w 331464"/>
                <a:gd name="connsiteY15" fmla="*/ 168275 h 314326"/>
                <a:gd name="connsiteX16" fmla="*/ 110802 w 331464"/>
                <a:gd name="connsiteY16" fmla="*/ 258763 h 314326"/>
                <a:gd name="connsiteX17" fmla="*/ 17139 w 331464"/>
                <a:gd name="connsiteY17" fmla="*/ 258763 h 314326"/>
                <a:gd name="connsiteX18" fmla="*/ 28189 w 331464"/>
                <a:gd name="connsiteY18" fmla="*/ 93663 h 314326"/>
                <a:gd name="connsiteX19" fmla="*/ 302951 w 331464"/>
                <a:gd name="connsiteY19" fmla="*/ 93663 h 314326"/>
                <a:gd name="connsiteX20" fmla="*/ 328872 w 331464"/>
                <a:gd name="connsiteY20" fmla="*/ 132428 h 314326"/>
                <a:gd name="connsiteX21" fmla="*/ 331464 w 331464"/>
                <a:gd name="connsiteY21" fmla="*/ 138888 h 314326"/>
                <a:gd name="connsiteX22" fmla="*/ 322392 w 331464"/>
                <a:gd name="connsiteY22" fmla="*/ 149226 h 314326"/>
                <a:gd name="connsiteX23" fmla="*/ 7452 w 331464"/>
                <a:gd name="connsiteY23" fmla="*/ 149226 h 314326"/>
                <a:gd name="connsiteX24" fmla="*/ 972 w 331464"/>
                <a:gd name="connsiteY24" fmla="*/ 144057 h 314326"/>
                <a:gd name="connsiteX25" fmla="*/ 972 w 331464"/>
                <a:gd name="connsiteY25" fmla="*/ 132428 h 314326"/>
                <a:gd name="connsiteX26" fmla="*/ 28189 w 331464"/>
                <a:gd name="connsiteY26" fmla="*/ 93663 h 314326"/>
                <a:gd name="connsiteX27" fmla="*/ 47833 w 331464"/>
                <a:gd name="connsiteY27" fmla="*/ 0 h 314326"/>
                <a:gd name="connsiteX28" fmla="*/ 283308 w 331464"/>
                <a:gd name="connsiteY28" fmla="*/ 0 h 314326"/>
                <a:gd name="connsiteX29" fmla="*/ 294952 w 331464"/>
                <a:gd name="connsiteY29" fmla="*/ 11824 h 314326"/>
                <a:gd name="connsiteX30" fmla="*/ 294952 w 331464"/>
                <a:gd name="connsiteY30" fmla="*/ 76200 h 314326"/>
                <a:gd name="connsiteX31" fmla="*/ 36189 w 331464"/>
                <a:gd name="connsiteY31" fmla="*/ 76200 h 314326"/>
                <a:gd name="connsiteX32" fmla="*/ 36189 w 331464"/>
                <a:gd name="connsiteY32" fmla="*/ 11824 h 314326"/>
                <a:gd name="connsiteX33" fmla="*/ 47833 w 331464"/>
                <a:gd name="connsiteY33" fmla="*/ 0 h 3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464" h="314326">
                  <a:moveTo>
                    <a:pt x="17139" y="274638"/>
                  </a:moveTo>
                  <a:cubicBezTo>
                    <a:pt x="17139" y="274638"/>
                    <a:pt x="17139" y="274638"/>
                    <a:pt x="312414" y="274638"/>
                  </a:cubicBezTo>
                  <a:cubicBezTo>
                    <a:pt x="312414" y="274638"/>
                    <a:pt x="312414" y="274638"/>
                    <a:pt x="312414" y="302420"/>
                  </a:cubicBezTo>
                  <a:cubicBezTo>
                    <a:pt x="312414" y="309035"/>
                    <a:pt x="307234" y="314326"/>
                    <a:pt x="300758" y="314326"/>
                  </a:cubicBezTo>
                  <a:cubicBezTo>
                    <a:pt x="300758" y="314326"/>
                    <a:pt x="300758" y="314326"/>
                    <a:pt x="28795" y="314326"/>
                  </a:cubicBezTo>
                  <a:cubicBezTo>
                    <a:pt x="22319" y="314326"/>
                    <a:pt x="17139" y="309035"/>
                    <a:pt x="17139" y="302420"/>
                  </a:cubicBezTo>
                  <a:close/>
                  <a:moveTo>
                    <a:pt x="220339" y="168275"/>
                  </a:moveTo>
                  <a:lnTo>
                    <a:pt x="312414" y="168275"/>
                  </a:lnTo>
                  <a:lnTo>
                    <a:pt x="312414" y="258763"/>
                  </a:lnTo>
                  <a:lnTo>
                    <a:pt x="220339" y="258763"/>
                  </a:lnTo>
                  <a:close/>
                  <a:moveTo>
                    <a:pt x="128264" y="168275"/>
                  </a:moveTo>
                  <a:lnTo>
                    <a:pt x="201289" y="168275"/>
                  </a:lnTo>
                  <a:lnTo>
                    <a:pt x="201289" y="258763"/>
                  </a:lnTo>
                  <a:lnTo>
                    <a:pt x="128264" y="258763"/>
                  </a:lnTo>
                  <a:close/>
                  <a:moveTo>
                    <a:pt x="17139" y="168275"/>
                  </a:moveTo>
                  <a:lnTo>
                    <a:pt x="110802" y="168275"/>
                  </a:lnTo>
                  <a:lnTo>
                    <a:pt x="110802" y="258763"/>
                  </a:lnTo>
                  <a:lnTo>
                    <a:pt x="17139" y="258763"/>
                  </a:lnTo>
                  <a:close/>
                  <a:moveTo>
                    <a:pt x="28189" y="93663"/>
                  </a:moveTo>
                  <a:cubicBezTo>
                    <a:pt x="28189" y="93663"/>
                    <a:pt x="28189" y="93663"/>
                    <a:pt x="302951" y="93663"/>
                  </a:cubicBezTo>
                  <a:cubicBezTo>
                    <a:pt x="302951" y="93663"/>
                    <a:pt x="302951" y="93663"/>
                    <a:pt x="328872" y="132428"/>
                  </a:cubicBezTo>
                  <a:cubicBezTo>
                    <a:pt x="330168" y="133720"/>
                    <a:pt x="331464" y="136304"/>
                    <a:pt x="331464" y="138888"/>
                  </a:cubicBezTo>
                  <a:cubicBezTo>
                    <a:pt x="331464" y="144057"/>
                    <a:pt x="327576" y="147934"/>
                    <a:pt x="322392" y="149226"/>
                  </a:cubicBezTo>
                  <a:cubicBezTo>
                    <a:pt x="322392" y="149226"/>
                    <a:pt x="322392" y="149226"/>
                    <a:pt x="7452" y="149226"/>
                  </a:cubicBezTo>
                  <a:cubicBezTo>
                    <a:pt x="4860" y="147934"/>
                    <a:pt x="2268" y="146641"/>
                    <a:pt x="972" y="144057"/>
                  </a:cubicBezTo>
                  <a:cubicBezTo>
                    <a:pt x="-324" y="140181"/>
                    <a:pt x="-324" y="136304"/>
                    <a:pt x="972" y="132428"/>
                  </a:cubicBezTo>
                  <a:cubicBezTo>
                    <a:pt x="972" y="132428"/>
                    <a:pt x="972" y="132428"/>
                    <a:pt x="28189" y="93663"/>
                  </a:cubicBezTo>
                  <a:close/>
                  <a:moveTo>
                    <a:pt x="47833" y="0"/>
                  </a:moveTo>
                  <a:cubicBezTo>
                    <a:pt x="47833" y="0"/>
                    <a:pt x="47833" y="0"/>
                    <a:pt x="283308" y="0"/>
                  </a:cubicBezTo>
                  <a:cubicBezTo>
                    <a:pt x="289777" y="0"/>
                    <a:pt x="294952" y="5255"/>
                    <a:pt x="294952" y="11824"/>
                  </a:cubicBezTo>
                  <a:lnTo>
                    <a:pt x="294952" y="76200"/>
                  </a:lnTo>
                  <a:cubicBezTo>
                    <a:pt x="294952" y="76200"/>
                    <a:pt x="294952" y="76200"/>
                    <a:pt x="36189" y="76200"/>
                  </a:cubicBezTo>
                  <a:cubicBezTo>
                    <a:pt x="36189" y="76200"/>
                    <a:pt x="36189" y="76200"/>
                    <a:pt x="36189" y="11824"/>
                  </a:cubicBezTo>
                  <a:cubicBezTo>
                    <a:pt x="36189" y="5255"/>
                    <a:pt x="41364" y="0"/>
                    <a:pt x="478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C980E8-3F83-4B78-9944-9B8158699553}"/>
              </a:ext>
            </a:extLst>
          </p:cNvPr>
          <p:cNvGrpSpPr/>
          <p:nvPr/>
        </p:nvGrpSpPr>
        <p:grpSpPr>
          <a:xfrm>
            <a:off x="3641410" y="2902612"/>
            <a:ext cx="5121334" cy="2405261"/>
            <a:chOff x="6984629" y="1693594"/>
            <a:chExt cx="3841000" cy="180394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25AC0D-F77C-4B99-A424-AAF3164ED690}"/>
                </a:ext>
              </a:extLst>
            </p:cNvPr>
            <p:cNvSpPr/>
            <p:nvPr/>
          </p:nvSpPr>
          <p:spPr>
            <a:xfrm>
              <a:off x="7067885" y="2000712"/>
              <a:ext cx="1546534" cy="9540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7DA8AA6-6845-4EA3-9D74-DB48F6896A25}"/>
                </a:ext>
              </a:extLst>
            </p:cNvPr>
            <p:cNvSpPr/>
            <p:nvPr/>
          </p:nvSpPr>
          <p:spPr>
            <a:xfrm>
              <a:off x="7027712" y="3259252"/>
              <a:ext cx="1620989" cy="2382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zh-CN" altLang="en-US" sz="1333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745A238-B8B4-40E0-97FC-D74430CCC0F5}"/>
                </a:ext>
              </a:extLst>
            </p:cNvPr>
            <p:cNvSpPr/>
            <p:nvPr/>
          </p:nvSpPr>
          <p:spPr>
            <a:xfrm>
              <a:off x="9287897" y="1693594"/>
              <a:ext cx="1537732" cy="305853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133" b="1" spc="-201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3284DCE-2F39-45A4-B518-8BBFFC323C59}"/>
                </a:ext>
              </a:extLst>
            </p:cNvPr>
            <p:cNvSpPr/>
            <p:nvPr/>
          </p:nvSpPr>
          <p:spPr>
            <a:xfrm>
              <a:off x="7108050" y="2598597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6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管理员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5D1A04C-92A9-4007-9D94-D9569A211C50}"/>
                </a:ext>
              </a:extLst>
            </p:cNvPr>
            <p:cNvSpPr/>
            <p:nvPr/>
          </p:nvSpPr>
          <p:spPr>
            <a:xfrm>
              <a:off x="6984629" y="3020965"/>
              <a:ext cx="1620989" cy="2382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zh-CN" altLang="en-US" sz="1333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1DE1DA4-F706-4744-AF29-B16AD45E97E9}"/>
                </a:ext>
              </a:extLst>
            </p:cNvPr>
            <p:cNvSpPr/>
            <p:nvPr/>
          </p:nvSpPr>
          <p:spPr>
            <a:xfrm>
              <a:off x="7648265" y="2165259"/>
              <a:ext cx="342900" cy="325171"/>
            </a:xfrm>
            <a:custGeom>
              <a:avLst/>
              <a:gdLst>
                <a:gd name="connsiteX0" fmla="*/ 17139 w 331464"/>
                <a:gd name="connsiteY0" fmla="*/ 274638 h 314326"/>
                <a:gd name="connsiteX1" fmla="*/ 312414 w 331464"/>
                <a:gd name="connsiteY1" fmla="*/ 274638 h 314326"/>
                <a:gd name="connsiteX2" fmla="*/ 312414 w 331464"/>
                <a:gd name="connsiteY2" fmla="*/ 302420 h 314326"/>
                <a:gd name="connsiteX3" fmla="*/ 300758 w 331464"/>
                <a:gd name="connsiteY3" fmla="*/ 314326 h 314326"/>
                <a:gd name="connsiteX4" fmla="*/ 28795 w 331464"/>
                <a:gd name="connsiteY4" fmla="*/ 314326 h 314326"/>
                <a:gd name="connsiteX5" fmla="*/ 17139 w 331464"/>
                <a:gd name="connsiteY5" fmla="*/ 302420 h 314326"/>
                <a:gd name="connsiteX6" fmla="*/ 220339 w 331464"/>
                <a:gd name="connsiteY6" fmla="*/ 168275 h 314326"/>
                <a:gd name="connsiteX7" fmla="*/ 312414 w 331464"/>
                <a:gd name="connsiteY7" fmla="*/ 168275 h 314326"/>
                <a:gd name="connsiteX8" fmla="*/ 312414 w 331464"/>
                <a:gd name="connsiteY8" fmla="*/ 258763 h 314326"/>
                <a:gd name="connsiteX9" fmla="*/ 220339 w 331464"/>
                <a:gd name="connsiteY9" fmla="*/ 258763 h 314326"/>
                <a:gd name="connsiteX10" fmla="*/ 128264 w 331464"/>
                <a:gd name="connsiteY10" fmla="*/ 168275 h 314326"/>
                <a:gd name="connsiteX11" fmla="*/ 201289 w 331464"/>
                <a:gd name="connsiteY11" fmla="*/ 168275 h 314326"/>
                <a:gd name="connsiteX12" fmla="*/ 201289 w 331464"/>
                <a:gd name="connsiteY12" fmla="*/ 258763 h 314326"/>
                <a:gd name="connsiteX13" fmla="*/ 128264 w 331464"/>
                <a:gd name="connsiteY13" fmla="*/ 258763 h 314326"/>
                <a:gd name="connsiteX14" fmla="*/ 17139 w 331464"/>
                <a:gd name="connsiteY14" fmla="*/ 168275 h 314326"/>
                <a:gd name="connsiteX15" fmla="*/ 110802 w 331464"/>
                <a:gd name="connsiteY15" fmla="*/ 168275 h 314326"/>
                <a:gd name="connsiteX16" fmla="*/ 110802 w 331464"/>
                <a:gd name="connsiteY16" fmla="*/ 258763 h 314326"/>
                <a:gd name="connsiteX17" fmla="*/ 17139 w 331464"/>
                <a:gd name="connsiteY17" fmla="*/ 258763 h 314326"/>
                <a:gd name="connsiteX18" fmla="*/ 28189 w 331464"/>
                <a:gd name="connsiteY18" fmla="*/ 93663 h 314326"/>
                <a:gd name="connsiteX19" fmla="*/ 302951 w 331464"/>
                <a:gd name="connsiteY19" fmla="*/ 93663 h 314326"/>
                <a:gd name="connsiteX20" fmla="*/ 328872 w 331464"/>
                <a:gd name="connsiteY20" fmla="*/ 132428 h 314326"/>
                <a:gd name="connsiteX21" fmla="*/ 331464 w 331464"/>
                <a:gd name="connsiteY21" fmla="*/ 138888 h 314326"/>
                <a:gd name="connsiteX22" fmla="*/ 322392 w 331464"/>
                <a:gd name="connsiteY22" fmla="*/ 149226 h 314326"/>
                <a:gd name="connsiteX23" fmla="*/ 7452 w 331464"/>
                <a:gd name="connsiteY23" fmla="*/ 149226 h 314326"/>
                <a:gd name="connsiteX24" fmla="*/ 972 w 331464"/>
                <a:gd name="connsiteY24" fmla="*/ 144057 h 314326"/>
                <a:gd name="connsiteX25" fmla="*/ 972 w 331464"/>
                <a:gd name="connsiteY25" fmla="*/ 132428 h 314326"/>
                <a:gd name="connsiteX26" fmla="*/ 28189 w 331464"/>
                <a:gd name="connsiteY26" fmla="*/ 93663 h 314326"/>
                <a:gd name="connsiteX27" fmla="*/ 47833 w 331464"/>
                <a:gd name="connsiteY27" fmla="*/ 0 h 314326"/>
                <a:gd name="connsiteX28" fmla="*/ 283308 w 331464"/>
                <a:gd name="connsiteY28" fmla="*/ 0 h 314326"/>
                <a:gd name="connsiteX29" fmla="*/ 294952 w 331464"/>
                <a:gd name="connsiteY29" fmla="*/ 11824 h 314326"/>
                <a:gd name="connsiteX30" fmla="*/ 294952 w 331464"/>
                <a:gd name="connsiteY30" fmla="*/ 76200 h 314326"/>
                <a:gd name="connsiteX31" fmla="*/ 36189 w 331464"/>
                <a:gd name="connsiteY31" fmla="*/ 76200 h 314326"/>
                <a:gd name="connsiteX32" fmla="*/ 36189 w 331464"/>
                <a:gd name="connsiteY32" fmla="*/ 11824 h 314326"/>
                <a:gd name="connsiteX33" fmla="*/ 47833 w 331464"/>
                <a:gd name="connsiteY33" fmla="*/ 0 h 3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464" h="314326">
                  <a:moveTo>
                    <a:pt x="17139" y="274638"/>
                  </a:moveTo>
                  <a:cubicBezTo>
                    <a:pt x="17139" y="274638"/>
                    <a:pt x="17139" y="274638"/>
                    <a:pt x="312414" y="274638"/>
                  </a:cubicBezTo>
                  <a:cubicBezTo>
                    <a:pt x="312414" y="274638"/>
                    <a:pt x="312414" y="274638"/>
                    <a:pt x="312414" y="302420"/>
                  </a:cubicBezTo>
                  <a:cubicBezTo>
                    <a:pt x="312414" y="309035"/>
                    <a:pt x="307234" y="314326"/>
                    <a:pt x="300758" y="314326"/>
                  </a:cubicBezTo>
                  <a:cubicBezTo>
                    <a:pt x="300758" y="314326"/>
                    <a:pt x="300758" y="314326"/>
                    <a:pt x="28795" y="314326"/>
                  </a:cubicBezTo>
                  <a:cubicBezTo>
                    <a:pt x="22319" y="314326"/>
                    <a:pt x="17139" y="309035"/>
                    <a:pt x="17139" y="302420"/>
                  </a:cubicBezTo>
                  <a:close/>
                  <a:moveTo>
                    <a:pt x="220339" y="168275"/>
                  </a:moveTo>
                  <a:lnTo>
                    <a:pt x="312414" y="168275"/>
                  </a:lnTo>
                  <a:lnTo>
                    <a:pt x="312414" y="258763"/>
                  </a:lnTo>
                  <a:lnTo>
                    <a:pt x="220339" y="258763"/>
                  </a:lnTo>
                  <a:close/>
                  <a:moveTo>
                    <a:pt x="128264" y="168275"/>
                  </a:moveTo>
                  <a:lnTo>
                    <a:pt x="201289" y="168275"/>
                  </a:lnTo>
                  <a:lnTo>
                    <a:pt x="201289" y="258763"/>
                  </a:lnTo>
                  <a:lnTo>
                    <a:pt x="128264" y="258763"/>
                  </a:lnTo>
                  <a:close/>
                  <a:moveTo>
                    <a:pt x="17139" y="168275"/>
                  </a:moveTo>
                  <a:lnTo>
                    <a:pt x="110802" y="168275"/>
                  </a:lnTo>
                  <a:lnTo>
                    <a:pt x="110802" y="258763"/>
                  </a:lnTo>
                  <a:lnTo>
                    <a:pt x="17139" y="258763"/>
                  </a:lnTo>
                  <a:close/>
                  <a:moveTo>
                    <a:pt x="28189" y="93663"/>
                  </a:moveTo>
                  <a:cubicBezTo>
                    <a:pt x="28189" y="93663"/>
                    <a:pt x="28189" y="93663"/>
                    <a:pt x="302951" y="93663"/>
                  </a:cubicBezTo>
                  <a:cubicBezTo>
                    <a:pt x="302951" y="93663"/>
                    <a:pt x="302951" y="93663"/>
                    <a:pt x="328872" y="132428"/>
                  </a:cubicBezTo>
                  <a:cubicBezTo>
                    <a:pt x="330168" y="133720"/>
                    <a:pt x="331464" y="136304"/>
                    <a:pt x="331464" y="138888"/>
                  </a:cubicBezTo>
                  <a:cubicBezTo>
                    <a:pt x="331464" y="144057"/>
                    <a:pt x="327576" y="147934"/>
                    <a:pt x="322392" y="149226"/>
                  </a:cubicBezTo>
                  <a:cubicBezTo>
                    <a:pt x="322392" y="149226"/>
                    <a:pt x="322392" y="149226"/>
                    <a:pt x="7452" y="149226"/>
                  </a:cubicBezTo>
                  <a:cubicBezTo>
                    <a:pt x="4860" y="147934"/>
                    <a:pt x="2268" y="146641"/>
                    <a:pt x="972" y="144057"/>
                  </a:cubicBezTo>
                  <a:cubicBezTo>
                    <a:pt x="-324" y="140181"/>
                    <a:pt x="-324" y="136304"/>
                    <a:pt x="972" y="132428"/>
                  </a:cubicBezTo>
                  <a:cubicBezTo>
                    <a:pt x="972" y="132428"/>
                    <a:pt x="972" y="132428"/>
                    <a:pt x="28189" y="93663"/>
                  </a:cubicBezTo>
                  <a:close/>
                  <a:moveTo>
                    <a:pt x="47833" y="0"/>
                  </a:moveTo>
                  <a:cubicBezTo>
                    <a:pt x="47833" y="0"/>
                    <a:pt x="47833" y="0"/>
                    <a:pt x="283308" y="0"/>
                  </a:cubicBezTo>
                  <a:cubicBezTo>
                    <a:pt x="289777" y="0"/>
                    <a:pt x="294952" y="5255"/>
                    <a:pt x="294952" y="11824"/>
                  </a:cubicBezTo>
                  <a:lnTo>
                    <a:pt x="294952" y="76200"/>
                  </a:lnTo>
                  <a:cubicBezTo>
                    <a:pt x="294952" y="76200"/>
                    <a:pt x="294952" y="76200"/>
                    <a:pt x="36189" y="76200"/>
                  </a:cubicBezTo>
                  <a:cubicBezTo>
                    <a:pt x="36189" y="76200"/>
                    <a:pt x="36189" y="76200"/>
                    <a:pt x="36189" y="11824"/>
                  </a:cubicBezTo>
                  <a:cubicBezTo>
                    <a:pt x="36189" y="5255"/>
                    <a:pt x="41364" y="0"/>
                    <a:pt x="478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179D51E-D0EA-41DB-A1C6-D359E073A322}"/>
              </a:ext>
            </a:extLst>
          </p:cNvPr>
          <p:cNvSpPr txBox="1"/>
          <p:nvPr/>
        </p:nvSpPr>
        <p:spPr>
          <a:xfrm>
            <a:off x="777948" y="4717951"/>
            <a:ext cx="205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老师可以通过管理网站查看和修改自己所教课程信息，所教学生</a:t>
            </a:r>
            <a:r>
              <a:rPr lang="zh-CN" altLang="en-US" dirty="0"/>
              <a:t>成绩、出勤</a:t>
            </a:r>
            <a:r>
              <a:rPr lang="zh-CN" altLang="zh-CN" dirty="0"/>
              <a:t>信息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86B55-076C-4D0F-B4E5-50C56A0F0E45}"/>
              </a:ext>
            </a:extLst>
          </p:cNvPr>
          <p:cNvSpPr txBox="1"/>
          <p:nvPr/>
        </p:nvSpPr>
        <p:spPr>
          <a:xfrm>
            <a:off x="3763997" y="4728348"/>
            <a:ext cx="2212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管理员可以增加修改删除查看所有课程</a:t>
            </a:r>
            <a:r>
              <a:rPr lang="zh-CN" altLang="en-US" dirty="0"/>
              <a:t>、学生成绩、出勤信息、用户日志信息</a:t>
            </a:r>
          </a:p>
        </p:txBody>
      </p:sp>
    </p:spTree>
    <p:extLst>
      <p:ext uri="{BB962C8B-B14F-4D97-AF65-F5344CB8AC3E}">
        <p14:creationId xmlns:p14="http://schemas.microsoft.com/office/powerpoint/2010/main" val="4107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1A2445-3A96-4525-84A8-B9DB3BF14F95}"/>
              </a:ext>
            </a:extLst>
          </p:cNvPr>
          <p:cNvSpPr txBox="1"/>
          <p:nvPr/>
        </p:nvSpPr>
        <p:spPr>
          <a:xfrm>
            <a:off x="0" y="108298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查看课程界面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45D82B-8207-46D4-8D67-A5BB15AE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9" y="477630"/>
            <a:ext cx="11255021" cy="556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97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DBFF9C4-96FB-4693-B359-45341EB0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4" y="477630"/>
            <a:ext cx="11266311" cy="556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597C7F-CF63-4E38-BF49-1B5A38AAEA69}"/>
              </a:ext>
            </a:extLst>
          </p:cNvPr>
          <p:cNvSpPr txBox="1"/>
          <p:nvPr/>
        </p:nvSpPr>
        <p:spPr>
          <a:xfrm>
            <a:off x="0" y="108298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修改课程界面</a:t>
            </a:r>
          </a:p>
        </p:txBody>
      </p:sp>
    </p:spTree>
    <p:extLst>
      <p:ext uri="{BB962C8B-B14F-4D97-AF65-F5344CB8AC3E}">
        <p14:creationId xmlns:p14="http://schemas.microsoft.com/office/powerpoint/2010/main" val="3052290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087F9E-49ED-4909-9CC3-925978A627A5}"/>
              </a:ext>
            </a:extLst>
          </p:cNvPr>
          <p:cNvSpPr txBox="1"/>
          <p:nvPr/>
        </p:nvSpPr>
        <p:spPr>
          <a:xfrm>
            <a:off x="106532" y="186430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学生学习情况页面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75FD95-15C9-4D2E-9A2F-A6F90B57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" y="697221"/>
            <a:ext cx="11442002" cy="583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295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61FA33-794B-4DAB-9781-44B61ED0B594}"/>
              </a:ext>
            </a:extLst>
          </p:cNvPr>
          <p:cNvSpPr txBox="1"/>
          <p:nvPr/>
        </p:nvSpPr>
        <p:spPr>
          <a:xfrm>
            <a:off x="230819" y="284085"/>
            <a:ext cx="21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学生出勤界面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2BA2DC-B424-4820-8787-90098901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8" y="653417"/>
            <a:ext cx="11554781" cy="562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0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EDD680-623A-48F3-8844-0DAFB8E06115}"/>
              </a:ext>
            </a:extLst>
          </p:cNvPr>
          <p:cNvSpPr txBox="1"/>
          <p:nvPr/>
        </p:nvSpPr>
        <p:spPr>
          <a:xfrm>
            <a:off x="319596" y="221942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用户日志界面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315F47-37C4-43DB-B203-F3542595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" y="591274"/>
            <a:ext cx="11552809" cy="537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17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E68D67-AEB7-42AE-AD04-9AA7FB6A360F}"/>
              </a:ext>
            </a:extLst>
          </p:cNvPr>
          <p:cNvSpPr txBox="1"/>
          <p:nvPr/>
        </p:nvSpPr>
        <p:spPr>
          <a:xfrm>
            <a:off x="390618" y="275208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用户信息展示以及修改界面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2F1B65-BDA9-49ED-AAB6-4D6E757F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7" y="644540"/>
            <a:ext cx="11410765" cy="526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167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470963" y="2663781"/>
            <a:ext cx="784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非常感谢您的观看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6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实体描述</a:t>
            </a:r>
          </a:p>
        </p:txBody>
      </p:sp>
    </p:spTree>
    <p:extLst>
      <p:ext uri="{BB962C8B-B14F-4D97-AF65-F5344CB8AC3E}">
        <p14:creationId xmlns:p14="http://schemas.microsoft.com/office/powerpoint/2010/main" val="29464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43468" y="2917776"/>
            <a:ext cx="10796432" cy="682506"/>
            <a:chOff x="386" y="2371"/>
            <a:chExt cx="6803" cy="430"/>
          </a:xfrm>
        </p:grpSpPr>
        <p:sp>
          <p:nvSpPr>
            <p:cNvPr id="7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zh-CN" sz="1200" dirty="0"/>
                <a:t>课程实体包括课程编号，课程名称，课程价格，课程图片，授课老师，开始时间，结束时间，课程课时，课程人数，课程类型，课程描述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课程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743468" y="746114"/>
            <a:ext cx="10796432" cy="576164"/>
            <a:chOff x="386" y="2371"/>
            <a:chExt cx="6803" cy="363"/>
          </a:xfrm>
        </p:grpSpPr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zh-CN" sz="1400" dirty="0"/>
                <a:t>用户分为学生，教师和管理员，包括用户编号，用户名，用户密码，用户图片，用户详细信息，用户类型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用户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743468" y="2191455"/>
            <a:ext cx="10796432" cy="576164"/>
            <a:chOff x="386" y="2371"/>
            <a:chExt cx="6803" cy="363"/>
          </a:xfrm>
        </p:grpSpPr>
        <p:sp>
          <p:nvSpPr>
            <p:cNvPr id="15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/>
                <a:t>用户详细信息包含用户详细信息编号，真实姓名，用户生日，用户性别，用户手机号码，用户介绍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用户详细信息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743468" y="1465127"/>
            <a:ext cx="10796432" cy="576164"/>
            <a:chOff x="386" y="2371"/>
            <a:chExt cx="6803" cy="363"/>
          </a:xfrm>
        </p:grpSpPr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/>
                <a:t>用户类型包含用户类型编号，用户类型的的名称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用户类型</a:t>
              </a:r>
            </a:p>
          </p:txBody>
        </p:sp>
      </p:grpSp>
      <p:sp>
        <p:nvSpPr>
          <p:cNvPr id="18" name="文本框 10">
            <a:extLst>
              <a:ext uri="{FF2B5EF4-FFF2-40B4-BE49-F238E27FC236}">
                <a16:creationId xmlns:a16="http://schemas.microsoft.com/office/drawing/2014/main" id="{4928A6E0-7E87-4EA2-A9CF-23FBF134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实体描述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3324E183-B534-4F84-B2A4-C8884FE8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3" name="Group 46">
            <a:extLst>
              <a:ext uri="{FF2B5EF4-FFF2-40B4-BE49-F238E27FC236}">
                <a16:creationId xmlns:a16="http://schemas.microsoft.com/office/drawing/2014/main" id="{6B885073-F55D-45F9-A37D-35C0BECFDFB4}"/>
              </a:ext>
            </a:extLst>
          </p:cNvPr>
          <p:cNvGrpSpPr>
            <a:grpSpLocks/>
          </p:cNvGrpSpPr>
          <p:nvPr/>
        </p:nvGrpSpPr>
        <p:grpSpPr bwMode="auto">
          <a:xfrm>
            <a:off x="740294" y="3657430"/>
            <a:ext cx="10796432" cy="576163"/>
            <a:chOff x="386" y="2371"/>
            <a:chExt cx="6803" cy="363"/>
          </a:xfrm>
        </p:grpSpPr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6C5F937C-A976-4AE2-86D4-8A3FC440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5" name="TextBox 146">
              <a:extLst>
                <a:ext uri="{FF2B5EF4-FFF2-40B4-BE49-F238E27FC236}">
                  <a16:creationId xmlns:a16="http://schemas.microsoft.com/office/drawing/2014/main" id="{1489AD86-26FF-40A7-BB0C-1F1199D5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56"/>
              <a:ext cx="53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/>
                <a:t>课程章节包括章节编号，所属课程编号，章节名称，章节时长，开始时间，结束时间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6C5F5E4E-2755-4009-A415-82505E745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课程章节</a:t>
              </a:r>
            </a:p>
          </p:txBody>
        </p:sp>
      </p:grpSp>
      <p:grpSp>
        <p:nvGrpSpPr>
          <p:cNvPr id="27" name="Group 46">
            <a:extLst>
              <a:ext uri="{FF2B5EF4-FFF2-40B4-BE49-F238E27FC236}">
                <a16:creationId xmlns:a16="http://schemas.microsoft.com/office/drawing/2014/main" id="{DAD85A99-3DDE-4F03-B17A-F66C088A1C3E}"/>
              </a:ext>
            </a:extLst>
          </p:cNvPr>
          <p:cNvGrpSpPr>
            <a:grpSpLocks/>
          </p:cNvGrpSpPr>
          <p:nvPr/>
        </p:nvGrpSpPr>
        <p:grpSpPr bwMode="auto">
          <a:xfrm>
            <a:off x="741881" y="4339937"/>
            <a:ext cx="10796432" cy="576163"/>
            <a:chOff x="386" y="2371"/>
            <a:chExt cx="6803" cy="363"/>
          </a:xfrm>
        </p:grpSpPr>
        <p:sp>
          <p:nvSpPr>
            <p:cNvPr id="28" name="矩形 53">
              <a:extLst>
                <a:ext uri="{FF2B5EF4-FFF2-40B4-BE49-F238E27FC236}">
                  <a16:creationId xmlns:a16="http://schemas.microsoft.com/office/drawing/2014/main" id="{620A311B-82C0-45C9-80FB-8F0C897B3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9" name="TextBox 146">
              <a:extLst>
                <a:ext uri="{FF2B5EF4-FFF2-40B4-BE49-F238E27FC236}">
                  <a16:creationId xmlns:a16="http://schemas.microsoft.com/office/drawing/2014/main" id="{452B5B77-3F33-4AA5-A57B-0C544B743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56"/>
              <a:ext cx="53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/>
                <a:t>课程类型包括自身编号和课程类型的名称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9489ACA2-861E-4C2D-A176-BA84ABFDC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课程类型</a:t>
              </a:r>
            </a:p>
          </p:txBody>
        </p:sp>
      </p:grpSp>
      <p:grpSp>
        <p:nvGrpSpPr>
          <p:cNvPr id="31" name="Group 46">
            <a:extLst>
              <a:ext uri="{FF2B5EF4-FFF2-40B4-BE49-F238E27FC236}">
                <a16:creationId xmlns:a16="http://schemas.microsoft.com/office/drawing/2014/main" id="{6A831918-B891-438C-B01E-B9366339B0CF}"/>
              </a:ext>
            </a:extLst>
          </p:cNvPr>
          <p:cNvGrpSpPr>
            <a:grpSpLocks/>
          </p:cNvGrpSpPr>
          <p:nvPr/>
        </p:nvGrpSpPr>
        <p:grpSpPr bwMode="auto">
          <a:xfrm>
            <a:off x="741881" y="5039282"/>
            <a:ext cx="10796432" cy="576163"/>
            <a:chOff x="386" y="2371"/>
            <a:chExt cx="6803" cy="363"/>
          </a:xfrm>
        </p:grpSpPr>
        <p:sp>
          <p:nvSpPr>
            <p:cNvPr id="32" name="矩形 53">
              <a:extLst>
                <a:ext uri="{FF2B5EF4-FFF2-40B4-BE49-F238E27FC236}">
                  <a16:creationId xmlns:a16="http://schemas.microsoft.com/office/drawing/2014/main" id="{6DB690B1-8F76-4B24-9B3E-AB070916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TextBox 146">
              <a:extLst>
                <a:ext uri="{FF2B5EF4-FFF2-40B4-BE49-F238E27FC236}">
                  <a16:creationId xmlns:a16="http://schemas.microsoft.com/office/drawing/2014/main" id="{17F47BFF-53E1-4015-9D1F-673E82C19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56"/>
              <a:ext cx="53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/>
                <a:t>图片包括图片的编号和图片的地址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0A8E90F5-33D3-4B8D-9A9F-8F20033D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图片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67A1E7B6-6CC3-46D3-BDF2-091DFA256622}"/>
              </a:ext>
            </a:extLst>
          </p:cNvPr>
          <p:cNvGrpSpPr>
            <a:grpSpLocks/>
          </p:cNvGrpSpPr>
          <p:nvPr/>
        </p:nvGrpSpPr>
        <p:grpSpPr bwMode="auto">
          <a:xfrm>
            <a:off x="738707" y="5811631"/>
            <a:ext cx="10922250" cy="795203"/>
            <a:chOff x="386" y="2371"/>
            <a:chExt cx="6803" cy="391"/>
          </a:xfrm>
        </p:grpSpPr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9629C2A3-B884-4D79-A846-2EF5D5BE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TextBox 146">
              <a:extLst>
                <a:ext uri="{FF2B5EF4-FFF2-40B4-BE49-F238E27FC236}">
                  <a16:creationId xmlns:a16="http://schemas.microsoft.com/office/drawing/2014/main" id="{979A2E4E-6F5B-487A-9A8D-804CC8210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56"/>
              <a:ext cx="530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/>
                <a:t>连接学生表和课程表，记录某一个学生对某一门课的信息，包括自身编号，学生编号，课程编号，是否付款状态，学生分数，已修课时，学生是否修完此门课程的状态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BC615FF6-609C-4863-8571-B435C4FB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学生课程信息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9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743468" y="746114"/>
            <a:ext cx="10796432" cy="576164"/>
            <a:chOff x="386" y="2371"/>
            <a:chExt cx="6803" cy="363"/>
          </a:xfrm>
        </p:grpSpPr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编号，课程章节编号，学生编号，出勤状态编号</a:t>
              </a: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学生出勤信息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743468" y="2088039"/>
            <a:ext cx="10796432" cy="576164"/>
            <a:chOff x="386" y="2371"/>
            <a:chExt cx="6803" cy="363"/>
          </a:xfrm>
        </p:grpSpPr>
        <p:sp>
          <p:nvSpPr>
            <p:cNvPr id="15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用户日志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743468" y="1408459"/>
            <a:ext cx="10796432" cy="576164"/>
            <a:chOff x="386" y="2371"/>
            <a:chExt cx="6803" cy="363"/>
          </a:xfrm>
        </p:grpSpPr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31" y="2449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出勤状态</a:t>
              </a:r>
            </a:p>
          </p:txBody>
        </p:sp>
      </p:grpSp>
      <p:sp>
        <p:nvSpPr>
          <p:cNvPr id="18" name="文本框 10">
            <a:extLst>
              <a:ext uri="{FF2B5EF4-FFF2-40B4-BE49-F238E27FC236}">
                <a16:creationId xmlns:a16="http://schemas.microsoft.com/office/drawing/2014/main" id="{4928A6E0-7E87-4EA2-A9CF-23FBF134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实体描述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3324E183-B534-4F84-B2A4-C8884FE8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2C0C01-D9AD-4A94-AD7C-AABD3F6A4330}"/>
              </a:ext>
            </a:extLst>
          </p:cNvPr>
          <p:cNvSpPr/>
          <p:nvPr/>
        </p:nvSpPr>
        <p:spPr>
          <a:xfrm>
            <a:off x="3046220" y="219145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编号，用户编号，学生编号，登录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，状态，时间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ABC206-6B67-43C5-A053-80E3A535A853}"/>
              </a:ext>
            </a:extLst>
          </p:cNvPr>
          <p:cNvSpPr/>
          <p:nvPr/>
        </p:nvSpPr>
        <p:spPr>
          <a:xfrm>
            <a:off x="3127951" y="1500095"/>
            <a:ext cx="8330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编号，状态名</a:t>
            </a:r>
          </a:p>
        </p:txBody>
      </p:sp>
    </p:spTree>
    <p:extLst>
      <p:ext uri="{BB962C8B-B14F-4D97-AF65-F5344CB8AC3E}">
        <p14:creationId xmlns:p14="http://schemas.microsoft.com/office/powerpoint/2010/main" val="33797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743468" y="746114"/>
            <a:ext cx="10796432" cy="576164"/>
            <a:chOff x="386" y="2371"/>
            <a:chExt cx="6803" cy="363"/>
          </a:xfrm>
        </p:grpSpPr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2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>
                <a:lnSpc>
                  <a:spcPct val="130000"/>
                </a:lnSpc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用户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743468" y="2191455"/>
            <a:ext cx="10796432" cy="576164"/>
            <a:chOff x="386" y="2371"/>
            <a:chExt cx="6803" cy="363"/>
          </a:xfrm>
        </p:grpSpPr>
        <p:sp>
          <p:nvSpPr>
            <p:cNvPr id="15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登陆日志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743468" y="1465128"/>
            <a:ext cx="10796432" cy="630130"/>
            <a:chOff x="386" y="2371"/>
            <a:chExt cx="6803" cy="397"/>
          </a:xfrm>
        </p:grpSpPr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82" y="2376"/>
              <a:ext cx="53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zh-CN" sz="1400" dirty="0"/>
                <a:t>关联用户、图片、课程类型实体</a:t>
              </a:r>
              <a:r>
                <a:rPr lang="zh-CN" altLang="en-US" sz="1400" dirty="0"/>
                <a:t>，</a:t>
              </a:r>
              <a:r>
                <a:rPr lang="zh-CN" altLang="zh-CN" sz="1400" dirty="0"/>
                <a:t>一个课程有一个教师，一张图片，一种课程类型，一位教师课</a:t>
              </a:r>
              <a:r>
                <a:rPr lang="zh-CN" altLang="en-US" sz="1400" dirty="0"/>
                <a:t>可</a:t>
              </a:r>
              <a:r>
                <a:rPr lang="zh-CN" altLang="zh-CN" sz="1400" dirty="0"/>
                <a:t>交多个课程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18" name="文本框 10">
            <a:extLst>
              <a:ext uri="{FF2B5EF4-FFF2-40B4-BE49-F238E27FC236}">
                <a16:creationId xmlns:a16="http://schemas.microsoft.com/office/drawing/2014/main" id="{4928A6E0-7E87-4EA2-A9CF-23FBF134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" y="253990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实体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关系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3324E183-B534-4F84-B2A4-C8884FE8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2C0C01-D9AD-4A94-AD7C-AABD3F6A4330}"/>
              </a:ext>
            </a:extLst>
          </p:cNvPr>
          <p:cNvSpPr/>
          <p:nvPr/>
        </p:nvSpPr>
        <p:spPr>
          <a:xfrm>
            <a:off x="3046220" y="219145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登陆日志记录用户登陆情况，包括自身编号，用户编号，</a:t>
            </a: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地址，用户状态，用户登录时间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F90B-E1A6-45F6-A54A-8E50C288220B}"/>
              </a:ext>
            </a:extLst>
          </p:cNvPr>
          <p:cNvSpPr/>
          <p:nvPr/>
        </p:nvSpPr>
        <p:spPr>
          <a:xfrm>
            <a:off x="3194877" y="887301"/>
            <a:ext cx="834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关联图片、用户详细信息、用户类型实体；一个用户有一个头像，有一个用户详细信息、一个用户类型</a:t>
            </a:r>
          </a:p>
        </p:txBody>
      </p:sp>
      <p:grpSp>
        <p:nvGrpSpPr>
          <p:cNvPr id="23" name="Group 63">
            <a:extLst>
              <a:ext uri="{FF2B5EF4-FFF2-40B4-BE49-F238E27FC236}">
                <a16:creationId xmlns:a16="http://schemas.microsoft.com/office/drawing/2014/main" id="{947598E0-0236-4CAE-9EDD-DDDF13CE37E5}"/>
              </a:ext>
            </a:extLst>
          </p:cNvPr>
          <p:cNvGrpSpPr>
            <a:grpSpLocks/>
          </p:cNvGrpSpPr>
          <p:nvPr/>
        </p:nvGrpSpPr>
        <p:grpSpPr bwMode="auto">
          <a:xfrm>
            <a:off x="743468" y="2870700"/>
            <a:ext cx="10796432" cy="576164"/>
            <a:chOff x="386" y="2371"/>
            <a:chExt cx="6803" cy="363"/>
          </a:xfrm>
        </p:grpSpPr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A14BF585-FEE8-40A0-A672-9818C877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" name="TextBox 146">
              <a:extLst>
                <a:ext uri="{FF2B5EF4-FFF2-40B4-BE49-F238E27FC236}">
                  <a16:creationId xmlns:a16="http://schemas.microsoft.com/office/drawing/2014/main" id="{A4ACB8CE-5A4E-422F-B7E6-99C6F6CD7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7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>
                <a:lnSpc>
                  <a:spcPct val="130000"/>
                </a:lnSpc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6398E8F-DF6E-44C0-9D9C-EFB04587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课程章节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E8E9C81-2F7D-43F2-BA2A-5261ED123A25}"/>
              </a:ext>
            </a:extLst>
          </p:cNvPr>
          <p:cNvSpPr/>
          <p:nvPr/>
        </p:nvSpPr>
        <p:spPr>
          <a:xfrm>
            <a:off x="3117635" y="3054114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一个课程包含多个课程章节</a:t>
            </a:r>
            <a:endParaRPr lang="zh-CN" altLang="en-US" sz="1400" dirty="0"/>
          </a:p>
        </p:txBody>
      </p:sp>
      <p:grpSp>
        <p:nvGrpSpPr>
          <p:cNvPr id="27" name="Group 59">
            <a:extLst>
              <a:ext uri="{FF2B5EF4-FFF2-40B4-BE49-F238E27FC236}">
                <a16:creationId xmlns:a16="http://schemas.microsoft.com/office/drawing/2014/main" id="{8E9782CE-96E4-4AEC-9197-2018937332C3}"/>
              </a:ext>
            </a:extLst>
          </p:cNvPr>
          <p:cNvGrpSpPr>
            <a:grpSpLocks/>
          </p:cNvGrpSpPr>
          <p:nvPr/>
        </p:nvGrpSpPr>
        <p:grpSpPr bwMode="auto">
          <a:xfrm>
            <a:off x="743468" y="3622342"/>
            <a:ext cx="10796432" cy="576164"/>
            <a:chOff x="386" y="2371"/>
            <a:chExt cx="6803" cy="363"/>
          </a:xfrm>
        </p:grpSpPr>
        <p:sp>
          <p:nvSpPr>
            <p:cNvPr id="28" name="矩形 53">
              <a:extLst>
                <a:ext uri="{FF2B5EF4-FFF2-40B4-BE49-F238E27FC236}">
                  <a16:creationId xmlns:a16="http://schemas.microsoft.com/office/drawing/2014/main" id="{E45CE8BA-6F83-4F61-9234-5FF6D1894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9" name="TextBox 146">
              <a:extLst>
                <a:ext uri="{FF2B5EF4-FFF2-40B4-BE49-F238E27FC236}">
                  <a16:creationId xmlns:a16="http://schemas.microsoft.com/office/drawing/2014/main" id="{1E17B283-D12B-42E7-BB67-C0683EC60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zh-CN" sz="1400" dirty="0"/>
                <a:t>关联用户、课程实体；一个用户有多个课程信息，一个课程有多个用户参与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ABC1072A-89AF-457D-A89A-58DA5137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学生课程信息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0A6DD142-21A9-4D8B-A493-2C6AD60B229D}"/>
              </a:ext>
            </a:extLst>
          </p:cNvPr>
          <p:cNvGrpSpPr>
            <a:grpSpLocks/>
          </p:cNvGrpSpPr>
          <p:nvPr/>
        </p:nvGrpSpPr>
        <p:grpSpPr bwMode="auto">
          <a:xfrm>
            <a:off x="696004" y="4332029"/>
            <a:ext cx="10796432" cy="576164"/>
            <a:chOff x="386" y="2371"/>
            <a:chExt cx="6803" cy="363"/>
          </a:xfrm>
        </p:grpSpPr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9ABBE99B-BA1F-476A-AD28-843F0CAE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37" name="TextBox 146">
              <a:extLst>
                <a:ext uri="{FF2B5EF4-FFF2-40B4-BE49-F238E27FC236}">
                  <a16:creationId xmlns:a16="http://schemas.microsoft.com/office/drawing/2014/main" id="{2688B922-F891-4FA0-BB2C-F61B3E6E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26"/>
              <a:ext cx="530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zh-CN" sz="1400" dirty="0">
                  <a:latin typeface="宋体" panose="02010600030101010101" pitchFamily="2" charset="-122"/>
                </a:rPr>
                <a:t>连接学生表和课程章节表</a:t>
              </a:r>
              <a:r>
                <a:rPr lang="zh-CN" altLang="en-US" sz="1400" dirty="0">
                  <a:latin typeface="宋体" panose="02010600030101010101" pitchFamily="2" charset="-122"/>
                </a:rPr>
                <a:t>，</a:t>
              </a:r>
              <a:r>
                <a:rPr lang="zh-CN" altLang="zh-CN" sz="1400" dirty="0">
                  <a:latin typeface="宋体" panose="02010600030101010101" pitchFamily="2" charset="-122"/>
                </a:rPr>
                <a:t>一位学生</a:t>
              </a:r>
              <a:r>
                <a:rPr lang="zh-CN" altLang="en-US" sz="1400" dirty="0">
                  <a:latin typeface="宋体" panose="02010600030101010101" pitchFamily="2" charset="-122"/>
                </a:rPr>
                <a:t>可</a:t>
              </a:r>
              <a:r>
                <a:rPr lang="zh-CN" altLang="zh-CN" sz="1400" dirty="0">
                  <a:latin typeface="宋体" panose="02010600030101010101" pitchFamily="2" charset="-122"/>
                </a:rPr>
                <a:t>对应多个出勤信息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347A14C-0AC7-4D25-A0B1-6E4A16CE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学生出勤信息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9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数据字典说明</a:t>
            </a:r>
          </a:p>
        </p:txBody>
      </p:sp>
    </p:spTree>
    <p:extLst>
      <p:ext uri="{BB962C8B-B14F-4D97-AF65-F5344CB8AC3E}">
        <p14:creationId xmlns:p14="http://schemas.microsoft.com/office/powerpoint/2010/main" val="40824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第一PPT，www.1ppt.com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2231</Words>
  <Application>Microsoft Office PowerPoint</Application>
  <PresentationFormat>宽屏</PresentationFormat>
  <Paragraphs>546</Paragraphs>
  <Slides>46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cp:lastModifiedBy>Administrator</cp:lastModifiedBy>
  <cp:revision>78</cp:revision>
  <dcterms:created xsi:type="dcterms:W3CDTF">2018-04-25T02:39:48Z</dcterms:created>
  <dcterms:modified xsi:type="dcterms:W3CDTF">2019-04-18T14:28:11Z</dcterms:modified>
</cp:coreProperties>
</file>