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1234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 snapToObjects="1">
      <p:cViewPr>
        <p:scale>
          <a:sx n="60" d="100"/>
          <a:sy n="60" d="100"/>
        </p:scale>
        <p:origin x="2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tao/Desktop/kraken_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Where unmapped reads come from?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0127043230225289"/>
                  <c:y val="-0.1534253608923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23720349563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0.0"/>
                  <c:y val="-0.1145833333333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.025"/>
                  <c:y val="-0.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.0"/>
                  <c:y val="0.106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'PD_BN04-42_SNDA_5_rep1'!$A$5:$A$14</c:f>
              <c:strCache>
                <c:ptCount val="10"/>
                <c:pt idx="0">
                  <c:v>LCS_reads</c:v>
                </c:pt>
                <c:pt idx="1">
                  <c:v>PhiX_reads</c:v>
                </c:pt>
                <c:pt idx="2">
                  <c:v>hg38_reads</c:v>
                </c:pt>
                <c:pt idx="3">
                  <c:v>rrna_reads</c:v>
                </c:pt>
                <c:pt idx="6">
                  <c:v>kraken_Homo_sapiens</c:v>
                </c:pt>
                <c:pt idx="7">
                  <c:v>Bacteria</c:v>
                </c:pt>
                <c:pt idx="8">
                  <c:v>Viruses</c:v>
                </c:pt>
                <c:pt idx="9">
                  <c:v>kraken_unclassified</c:v>
                </c:pt>
              </c:strCache>
            </c:strRef>
          </c:cat>
          <c:val>
            <c:numRef>
              <c:f>'PD_BN04-42_SNDA_5_rep1'!$B$5:$B$14</c:f>
              <c:numCache>
                <c:formatCode>_-* #,##0_-;\-* #,##0_-;_-* "-"??_-;_-@_-</c:formatCode>
                <c:ptCount val="10"/>
                <c:pt idx="0">
                  <c:v>1.288426E6</c:v>
                </c:pt>
                <c:pt idx="1">
                  <c:v>494785.0</c:v>
                </c:pt>
                <c:pt idx="2">
                  <c:v>2.025204E7</c:v>
                </c:pt>
                <c:pt idx="3">
                  <c:v>183334.0</c:v>
                </c:pt>
                <c:pt idx="6">
                  <c:v>4.355638E6</c:v>
                </c:pt>
                <c:pt idx="7">
                  <c:v>80123.0</c:v>
                </c:pt>
                <c:pt idx="8">
                  <c:v>9379.0</c:v>
                </c:pt>
                <c:pt idx="9">
                  <c:v>553637.0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20253"/>
            <a:ext cx="10363200" cy="42976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83668"/>
            <a:ext cx="9144000" cy="298037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57225"/>
            <a:ext cx="2628900" cy="1046130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57225"/>
            <a:ext cx="7734300" cy="1046130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77531"/>
            <a:ext cx="10515600" cy="513492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261036"/>
            <a:ext cx="10515600" cy="27003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86125"/>
            <a:ext cx="5181600" cy="78324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86125"/>
            <a:ext cx="5181600" cy="78324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57228"/>
            <a:ext cx="10515600" cy="238601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26093"/>
            <a:ext cx="5157787" cy="148304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09135"/>
            <a:ext cx="5157787" cy="663225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26093"/>
            <a:ext cx="5183188" cy="148304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09135"/>
            <a:ext cx="5183188" cy="663225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9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28803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77368"/>
            <a:ext cx="6172200" cy="87725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03320"/>
            <a:ext cx="3932237" cy="68608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28803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77368"/>
            <a:ext cx="6172200" cy="87725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03320"/>
            <a:ext cx="3932237" cy="68608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57228"/>
            <a:ext cx="1051560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86125"/>
            <a:ext cx="1051560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441433"/>
            <a:ext cx="27432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3708-AFFD-3544-827C-E801C8725AB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441433"/>
            <a:ext cx="41148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441433"/>
            <a:ext cx="27432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27459" y="1074153"/>
            <a:ext cx="3845859" cy="5671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Unmapped </a:t>
            </a:r>
            <a:r>
              <a:rPr lang="en-US" dirty="0"/>
              <a:t>Reads(~20million)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7459" y="2124892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Trim </a:t>
            </a:r>
            <a:r>
              <a:rPr lang="en-US" dirty="0"/>
              <a:t>Low-complexity 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27459" y="3173249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Trim </a:t>
            </a:r>
            <a:r>
              <a:rPr lang="en-US" dirty="0"/>
              <a:t>In-spiked phi-X 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7458" y="5405826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Classify </a:t>
            </a:r>
            <a:r>
              <a:rPr lang="en-US" dirty="0"/>
              <a:t>Ribosomal RNA Reads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7458" y="6484947"/>
            <a:ext cx="3845859" cy="52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Non-Rrna Reads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12905" y="5405826"/>
            <a:ext cx="1690465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Rrna Reads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750388" y="1641312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41424" y="2689669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3" idx="0"/>
          </p:cNvCxnSpPr>
          <p:nvPr/>
        </p:nvCxnSpPr>
        <p:spPr>
          <a:xfrm flipH="1">
            <a:off x="5750388" y="3738026"/>
            <a:ext cx="4483" cy="499045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>
            <a:off x="7673317" y="5688214"/>
            <a:ext cx="739588" cy="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27458" y="7554777"/>
            <a:ext cx="1074326" cy="1480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SNAP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827458" y="4237071"/>
            <a:ext cx="3845859" cy="674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Mapping onto hg38 human genome </a:t>
            </a:r>
          </a:p>
          <a:p>
            <a:pPr algn="ctr"/>
            <a:r>
              <a:rPr lang="en-US" dirty="0" smtClean="0"/>
              <a:t>+ all unaligned contigs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41424" y="4922245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680" y="7554776"/>
            <a:ext cx="1049415" cy="148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DB: Viral Bacterial Archaeal genomes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98991" y="7554777"/>
            <a:ext cx="1074326" cy="1480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Kraken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41424" y="5970602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64621" y="7009383"/>
            <a:ext cx="2690" cy="545393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7136154" y="6962017"/>
            <a:ext cx="0" cy="59276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901784" y="8294825"/>
            <a:ext cx="323896" cy="842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29" idx="1"/>
          </p:cNvCxnSpPr>
          <p:nvPr/>
        </p:nvCxnSpPr>
        <p:spPr>
          <a:xfrm>
            <a:off x="6275095" y="8294826"/>
            <a:ext cx="323896" cy="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66170" y="1173066"/>
            <a:ext cx="89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INPUT: 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66170" y="2222614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STEP1: 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84380" y="3270971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STEP2: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566170" y="4389695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STEP3: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566170" y="5502898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STEP4: 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584379" y="8110159"/>
            <a:ext cx="86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STEP5: </a:t>
            </a:r>
            <a:endParaRPr lang="en-US" dirty="0"/>
          </a:p>
        </p:txBody>
      </p:sp>
      <p:sp>
        <p:nvSpPr>
          <p:cNvPr id="52" name="Multidocument 51"/>
          <p:cNvSpPr/>
          <p:nvPr/>
        </p:nvSpPr>
        <p:spPr>
          <a:xfrm>
            <a:off x="3673970" y="9618128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</a:t>
            </a:r>
          </a:p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3" name="Multidocument 52"/>
          <p:cNvSpPr/>
          <p:nvPr/>
        </p:nvSpPr>
        <p:spPr>
          <a:xfrm>
            <a:off x="6437043" y="9618128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Kraken results</a:t>
            </a:r>
            <a:endParaRPr lang="en-US" dirty="0"/>
          </a:p>
        </p:txBody>
      </p:sp>
      <p:sp>
        <p:nvSpPr>
          <p:cNvPr id="54" name="Multidocument 53"/>
          <p:cNvSpPr/>
          <p:nvPr/>
        </p:nvSpPr>
        <p:spPr>
          <a:xfrm>
            <a:off x="8559026" y="9618128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</a:t>
            </a:r>
          </a:p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720974" y="7554776"/>
            <a:ext cx="1074326" cy="1480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16S</a:t>
            </a:r>
          </a:p>
          <a:p>
            <a:pPr algn="ctr"/>
            <a:r>
              <a:rPr lang="en-US" dirty="0" smtClean="0"/>
              <a:t>Classify</a:t>
            </a:r>
          </a:p>
          <a:p>
            <a:pPr algn="ctr"/>
            <a:r>
              <a:rPr lang="en-US" dirty="0" smtClean="0"/>
              <a:t>Bacteria</a:t>
            </a:r>
          </a:p>
        </p:txBody>
      </p:sp>
      <p:cxnSp>
        <p:nvCxnSpPr>
          <p:cNvPr id="56" name="Straight Arrow Connector 55"/>
          <p:cNvCxnSpPr>
            <a:stCxn id="10" idx="2"/>
            <a:endCxn id="55" idx="0"/>
          </p:cNvCxnSpPr>
          <p:nvPr/>
        </p:nvCxnSpPr>
        <p:spPr>
          <a:xfrm flipH="1">
            <a:off x="9258137" y="5970602"/>
            <a:ext cx="1" cy="1584174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9258137" y="9034874"/>
            <a:ext cx="0" cy="583254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43375" y="9034875"/>
            <a:ext cx="0" cy="59276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64621" y="9034875"/>
            <a:ext cx="0" cy="59276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466045" y="9972754"/>
            <a:ext cx="1075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095744" y="11247502"/>
            <a:ext cx="6162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Pipeline for </a:t>
            </a:r>
            <a:r>
              <a:rPr lang="en-US" sz="2000" b="1" smtClean="0"/>
              <a:t>classifying unmapped reads for each sample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82598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10339" y="365493"/>
            <a:ext cx="3845859" cy="5671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Unmapped </a:t>
            </a:r>
            <a:r>
              <a:rPr lang="en-US" dirty="0"/>
              <a:t>Reads(~20million)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0339" y="1416232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Filter LC and short(&lt;20bp) Reads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10339" y="2464589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Filter </a:t>
            </a:r>
            <a:r>
              <a:rPr lang="en-US" dirty="0"/>
              <a:t>In-spiked phi-X 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0338" y="4697166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Filter </a:t>
            </a:r>
            <a:r>
              <a:rPr lang="en-US" dirty="0"/>
              <a:t>Ribosomal RNA </a:t>
            </a:r>
            <a:r>
              <a:rPr lang="en-US" dirty="0" smtClean="0"/>
              <a:t>Reads(all species)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  <a:endCxn id="8" idx="0"/>
          </p:cNvCxnSpPr>
          <p:nvPr/>
        </p:nvCxnSpPr>
        <p:spPr>
          <a:xfrm>
            <a:off x="5933268" y="932652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24304" y="1981009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33268" y="3029366"/>
            <a:ext cx="4483" cy="499045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10338" y="3528411"/>
            <a:ext cx="3845859" cy="674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Mapping onto hg38 human genome </a:t>
            </a:r>
          </a:p>
          <a:p>
            <a:pPr algn="ctr"/>
            <a:r>
              <a:rPr lang="en-US" dirty="0" smtClean="0"/>
              <a:t>+ all unaligned contigs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24304" y="4213585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9050" y="464406"/>
            <a:ext cx="89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INPUT: 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9050" y="1513954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STEP1: 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7260" y="2562311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STEP2: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49050" y="3681035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STEP3: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050" y="4794238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STEP4: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10338" y="6409360"/>
            <a:ext cx="3845859" cy="6086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DB: Viral Bacterial Archaeal genomes </a:t>
            </a:r>
            <a:r>
              <a:rPr lang="en-US" dirty="0" smtClean="0"/>
              <a:t>Hg38+all contigs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10338" y="5775445"/>
            <a:ext cx="3845859" cy="597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Kraken: taxonomic classifier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920248" y="5284802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560566" y="8003975"/>
            <a:ext cx="1618119" cy="5647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85452" y="8003975"/>
            <a:ext cx="161811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35224" y="8003975"/>
            <a:ext cx="161811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10338" y="8003975"/>
            <a:ext cx="161811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Virus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2544284" y="7073044"/>
            <a:ext cx="3342980" cy="93093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87265" y="7073044"/>
            <a:ext cx="3482360" cy="93093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flipH="1">
            <a:off x="4819398" y="7054928"/>
            <a:ext cx="1067866" cy="949047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5887264" y="7073044"/>
            <a:ext cx="1207248" cy="93093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85452" y="9242833"/>
            <a:ext cx="3893233" cy="5647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CircRna</a:t>
            </a:r>
            <a:r>
              <a:rPr lang="en-US" dirty="0"/>
              <a:t> + Gene fusion detection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35224" y="9284720"/>
            <a:ext cx="3893233" cy="584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 among sample in species, genus, family level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94512" y="8568751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347057" y="8568751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42550" y="8568751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32894" y="8568751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44399" y="6167059"/>
            <a:ext cx="86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STEP5: </a:t>
            </a:r>
            <a:endParaRPr lang="en-US" dirty="0"/>
          </a:p>
        </p:txBody>
      </p:sp>
      <p:sp>
        <p:nvSpPr>
          <p:cNvPr id="45" name="Multidocument 44"/>
          <p:cNvSpPr/>
          <p:nvPr/>
        </p:nvSpPr>
        <p:spPr>
          <a:xfrm>
            <a:off x="2886960" y="10677792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</a:p>
          <a:p>
            <a:pPr algn="ctr"/>
            <a:r>
              <a:rPr lang="en-US" dirty="0" smtClean="0"/>
              <a:t>(samples*species)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8" idx="2"/>
            <a:endCxn id="45" idx="0"/>
          </p:cNvCxnSpPr>
          <p:nvPr/>
        </p:nvCxnSpPr>
        <p:spPr>
          <a:xfrm>
            <a:off x="3681841" y="9869000"/>
            <a:ext cx="422" cy="808792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74039" y="10702420"/>
            <a:ext cx="1241162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559866" y="10702420"/>
            <a:ext cx="1332674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circRna</a:t>
            </a:r>
            <a:endParaRPr lang="en-US" dirty="0" smtClean="0"/>
          </a:p>
          <a:p>
            <a:pPr algn="ctr"/>
            <a:r>
              <a:rPr lang="en-US" dirty="0" smtClean="0"/>
              <a:t>Gene fusion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137205" y="10702420"/>
            <a:ext cx="1378395" cy="5647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81508" y="9438277"/>
            <a:ext cx="86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STEP6: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76094" y="11026526"/>
            <a:ext cx="1075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1" idx="0"/>
          </p:cNvCxnSpPr>
          <p:nvPr/>
        </p:nvCxnSpPr>
        <p:spPr>
          <a:xfrm flipH="1">
            <a:off x="6694620" y="9807609"/>
            <a:ext cx="1531583" cy="89481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52" idx="0"/>
          </p:cNvCxnSpPr>
          <p:nvPr/>
        </p:nvCxnSpPr>
        <p:spPr>
          <a:xfrm flipH="1">
            <a:off x="8226203" y="9807609"/>
            <a:ext cx="5866" cy="89481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2"/>
          </p:cNvCxnSpPr>
          <p:nvPr/>
        </p:nvCxnSpPr>
        <p:spPr>
          <a:xfrm>
            <a:off x="8232069" y="9807609"/>
            <a:ext cx="1571473" cy="89481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9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586403"/>
              </p:ext>
            </p:extLst>
          </p:nvPr>
        </p:nvGraphicFramePr>
        <p:xfrm>
          <a:off x="273824" y="5136520"/>
          <a:ext cx="11644351" cy="6040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1" y="1361872"/>
            <a:ext cx="11140176" cy="31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10339" y="365493"/>
            <a:ext cx="3845859" cy="5671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Unmapped </a:t>
            </a:r>
            <a:r>
              <a:rPr lang="en-US" dirty="0"/>
              <a:t>Reads(~20million)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0339" y="1416230"/>
            <a:ext cx="3845859" cy="1330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QC</a:t>
            </a:r>
          </a:p>
          <a:p>
            <a:pPr algn="ctr"/>
            <a:r>
              <a:rPr lang="en-US" dirty="0" smtClean="0"/>
              <a:t>Filter LC (dust&gt;7), short(&lt;20bp) Reads</a:t>
            </a:r>
          </a:p>
          <a:p>
            <a:pPr algn="ctr"/>
            <a:r>
              <a:rPr lang="en-US" dirty="0" smtClean="0"/>
              <a:t>Trim low quality bases(</a:t>
            </a:r>
            <a:r>
              <a:rPr lang="en-US" dirty="0" err="1" smtClean="0"/>
              <a:t>phred</a:t>
            </a:r>
            <a:r>
              <a:rPr lang="en-US" dirty="0" smtClean="0"/>
              <a:t> &lt;10), and </a:t>
            </a:r>
            <a:r>
              <a:rPr lang="en-US" dirty="0" err="1" smtClean="0"/>
              <a:t>polyA</a:t>
            </a:r>
            <a:r>
              <a:rPr lang="en-US" dirty="0" smtClean="0"/>
              <a:t>/T(&gt;5)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10339" y="3208864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Filter </a:t>
            </a:r>
            <a:r>
              <a:rPr lang="en-US" dirty="0"/>
              <a:t>In-spiked phi-X Reads</a:t>
            </a:r>
          </a:p>
        </p:txBody>
      </p:sp>
      <p:cxnSp>
        <p:nvCxnSpPr>
          <p:cNvPr id="8" name="Straight Arrow Connector 7"/>
          <p:cNvCxnSpPr>
            <a:endCxn id="8" idx="0"/>
          </p:cNvCxnSpPr>
          <p:nvPr/>
        </p:nvCxnSpPr>
        <p:spPr>
          <a:xfrm>
            <a:off x="5933268" y="932652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24304" y="2746549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33268" y="3773641"/>
            <a:ext cx="4483" cy="499045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9050" y="464406"/>
            <a:ext cx="89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INPUT: 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9050" y="1832929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STEP1: 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7260" y="3349116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STEP2: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10338" y="4984601"/>
            <a:ext cx="3845859" cy="6086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DB: Viral Bacterial Archaeal genomes </a:t>
            </a:r>
            <a:r>
              <a:rPr lang="en-US" dirty="0" smtClean="0"/>
              <a:t>Hg38+all contigs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10338" y="4350686"/>
            <a:ext cx="3845859" cy="597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Kraken: taxonomic classifier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560566" y="6579216"/>
            <a:ext cx="1618119" cy="5647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85452" y="6579216"/>
            <a:ext cx="161811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35224" y="6579216"/>
            <a:ext cx="161811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10338" y="6579216"/>
            <a:ext cx="161811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Virus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2544284" y="5648285"/>
            <a:ext cx="3342980" cy="93093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87265" y="5648285"/>
            <a:ext cx="3482360" cy="93093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flipH="1">
            <a:off x="4819398" y="5630169"/>
            <a:ext cx="1067866" cy="949047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5887264" y="5648285"/>
            <a:ext cx="1207248" cy="93093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85452" y="7818074"/>
            <a:ext cx="3893233" cy="5647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CircRna</a:t>
            </a:r>
            <a:r>
              <a:rPr lang="en-US" dirty="0"/>
              <a:t> + Gene fusion detection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35224" y="7859961"/>
            <a:ext cx="3893233" cy="584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 among sample in species, genus, family level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94512" y="7143992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347057" y="7143992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42550" y="7143992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32894" y="7143992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44399" y="4742300"/>
            <a:ext cx="86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STEP3: </a:t>
            </a:r>
            <a:endParaRPr lang="en-US" dirty="0"/>
          </a:p>
        </p:txBody>
      </p:sp>
      <p:sp>
        <p:nvSpPr>
          <p:cNvPr id="45" name="Multidocument 44"/>
          <p:cNvSpPr/>
          <p:nvPr/>
        </p:nvSpPr>
        <p:spPr>
          <a:xfrm>
            <a:off x="2886960" y="9253033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</a:p>
          <a:p>
            <a:pPr algn="ctr"/>
            <a:r>
              <a:rPr lang="en-US" dirty="0" smtClean="0"/>
              <a:t>(samples*species)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8" idx="2"/>
            <a:endCxn id="45" idx="0"/>
          </p:cNvCxnSpPr>
          <p:nvPr/>
        </p:nvCxnSpPr>
        <p:spPr>
          <a:xfrm>
            <a:off x="3681841" y="8444241"/>
            <a:ext cx="422" cy="808792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74039" y="9277661"/>
            <a:ext cx="1241162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559866" y="9277661"/>
            <a:ext cx="1332674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circRna</a:t>
            </a:r>
            <a:endParaRPr lang="en-US" dirty="0" smtClean="0"/>
          </a:p>
          <a:p>
            <a:pPr algn="ctr"/>
            <a:r>
              <a:rPr lang="en-US" dirty="0" smtClean="0"/>
              <a:t>Gene fusion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137205" y="9277661"/>
            <a:ext cx="1378395" cy="5647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81508" y="8013518"/>
            <a:ext cx="86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STEP4: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76094" y="9601767"/>
            <a:ext cx="1075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1" idx="0"/>
          </p:cNvCxnSpPr>
          <p:nvPr/>
        </p:nvCxnSpPr>
        <p:spPr>
          <a:xfrm flipH="1">
            <a:off x="6694620" y="8382850"/>
            <a:ext cx="1531583" cy="89481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52" idx="0"/>
          </p:cNvCxnSpPr>
          <p:nvPr/>
        </p:nvCxnSpPr>
        <p:spPr>
          <a:xfrm flipH="1">
            <a:off x="8226203" y="8382850"/>
            <a:ext cx="5866" cy="89481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2"/>
          </p:cNvCxnSpPr>
          <p:nvPr/>
        </p:nvCxnSpPr>
        <p:spPr>
          <a:xfrm>
            <a:off x="8232069" y="8382850"/>
            <a:ext cx="1571473" cy="89481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4766</TotalTime>
  <Words>255</Words>
  <Application>Microsoft Macintosh PowerPoint</Application>
  <PresentationFormat>Custom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Wang</dc:creator>
  <cp:lastModifiedBy>Tao Wang</cp:lastModifiedBy>
  <cp:revision>30</cp:revision>
  <dcterms:created xsi:type="dcterms:W3CDTF">2015-11-17T14:29:59Z</dcterms:created>
  <dcterms:modified xsi:type="dcterms:W3CDTF">2016-05-18T14:43:21Z</dcterms:modified>
</cp:coreProperties>
</file>