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9"/>
  </p:notesMasterIdLst>
  <p:sldIdLst>
    <p:sldId id="256" r:id="rId2"/>
    <p:sldId id="295" r:id="rId3"/>
    <p:sldId id="257" r:id="rId4"/>
    <p:sldId id="312" r:id="rId5"/>
    <p:sldId id="259" r:id="rId6"/>
    <p:sldId id="261" r:id="rId7"/>
    <p:sldId id="304" r:id="rId8"/>
    <p:sldId id="262" r:id="rId9"/>
    <p:sldId id="315" r:id="rId10"/>
    <p:sldId id="314" r:id="rId11"/>
    <p:sldId id="297" r:id="rId12"/>
    <p:sldId id="264" r:id="rId13"/>
    <p:sldId id="309" r:id="rId14"/>
    <p:sldId id="268" r:id="rId15"/>
    <p:sldId id="298" r:id="rId16"/>
    <p:sldId id="308" r:id="rId17"/>
    <p:sldId id="316" r:id="rId18"/>
    <p:sldId id="299" r:id="rId19"/>
    <p:sldId id="307" r:id="rId20"/>
    <p:sldId id="306" r:id="rId21"/>
    <p:sldId id="305" r:id="rId22"/>
    <p:sldId id="319" r:id="rId23"/>
    <p:sldId id="318" r:id="rId24"/>
    <p:sldId id="311" r:id="rId25"/>
    <p:sldId id="270" r:id="rId26"/>
    <p:sldId id="320" r:id="rId27"/>
    <p:sldId id="280" r:id="rId28"/>
  </p:sldIdLst>
  <p:sldSz cx="9144000" cy="5143500" type="screen16x9"/>
  <p:notesSz cx="6858000" cy="9144000"/>
  <p:embeddedFontLst>
    <p:embeddedFont>
      <p:font typeface="Montserrat"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1D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1"/>
    <p:restoredTop sz="94723"/>
  </p:normalViewPr>
  <p:slideViewPr>
    <p:cSldViewPr snapToGrid="0" snapToObjects="1">
      <p:cViewPr varScale="1">
        <p:scale>
          <a:sx n="160" d="100"/>
          <a:sy n="160" d="100"/>
        </p:scale>
        <p:origin x="192" y="1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3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00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28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MMWR - </a:t>
            </a:r>
            <a:r>
              <a:rPr lang="en-US" sz="1100" b="0" i="0" u="none" strike="noStrike" cap="none" dirty="0">
                <a:solidFill>
                  <a:srgbClr val="000000"/>
                </a:solidFill>
                <a:effectLst/>
                <a:latin typeface="Arial"/>
                <a:ea typeface="Arial"/>
                <a:cs typeface="Arial"/>
                <a:sym typeface="Arial"/>
              </a:rPr>
              <a:t>Morbidity and Mortality Weekly Report</a:t>
            </a:r>
            <a:endParaRPr dirty="0"/>
          </a:p>
        </p:txBody>
      </p:sp>
    </p:spTree>
    <p:extLst>
      <p:ext uri="{BB962C8B-B14F-4D97-AF65-F5344CB8AC3E}">
        <p14:creationId xmlns:p14="http://schemas.microsoft.com/office/powerpoint/2010/main" val="37227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309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091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04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76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90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0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249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340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en-US" sz="1100" dirty="0"/>
              <a:t>Orange </a:t>
            </a:r>
            <a:r>
              <a:rPr lang="en-US" sz="1100" b="1" dirty="0">
                <a:solidFill>
                  <a:schemeClr val="accent1"/>
                </a:solidFill>
              </a:rPr>
              <a:t>#ff9e00</a:t>
            </a:r>
          </a:p>
          <a:p>
            <a:pPr marL="457200" lvl="0" indent="-317500" algn="l" rtl="0">
              <a:lnSpc>
                <a:spcPct val="115000"/>
              </a:lnSpc>
              <a:spcBef>
                <a:spcPts val="0"/>
              </a:spcBef>
              <a:spcAft>
                <a:spcPts val="0"/>
              </a:spcAft>
              <a:buSzPts val="1400"/>
              <a:buChar char="⊡"/>
            </a:pPr>
            <a:r>
              <a:rPr lang="en-US" sz="1100" dirty="0"/>
              <a:t>Dark gray </a:t>
            </a:r>
            <a:r>
              <a:rPr lang="en-US" sz="1100" b="1" dirty="0"/>
              <a:t>#434343</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6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96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9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6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35" name="Google Shape;35;p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200"/>
              <a:buNone/>
              <a:defRPr sz="1200" i="1">
                <a:solidFill>
                  <a:schemeClr val="dk2"/>
                </a:solidFill>
              </a:defRPr>
            </a:lvl1pPr>
          </a:lstStyle>
          <a:p>
            <a:endParaRPr/>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prstGeom prst="rect">
            <a:avLst/>
          </a:prstGeom>
        </p:spPr>
        <p:txBody>
          <a:bodyPr spcFirstLastPara="1" wrap="square" lIns="0" tIns="0" rIns="0" bIns="0" anchor="ctr" anchorCtr="0">
            <a:noAutofit/>
          </a:bodyPr>
          <a:lstStyle/>
          <a:p>
            <a:pPr lvl="0"/>
            <a:r>
              <a:rPr lang="en-US" sz="3200" dirty="0"/>
              <a:t>COVID Vaccinations &amp; </a:t>
            </a:r>
            <a:br>
              <a:rPr lang="en-US" sz="3200" dirty="0"/>
            </a:br>
            <a:r>
              <a:rPr lang="en-US" sz="3200" dirty="0"/>
              <a:t>Health Equity</a:t>
            </a:r>
            <a:endParaRPr dirty="0"/>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 name="TextBox 1">
            <a:extLst>
              <a:ext uri="{FF2B5EF4-FFF2-40B4-BE49-F238E27FC236}">
                <a16:creationId xmlns:a16="http://schemas.microsoft.com/office/drawing/2014/main" id="{43780B7B-E2BF-B64C-A07F-0C1EE9365606}"/>
              </a:ext>
            </a:extLst>
          </p:cNvPr>
          <p:cNvSpPr txBox="1"/>
          <p:nvPr/>
        </p:nvSpPr>
        <p:spPr>
          <a:xfrm>
            <a:off x="2755777" y="3854510"/>
            <a:ext cx="6911009" cy="276999"/>
          </a:xfrm>
          <a:prstGeom prst="rect">
            <a:avLst/>
          </a:prstGeom>
          <a:noFill/>
        </p:spPr>
        <p:txBody>
          <a:bodyPr wrap="square" rtlCol="0">
            <a:spAutoFit/>
          </a:bodyPr>
          <a:lstStyle/>
          <a:p>
            <a:r>
              <a:rPr lang="en-US" sz="1200" dirty="0">
                <a:solidFill>
                  <a:schemeClr val="dk1"/>
                </a:solidFill>
                <a:latin typeface="Montserrat"/>
                <a:sym typeface="Montserrat"/>
              </a:rPr>
              <a:t>Prince </a:t>
            </a:r>
            <a:r>
              <a:rPr lang="en-US" sz="1200" dirty="0" err="1">
                <a:solidFill>
                  <a:schemeClr val="dk1"/>
                </a:solidFill>
                <a:latin typeface="Montserrat"/>
                <a:sym typeface="Montserrat"/>
              </a:rPr>
              <a:t>Emenalo</a:t>
            </a:r>
            <a:r>
              <a:rPr lang="en-US" sz="1200" dirty="0">
                <a:solidFill>
                  <a:schemeClr val="dk1"/>
                </a:solidFill>
                <a:latin typeface="Montserrat"/>
                <a:sym typeface="Montserrat"/>
              </a:rPr>
              <a:t>, Ryan </a:t>
            </a:r>
            <a:r>
              <a:rPr lang="en-US" sz="1200" dirty="0" err="1">
                <a:solidFill>
                  <a:schemeClr val="dk1"/>
                </a:solidFill>
                <a:latin typeface="Montserrat"/>
                <a:sym typeface="Montserrat"/>
              </a:rPr>
              <a:t>Hulett</a:t>
            </a:r>
            <a:r>
              <a:rPr lang="en-US" sz="1200" dirty="0">
                <a:solidFill>
                  <a:schemeClr val="dk1"/>
                </a:solidFill>
                <a:latin typeface="Montserrat"/>
                <a:sym typeface="Montserrat"/>
              </a:rPr>
              <a:t>, Stormm Van Rooi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Highest &amp; Lowest Vaccination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157" name="Google Shape;157;p24"/>
          <p:cNvGraphicFramePr/>
          <p:nvPr>
            <p:extLst>
              <p:ext uri="{D42A27DB-BD31-4B8C-83A1-F6EECF244321}">
                <p14:modId xmlns:p14="http://schemas.microsoft.com/office/powerpoint/2010/main" val="811811651"/>
              </p:ext>
            </p:extLst>
          </p:nvPr>
        </p:nvGraphicFramePr>
        <p:xfrm>
          <a:off x="416210" y="1214072"/>
          <a:ext cx="3657600" cy="3145205"/>
        </p:xfrm>
        <a:graphic>
          <a:graphicData uri="http://schemas.openxmlformats.org/drawingml/2006/table">
            <a:tbl>
              <a:tblPr>
                <a:noFill/>
                <a:tableStyleId>{B9D65BA1-6D69-4548-B479-736EBF70C33D}</a:tableStyleId>
              </a:tblPr>
              <a:tblGrid>
                <a:gridCol w="1094557">
                  <a:extLst>
                    <a:ext uri="{9D8B030D-6E8A-4147-A177-3AD203B41FA5}">
                      <a16:colId xmlns:a16="http://schemas.microsoft.com/office/drawing/2014/main" val="3535830973"/>
                    </a:ext>
                  </a:extLst>
                </a:gridCol>
                <a:gridCol w="1343843">
                  <a:extLst>
                    <a:ext uri="{9D8B030D-6E8A-4147-A177-3AD203B41FA5}">
                      <a16:colId xmlns:a16="http://schemas.microsoft.com/office/drawing/2014/main" val="3920852098"/>
                    </a:ext>
                  </a:extLst>
                </a:gridCol>
                <a:gridCol w="1219200">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California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497,421,590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Texas</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291,050,286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246,451,751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Florida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253,494,438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217,102,462</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New York</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229,970,138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206,401,891</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Illinois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ea typeface="Arial"/>
                          <a:cs typeface="Arial"/>
                          <a:sym typeface="Arial"/>
                        </a:rPr>
                        <a:t>142,670,762</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graphicFrame>
        <p:nvGraphicFramePr>
          <p:cNvPr id="5" name="Google Shape;157;p24">
            <a:extLst>
              <a:ext uri="{FF2B5EF4-FFF2-40B4-BE49-F238E27FC236}">
                <a16:creationId xmlns:a16="http://schemas.microsoft.com/office/drawing/2014/main" id="{551E7339-79BE-E244-B4B6-D3EB95151EBF}"/>
              </a:ext>
            </a:extLst>
          </p:cNvPr>
          <p:cNvGraphicFramePr/>
          <p:nvPr>
            <p:extLst>
              <p:ext uri="{D42A27DB-BD31-4B8C-83A1-F6EECF244321}">
                <p14:modId xmlns:p14="http://schemas.microsoft.com/office/powerpoint/2010/main" val="1554864130"/>
              </p:ext>
            </p:extLst>
          </p:nvPr>
        </p:nvGraphicFramePr>
        <p:xfrm>
          <a:off x="5057029" y="1201617"/>
          <a:ext cx="3657600" cy="3145205"/>
        </p:xfrm>
        <a:graphic>
          <a:graphicData uri="http://schemas.openxmlformats.org/drawingml/2006/table">
            <a:tbl>
              <a:tblPr>
                <a:noFill/>
                <a:tableStyleId>{B9D65BA1-6D69-4548-B479-736EBF70C33D}</a:tableStyleId>
              </a:tblPr>
              <a:tblGrid>
                <a:gridCol w="1157380">
                  <a:extLst>
                    <a:ext uri="{9D8B030D-6E8A-4147-A177-3AD203B41FA5}">
                      <a16:colId xmlns:a16="http://schemas.microsoft.com/office/drawing/2014/main" val="3535830973"/>
                    </a:ext>
                  </a:extLst>
                </a:gridCol>
                <a:gridCol w="1063835">
                  <a:extLst>
                    <a:ext uri="{9D8B030D-6E8A-4147-A177-3AD203B41FA5}">
                      <a16:colId xmlns:a16="http://schemas.microsoft.com/office/drawing/2014/main" val="3920852098"/>
                    </a:ext>
                  </a:extLst>
                </a:gridCol>
                <a:gridCol w="1436385">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9,212,242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7,876,388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8,566,789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7,529,665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6,983,763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6,139,063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North </a:t>
                      </a:r>
                      <a:r>
                        <a:rPr lang="en-US" sz="1100" b="0" i="0" u="none" strike="noStrike" cap="none" dirty="0" err="1">
                          <a:solidFill>
                            <a:schemeClr val="dk1"/>
                          </a:solidFill>
                          <a:latin typeface="Montserrat"/>
                          <a:cs typeface="Arial"/>
                          <a:sym typeface="Arial"/>
                        </a:rPr>
                        <a:t>Daktoa</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7,174,895</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5,925,526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4,740,793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4,046,196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6" name="Google Shape;156;p24">
            <a:extLst>
              <a:ext uri="{FF2B5EF4-FFF2-40B4-BE49-F238E27FC236}">
                <a16:creationId xmlns:a16="http://schemas.microsoft.com/office/drawing/2014/main" id="{1F704259-E005-C646-8256-21D3D5DD2FCE}"/>
              </a:ext>
            </a:extLst>
          </p:cNvPr>
          <p:cNvSpPr txBox="1">
            <a:spLocks/>
          </p:cNvSpPr>
          <p:nvPr/>
        </p:nvSpPr>
        <p:spPr>
          <a:xfrm>
            <a:off x="816992" y="806692"/>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Top 5 States for </a:t>
            </a:r>
          </a:p>
          <a:p>
            <a:r>
              <a:rPr lang="en-US" sz="1400" dirty="0">
                <a:solidFill>
                  <a:schemeClr val="tx1"/>
                </a:solidFill>
              </a:rPr>
              <a:t>COVID Vaccinations</a:t>
            </a:r>
          </a:p>
        </p:txBody>
      </p:sp>
      <p:sp>
        <p:nvSpPr>
          <p:cNvPr id="7" name="Google Shape;156;p24">
            <a:extLst>
              <a:ext uri="{FF2B5EF4-FFF2-40B4-BE49-F238E27FC236}">
                <a16:creationId xmlns:a16="http://schemas.microsoft.com/office/drawing/2014/main" id="{1D5F17B2-0321-D340-9D9C-D7F863FB039F}"/>
              </a:ext>
            </a:extLst>
          </p:cNvPr>
          <p:cNvSpPr txBox="1">
            <a:spLocks/>
          </p:cNvSpPr>
          <p:nvPr/>
        </p:nvSpPr>
        <p:spPr>
          <a:xfrm>
            <a:off x="5638536" y="789203"/>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Bottom 5 States for </a:t>
            </a:r>
          </a:p>
          <a:p>
            <a:r>
              <a:rPr lang="en-US" sz="1400" dirty="0">
                <a:solidFill>
                  <a:schemeClr val="tx1"/>
                </a:solidFill>
              </a:rPr>
              <a:t>COVID Vaccinations</a:t>
            </a:r>
          </a:p>
        </p:txBody>
      </p:sp>
    </p:spTree>
    <p:extLst>
      <p:ext uri="{BB962C8B-B14F-4D97-AF65-F5344CB8AC3E}">
        <p14:creationId xmlns:p14="http://schemas.microsoft.com/office/powerpoint/2010/main" val="412172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2" name="Google Shape;102;p18"/>
          <p:cNvSpPr txBox="1">
            <a:spLocks noGrp="1"/>
          </p:cNvSpPr>
          <p:nvPr>
            <p:ph type="ctrTitle" idx="4294967295"/>
          </p:nvPr>
        </p:nvSpPr>
        <p:spPr>
          <a:xfrm>
            <a:off x="1728562" y="2161704"/>
            <a:ext cx="5937250"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barriers to getting vaccinated?</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29975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Barriers to Vaccination</a:t>
            </a:r>
            <a:endParaRPr dirty="0"/>
          </a:p>
        </p:txBody>
      </p:sp>
      <p:sp>
        <p:nvSpPr>
          <p:cNvPr id="124" name="Google Shape;124;p20"/>
          <p:cNvSpPr txBox="1">
            <a:spLocks noGrp="1"/>
          </p:cNvSpPr>
          <p:nvPr>
            <p:ph type="body" idx="1"/>
          </p:nvPr>
        </p:nvSpPr>
        <p:spPr>
          <a:xfrm>
            <a:off x="753900" y="779250"/>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Historic </a:t>
            </a:r>
            <a:r>
              <a:rPr lang="en" sz="1600" b="1" dirty="0" err="1">
                <a:latin typeface="Montserrat"/>
                <a:ea typeface="Montserrat"/>
                <a:cs typeface="Montserrat"/>
                <a:sym typeface="Montserrat"/>
              </a:rPr>
              <a:t>Undervaccination</a:t>
            </a:r>
            <a:endParaRPr sz="1600" b="1" dirty="0"/>
          </a:p>
          <a:p>
            <a:pPr marL="0" indent="0">
              <a:buNone/>
            </a:pPr>
            <a:r>
              <a:rPr lang="en-US" sz="1400" dirty="0">
                <a:latin typeface="Montserrat"/>
              </a:rPr>
              <a:t>Standard vaccination coverage, vaccine exemption rate</a:t>
            </a:r>
          </a:p>
        </p:txBody>
      </p:sp>
      <p:sp>
        <p:nvSpPr>
          <p:cNvPr id="125" name="Google Shape;125;p20"/>
          <p:cNvSpPr txBox="1">
            <a:spLocks noGrp="1"/>
          </p:cNvSpPr>
          <p:nvPr>
            <p:ph type="body" idx="2"/>
          </p:nvPr>
        </p:nvSpPr>
        <p:spPr>
          <a:xfrm>
            <a:off x="349051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Sociodemographic Barriers</a:t>
            </a:r>
            <a:endParaRPr sz="1600" b="1" dirty="0"/>
          </a:p>
          <a:p>
            <a:pPr marL="0" lvl="0" indent="0">
              <a:buNone/>
            </a:pPr>
            <a:r>
              <a:rPr lang="en-US" sz="1400" dirty="0">
                <a:latin typeface="Montserrat"/>
              </a:rPr>
              <a:t>Socioeconomically disadvantaged, lack of access to information</a:t>
            </a:r>
          </a:p>
        </p:txBody>
      </p:sp>
      <p:sp>
        <p:nvSpPr>
          <p:cNvPr id="126" name="Google Shape;126;p20"/>
          <p:cNvSpPr txBox="1">
            <a:spLocks noGrp="1"/>
          </p:cNvSpPr>
          <p:nvPr>
            <p:ph type="body" idx="3"/>
          </p:nvPr>
        </p:nvSpPr>
        <p:spPr>
          <a:xfrm>
            <a:off x="623575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Montserrat"/>
                <a:ea typeface="Montserrat"/>
                <a:cs typeface="Montserrat"/>
                <a:sym typeface="Montserrat"/>
              </a:rPr>
              <a:t>Resource-Constrained Healthcare System</a:t>
            </a:r>
            <a:endParaRPr sz="1400" b="1" dirty="0"/>
          </a:p>
          <a:p>
            <a:pPr marL="0" indent="0">
              <a:buNone/>
            </a:pPr>
            <a:r>
              <a:rPr lang="en-US" sz="1400" dirty="0">
                <a:latin typeface="Montserrat"/>
              </a:rPr>
              <a:t>Limited workforce, infrastructure and strength</a:t>
            </a:r>
          </a:p>
          <a:p>
            <a:pPr marL="0" lvl="0" indent="0" algn="l" rtl="0">
              <a:spcBef>
                <a:spcPts val="600"/>
              </a:spcBef>
              <a:spcAft>
                <a:spcPts val="0"/>
              </a:spcAft>
              <a:buNone/>
            </a:pPr>
            <a:endParaRPr dirty="0"/>
          </a:p>
        </p:txBody>
      </p:sp>
      <p:sp>
        <p:nvSpPr>
          <p:cNvPr id="127" name="Google Shape;12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124;p20">
            <a:extLst>
              <a:ext uri="{FF2B5EF4-FFF2-40B4-BE49-F238E27FC236}">
                <a16:creationId xmlns:a16="http://schemas.microsoft.com/office/drawing/2014/main" id="{BC89A12D-8C46-5348-B216-31DA54DC5EF0}"/>
              </a:ext>
            </a:extLst>
          </p:cNvPr>
          <p:cNvSpPr txBox="1">
            <a:spLocks/>
          </p:cNvSpPr>
          <p:nvPr/>
        </p:nvSpPr>
        <p:spPr>
          <a:xfrm>
            <a:off x="1973257" y="2840106"/>
            <a:ext cx="2601348"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Healthcare Accessibility Barriers</a:t>
            </a:r>
          </a:p>
          <a:p>
            <a:pPr marL="0" indent="0">
              <a:buNone/>
            </a:pPr>
            <a:r>
              <a:rPr lang="en-US" sz="1400" dirty="0">
                <a:latin typeface="Montserrat"/>
              </a:rPr>
              <a:t>Underinsured, delayed care-seeking, lack of transport and limited connectivity</a:t>
            </a:r>
            <a:br>
              <a:rPr lang="en-US" dirty="0"/>
            </a:br>
            <a:endParaRPr lang="en-US" dirty="0">
              <a:effectLst/>
            </a:endParaRPr>
          </a:p>
        </p:txBody>
      </p:sp>
      <p:sp>
        <p:nvSpPr>
          <p:cNvPr id="8" name="Google Shape;124;p20">
            <a:extLst>
              <a:ext uri="{FF2B5EF4-FFF2-40B4-BE49-F238E27FC236}">
                <a16:creationId xmlns:a16="http://schemas.microsoft.com/office/drawing/2014/main" id="{60201E82-CF58-C842-9340-BF2C0C8F083F}"/>
              </a:ext>
            </a:extLst>
          </p:cNvPr>
          <p:cNvSpPr txBox="1">
            <a:spLocks/>
          </p:cNvSpPr>
          <p:nvPr/>
        </p:nvSpPr>
        <p:spPr>
          <a:xfrm>
            <a:off x="5111296" y="2840106"/>
            <a:ext cx="2440500"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Irregular Care Seeking Behavior</a:t>
            </a:r>
          </a:p>
          <a:p>
            <a:pPr marL="0" indent="0">
              <a:buNone/>
            </a:pPr>
            <a:r>
              <a:rPr lang="en-US" sz="1400" dirty="0">
                <a:latin typeface="Montserrat"/>
              </a:rPr>
              <a:t>Lack of personal doctor, failure to seek routine care</a:t>
            </a:r>
          </a:p>
        </p:txBody>
      </p:sp>
      <p:grpSp>
        <p:nvGrpSpPr>
          <p:cNvPr id="12" name="Google Shape;937;p48">
            <a:extLst>
              <a:ext uri="{FF2B5EF4-FFF2-40B4-BE49-F238E27FC236}">
                <a16:creationId xmlns:a16="http://schemas.microsoft.com/office/drawing/2014/main" id="{4A7245AF-0E5D-2D47-BF37-AFEE632DA1FC}"/>
              </a:ext>
            </a:extLst>
          </p:cNvPr>
          <p:cNvGrpSpPr/>
          <p:nvPr/>
        </p:nvGrpSpPr>
        <p:grpSpPr>
          <a:xfrm>
            <a:off x="373520" y="984142"/>
            <a:ext cx="380380" cy="380203"/>
            <a:chOff x="7804870" y="2682313"/>
            <a:chExt cx="720118" cy="719782"/>
          </a:xfrm>
        </p:grpSpPr>
        <p:sp>
          <p:nvSpPr>
            <p:cNvPr id="13" name="Google Shape;938;p48">
              <a:extLst>
                <a:ext uri="{FF2B5EF4-FFF2-40B4-BE49-F238E27FC236}">
                  <a16:creationId xmlns:a16="http://schemas.microsoft.com/office/drawing/2014/main" id="{F56BC2A6-B1A6-8D43-AEA6-350C6AECEA84}"/>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939;p48">
              <a:extLst>
                <a:ext uri="{FF2B5EF4-FFF2-40B4-BE49-F238E27FC236}">
                  <a16:creationId xmlns:a16="http://schemas.microsoft.com/office/drawing/2014/main" id="{F380EA72-5961-6746-A4A5-02E38031D005}"/>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940;p48">
              <a:extLst>
                <a:ext uri="{FF2B5EF4-FFF2-40B4-BE49-F238E27FC236}">
                  <a16:creationId xmlns:a16="http://schemas.microsoft.com/office/drawing/2014/main" id="{8303D9D2-C3D9-1E4C-A787-F002E46EDF35}"/>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941;p48">
              <a:extLst>
                <a:ext uri="{FF2B5EF4-FFF2-40B4-BE49-F238E27FC236}">
                  <a16:creationId xmlns:a16="http://schemas.microsoft.com/office/drawing/2014/main" id="{C29B0416-E4FA-9846-A546-8047852A13A0}"/>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942;p48">
              <a:extLst>
                <a:ext uri="{FF2B5EF4-FFF2-40B4-BE49-F238E27FC236}">
                  <a16:creationId xmlns:a16="http://schemas.microsoft.com/office/drawing/2014/main" id="{4EEDF991-C563-FF4C-9204-87190CD511D4}"/>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 name="Google Shape;937;p48">
            <a:extLst>
              <a:ext uri="{FF2B5EF4-FFF2-40B4-BE49-F238E27FC236}">
                <a16:creationId xmlns:a16="http://schemas.microsoft.com/office/drawing/2014/main" id="{684641C6-5873-EF4F-B8D8-841A4AECA214}"/>
              </a:ext>
            </a:extLst>
          </p:cNvPr>
          <p:cNvGrpSpPr/>
          <p:nvPr/>
        </p:nvGrpSpPr>
        <p:grpSpPr>
          <a:xfrm>
            <a:off x="3110131" y="1028734"/>
            <a:ext cx="380380" cy="380203"/>
            <a:chOff x="7804870" y="2682313"/>
            <a:chExt cx="720118" cy="719782"/>
          </a:xfrm>
        </p:grpSpPr>
        <p:sp>
          <p:nvSpPr>
            <p:cNvPr id="19" name="Google Shape;938;p48">
              <a:extLst>
                <a:ext uri="{FF2B5EF4-FFF2-40B4-BE49-F238E27FC236}">
                  <a16:creationId xmlns:a16="http://schemas.microsoft.com/office/drawing/2014/main" id="{2E77A10E-7A45-464C-B732-ACC8B74E08E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939;p48">
              <a:extLst>
                <a:ext uri="{FF2B5EF4-FFF2-40B4-BE49-F238E27FC236}">
                  <a16:creationId xmlns:a16="http://schemas.microsoft.com/office/drawing/2014/main" id="{A23462A6-2B9C-3246-AB71-CE1EB76A776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940;p48">
              <a:extLst>
                <a:ext uri="{FF2B5EF4-FFF2-40B4-BE49-F238E27FC236}">
                  <a16:creationId xmlns:a16="http://schemas.microsoft.com/office/drawing/2014/main" id="{0FEF2182-36D0-E64D-BA9B-7D7B1C66DF01}"/>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941;p48">
              <a:extLst>
                <a:ext uri="{FF2B5EF4-FFF2-40B4-BE49-F238E27FC236}">
                  <a16:creationId xmlns:a16="http://schemas.microsoft.com/office/drawing/2014/main" id="{F73D73D7-915C-3346-9812-F3E2B65BA09C}"/>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942;p48">
              <a:extLst>
                <a:ext uri="{FF2B5EF4-FFF2-40B4-BE49-F238E27FC236}">
                  <a16:creationId xmlns:a16="http://schemas.microsoft.com/office/drawing/2014/main" id="{537CE659-41B3-234C-9CE5-72395821D7B5}"/>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4" name="Google Shape;937;p48">
            <a:extLst>
              <a:ext uri="{FF2B5EF4-FFF2-40B4-BE49-F238E27FC236}">
                <a16:creationId xmlns:a16="http://schemas.microsoft.com/office/drawing/2014/main" id="{130503A2-795C-7B49-8CD1-2365D48714E1}"/>
              </a:ext>
            </a:extLst>
          </p:cNvPr>
          <p:cNvGrpSpPr/>
          <p:nvPr/>
        </p:nvGrpSpPr>
        <p:grpSpPr>
          <a:xfrm>
            <a:off x="5844980" y="1028733"/>
            <a:ext cx="380380" cy="380203"/>
            <a:chOff x="7804870" y="2682313"/>
            <a:chExt cx="720118" cy="719782"/>
          </a:xfrm>
        </p:grpSpPr>
        <p:sp>
          <p:nvSpPr>
            <p:cNvPr id="25" name="Google Shape;938;p48">
              <a:extLst>
                <a:ext uri="{FF2B5EF4-FFF2-40B4-BE49-F238E27FC236}">
                  <a16:creationId xmlns:a16="http://schemas.microsoft.com/office/drawing/2014/main" id="{3CFF5C98-8035-0141-848B-84423CB49D2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939;p48">
              <a:extLst>
                <a:ext uri="{FF2B5EF4-FFF2-40B4-BE49-F238E27FC236}">
                  <a16:creationId xmlns:a16="http://schemas.microsoft.com/office/drawing/2014/main" id="{3067B220-364E-DF46-B32E-A8A8B1707809}"/>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940;p48">
              <a:extLst>
                <a:ext uri="{FF2B5EF4-FFF2-40B4-BE49-F238E27FC236}">
                  <a16:creationId xmlns:a16="http://schemas.microsoft.com/office/drawing/2014/main" id="{84C634E0-9A03-ED4D-924A-C58EEE1B06E2}"/>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941;p48">
              <a:extLst>
                <a:ext uri="{FF2B5EF4-FFF2-40B4-BE49-F238E27FC236}">
                  <a16:creationId xmlns:a16="http://schemas.microsoft.com/office/drawing/2014/main" id="{74FA2219-9773-BB44-8AC1-01B42C3B6C6B}"/>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942;p48">
              <a:extLst>
                <a:ext uri="{FF2B5EF4-FFF2-40B4-BE49-F238E27FC236}">
                  <a16:creationId xmlns:a16="http://schemas.microsoft.com/office/drawing/2014/main" id="{1F480105-E5C3-2B40-B9B3-C914467DDD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0" name="Google Shape;937;p48">
            <a:extLst>
              <a:ext uri="{FF2B5EF4-FFF2-40B4-BE49-F238E27FC236}">
                <a16:creationId xmlns:a16="http://schemas.microsoft.com/office/drawing/2014/main" id="{C52D9F00-2E8E-DE4C-97B5-DED1C7A9A2E0}"/>
              </a:ext>
            </a:extLst>
          </p:cNvPr>
          <p:cNvGrpSpPr/>
          <p:nvPr/>
        </p:nvGrpSpPr>
        <p:grpSpPr>
          <a:xfrm>
            <a:off x="1581072" y="3078561"/>
            <a:ext cx="380380" cy="380203"/>
            <a:chOff x="7804870" y="2682313"/>
            <a:chExt cx="720118" cy="719782"/>
          </a:xfrm>
        </p:grpSpPr>
        <p:sp>
          <p:nvSpPr>
            <p:cNvPr id="31" name="Google Shape;938;p48">
              <a:extLst>
                <a:ext uri="{FF2B5EF4-FFF2-40B4-BE49-F238E27FC236}">
                  <a16:creationId xmlns:a16="http://schemas.microsoft.com/office/drawing/2014/main" id="{AA67941E-3414-FC4C-BCE9-1569043D42F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939;p48">
              <a:extLst>
                <a:ext uri="{FF2B5EF4-FFF2-40B4-BE49-F238E27FC236}">
                  <a16:creationId xmlns:a16="http://schemas.microsoft.com/office/drawing/2014/main" id="{58753BF0-1BCD-FF43-A3CB-45AEFE4DF337}"/>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940;p48">
              <a:extLst>
                <a:ext uri="{FF2B5EF4-FFF2-40B4-BE49-F238E27FC236}">
                  <a16:creationId xmlns:a16="http://schemas.microsoft.com/office/drawing/2014/main" id="{36EB7016-69C7-9447-88BB-3A312A0AA504}"/>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941;p48">
              <a:extLst>
                <a:ext uri="{FF2B5EF4-FFF2-40B4-BE49-F238E27FC236}">
                  <a16:creationId xmlns:a16="http://schemas.microsoft.com/office/drawing/2014/main" id="{1D58CA28-F5F8-6E4D-BB77-83AECC3E4804}"/>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942;p48">
              <a:extLst>
                <a:ext uri="{FF2B5EF4-FFF2-40B4-BE49-F238E27FC236}">
                  <a16:creationId xmlns:a16="http://schemas.microsoft.com/office/drawing/2014/main" id="{6B6541F6-BDF1-414C-9543-6D556D93C5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6" name="Google Shape;937;p48">
            <a:extLst>
              <a:ext uri="{FF2B5EF4-FFF2-40B4-BE49-F238E27FC236}">
                <a16:creationId xmlns:a16="http://schemas.microsoft.com/office/drawing/2014/main" id="{764E3B3D-0E28-1F45-B087-3E91FB058544}"/>
              </a:ext>
            </a:extLst>
          </p:cNvPr>
          <p:cNvGrpSpPr/>
          <p:nvPr/>
        </p:nvGrpSpPr>
        <p:grpSpPr>
          <a:xfrm>
            <a:off x="4722555" y="3078562"/>
            <a:ext cx="380380" cy="380203"/>
            <a:chOff x="7804870" y="2682313"/>
            <a:chExt cx="720118" cy="719782"/>
          </a:xfrm>
        </p:grpSpPr>
        <p:sp>
          <p:nvSpPr>
            <p:cNvPr id="37" name="Google Shape;938;p48">
              <a:extLst>
                <a:ext uri="{FF2B5EF4-FFF2-40B4-BE49-F238E27FC236}">
                  <a16:creationId xmlns:a16="http://schemas.microsoft.com/office/drawing/2014/main" id="{CD9D88CF-7BEE-D443-8CB1-7D49F6CE1E9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939;p48">
              <a:extLst>
                <a:ext uri="{FF2B5EF4-FFF2-40B4-BE49-F238E27FC236}">
                  <a16:creationId xmlns:a16="http://schemas.microsoft.com/office/drawing/2014/main" id="{6856ECBA-E84B-8848-A8F6-DC46AB5A5F2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940;p48">
              <a:extLst>
                <a:ext uri="{FF2B5EF4-FFF2-40B4-BE49-F238E27FC236}">
                  <a16:creationId xmlns:a16="http://schemas.microsoft.com/office/drawing/2014/main" id="{82CA7F55-8ADF-8E4D-B0BB-95FA654500BA}"/>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941;p48">
              <a:extLst>
                <a:ext uri="{FF2B5EF4-FFF2-40B4-BE49-F238E27FC236}">
                  <a16:creationId xmlns:a16="http://schemas.microsoft.com/office/drawing/2014/main" id="{977B2EAE-9F73-D545-9E59-1272F41E25A9}"/>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942;p48">
              <a:extLst>
                <a:ext uri="{FF2B5EF4-FFF2-40B4-BE49-F238E27FC236}">
                  <a16:creationId xmlns:a16="http://schemas.microsoft.com/office/drawing/2014/main" id="{5746F8AD-DBA1-FF45-BAD4-B13072E5A052}"/>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Barriers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l="4883"/>
          <a:stretch/>
        </p:blipFill>
        <p:spPr>
          <a:xfrm>
            <a:off x="559036" y="1232452"/>
            <a:ext cx="4221070" cy="2609384"/>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l="7731" t="781" r="14117" b="6033"/>
          <a:stretch/>
        </p:blipFill>
        <p:spPr>
          <a:xfrm>
            <a:off x="4839828" y="1232452"/>
            <a:ext cx="3697357" cy="260938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rotWithShape="1">
          <a:blip r:embed="rId5"/>
          <a:srcRect l="5686" t="2464" r="4279" b="79962"/>
          <a:stretch/>
        </p:blipFill>
        <p:spPr>
          <a:xfrm>
            <a:off x="2583970" y="3889516"/>
            <a:ext cx="4392272" cy="57588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766596" cy="369332"/>
          </a:xfrm>
          <a:prstGeom prst="rect">
            <a:avLst/>
          </a:prstGeom>
        </p:spPr>
        <p:txBody>
          <a:bodyPr wrap="none">
            <a:spAutoFit/>
          </a:bodyPr>
          <a:lstStyle/>
          <a:p>
            <a:r>
              <a:rPr lang="en" sz="1800" b="1" dirty="0">
                <a:solidFill>
                  <a:schemeClr val="tx1"/>
                </a:solidFill>
                <a:latin typeface="Montserrat"/>
                <a:sym typeface="Montserrat"/>
              </a:rPr>
              <a:t>Barriers to Vaccination in Top 5 and Bottom 5 States</a:t>
            </a:r>
            <a:endParaRPr lang="en-US" sz="2000" dirty="0">
              <a:solidFill>
                <a:schemeClr val="tx1"/>
              </a:solidFill>
            </a:endParaRPr>
          </a:p>
        </p:txBody>
      </p:sp>
    </p:spTree>
    <p:extLst>
      <p:ext uri="{BB962C8B-B14F-4D97-AF65-F5344CB8AC3E}">
        <p14:creationId xmlns:p14="http://schemas.microsoft.com/office/powerpoint/2010/main" val="380777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Barriers to Vaccinations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157" name="Google Shape;157;p24"/>
          <p:cNvGraphicFramePr/>
          <p:nvPr>
            <p:extLst>
              <p:ext uri="{D42A27DB-BD31-4B8C-83A1-F6EECF244321}">
                <p14:modId xmlns:p14="http://schemas.microsoft.com/office/powerpoint/2010/main" val="557983592"/>
              </p:ext>
            </p:extLst>
          </p:nvPr>
        </p:nvGraphicFramePr>
        <p:xfrm>
          <a:off x="639954" y="1000272"/>
          <a:ext cx="7863841" cy="3145205"/>
        </p:xfrm>
        <a:graphic>
          <a:graphicData uri="http://schemas.openxmlformats.org/drawingml/2006/table">
            <a:tbl>
              <a:tblPr>
                <a:noFill/>
                <a:tableStyleId>{B9D65BA1-6D69-4548-B479-736EBF70C33D}</a:tableStyleId>
              </a:tblPr>
              <a:tblGrid>
                <a:gridCol w="998015">
                  <a:extLst>
                    <a:ext uri="{9D8B030D-6E8A-4147-A177-3AD203B41FA5}">
                      <a16:colId xmlns:a16="http://schemas.microsoft.com/office/drawing/2014/main" val="3535830973"/>
                    </a:ext>
                  </a:extLst>
                </a:gridCol>
                <a:gridCol w="1286339">
                  <a:extLst>
                    <a:ext uri="{9D8B030D-6E8A-4147-A177-3AD203B41FA5}">
                      <a16:colId xmlns:a16="http://schemas.microsoft.com/office/drawing/2014/main" val="3920852098"/>
                    </a:ext>
                  </a:extLst>
                </a:gridCol>
                <a:gridCol w="1377348">
                  <a:extLst>
                    <a:ext uri="{9D8B030D-6E8A-4147-A177-3AD203B41FA5}">
                      <a16:colId xmlns:a16="http://schemas.microsoft.com/office/drawing/2014/main" val="2775152178"/>
                    </a:ext>
                  </a:extLst>
                </a:gridCol>
                <a:gridCol w="1272208">
                  <a:extLst>
                    <a:ext uri="{9D8B030D-6E8A-4147-A177-3AD203B41FA5}">
                      <a16:colId xmlns:a16="http://schemas.microsoft.com/office/drawing/2014/main" val="20001"/>
                    </a:ext>
                  </a:extLst>
                </a:gridCol>
                <a:gridCol w="1369061">
                  <a:extLst>
                    <a:ext uri="{9D8B030D-6E8A-4147-A177-3AD203B41FA5}">
                      <a16:colId xmlns:a16="http://schemas.microsoft.com/office/drawing/2014/main" val="20002"/>
                    </a:ext>
                  </a:extLst>
                </a:gridCol>
                <a:gridCol w="1560870">
                  <a:extLst>
                    <a:ext uri="{9D8B030D-6E8A-4147-A177-3AD203B41FA5}">
                      <a16:colId xmlns:a16="http://schemas.microsoft.com/office/drawing/2014/main" val="20003"/>
                    </a:ext>
                  </a:extLst>
                </a:gridCol>
              </a:tblGrid>
              <a:tr h="501025">
                <a:tc>
                  <a:txBody>
                    <a:bodyPr/>
                    <a:lstStyle/>
                    <a:p>
                      <a:pPr algn="ctr" fontAlgn="ctr"/>
                      <a:r>
                        <a:rPr lang="en-US" sz="900" b="1" i="0" u="none" strike="noStrike" cap="none" dirty="0">
                          <a:solidFill>
                            <a:schemeClr val="dk1"/>
                          </a:solidFill>
                          <a:latin typeface="Montserrat"/>
                          <a:sym typeface="Droid Serif"/>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Droid Serif"/>
                        </a:rPr>
                        <a:t>Historic</a:t>
                      </a:r>
                    </a:p>
                    <a:p>
                      <a:pPr marR="0" algn="ctr" rtl="0" fontAlgn="ctr">
                        <a:lnSpc>
                          <a:spcPct val="100000"/>
                        </a:lnSpc>
                        <a:spcBef>
                          <a:spcPts val="0"/>
                        </a:spcBef>
                        <a:spcAft>
                          <a:spcPts val="0"/>
                        </a:spcAft>
                        <a:buClr>
                          <a:srgbClr val="000000"/>
                        </a:buClr>
                        <a:buFont typeface="Arial"/>
                      </a:pPr>
                      <a:r>
                        <a:rPr lang="en-US" sz="900" b="1" i="0" u="none" strike="noStrike" cap="none" dirty="0" err="1">
                          <a:solidFill>
                            <a:schemeClr val="dk1"/>
                          </a:solidFill>
                          <a:latin typeface="Montserrat"/>
                          <a:cs typeface="Arial"/>
                          <a:sym typeface="Droid Serif"/>
                        </a:rPr>
                        <a:t>Undervaccination</a:t>
                      </a:r>
                      <a:endParaRPr lang="en-US" sz="900" b="1" i="0" u="none" strike="noStrike" cap="none" dirty="0">
                        <a:solidFill>
                          <a:schemeClr val="dk1"/>
                        </a:solidFill>
                        <a:latin typeface="Montserrat"/>
                        <a:cs typeface="Arial"/>
                        <a:sym typeface="Droid Serif"/>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Sociodemographic </a:t>
                      </a:r>
                    </a:p>
                    <a:p>
                      <a:pPr algn="ctr" fontAlgn="ctr"/>
                      <a:r>
                        <a:rPr lang="en-US" sz="900" b="1" i="0" u="none" strike="noStrike" cap="none" dirty="0">
                          <a:solidFill>
                            <a:schemeClr val="dk1"/>
                          </a:solidFill>
                          <a:latin typeface="Montserrat"/>
                          <a:sym typeface="Droid Serif"/>
                        </a:rPr>
                        <a:t>Barriers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Resource Constrained Healthcare System</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Healthcare Accessibility Barrier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Irregular Care Seeking Behavior</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0.60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0.82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0.26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algn="ctr" fontAlgn="ctr"/>
                      <a:r>
                        <a:rPr lang="en-US" sz="1200" b="0" i="0" u="none" strike="noStrike" cap="none" dirty="0">
                          <a:solidFill>
                            <a:schemeClr val="dk1"/>
                          </a:solidFill>
                          <a:latin typeface="Montserrat"/>
                          <a:sym typeface="Droid Serif"/>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algn="ctr" fontAlgn="ctr"/>
                      <a:r>
                        <a:rPr lang="en-US" sz="1200" b="0" i="0" u="none" strike="noStrike" cap="none" dirty="0">
                          <a:solidFill>
                            <a:schemeClr val="dk1"/>
                          </a:solidFill>
                          <a:latin typeface="Montserrat"/>
                          <a:sym typeface="Droid Serif"/>
                        </a:rPr>
                        <a:t>North Dakota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0.20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0.06</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0.04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algn="ctr" fontAlgn="ctr"/>
                      <a:r>
                        <a:rPr lang="en-US" sz="1200" b="0" i="0" u="none" strike="noStrike" cap="none" dirty="0">
                          <a:solidFill>
                            <a:schemeClr val="dk1"/>
                          </a:solidFill>
                          <a:latin typeface="Montserrat"/>
                          <a:sym typeface="Droid Serif"/>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1.00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0.14</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0.30</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0.68</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2" name="Google Shape;102;p18"/>
          <p:cNvSpPr txBox="1">
            <a:spLocks noGrp="1"/>
          </p:cNvSpPr>
          <p:nvPr>
            <p:ph type="ctrTitle" idx="4294967295"/>
          </p:nvPr>
        </p:nvSpPr>
        <p:spPr>
          <a:xfrm>
            <a:off x="747668" y="2634403"/>
            <a:ext cx="7648413" cy="1160463"/>
          </a:xfrm>
          <a:prstGeom prst="rect">
            <a:avLst/>
          </a:prstGeom>
        </p:spPr>
        <p:txBody>
          <a:bodyPr spcFirstLastPara="1" wrap="square" lIns="0" tIns="0" rIns="0" bIns="0" anchor="ctr" anchorCtr="0">
            <a:noAutofit/>
          </a:bodyPr>
          <a:lstStyle/>
          <a:p>
            <a:pPr lvl="0"/>
            <a:r>
              <a:rPr lang="en-US" sz="4000" dirty="0">
                <a:solidFill>
                  <a:schemeClr val="accent1"/>
                </a:solidFill>
              </a:rPr>
              <a:t>What are the death rates among vaccinated and unvaccinated individuals?</a:t>
            </a:r>
            <a:br>
              <a:rPr lang="en-US" sz="4400" dirty="0">
                <a:solidFill>
                  <a:schemeClr val="accent1"/>
                </a:solidFill>
              </a:rPr>
            </a:br>
            <a:endParaRPr lang="en-US" sz="44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728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283" name="Google Shape;283;p31"/>
          <p:cNvSpPr txBox="1"/>
          <p:nvPr/>
        </p:nvSpPr>
        <p:spPr>
          <a:xfrm>
            <a:off x="883015" y="91595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Droid Serif"/>
                <a:ea typeface="Droid Serif"/>
                <a:cs typeface="Droid Serif"/>
                <a:sym typeface="Droid Serif"/>
              </a:rPr>
              <a:t>4000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3000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2000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1000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4400"/>
              </a:spcAft>
              <a:buNone/>
            </a:pPr>
            <a:r>
              <a:rPr lang="en" sz="1000">
                <a:solidFill>
                  <a:schemeClr val="dk2"/>
                </a:solidFill>
                <a:latin typeface="Droid Serif"/>
                <a:ea typeface="Droid Serif"/>
                <a:cs typeface="Droid Serif"/>
                <a:sym typeface="Droid Serif"/>
              </a:rPr>
              <a:t>0</a:t>
            </a:r>
            <a:endParaRPr sz="1000">
              <a:solidFill>
                <a:schemeClr val="dk2"/>
              </a:solidFill>
              <a:latin typeface="Droid Serif"/>
              <a:ea typeface="Droid Serif"/>
              <a:cs typeface="Droid Serif"/>
              <a:sym typeface="Droid Serif"/>
            </a:endParaRPr>
          </a:p>
        </p:txBody>
      </p:sp>
      <p:sp>
        <p:nvSpPr>
          <p:cNvPr id="284" name="Google Shape;284;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81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Death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157" name="Google Shape;157;p24"/>
          <p:cNvGraphicFramePr/>
          <p:nvPr>
            <p:extLst>
              <p:ext uri="{D42A27DB-BD31-4B8C-83A1-F6EECF244321}">
                <p14:modId xmlns:p14="http://schemas.microsoft.com/office/powerpoint/2010/main" val="2829367596"/>
              </p:ext>
            </p:extLst>
          </p:nvPr>
        </p:nvGraphicFramePr>
        <p:xfrm>
          <a:off x="757835" y="958573"/>
          <a:ext cx="7772400" cy="3758568"/>
        </p:xfrm>
        <a:graphic>
          <a:graphicData uri="http://schemas.openxmlformats.org/drawingml/2006/table">
            <a:tbl>
              <a:tblPr>
                <a:noFill/>
                <a:tableStyleId>{B9D65BA1-6D69-4548-B479-736EBF70C33D}</a:tableStyleId>
              </a:tblPr>
              <a:tblGrid>
                <a:gridCol w="753463">
                  <a:extLst>
                    <a:ext uri="{9D8B030D-6E8A-4147-A177-3AD203B41FA5}">
                      <a16:colId xmlns:a16="http://schemas.microsoft.com/office/drawing/2014/main" val="20002"/>
                    </a:ext>
                  </a:extLst>
                </a:gridCol>
                <a:gridCol w="712954">
                  <a:extLst>
                    <a:ext uri="{9D8B030D-6E8A-4147-A177-3AD203B41FA5}">
                      <a16:colId xmlns:a16="http://schemas.microsoft.com/office/drawing/2014/main" val="20003"/>
                    </a:ext>
                  </a:extLst>
                </a:gridCol>
                <a:gridCol w="1045125">
                  <a:extLst>
                    <a:ext uri="{9D8B030D-6E8A-4147-A177-3AD203B41FA5}">
                      <a16:colId xmlns:a16="http://schemas.microsoft.com/office/drawing/2014/main" val="811012948"/>
                    </a:ext>
                  </a:extLst>
                </a:gridCol>
                <a:gridCol w="1200856">
                  <a:extLst>
                    <a:ext uri="{9D8B030D-6E8A-4147-A177-3AD203B41FA5}">
                      <a16:colId xmlns:a16="http://schemas.microsoft.com/office/drawing/2014/main" val="1043240932"/>
                    </a:ext>
                  </a:extLst>
                </a:gridCol>
                <a:gridCol w="962308">
                  <a:extLst>
                    <a:ext uri="{9D8B030D-6E8A-4147-A177-3AD203B41FA5}">
                      <a16:colId xmlns:a16="http://schemas.microsoft.com/office/drawing/2014/main" val="1145482422"/>
                    </a:ext>
                  </a:extLst>
                </a:gridCol>
                <a:gridCol w="1037023">
                  <a:extLst>
                    <a:ext uri="{9D8B030D-6E8A-4147-A177-3AD203B41FA5}">
                      <a16:colId xmlns:a16="http://schemas.microsoft.com/office/drawing/2014/main" val="1684124617"/>
                    </a:ext>
                  </a:extLst>
                </a:gridCol>
                <a:gridCol w="1093735">
                  <a:extLst>
                    <a:ext uri="{9D8B030D-6E8A-4147-A177-3AD203B41FA5}">
                      <a16:colId xmlns:a16="http://schemas.microsoft.com/office/drawing/2014/main" val="2172611217"/>
                    </a:ext>
                  </a:extLst>
                </a:gridCol>
                <a:gridCol w="966936">
                  <a:extLst>
                    <a:ext uri="{9D8B030D-6E8A-4147-A177-3AD203B41FA5}">
                      <a16:colId xmlns:a16="http://schemas.microsoft.com/office/drawing/2014/main" val="1194192241"/>
                    </a:ext>
                  </a:extLst>
                </a:gridCol>
              </a:tblGrid>
              <a:tr h="502536">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Outcome</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Month</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MMWR Week</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Date</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Vaccianation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Unvaccination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Incident Rate Ratio</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18-29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0.120537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NaN</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0.037839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0.575598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15.211755</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0.258194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2.653614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10.277589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0.589517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9.412042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15.96569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18-29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0.014941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0.472142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31.600086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0.075200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2.669165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35.494153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0.526543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11.332073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21.521644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2.036556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33.835951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16.614299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3" y="565769"/>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Death Rates in Unvaccinated and Vaccinated</a:t>
            </a:r>
          </a:p>
        </p:txBody>
      </p:sp>
    </p:spTree>
    <p:extLst>
      <p:ext uri="{BB962C8B-B14F-4D97-AF65-F5344CB8AC3E}">
        <p14:creationId xmlns:p14="http://schemas.microsoft.com/office/powerpoint/2010/main" val="292294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2" name="Google Shape;102;p18"/>
          <p:cNvSpPr txBox="1">
            <a:spLocks noGrp="1"/>
          </p:cNvSpPr>
          <p:nvPr>
            <p:ph type="ctrTitle" idx="4294967295"/>
          </p:nvPr>
        </p:nvSpPr>
        <p:spPr>
          <a:xfrm>
            <a:off x="747668" y="2315553"/>
            <a:ext cx="7648413"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hospitalization rates among vaccinated and unvaccinated individuals?</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23142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283" name="Google Shape;283;p31"/>
          <p:cNvSpPr txBox="1"/>
          <p:nvPr/>
        </p:nvSpPr>
        <p:spPr>
          <a:xfrm>
            <a:off x="883015" y="91595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Droid Serif"/>
                <a:ea typeface="Droid Serif"/>
                <a:cs typeface="Droid Serif"/>
                <a:sym typeface="Droid Serif"/>
              </a:rPr>
              <a:t>4000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3000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2000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0"/>
              </a:spcAft>
              <a:buNone/>
            </a:pPr>
            <a:r>
              <a:rPr lang="en" sz="1000">
                <a:solidFill>
                  <a:schemeClr val="dk2"/>
                </a:solidFill>
                <a:latin typeface="Droid Serif"/>
                <a:ea typeface="Droid Serif"/>
                <a:cs typeface="Droid Serif"/>
                <a:sym typeface="Droid Serif"/>
              </a:rPr>
              <a:t>1000</a:t>
            </a:r>
            <a:endParaRPr sz="1000">
              <a:solidFill>
                <a:schemeClr val="dk2"/>
              </a:solidFill>
              <a:latin typeface="Droid Serif"/>
              <a:ea typeface="Droid Serif"/>
              <a:cs typeface="Droid Serif"/>
              <a:sym typeface="Droid Serif"/>
            </a:endParaRPr>
          </a:p>
          <a:p>
            <a:pPr marL="0" marR="0" lvl="0" indent="0" algn="r" rtl="0">
              <a:lnSpc>
                <a:spcPct val="100000"/>
              </a:lnSpc>
              <a:spcBef>
                <a:spcPts val="4400"/>
              </a:spcBef>
              <a:spcAft>
                <a:spcPts val="4400"/>
              </a:spcAft>
              <a:buNone/>
            </a:pPr>
            <a:r>
              <a:rPr lang="en" sz="1000">
                <a:solidFill>
                  <a:schemeClr val="dk2"/>
                </a:solidFill>
                <a:latin typeface="Droid Serif"/>
                <a:ea typeface="Droid Serif"/>
                <a:cs typeface="Droid Serif"/>
                <a:sym typeface="Droid Serif"/>
              </a:rPr>
              <a:t>0</a:t>
            </a:r>
            <a:endParaRPr sz="1000">
              <a:solidFill>
                <a:schemeClr val="dk2"/>
              </a:solidFill>
              <a:latin typeface="Droid Serif"/>
              <a:ea typeface="Droid Serif"/>
              <a:cs typeface="Droid Serif"/>
              <a:sym typeface="Droid Serif"/>
            </a:endParaRPr>
          </a:p>
        </p:txBody>
      </p:sp>
      <p:sp>
        <p:nvSpPr>
          <p:cNvPr id="284" name="Google Shape;284;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02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11EB3-AC62-5340-BEED-FEBBD0BCC2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6884A443-B249-4F4E-AE18-F8118B8A4B62}"/>
              </a:ext>
            </a:extLst>
          </p:cNvPr>
          <p:cNvSpPr/>
          <p:nvPr/>
        </p:nvSpPr>
        <p:spPr>
          <a:xfrm>
            <a:off x="2080522" y="782791"/>
            <a:ext cx="4982705" cy="461665"/>
          </a:xfrm>
          <a:prstGeom prst="rect">
            <a:avLst/>
          </a:prstGeom>
        </p:spPr>
        <p:txBody>
          <a:bodyPr wrap="square">
            <a:spAutoFit/>
          </a:bodyPr>
          <a:lstStyle/>
          <a:p>
            <a:pPr algn="ctr">
              <a:buClr>
                <a:schemeClr val="dk2"/>
              </a:buClr>
              <a:buSzPts val="1200"/>
            </a:pPr>
            <a:r>
              <a:rPr lang="en" sz="2400" b="1" dirty="0">
                <a:solidFill>
                  <a:schemeClr val="bg1"/>
                </a:solidFill>
                <a:latin typeface="Montserrat"/>
                <a:sym typeface="Montserrat"/>
              </a:rPr>
              <a:t>Table of Contents</a:t>
            </a:r>
            <a:endParaRPr lang="en-US" sz="2400" b="1" dirty="0">
              <a:solidFill>
                <a:schemeClr val="bg1"/>
              </a:solidFill>
              <a:latin typeface="Montserrat"/>
              <a:sym typeface="Montserrat"/>
            </a:endParaRPr>
          </a:p>
        </p:txBody>
      </p:sp>
      <p:sp>
        <p:nvSpPr>
          <p:cNvPr id="4" name="TextBox 3">
            <a:extLst>
              <a:ext uri="{FF2B5EF4-FFF2-40B4-BE49-F238E27FC236}">
                <a16:creationId xmlns:a16="http://schemas.microsoft.com/office/drawing/2014/main" id="{00B55F71-4DE8-DE4D-9E9D-587B66B359FF}"/>
              </a:ext>
            </a:extLst>
          </p:cNvPr>
          <p:cNvSpPr txBox="1"/>
          <p:nvPr/>
        </p:nvSpPr>
        <p:spPr>
          <a:xfrm>
            <a:off x="1015013" y="1407188"/>
            <a:ext cx="7113722" cy="2862322"/>
          </a:xfrm>
          <a:prstGeom prst="rect">
            <a:avLst/>
          </a:prstGeom>
          <a:noFill/>
        </p:spPr>
        <p:txBody>
          <a:bodyPr wrap="square" rtlCol="0">
            <a:spAutoFit/>
          </a:bodyPr>
          <a:lstStyle/>
          <a:p>
            <a:pPr algn="ctr">
              <a:buClr>
                <a:schemeClr val="dk2"/>
              </a:buClr>
              <a:buSzPts val="1200"/>
            </a:pPr>
            <a:r>
              <a:rPr lang="en-US" sz="2000" dirty="0">
                <a:solidFill>
                  <a:schemeClr val="bg1"/>
                </a:solidFill>
                <a:latin typeface="Montserrat"/>
              </a:rPr>
              <a:t>🔘 Overview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Research Questions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Data Analysis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Insights🔘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Conclusion 🔘 </a:t>
            </a:r>
          </a:p>
        </p:txBody>
      </p:sp>
    </p:spTree>
    <p:extLst>
      <p:ext uri="{BB962C8B-B14F-4D97-AF65-F5344CB8AC3E}">
        <p14:creationId xmlns:p14="http://schemas.microsoft.com/office/powerpoint/2010/main" val="343775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Hospitalization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157" name="Google Shape;157;p24"/>
          <p:cNvGraphicFramePr/>
          <p:nvPr>
            <p:extLst>
              <p:ext uri="{D42A27DB-BD31-4B8C-83A1-F6EECF244321}">
                <p14:modId xmlns:p14="http://schemas.microsoft.com/office/powerpoint/2010/main" val="2437974051"/>
              </p:ext>
            </p:extLst>
          </p:nvPr>
        </p:nvGraphicFramePr>
        <p:xfrm>
          <a:off x="1371474" y="1019190"/>
          <a:ext cx="6400800" cy="3697360"/>
        </p:xfrm>
        <a:graphic>
          <a:graphicData uri="http://schemas.openxmlformats.org/drawingml/2006/table">
            <a:tbl>
              <a:tblPr>
                <a:noFill/>
                <a:tableStyleId>{B9D65BA1-6D69-4548-B479-736EBF70C33D}</a:tableStyleId>
              </a:tblPr>
              <a:tblGrid>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811012948"/>
                    </a:ext>
                  </a:extLst>
                </a:gridCol>
              </a:tblGrid>
              <a:tr h="389440">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Ending</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Unvaccinated</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Fully Vaccinated</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34.4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50-64 </a:t>
                      </a:r>
                      <a:r>
                        <a:rPr lang="en-US" sz="900" b="0" i="0" u="none" strike="noStrike" cap="none" dirty="0" err="1">
                          <a:solidFill>
                            <a:schemeClr val="dk1"/>
                          </a:solidFill>
                          <a:latin typeface="Montserrat"/>
                          <a:cs typeface="Arial"/>
                          <a:sym typeface="Arial"/>
                        </a:rPr>
                        <a:t>yr</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21.2</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6.3</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43.2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6.4</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92.3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0.9</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239.0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93.8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4" y="650796"/>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Hospitalization Rates in Unvaccinated and Vaccinated</a:t>
            </a:r>
          </a:p>
        </p:txBody>
      </p:sp>
    </p:spTree>
    <p:extLst>
      <p:ext uri="{BB962C8B-B14F-4D97-AF65-F5344CB8AC3E}">
        <p14:creationId xmlns:p14="http://schemas.microsoft.com/office/powerpoint/2010/main" val="320524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Insights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3</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52494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Insights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States with higher incomes per capita have higher rates of vaccinations compared to states with lower incomes.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that are 65+ and unvaccinated have a higher mortality rate than those in the same age group that are vaccinated.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in all age groups that are unvaccinated and contract COVID-19 are more likely to be hospitalized during their illness.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lower barriers to healthcare accessibility have higher rates of COVID-19 vaccinations. Meanwhile, states with historic </a:t>
            </a:r>
            <a:r>
              <a:rPr lang="en-US" sz="1600" dirty="0" err="1">
                <a:solidFill>
                  <a:schemeClr val="tx1"/>
                </a:solidFill>
                <a:latin typeface="Montserrat"/>
                <a:sym typeface="Montserrat"/>
              </a:rPr>
              <a:t>undervaccination</a:t>
            </a:r>
            <a:r>
              <a:rPr lang="en-US" sz="1600" dirty="0">
                <a:solidFill>
                  <a:schemeClr val="tx1"/>
                </a:solidFill>
                <a:latin typeface="Montserrat"/>
                <a:sym typeface="Montserrat"/>
              </a:rPr>
              <a:t> trends typically have lower rates of COVID-19 vaccinations.</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80239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Limitations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The data analysis is based on raw numbers of vaccinations and not proportional to populations in each state.</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a significant amount of missing values for sex and ethnicity making it difficult to accurately analyze trends among these groups.</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For hospitalizations, we are not </a:t>
            </a:r>
            <a:r>
              <a:rPr lang="en-US" sz="1600">
                <a:solidFill>
                  <a:schemeClr val="tx1"/>
                </a:solidFill>
                <a:latin typeface="Montserrat"/>
                <a:sym typeface="Montserrat"/>
              </a:rPr>
              <a:t>taking co-morbidities</a:t>
            </a:r>
            <a:r>
              <a:rPr lang="en-US" sz="1600" dirty="0">
                <a:solidFill>
                  <a:schemeClr val="tx1"/>
                </a:solidFill>
                <a:latin typeface="Montserrat"/>
                <a:sym typeface="Montserrat"/>
              </a:rPr>
              <a:t>/co-infections  into consideration.</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Socioeconomic barriers captures 28 supply and demand factors through five different themes. Not all supply-and-demand side factors driving COVID-19 vaccine coverage are available at a granular level across geographies.</a:t>
            </a:r>
          </a:p>
          <a:p>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313104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Conclusion</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rgbClr val="FFFFFF"/>
                </a:solidFill>
                <a:latin typeface="Montserrat"/>
                <a:ea typeface="Montserrat"/>
                <a:cs typeface="Montserrat"/>
                <a:sym typeface="Montserrat"/>
              </a:rPr>
              <a:t>4</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0409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5" name="Google Shape;185;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77" name="Google Shape;177;p26"/>
          <p:cNvSpPr txBox="1">
            <a:spLocks noGrp="1"/>
          </p:cNvSpPr>
          <p:nvPr>
            <p:ph type="ctrTitle" idx="4294967295"/>
          </p:nvPr>
        </p:nvSpPr>
        <p:spPr>
          <a:xfrm>
            <a:off x="1735069" y="1318629"/>
            <a:ext cx="5661025" cy="1160462"/>
          </a:xfrm>
          <a:prstGeom prst="rect">
            <a:avLst/>
          </a:prstGeom>
        </p:spPr>
        <p:txBody>
          <a:bodyPr spcFirstLastPara="1" wrap="square" lIns="0" tIns="0" rIns="0" bIns="0" anchor="ctr" anchorCtr="0">
            <a:noAutofit/>
          </a:bodyPr>
          <a:lstStyle/>
          <a:p>
            <a:pPr lvl="0"/>
            <a:r>
              <a:rPr lang="en" sz="4800" dirty="0">
                <a:solidFill>
                  <a:schemeClr val="accent1"/>
                </a:solidFill>
              </a:rPr>
              <a:t>191,252,000</a:t>
            </a:r>
            <a:br>
              <a:rPr lang="en" sz="4800" dirty="0">
                <a:solidFill>
                  <a:schemeClr val="accent1"/>
                </a:solidFill>
              </a:rPr>
            </a:br>
            <a:r>
              <a:rPr lang="en" sz="4800" b="0" dirty="0">
                <a:solidFill>
                  <a:schemeClr val="accent1"/>
                </a:solidFill>
              </a:rPr>
              <a:t>Vaccinated</a:t>
            </a:r>
            <a:endParaRPr sz="4800" b="0" dirty="0">
              <a:solidFill>
                <a:schemeClr val="accent1"/>
              </a:solidFill>
            </a:endParaRPr>
          </a:p>
        </p:txBody>
      </p:sp>
      <p:grpSp>
        <p:nvGrpSpPr>
          <p:cNvPr id="179" name="Google Shape;179;p26"/>
          <p:cNvGrpSpPr/>
          <p:nvPr/>
        </p:nvGrpSpPr>
        <p:grpSpPr>
          <a:xfrm>
            <a:off x="4355034" y="428165"/>
            <a:ext cx="433931" cy="318157"/>
            <a:chOff x="3936375" y="3703750"/>
            <a:chExt cx="453050" cy="332175"/>
          </a:xfrm>
        </p:grpSpPr>
        <p:sp>
          <p:nvSpPr>
            <p:cNvPr id="180" name="Google Shape;180;p2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1" name="Google Shape;181;p2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2" name="Google Shape;182;p2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3" name="Google Shape;183;p2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4" name="Google Shape;184;p2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 name="Rectangle 3">
            <a:extLst>
              <a:ext uri="{FF2B5EF4-FFF2-40B4-BE49-F238E27FC236}">
                <a16:creationId xmlns:a16="http://schemas.microsoft.com/office/drawing/2014/main" id="{CA315F0B-1FD5-9F4A-9046-7870D3DE06A5}"/>
              </a:ext>
            </a:extLst>
          </p:cNvPr>
          <p:cNvSpPr/>
          <p:nvPr/>
        </p:nvSpPr>
        <p:spPr>
          <a:xfrm>
            <a:off x="588933" y="2935906"/>
            <a:ext cx="7966129" cy="1200329"/>
          </a:xfrm>
          <a:prstGeom prst="rect">
            <a:avLst/>
          </a:prstGeom>
        </p:spPr>
        <p:txBody>
          <a:bodyPr wrap="square">
            <a:spAutoFit/>
          </a:bodyPr>
          <a:lstStyle/>
          <a:p>
            <a:pPr algn="ctr"/>
            <a:r>
              <a:rPr lang="en" sz="3600" dirty="0">
                <a:solidFill>
                  <a:schemeClr val="tx1"/>
                </a:solidFill>
                <a:latin typeface="Montserrat"/>
                <a:sym typeface="Montserrat"/>
              </a:rPr>
              <a:t>58 % of the US Population </a:t>
            </a:r>
          </a:p>
          <a:p>
            <a:pPr algn="ctr"/>
            <a:r>
              <a:rPr lang="en" sz="3600" dirty="0">
                <a:solidFill>
                  <a:schemeClr val="tx1"/>
                </a:solidFill>
                <a:latin typeface="Montserrat"/>
                <a:sym typeface="Montserrat"/>
              </a:rPr>
              <a:t>is Vaccinated</a:t>
            </a:r>
            <a:endParaRPr lang="en-US" sz="36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Conclusion</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Getting vaccinated reduces your risk of hospitalization and mortality if you contract COVID-19.</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higher incomes have higher vaccination rates than those with lower incomes.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many barriers, aside from vaccine hesitancy, that challenge widespread COVID-19 vaccine coverage in the United States. More research needs to be done to address socioeconomic barriers to increase the rate of vaccination across the United States. </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856915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5" name="Google Shape;435;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32" name="Google Shape;432;p36"/>
          <p:cNvSpPr txBox="1">
            <a:spLocks noGrp="1"/>
          </p:cNvSpPr>
          <p:nvPr>
            <p:ph type="ctrTitle" idx="4294967295"/>
          </p:nvPr>
        </p:nvSpPr>
        <p:spPr>
          <a:xfrm>
            <a:off x="433953" y="205963"/>
            <a:ext cx="1317625" cy="45243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dirty="0"/>
              <a:t>THANKS!</a:t>
            </a:r>
            <a:endParaRPr sz="1800" dirty="0"/>
          </a:p>
        </p:txBody>
      </p:sp>
      <p:sp>
        <p:nvSpPr>
          <p:cNvPr id="433" name="Google Shape;433;p36"/>
          <p:cNvSpPr txBox="1">
            <a:spLocks noGrp="1"/>
          </p:cNvSpPr>
          <p:nvPr>
            <p:ph type="subTitle" idx="4294967295"/>
          </p:nvPr>
        </p:nvSpPr>
        <p:spPr>
          <a:xfrm>
            <a:off x="1526583" y="2089473"/>
            <a:ext cx="6594475" cy="784225"/>
          </a:xfrm>
          <a:prstGeom prst="rect">
            <a:avLst/>
          </a:prstGeom>
        </p:spPr>
        <p:txBody>
          <a:bodyPr spcFirstLastPara="1" wrap="square" lIns="91425" tIns="91425" rIns="91425" bIns="91425" anchor="b" anchorCtr="0">
            <a:noAutofit/>
          </a:bodyPr>
          <a:lstStyle/>
          <a:p>
            <a:pPr marL="0" indent="0" algn="ctr">
              <a:spcBef>
                <a:spcPts val="0"/>
              </a:spcBef>
              <a:buSzPts val="1200"/>
              <a:buNone/>
            </a:pPr>
            <a:r>
              <a:rPr lang="en" sz="4000" b="1" dirty="0">
                <a:solidFill>
                  <a:schemeClr val="tx1"/>
                </a:solidFill>
                <a:latin typeface="Montserrat"/>
                <a:sym typeface="Montserrat"/>
              </a:rPr>
              <a:t>Any questions?</a:t>
            </a:r>
            <a:endParaRPr sz="4000" b="1" dirty="0">
              <a:solidFill>
                <a:schemeClr val="tx1"/>
              </a:solidFill>
              <a:latin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Overview</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algn="ctr"/>
            <a:r>
              <a:rPr lang="en-US" sz="1800" dirty="0">
                <a:solidFill>
                  <a:schemeClr val="tx1"/>
                </a:solidFill>
                <a:latin typeface="Montserrat"/>
                <a:sym typeface="Montserrat"/>
              </a:rPr>
              <a:t>The COVID‑19 vaccines are widely credited for their role in reducing the spread, severity, and have been administered worldwide based on official reports from national public health agencies. </a:t>
            </a:r>
          </a:p>
          <a:p>
            <a:pPr algn="ctr"/>
            <a:br>
              <a:rPr lang="en-US" sz="1800" dirty="0">
                <a:solidFill>
                  <a:schemeClr val="tx1"/>
                </a:solidFill>
                <a:latin typeface="Montserrat"/>
                <a:sym typeface="Montserrat"/>
              </a:rPr>
            </a:br>
            <a:r>
              <a:rPr lang="en-US" sz="1800" dirty="0">
                <a:solidFill>
                  <a:schemeClr val="tx1"/>
                </a:solidFill>
                <a:latin typeface="Montserrat"/>
                <a:sym typeface="Montserrat"/>
              </a:rPr>
              <a:t>For this project, we will be looking at the rate of vaccination based on age, gender, and socioeconomic status. Based on this data analysis, we will develop insights into the barriers to vaccination among these demographics, as well as reasons why the vaccine rate increases and decreases seasonally or based on events. </a:t>
            </a:r>
          </a:p>
          <a:p>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Data Sources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 Vaccine Hesitancy</a:t>
            </a:r>
            <a:r>
              <a:rPr lang="en-US" dirty="0">
                <a:solidFill>
                  <a:schemeClr val="tx1"/>
                </a:solidFill>
                <a:latin typeface="Montserrat"/>
                <a:sym typeface="Montserrat"/>
              </a:rPr>
              <a:t>: https://</a:t>
            </a:r>
            <a:r>
              <a:rPr lang="en-US" dirty="0" err="1">
                <a:solidFill>
                  <a:schemeClr val="tx1"/>
                </a:solidFill>
                <a:latin typeface="Montserrat"/>
                <a:sym typeface="Montserrat"/>
              </a:rPr>
              <a:t>vaccine.precisionforcovid.org</a:t>
            </a:r>
            <a:endParaRPr lang="en-US" dirty="0">
              <a:solidFill>
                <a:schemeClr val="tx1"/>
              </a:solidFill>
              <a:latin typeface="Montserrat"/>
              <a:sym typeface="Montserrat"/>
            </a:endParaRP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Demographics in the United States, National</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/Case-Surveillance/COVID-19-Case-Surveillance-Public-Use-Data-with-Ge/n8mc-b4w4</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and Case Trends by Age Group, United States</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/Vaccinations/COVID-19-Vaccination-and-Case-Trends-by-Age-Group-/gxj9-t96f</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laboratory-confirmed COVID-19 hospitalizations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a:t>
            </a:r>
            <a:r>
              <a:rPr lang="en-US" dirty="0" err="1">
                <a:solidFill>
                  <a:schemeClr val="tx1"/>
                </a:solidFill>
                <a:latin typeface="Montserrat"/>
                <a:sym typeface="Montserrat"/>
              </a:rPr>
              <a:t>covidnet</a:t>
            </a:r>
            <a:r>
              <a:rPr lang="en-US" dirty="0">
                <a:solidFill>
                  <a:schemeClr val="tx1"/>
                </a:solidFill>
                <a:latin typeface="Montserrat"/>
                <a:sym typeface="Montserrat"/>
              </a:rPr>
              <a:t>-hospitalizations-vaccination</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COVID-19 Cases and Deaths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-data-tracker/#rates-by-vaccine-status</a:t>
            </a:r>
          </a:p>
          <a:p>
            <a:br>
              <a:rPr lang="en-US" sz="1600" dirty="0"/>
            </a:br>
            <a:br>
              <a:rPr lang="en-US" sz="1600" dirty="0"/>
            </a:br>
            <a:br>
              <a:rPr lang="en-US" sz="1600" dirty="0"/>
            </a:br>
            <a:endParaRPr sz="16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1905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Research Questions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Montserrat"/>
                <a:ea typeface="Montserrat"/>
                <a:cs typeface="Montserrat"/>
                <a:sym typeface="Montserrat"/>
              </a:rPr>
              <a:t>1</a:t>
            </a:r>
            <a:endParaRPr sz="2400" b="1">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Research Questions</a:t>
            </a:r>
            <a:endParaRPr dirty="0"/>
          </a:p>
        </p:txBody>
      </p:sp>
      <p:sp>
        <p:nvSpPr>
          <p:cNvPr id="96" name="Google Shape;96;p17"/>
          <p:cNvSpPr txBox="1">
            <a:spLocks noGrp="1"/>
          </p:cNvSpPr>
          <p:nvPr>
            <p:ph type="body" idx="1"/>
          </p:nvPr>
        </p:nvSpPr>
        <p:spPr>
          <a:xfrm>
            <a:off x="916650" y="1047150"/>
            <a:ext cx="7310700" cy="3049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Where are the highest and lowest rates of vaccination?</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barriers to getting vaccinated?</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death rates among vaccinated and unvaccinated individuals?</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hospitalization rates among vaccinated and unvaccinated individuals?</a:t>
            </a:r>
          </a:p>
          <a:p>
            <a:pPr marL="457200" lvl="0" indent="-381000" algn="l" rtl="0">
              <a:spcBef>
                <a:spcPts val="600"/>
              </a:spcBef>
              <a:spcAft>
                <a:spcPts val="0"/>
              </a:spcAft>
              <a:buSzPts val="2400"/>
              <a:buChar char="⊡"/>
            </a:pPr>
            <a:endParaRPr dirty="0"/>
          </a:p>
          <a:p>
            <a:pPr marL="0" lvl="0" indent="0" algn="l" rtl="0">
              <a:spcBef>
                <a:spcPts val="600"/>
              </a:spcBef>
              <a:spcAft>
                <a:spcPts val="0"/>
              </a:spcAft>
              <a:buNone/>
            </a:pPr>
            <a:endParaRPr dirty="0"/>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Data Analysis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2</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59636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02" name="Google Shape;102;p18"/>
          <p:cNvSpPr txBox="1">
            <a:spLocks noGrp="1"/>
          </p:cNvSpPr>
          <p:nvPr>
            <p:ph type="ctrTitle" idx="4294967295"/>
          </p:nvPr>
        </p:nvSpPr>
        <p:spPr>
          <a:xfrm>
            <a:off x="1318487" y="2224122"/>
            <a:ext cx="6506776" cy="1160463"/>
          </a:xfrm>
          <a:prstGeom prst="rect">
            <a:avLst/>
          </a:prstGeom>
        </p:spPr>
        <p:txBody>
          <a:bodyPr spcFirstLastPara="1" wrap="square" lIns="0" tIns="0" rIns="0" bIns="0" anchor="ctr" anchorCtr="0">
            <a:noAutofit/>
          </a:bodyPr>
          <a:lstStyle/>
          <a:p>
            <a:pPr lvl="0"/>
            <a:r>
              <a:rPr lang="en-US" sz="4000" dirty="0">
                <a:solidFill>
                  <a:schemeClr val="accent1"/>
                </a:solidFill>
              </a:rPr>
              <a:t>Where are the highest and lowest rates of vaccination in the US</a:t>
            </a:r>
            <a:r>
              <a:rPr lang="en" sz="4000" dirty="0">
                <a:solidFill>
                  <a:schemeClr val="accent1"/>
                </a:solidFill>
              </a:rPr>
              <a:t>?</a:t>
            </a:r>
            <a:endParaRPr sz="40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Highest &amp; Lowest Rates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b="2749"/>
          <a:stretch/>
        </p:blipFill>
        <p:spPr>
          <a:xfrm>
            <a:off x="676341" y="1242005"/>
            <a:ext cx="4128988" cy="2674150"/>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t="4046" b="1"/>
          <a:stretch/>
        </p:blipFill>
        <p:spPr>
          <a:xfrm>
            <a:off x="4207320" y="1310697"/>
            <a:ext cx="4194653" cy="256131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a:blip r:embed="rId5"/>
          <a:stretch>
            <a:fillRect/>
          </a:stretch>
        </p:blipFill>
        <p:spPr>
          <a:xfrm>
            <a:off x="2514601" y="3953258"/>
            <a:ext cx="4392272" cy="47857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378669" cy="369332"/>
          </a:xfrm>
          <a:prstGeom prst="rect">
            <a:avLst/>
          </a:prstGeom>
        </p:spPr>
        <p:txBody>
          <a:bodyPr wrap="none">
            <a:spAutoFit/>
          </a:bodyPr>
          <a:lstStyle/>
          <a:p>
            <a:r>
              <a:rPr lang="en" sz="1800" b="1" dirty="0">
                <a:solidFill>
                  <a:schemeClr val="tx1"/>
                </a:solidFill>
                <a:latin typeface="Montserrat"/>
                <a:sym typeface="Montserrat"/>
              </a:rPr>
              <a:t>Highest &amp; Lowest Rates of Vaccination in the US</a:t>
            </a:r>
            <a:endParaRPr lang="en-US" sz="2000" dirty="0">
              <a:solidFill>
                <a:schemeClr val="tx1"/>
              </a:solidFill>
            </a:endParaRPr>
          </a:p>
        </p:txBody>
      </p:sp>
    </p:spTree>
    <p:extLst>
      <p:ext uri="{BB962C8B-B14F-4D97-AF65-F5344CB8AC3E}">
        <p14:creationId xmlns:p14="http://schemas.microsoft.com/office/powerpoint/2010/main" val="315630088"/>
      </p:ext>
    </p:extLst>
  </p:cSld>
  <p:clrMapOvr>
    <a:masterClrMapping/>
  </p:clrMapOvr>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1111</Words>
  <Application>Microsoft Macintosh PowerPoint</Application>
  <PresentationFormat>On-screen Show (16:9)</PresentationFormat>
  <Paragraphs>352</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Droid Serif</vt:lpstr>
      <vt:lpstr>Montserrat</vt:lpstr>
      <vt:lpstr>Calibri</vt:lpstr>
      <vt:lpstr>Perdita template</vt:lpstr>
      <vt:lpstr>COVID Vaccinations &amp;  Health Equity</vt:lpstr>
      <vt:lpstr>PowerPoint Presentation</vt:lpstr>
      <vt:lpstr>Overview</vt:lpstr>
      <vt:lpstr>Data Sources</vt:lpstr>
      <vt:lpstr>Research Questions</vt:lpstr>
      <vt:lpstr>Research Questions</vt:lpstr>
      <vt:lpstr>Data Analysis</vt:lpstr>
      <vt:lpstr>Where are the highest and lowest rates of vaccination in the US?</vt:lpstr>
      <vt:lpstr>PowerPoint Presentation</vt:lpstr>
      <vt:lpstr>Highest &amp; Lowest Vaccination Rates</vt:lpstr>
      <vt:lpstr>What are the barriers to getting vaccinated?</vt:lpstr>
      <vt:lpstr>Barriers to Vaccination</vt:lpstr>
      <vt:lpstr>PowerPoint Presentation</vt:lpstr>
      <vt:lpstr>Barriers to Vaccinations</vt:lpstr>
      <vt:lpstr>What are the death rates among vaccinated and unvaccinated individuals? </vt:lpstr>
      <vt:lpstr>PowerPoint Presentation</vt:lpstr>
      <vt:lpstr>Death Rates</vt:lpstr>
      <vt:lpstr>What are the hospitalization rates among vaccinated and unvaccinated individuals?</vt:lpstr>
      <vt:lpstr>PowerPoint Presentation</vt:lpstr>
      <vt:lpstr>Hospitalization Rates</vt:lpstr>
      <vt:lpstr>Insights</vt:lpstr>
      <vt:lpstr>Insights</vt:lpstr>
      <vt:lpstr>Limitations</vt:lpstr>
      <vt:lpstr>Conclusion</vt:lpstr>
      <vt:lpstr>191,252,000 Vaccinated</vt:lpstr>
      <vt:lpstr>Conclusion</vt:lpstr>
      <vt:lpstr>THANKS!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Vaccinations &amp;  Health Equity</dc:title>
  <cp:lastModifiedBy>Van Rooi, Stormm</cp:lastModifiedBy>
  <cp:revision>22</cp:revision>
  <dcterms:modified xsi:type="dcterms:W3CDTF">2021-10-29T23:25:12Z</dcterms:modified>
</cp:coreProperties>
</file>