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8"/>
  </p:notesMasterIdLst>
  <p:sldIdLst>
    <p:sldId id="256" r:id="rId4"/>
    <p:sldId id="424" r:id="rId5"/>
    <p:sldId id="262" r:id="rId6"/>
    <p:sldId id="273" r:id="rId7"/>
    <p:sldId id="388" r:id="rId8"/>
    <p:sldId id="420" r:id="rId9"/>
    <p:sldId id="423" r:id="rId10"/>
    <p:sldId id="425" r:id="rId11"/>
    <p:sldId id="417" r:id="rId12"/>
    <p:sldId id="413" r:id="rId13"/>
    <p:sldId id="414" r:id="rId14"/>
    <p:sldId id="416" r:id="rId15"/>
    <p:sldId id="42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053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3367-B8AC-4960-A986-0ECBFFA20C1E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A6DB0-1E5F-4E1A-9467-D7D17FD62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48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Opportunity lies in the challenge &amp; complain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9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0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Latent semantic analysis</a:t>
            </a:r>
            <a:endParaRPr lang="en-US" dirty="0"/>
          </a:p>
          <a:p>
            <a:r>
              <a:rPr lang="en-US" dirty="0"/>
              <a:t>Latent Dirichlet allocation</a:t>
            </a:r>
          </a:p>
          <a:p>
            <a:r>
              <a:rPr lang="en-US" dirty="0"/>
              <a:t>Search Results</a:t>
            </a:r>
          </a:p>
          <a:p>
            <a:r>
              <a:rPr lang="en-US" dirty="0"/>
              <a:t>Web results</a:t>
            </a:r>
          </a:p>
          <a:p>
            <a:endParaRPr lang="en-US" dirty="0"/>
          </a:p>
          <a:p>
            <a:r>
              <a:rPr lang="en-US" dirty="0"/>
              <a:t>Non-negative matrix factorization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18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36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80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CC to buy bitcoin but deny buying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Blockchain reveals 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Wells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fargo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scams own customer– fail to let customer knows of the risk of cryptocurrency</a:t>
            </a:r>
            <a:endParaRPr lang="en-SG" dirty="0"/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 brad Sherman – crypto ban - Diminish American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6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0" i="0" dirty="0">
                <a:effectLst/>
              </a:rPr>
              <a:t>Bitcoin transactions are irreversible, while credit card transactions are. So somebody can buy Bitcoin with a credit card, then call their bank and say they didn’t do it - the bank will reverse the credit card transaction, but the seller of the Bitcoin can’t take their BTC back.</a:t>
            </a:r>
            <a:endParaRPr lang="en-US" dirty="0">
              <a:effectLst/>
            </a:endParaRPr>
          </a:p>
          <a:p>
            <a:pPr rtl="0"/>
            <a:r>
              <a:rPr lang="en-US" b="0" i="0" dirty="0">
                <a:effectLst/>
              </a:rPr>
              <a:t>This is why many exchanges are wary of accepting credit cards and PayPal and similar “non-permanent” forms of payment.</a:t>
            </a:r>
            <a:endParaRPr lang="en-US" dirty="0">
              <a:effectLst/>
            </a:endParaRPr>
          </a:p>
          <a:p>
            <a:endParaRPr lang="en-SG" dirty="0"/>
          </a:p>
          <a:p>
            <a:r>
              <a:rPr lang="en-US" dirty="0"/>
              <a:t>Bitcoin’s transaction ledger is completely open for the public to view.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earn cryptocurrency by contributing content and participating in discussions on the service. </a:t>
            </a:r>
          </a:p>
          <a:p>
            <a:r>
              <a:rPr lang="en-US" dirty="0"/>
              <a:t>-only </a:t>
            </a:r>
            <a:r>
              <a:rPr lang="en-US" dirty="0" err="1"/>
              <a:t>fortnite</a:t>
            </a:r>
            <a:r>
              <a:rPr lang="en-US" dirty="0"/>
              <a:t> game &amp; </a:t>
            </a:r>
            <a:r>
              <a:rPr lang="en-SG" i="1" dirty="0"/>
              <a:t>Fortnite subreddit</a:t>
            </a:r>
          </a:p>
          <a:p>
            <a:endParaRPr lang="en-SG" i="1" dirty="0"/>
          </a:p>
          <a:p>
            <a:r>
              <a:rPr lang="en-US"/>
              <a:t>spent on Reddit to acquire badges and other trinkets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A6DB0-1E5F-4E1A-9467-D7D17FD6258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723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706" r:id="rId9"/>
    <p:sldLayoutId id="2147483705" r:id="rId10"/>
    <p:sldLayoutId id="2147483656" r:id="rId11"/>
    <p:sldLayoutId id="214748369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fif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518" y="3704876"/>
            <a:ext cx="8610600" cy="1609725"/>
          </a:xfrm>
        </p:spPr>
        <p:txBody>
          <a:bodyPr/>
          <a:lstStyle/>
          <a:p>
            <a:r>
              <a:rPr lang="en-US" b="1" dirty="0"/>
              <a:t>CRYPTOCURRENCY</a:t>
            </a:r>
          </a:p>
          <a:p>
            <a:r>
              <a:rPr lang="en-US" b="1" dirty="0"/>
              <a:t>TOPIC MODELLING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67246" y="5891526"/>
            <a:ext cx="218714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</a:rPr>
              <a:t>Name: Kira Wong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5B7A47-54C4-4C59-AAF6-85533F6FC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RE</a:t>
            </a:r>
            <a:r>
              <a:rPr lang="en-SG" dirty="0">
                <a:solidFill>
                  <a:schemeClr val="accent2"/>
                </a:solidFill>
              </a:rPr>
              <a:t>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9D590-C085-4F90-B33B-688DBA77EBD2}"/>
              </a:ext>
            </a:extLst>
          </p:cNvPr>
          <p:cNvSpPr txBox="1"/>
          <p:nvPr/>
        </p:nvSpPr>
        <p:spPr>
          <a:xfrm>
            <a:off x="1038719" y="6948475"/>
            <a:ext cx="73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present challenges to the adoption of crypto-currency by the public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97A5CF8-918A-4FCE-9EBB-F337EA777811}"/>
              </a:ext>
            </a:extLst>
          </p:cNvPr>
          <p:cNvSpPr/>
          <p:nvPr/>
        </p:nvSpPr>
        <p:spPr>
          <a:xfrm>
            <a:off x="1038719" y="2069323"/>
            <a:ext cx="864000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24">
            <a:extLst>
              <a:ext uri="{FF2B5EF4-FFF2-40B4-BE49-F238E27FC236}">
                <a16:creationId xmlns:a16="http://schemas.microsoft.com/office/drawing/2014/main" id="{9FB2F0BC-8C8E-4CF8-983A-D40C84F3F76D}"/>
              </a:ext>
            </a:extLst>
          </p:cNvPr>
          <p:cNvGrpSpPr/>
          <p:nvPr/>
        </p:nvGrpSpPr>
        <p:grpSpPr>
          <a:xfrm>
            <a:off x="2024798" y="2086582"/>
            <a:ext cx="9738576" cy="806075"/>
            <a:chOff x="1963173" y="3054836"/>
            <a:chExt cx="4630544" cy="8060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AB919-5330-4A05-874B-CDDEFAC105EA}"/>
                </a:ext>
              </a:extLst>
            </p:cNvPr>
            <p:cNvSpPr txBox="1"/>
            <p:nvPr/>
          </p:nvSpPr>
          <p:spPr>
            <a:xfrm>
              <a:off x="1963173" y="3054836"/>
              <a:ext cx="463054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card Fraud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304D6-D9B4-4D79-A682-D7960AA72E2A}"/>
                </a:ext>
              </a:extLst>
            </p:cNvPr>
            <p:cNvSpPr txBox="1"/>
            <p:nvPr/>
          </p:nvSpPr>
          <p:spPr>
            <a:xfrm>
              <a:off x="1963173" y="3522357"/>
              <a:ext cx="4630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credit, fee, card, transaction, fraud, credit card, department, fraud department, cash, pay </a:t>
              </a:r>
            </a:p>
          </p:txBody>
        </p:sp>
      </p:grpSp>
      <p:sp>
        <p:nvSpPr>
          <p:cNvPr id="10" name="Oval 77">
            <a:extLst>
              <a:ext uri="{FF2B5EF4-FFF2-40B4-BE49-F238E27FC236}">
                <a16:creationId xmlns:a16="http://schemas.microsoft.com/office/drawing/2014/main" id="{3FCA987B-0B4F-49C9-9C94-3DF25F557E57}"/>
              </a:ext>
            </a:extLst>
          </p:cNvPr>
          <p:cNvSpPr/>
          <p:nvPr/>
        </p:nvSpPr>
        <p:spPr>
          <a:xfrm>
            <a:off x="1038719" y="3141014"/>
            <a:ext cx="864000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28">
            <a:extLst>
              <a:ext uri="{FF2B5EF4-FFF2-40B4-BE49-F238E27FC236}">
                <a16:creationId xmlns:a16="http://schemas.microsoft.com/office/drawing/2014/main" id="{A5C1AF53-B852-44B0-B472-32B403E3393E}"/>
              </a:ext>
            </a:extLst>
          </p:cNvPr>
          <p:cNvGrpSpPr/>
          <p:nvPr/>
        </p:nvGrpSpPr>
        <p:grpSpPr>
          <a:xfrm>
            <a:off x="2024798" y="3158273"/>
            <a:ext cx="10433902" cy="1009948"/>
            <a:chOff x="1963173" y="4126527"/>
            <a:chExt cx="4630544" cy="10099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30FCE0-0548-4F5E-B2B7-251B7995741F}"/>
                </a:ext>
              </a:extLst>
            </p:cNvPr>
            <p:cNvSpPr txBox="1"/>
            <p:nvPr/>
          </p:nvSpPr>
          <p:spPr>
            <a:xfrm>
              <a:off x="1963173" y="4126527"/>
              <a:ext cx="463054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Privacy invasion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A222A0-166A-4308-AF78-DBE6E557D42F}"/>
                </a:ext>
              </a:extLst>
            </p:cNvPr>
            <p:cNvSpPr txBox="1"/>
            <p:nvPr/>
          </p:nvSpPr>
          <p:spPr>
            <a:xfrm>
              <a:off x="1963173" y="4551700"/>
              <a:ext cx="4630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privacy,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duckduckgo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search, data, information, great, brave, user, shows, donations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81">
            <a:extLst>
              <a:ext uri="{FF2B5EF4-FFF2-40B4-BE49-F238E27FC236}">
                <a16:creationId xmlns:a16="http://schemas.microsoft.com/office/drawing/2014/main" id="{95A684BA-211C-4611-87B8-F720AC0E95A1}"/>
              </a:ext>
            </a:extLst>
          </p:cNvPr>
          <p:cNvSpPr/>
          <p:nvPr/>
        </p:nvSpPr>
        <p:spPr>
          <a:xfrm>
            <a:off x="1038719" y="4212704"/>
            <a:ext cx="864000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32">
            <a:extLst>
              <a:ext uri="{FF2B5EF4-FFF2-40B4-BE49-F238E27FC236}">
                <a16:creationId xmlns:a16="http://schemas.microsoft.com/office/drawing/2014/main" id="{F3F467AD-CECC-42F5-8B05-8E952000FA27}"/>
              </a:ext>
            </a:extLst>
          </p:cNvPr>
          <p:cNvGrpSpPr/>
          <p:nvPr/>
        </p:nvGrpSpPr>
        <p:grpSpPr>
          <a:xfrm>
            <a:off x="2024798" y="4160634"/>
            <a:ext cx="10433902" cy="1030571"/>
            <a:chOff x="1963173" y="5128888"/>
            <a:chExt cx="4630544" cy="10305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A5B196-89DB-483C-A7FA-6B32196E6620}"/>
                </a:ext>
              </a:extLst>
            </p:cNvPr>
            <p:cNvSpPr txBox="1"/>
            <p:nvPr/>
          </p:nvSpPr>
          <p:spPr>
            <a:xfrm>
              <a:off x="1963173" y="5128888"/>
              <a:ext cx="463054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 Scams</a:t>
              </a:r>
            </a:p>
            <a:p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BED4DF-535E-4354-A522-FF2D6E1E76BA}"/>
                </a:ext>
              </a:extLst>
            </p:cNvPr>
            <p:cNvSpPr txBox="1"/>
            <p:nvPr/>
          </p:nvSpPr>
          <p:spPr>
            <a:xfrm>
              <a:off x="1963173" y="5574684"/>
              <a:ext cx="4630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total, fines, fines penalties, billion total, billion total fines, total fines, total fines penalties, penalties, wells,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fargo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7" name="그룹 32">
            <a:extLst>
              <a:ext uri="{FF2B5EF4-FFF2-40B4-BE49-F238E27FC236}">
                <a16:creationId xmlns:a16="http://schemas.microsoft.com/office/drawing/2014/main" id="{EFADE510-F649-407E-A3D8-DF258B5D1AD3}"/>
              </a:ext>
            </a:extLst>
          </p:cNvPr>
          <p:cNvGrpSpPr/>
          <p:nvPr/>
        </p:nvGrpSpPr>
        <p:grpSpPr>
          <a:xfrm>
            <a:off x="1967870" y="5199578"/>
            <a:ext cx="9738577" cy="1116878"/>
            <a:chOff x="1963173" y="5198218"/>
            <a:chExt cx="4630544" cy="11168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386784-3A99-4D3D-A8DE-6CEA905BEEE7}"/>
                </a:ext>
              </a:extLst>
            </p:cNvPr>
            <p:cNvSpPr txBox="1"/>
            <p:nvPr/>
          </p:nvSpPr>
          <p:spPr>
            <a:xfrm>
              <a:off x="1963173" y="5198218"/>
              <a:ext cx="463054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political barrier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8A148A-C147-4B14-B6AA-D5F3FBE72436}"/>
                </a:ext>
              </a:extLst>
            </p:cNvPr>
            <p:cNvSpPr txBox="1"/>
            <p:nvPr/>
          </p:nvSpPr>
          <p:spPr>
            <a:xfrm>
              <a:off x="1963173" y="5730321"/>
              <a:ext cx="4630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mining,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sherman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metamask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rep, congress, allowing, phone, campaign, senator, rep brad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sherman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자유형 151">
            <a:extLst>
              <a:ext uri="{FF2B5EF4-FFF2-40B4-BE49-F238E27FC236}">
                <a16:creationId xmlns:a16="http://schemas.microsoft.com/office/drawing/2014/main" id="{61E635C8-2B31-43F1-BD1A-E67151E0D8DB}"/>
              </a:ext>
            </a:extLst>
          </p:cNvPr>
          <p:cNvSpPr/>
          <p:nvPr/>
        </p:nvSpPr>
        <p:spPr>
          <a:xfrm>
            <a:off x="1263679" y="5435713"/>
            <a:ext cx="414080" cy="43460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그룹 20">
            <a:extLst>
              <a:ext uri="{FF2B5EF4-FFF2-40B4-BE49-F238E27FC236}">
                <a16:creationId xmlns:a16="http://schemas.microsoft.com/office/drawing/2014/main" id="{5DA5C99F-84BA-4D68-A23D-B1BB5A709164}"/>
              </a:ext>
            </a:extLst>
          </p:cNvPr>
          <p:cNvGrpSpPr/>
          <p:nvPr/>
        </p:nvGrpSpPr>
        <p:grpSpPr>
          <a:xfrm>
            <a:off x="1109587" y="1231828"/>
            <a:ext cx="7319982" cy="835361"/>
            <a:chOff x="905086" y="1452523"/>
            <a:chExt cx="5688632" cy="83536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FB996-F8B4-4F68-9DC0-CC9A6B7C0536}"/>
                </a:ext>
              </a:extLst>
            </p:cNvPr>
            <p:cNvSpPr txBox="1"/>
            <p:nvPr/>
          </p:nvSpPr>
          <p:spPr>
            <a:xfrm>
              <a:off x="905086" y="1452523"/>
              <a:ext cx="568863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(using LSA)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4 Topics labelled 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A012B3-C342-41B4-8F6B-50642CCB22BC}"/>
                </a:ext>
              </a:extLst>
            </p:cNvPr>
            <p:cNvSpPr txBox="1"/>
            <p:nvPr/>
          </p:nvSpPr>
          <p:spPr>
            <a:xfrm>
              <a:off x="905087" y="2010885"/>
              <a:ext cx="5688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Oval 77">
            <a:extLst>
              <a:ext uri="{FF2B5EF4-FFF2-40B4-BE49-F238E27FC236}">
                <a16:creationId xmlns:a16="http://schemas.microsoft.com/office/drawing/2014/main" id="{64B7D6E8-6C45-443E-8476-BFB1EA76DB7A}"/>
              </a:ext>
            </a:extLst>
          </p:cNvPr>
          <p:cNvSpPr/>
          <p:nvPr/>
        </p:nvSpPr>
        <p:spPr>
          <a:xfrm>
            <a:off x="1038719" y="5217677"/>
            <a:ext cx="864000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D7F87ED5-5E65-44C4-87BC-D4881F6F5BA4}"/>
              </a:ext>
            </a:extLst>
          </p:cNvPr>
          <p:cNvSpPr>
            <a:spLocks noChangeAspect="1"/>
          </p:cNvSpPr>
          <p:nvPr/>
        </p:nvSpPr>
        <p:spPr>
          <a:xfrm>
            <a:off x="1328830" y="5444737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Donut 22">
            <a:extLst>
              <a:ext uri="{FF2B5EF4-FFF2-40B4-BE49-F238E27FC236}">
                <a16:creationId xmlns:a16="http://schemas.microsoft.com/office/drawing/2014/main" id="{50F699D4-7DA9-4989-8FDA-5051DA81B033}"/>
              </a:ext>
            </a:extLst>
          </p:cNvPr>
          <p:cNvSpPr>
            <a:spLocks noChangeAspect="1"/>
          </p:cNvSpPr>
          <p:nvPr/>
        </p:nvSpPr>
        <p:spPr>
          <a:xfrm>
            <a:off x="1205813" y="3451206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61D8F5E-01BD-4891-913E-3AD26A809897}"/>
              </a:ext>
            </a:extLst>
          </p:cNvPr>
          <p:cNvSpPr/>
          <p:nvPr/>
        </p:nvSpPr>
        <p:spPr>
          <a:xfrm>
            <a:off x="1314188" y="4441198"/>
            <a:ext cx="355570" cy="363896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3B78F25F-4C74-4977-9E88-54E6EA3F4BB2}"/>
              </a:ext>
            </a:extLst>
          </p:cNvPr>
          <p:cNvSpPr/>
          <p:nvPr/>
        </p:nvSpPr>
        <p:spPr>
          <a:xfrm>
            <a:off x="1229727" y="2367452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3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5B7A47-54C4-4C59-AAF6-85533F6FC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CON</a:t>
            </a:r>
            <a:r>
              <a:rPr lang="en-SG" dirty="0">
                <a:solidFill>
                  <a:schemeClr val="accent2"/>
                </a:solidFill>
              </a:rPr>
              <a:t>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E94E0-691C-45A7-9321-B1C915AD68F8}"/>
              </a:ext>
            </a:extLst>
          </p:cNvPr>
          <p:cNvSpPr txBox="1"/>
          <p:nvPr/>
        </p:nvSpPr>
        <p:spPr>
          <a:xfrm>
            <a:off x="2940990" y="1844235"/>
            <a:ext cx="613266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present challenges to the mass adoption of crypto-currency by the public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Credit card Fraud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Privacy invasion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political barrier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 Scams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Companies looking to ICO may stand a better chance of success if they can address these concerns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5E233-A2FC-487D-B550-C4DEF0520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671"/>
            <a:ext cx="2604230" cy="2474018"/>
          </a:xfrm>
          <a:prstGeom prst="rect">
            <a:avLst/>
          </a:prstGeom>
        </p:spPr>
      </p:pic>
      <p:grpSp>
        <p:nvGrpSpPr>
          <p:cNvPr id="7" name="그룹 48">
            <a:extLst>
              <a:ext uri="{FF2B5EF4-FFF2-40B4-BE49-F238E27FC236}">
                <a16:creationId xmlns:a16="http://schemas.microsoft.com/office/drawing/2014/main" id="{BF3B28B9-B272-410A-901F-6A8A8FC5FBAF}"/>
              </a:ext>
            </a:extLst>
          </p:cNvPr>
          <p:cNvGrpSpPr/>
          <p:nvPr/>
        </p:nvGrpSpPr>
        <p:grpSpPr>
          <a:xfrm>
            <a:off x="9387889" y="2020589"/>
            <a:ext cx="2250102" cy="3927083"/>
            <a:chOff x="6900650" y="1819712"/>
            <a:chExt cx="1858036" cy="3242814"/>
          </a:xfrm>
        </p:grpSpPr>
        <p:grpSp>
          <p:nvGrpSpPr>
            <p:cNvPr id="8" name="그룹 22">
              <a:extLst>
                <a:ext uri="{FF2B5EF4-FFF2-40B4-BE49-F238E27FC236}">
                  <a16:creationId xmlns:a16="http://schemas.microsoft.com/office/drawing/2014/main" id="{3F9C6A07-5B6B-4830-941D-988BCD859B46}"/>
                </a:ext>
              </a:extLst>
            </p:cNvPr>
            <p:cNvGrpSpPr/>
            <p:nvPr/>
          </p:nvGrpSpPr>
          <p:grpSpPr>
            <a:xfrm>
              <a:off x="7215127" y="3101758"/>
              <a:ext cx="1271173" cy="1960768"/>
              <a:chOff x="7311137" y="4298740"/>
              <a:chExt cx="1360941" cy="1965858"/>
            </a:xfrm>
          </p:grpSpPr>
          <p:grpSp>
            <p:nvGrpSpPr>
              <p:cNvPr id="17" name="그룹 23">
                <a:extLst>
                  <a:ext uri="{FF2B5EF4-FFF2-40B4-BE49-F238E27FC236}">
                    <a16:creationId xmlns:a16="http://schemas.microsoft.com/office/drawing/2014/main" id="{E6537C74-935E-4127-90C1-B729A93D8440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23" name="Group 7">
                  <a:extLst>
                    <a:ext uri="{FF2B5EF4-FFF2-40B4-BE49-F238E27FC236}">
                      <a16:creationId xmlns:a16="http://schemas.microsoft.com/office/drawing/2014/main" id="{41A11BD1-0EDE-4137-93EE-BBA3F9B9D465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25" name="Trapezoid 1">
                    <a:extLst>
                      <a:ext uri="{FF2B5EF4-FFF2-40B4-BE49-F238E27FC236}">
                        <a16:creationId xmlns:a16="http://schemas.microsoft.com/office/drawing/2014/main" id="{F14FFFC4-93EC-44AC-B652-4034DED44B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Trapezoid 6">
                    <a:extLst>
                      <a:ext uri="{FF2B5EF4-FFF2-40B4-BE49-F238E27FC236}">
                        <a16:creationId xmlns:a16="http://schemas.microsoft.com/office/drawing/2014/main" id="{5FC78A7D-9E48-49ED-AAB8-7334EF9F38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Oval 5">
                    <a:extLst>
                      <a:ext uri="{FF2B5EF4-FFF2-40B4-BE49-F238E27FC236}">
                        <a16:creationId xmlns:a16="http://schemas.microsoft.com/office/drawing/2014/main" id="{5276F75A-8100-4A35-93AB-591CE565EFCE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" name="Chord 23">
                  <a:extLst>
                    <a:ext uri="{FF2B5EF4-FFF2-40B4-BE49-F238E27FC236}">
                      <a16:creationId xmlns:a16="http://schemas.microsoft.com/office/drawing/2014/main" id="{B0B6C1D4-E349-4C4D-A8CB-0C0BC3331501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24">
                <a:extLst>
                  <a:ext uri="{FF2B5EF4-FFF2-40B4-BE49-F238E27FC236}">
                    <a16:creationId xmlns:a16="http://schemas.microsoft.com/office/drawing/2014/main" id="{22721F12-6E2B-42C0-936E-8BA824A78497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0DF0C147-B54E-457D-AC3E-099A6EB96833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D2B0FB6F-9484-4D7C-A11C-E19808B156BA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Freeform 19">
                  <a:extLst>
                    <a:ext uri="{FF2B5EF4-FFF2-40B4-BE49-F238E27FC236}">
                      <a16:creationId xmlns:a16="http://schemas.microsoft.com/office/drawing/2014/main" id="{2E97E200-B776-4517-B6EF-8040FC6F1FE7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Freeform 20">
                  <a:extLst>
                    <a:ext uri="{FF2B5EF4-FFF2-40B4-BE49-F238E27FC236}">
                      <a16:creationId xmlns:a16="http://schemas.microsoft.com/office/drawing/2014/main" id="{34C526C7-6A83-44A9-95AD-574906BB4176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19">
              <a:extLst>
                <a:ext uri="{FF2B5EF4-FFF2-40B4-BE49-F238E27FC236}">
                  <a16:creationId xmlns:a16="http://schemas.microsoft.com/office/drawing/2014/main" id="{03EB645C-5375-4A40-B117-F22A98EE9B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57781" y="2499960"/>
              <a:ext cx="617392" cy="617392"/>
              <a:chOff x="331023" y="414040"/>
              <a:chExt cx="5704886" cy="5704886"/>
            </a:xfrm>
            <a:solidFill>
              <a:srgbClr val="F7931A"/>
            </a:solidFill>
          </p:grpSpPr>
          <p:sp>
            <p:nvSpPr>
              <p:cNvPr id="15" name="타원 4">
                <a:extLst>
                  <a:ext uri="{FF2B5EF4-FFF2-40B4-BE49-F238E27FC236}">
                    <a16:creationId xmlns:a16="http://schemas.microsoft.com/office/drawing/2014/main" id="{49DA0ABD-883B-4E90-9551-019843012D05}"/>
                  </a:ext>
                </a:extLst>
              </p:cNvPr>
              <p:cNvSpPr/>
              <p:nvPr/>
            </p:nvSpPr>
            <p:spPr>
              <a:xfrm>
                <a:off x="331023" y="414040"/>
                <a:ext cx="5704886" cy="5704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자유형 18">
                <a:extLst>
                  <a:ext uri="{FF2B5EF4-FFF2-40B4-BE49-F238E27FC236}">
                    <a16:creationId xmlns:a16="http://schemas.microsoft.com/office/drawing/2014/main" id="{13338BA9-5792-4778-A531-50CB4274C708}"/>
                  </a:ext>
                </a:extLst>
              </p:cNvPr>
              <p:cNvSpPr/>
              <p:nvPr/>
            </p:nvSpPr>
            <p:spPr>
              <a:xfrm>
                <a:off x="1732297" y="1404675"/>
                <a:ext cx="2723060" cy="3624123"/>
              </a:xfrm>
              <a:custGeom>
                <a:avLst/>
                <a:gdLst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451461 w 2723060"/>
                  <a:gd name="connsiteY5" fmla="*/ 966969 h 3624123"/>
                  <a:gd name="connsiteX6" fmla="*/ 1297825 w 2723060"/>
                  <a:gd name="connsiteY6" fmla="*/ 1585462 h 3624123"/>
                  <a:gd name="connsiteX7" fmla="*/ 1327295 w 2723060"/>
                  <a:gd name="connsiteY7" fmla="*/ 1593882 h 3624123"/>
                  <a:gd name="connsiteX8" fmla="*/ 2101069 w 2723060"/>
                  <a:gd name="connsiteY8" fmla="*/ 1442099 h 3624123"/>
                  <a:gd name="connsiteX9" fmla="*/ 1476944 w 2723060"/>
                  <a:gd name="connsiteY9" fmla="*/ 971501 h 3624123"/>
                  <a:gd name="connsiteX10" fmla="*/ 1344584 w 2723060"/>
                  <a:gd name="connsiteY10" fmla="*/ 0 h 3624123"/>
                  <a:gd name="connsiteX11" fmla="*/ 1671487 w 2723060"/>
                  <a:gd name="connsiteY11" fmla="*/ 81203 h 3624123"/>
                  <a:gd name="connsiteX12" fmla="*/ 1542443 w 2723060"/>
                  <a:gd name="connsiteY12" fmla="*/ 600696 h 3624123"/>
                  <a:gd name="connsiteX13" fmla="*/ 1773570 w 2723060"/>
                  <a:gd name="connsiteY13" fmla="*/ 661967 h 3624123"/>
                  <a:gd name="connsiteX14" fmla="*/ 1902732 w 2723060"/>
                  <a:gd name="connsiteY14" fmla="*/ 141995 h 3624123"/>
                  <a:gd name="connsiteX15" fmla="*/ 2229635 w 2723060"/>
                  <a:gd name="connsiteY15" fmla="*/ 223199 h 3624123"/>
                  <a:gd name="connsiteX16" fmla="*/ 2097157 w 2723060"/>
                  <a:gd name="connsiteY16" fmla="*/ 756519 h 3624123"/>
                  <a:gd name="connsiteX17" fmla="*/ 2123708 w 2723060"/>
                  <a:gd name="connsiteY17" fmla="*/ 764788 h 3624123"/>
                  <a:gd name="connsiteX18" fmla="*/ 2335072 w 2723060"/>
                  <a:gd name="connsiteY18" fmla="*/ 840224 h 3624123"/>
                  <a:gd name="connsiteX19" fmla="*/ 2324552 w 2723060"/>
                  <a:gd name="connsiteY19" fmla="*/ 1922314 h 3624123"/>
                  <a:gd name="connsiteX20" fmla="*/ 1696129 w 2723060"/>
                  <a:gd name="connsiteY20" fmla="*/ 3139458 h 3624123"/>
                  <a:gd name="connsiteX21" fmla="*/ 1517188 w 2723060"/>
                  <a:gd name="connsiteY21" fmla="*/ 3096262 h 3624123"/>
                  <a:gd name="connsiteX22" fmla="*/ 1386066 w 2723060"/>
                  <a:gd name="connsiteY22" fmla="*/ 3624123 h 3624123"/>
                  <a:gd name="connsiteX23" fmla="*/ 1059163 w 2723060"/>
                  <a:gd name="connsiteY23" fmla="*/ 3542919 h 3624123"/>
                  <a:gd name="connsiteX24" fmla="*/ 1189748 w 2723060"/>
                  <a:gd name="connsiteY24" fmla="*/ 3017219 h 3624123"/>
                  <a:gd name="connsiteX25" fmla="*/ 956179 w 2723060"/>
                  <a:gd name="connsiteY25" fmla="*/ 2960836 h 3624123"/>
                  <a:gd name="connsiteX26" fmla="*/ 824545 w 2723060"/>
                  <a:gd name="connsiteY26" fmla="*/ 3490760 h 3624123"/>
                  <a:gd name="connsiteX27" fmla="*/ 497641 w 2723060"/>
                  <a:gd name="connsiteY27" fmla="*/ 3409556 h 3624123"/>
                  <a:gd name="connsiteX28" fmla="*/ 628739 w 2723060"/>
                  <a:gd name="connsiteY28" fmla="*/ 2881793 h 3624123"/>
                  <a:gd name="connsiteX29" fmla="*/ 0 w 2723060"/>
                  <a:gd name="connsiteY29" fmla="*/ 2730017 h 3624123"/>
                  <a:gd name="connsiteX30" fmla="*/ 156593 w 2723060"/>
                  <a:gd name="connsiteY30" fmla="*/ 2363814 h 3624123"/>
                  <a:gd name="connsiteX31" fmla="*/ 371795 w 2723060"/>
                  <a:gd name="connsiteY31" fmla="*/ 2423080 h 3624123"/>
                  <a:gd name="connsiteX32" fmla="*/ 531510 w 2723060"/>
                  <a:gd name="connsiteY32" fmla="*/ 2341701 h 3624123"/>
                  <a:gd name="connsiteX33" fmla="*/ 874781 w 2723060"/>
                  <a:gd name="connsiteY33" fmla="*/ 939029 h 3624123"/>
                  <a:gd name="connsiteX34" fmla="*/ 772687 w 2723060"/>
                  <a:gd name="connsiteY34" fmla="*/ 774709 h 3624123"/>
                  <a:gd name="connsiteX35" fmla="*/ 502494 w 2723060"/>
                  <a:gd name="connsiteY35" fmla="*/ 705662 h 3624123"/>
                  <a:gd name="connsiteX36" fmla="*/ 579104 w 2723060"/>
                  <a:gd name="connsiteY36" fmla="*/ 367817 h 3624123"/>
                  <a:gd name="connsiteX37" fmla="*/ 1021286 w 2723060"/>
                  <a:gd name="connsiteY37" fmla="*/ 475515 h 3624123"/>
                  <a:gd name="connsiteX38" fmla="*/ 1215103 w 2723060"/>
                  <a:gd name="connsiteY38" fmla="*/ 521254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23060" h="3624123">
                    <a:moveTo>
                      <a:pt x="1218382" y="1905279"/>
                    </a:moveTo>
                    <a:lnTo>
                      <a:pt x="1051614" y="2576639"/>
                    </a:lnTo>
                    <a:lnTo>
                      <a:pt x="1081311" y="2585169"/>
                    </a:lnTo>
                    <a:cubicBezTo>
                      <a:pt x="1298969" y="2649950"/>
                      <a:pt x="1914361" y="2852449"/>
                      <a:pt x="2005664" y="2455670"/>
                    </a:cubicBezTo>
                    <a:cubicBezTo>
                      <a:pt x="2108358" y="2083382"/>
                      <a:pt x="1458666" y="1949007"/>
                      <a:pt x="1243900" y="1909857"/>
                    </a:cubicBezTo>
                    <a:lnTo>
                      <a:pt x="1218382" y="1905279"/>
                    </a:lnTo>
                    <a:close/>
                    <a:moveTo>
                      <a:pt x="1451461" y="966969"/>
                    </a:moveTo>
                    <a:lnTo>
                      <a:pt x="1297825" y="1585462"/>
                    </a:lnTo>
                    <a:lnTo>
                      <a:pt x="1327295" y="1593882"/>
                    </a:lnTo>
                    <a:cubicBezTo>
                      <a:pt x="1519222" y="1650575"/>
                      <a:pt x="2016915" y="1812926"/>
                      <a:pt x="2101069" y="1442099"/>
                    </a:cubicBezTo>
                    <a:cubicBezTo>
                      <a:pt x="2177824" y="1109186"/>
                      <a:pt x="1664178" y="1005150"/>
                      <a:pt x="1476944" y="971501"/>
                    </a:cubicBezTo>
                    <a:lnTo>
                      <a:pt x="1451461" y="966969"/>
                    </a:lnTo>
                    <a:close/>
                    <a:moveTo>
                      <a:pt x="1344584" y="0"/>
                    </a:moveTo>
                    <a:lnTo>
                      <a:pt x="1671487" y="81203"/>
                    </a:lnTo>
                    <a:lnTo>
                      <a:pt x="1542443" y="600696"/>
                    </a:lnTo>
                    <a:lnTo>
                      <a:pt x="1773570" y="661967"/>
                    </a:lnTo>
                    <a:lnTo>
                      <a:pt x="1902732" y="141995"/>
                    </a:lnTo>
                    <a:lnTo>
                      <a:pt x="2229635" y="223199"/>
                    </a:lnTo>
                    <a:lnTo>
                      <a:pt x="2097157" y="756519"/>
                    </a:lnTo>
                    <a:cubicBezTo>
                      <a:pt x="2174081" y="779658"/>
                      <a:pt x="2255767" y="812322"/>
                      <a:pt x="2335072" y="840224"/>
                    </a:cubicBezTo>
                    <a:cubicBezTo>
                      <a:pt x="2999363" y="1160478"/>
                      <a:pt x="2684151" y="1877269"/>
                      <a:pt x="2324552" y="1922314"/>
                    </a:cubicBezTo>
                    <a:cubicBezTo>
                      <a:pt x="3020600" y="2255035"/>
                      <a:pt x="2529999" y="3321640"/>
                      <a:pt x="1696129" y="3139458"/>
                    </a:cubicBezTo>
                    <a:lnTo>
                      <a:pt x="1517188" y="3096262"/>
                    </a:lnTo>
                    <a:lnTo>
                      <a:pt x="1386066" y="3624123"/>
                    </a:lnTo>
                    <a:lnTo>
                      <a:pt x="1059163" y="3542919"/>
                    </a:lnTo>
                    <a:lnTo>
                      <a:pt x="1189748" y="3017219"/>
                    </a:lnTo>
                    <a:lnTo>
                      <a:pt x="956179" y="2960836"/>
                    </a:lnTo>
                    <a:lnTo>
                      <a:pt x="824545" y="3490760"/>
                    </a:lnTo>
                    <a:lnTo>
                      <a:pt x="497641" y="3409556"/>
                    </a:lnTo>
                    <a:lnTo>
                      <a:pt x="628739" y="2881793"/>
                    </a:lnTo>
                    <a:lnTo>
                      <a:pt x="0" y="2730017"/>
                    </a:lnTo>
                    <a:lnTo>
                      <a:pt x="156593" y="2363814"/>
                    </a:lnTo>
                    <a:cubicBezTo>
                      <a:pt x="275674" y="2398365"/>
                      <a:pt x="261590" y="2400365"/>
                      <a:pt x="371795" y="2423080"/>
                    </a:cubicBezTo>
                    <a:cubicBezTo>
                      <a:pt x="457460" y="2444548"/>
                      <a:pt x="500452" y="2427767"/>
                      <a:pt x="531510" y="2341701"/>
                    </a:cubicBezTo>
                    <a:cubicBezTo>
                      <a:pt x="598079" y="2089920"/>
                      <a:pt x="822255" y="1188850"/>
                      <a:pt x="874781" y="939029"/>
                    </a:cubicBezTo>
                    <a:cubicBezTo>
                      <a:pt x="885877" y="854924"/>
                      <a:pt x="836708" y="809166"/>
                      <a:pt x="772687" y="774709"/>
                    </a:cubicBezTo>
                    <a:cubicBezTo>
                      <a:pt x="651057" y="727032"/>
                      <a:pt x="597490" y="720787"/>
                      <a:pt x="502494" y="705662"/>
                    </a:cubicBezTo>
                    <a:lnTo>
                      <a:pt x="579104" y="367817"/>
                    </a:lnTo>
                    <a:cubicBezTo>
                      <a:pt x="724942" y="405705"/>
                      <a:pt x="872814" y="440818"/>
                      <a:pt x="1021286" y="475515"/>
                    </a:cubicBezTo>
                    <a:lnTo>
                      <a:pt x="1215103" y="521254"/>
                    </a:lnTo>
                    <a:lnTo>
                      <a:pt x="13445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8930C9D3-0A6A-4179-BF4D-06C05E54D680}"/>
                </a:ext>
              </a:extLst>
            </p:cNvPr>
            <p:cNvSpPr/>
            <p:nvPr/>
          </p:nvSpPr>
          <p:spPr>
            <a:xfrm rot="15759340">
              <a:off x="7438742" y="195543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F681EA20-767F-4995-BA9C-46230ED589A5}"/>
                </a:ext>
              </a:extLst>
            </p:cNvPr>
            <p:cNvSpPr/>
            <p:nvPr/>
          </p:nvSpPr>
          <p:spPr>
            <a:xfrm rot="11980498">
              <a:off x="6900650" y="240254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C42291C4-0BA1-4389-8A26-32DC5E4FF95F}"/>
                </a:ext>
              </a:extLst>
            </p:cNvPr>
            <p:cNvSpPr/>
            <p:nvPr/>
          </p:nvSpPr>
          <p:spPr>
            <a:xfrm rot="19265083">
              <a:off x="7027522" y="3061057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524FF286-2871-4CDF-BC60-619B47B2E815}"/>
                </a:ext>
              </a:extLst>
            </p:cNvPr>
            <p:cNvSpPr/>
            <p:nvPr/>
          </p:nvSpPr>
          <p:spPr>
            <a:xfrm rot="9071228" flipH="1">
              <a:off x="8136495" y="2287450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89B070D8-6DB9-47D8-A681-539AEB8917B6}"/>
                </a:ext>
              </a:extLst>
            </p:cNvPr>
            <p:cNvSpPr/>
            <p:nvPr/>
          </p:nvSpPr>
          <p:spPr>
            <a:xfrm rot="2334917" flipH="1">
              <a:off x="8141497" y="298876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49">
            <a:extLst>
              <a:ext uri="{FF2B5EF4-FFF2-40B4-BE49-F238E27FC236}">
                <a16:creationId xmlns:a16="http://schemas.microsoft.com/office/drawing/2014/main" id="{855D45D8-6802-40CA-BF5A-2FECDA6BFE9F}"/>
              </a:ext>
            </a:extLst>
          </p:cNvPr>
          <p:cNvGrpSpPr/>
          <p:nvPr/>
        </p:nvGrpSpPr>
        <p:grpSpPr>
          <a:xfrm rot="10800000" flipV="1">
            <a:off x="9580279" y="5523871"/>
            <a:ext cx="2523434" cy="1065203"/>
            <a:chOff x="1682410" y="2217893"/>
            <a:chExt cx="2019261" cy="852379"/>
          </a:xfrm>
        </p:grpSpPr>
        <p:grpSp>
          <p:nvGrpSpPr>
            <p:cNvPr id="29" name="그룹 50">
              <a:extLst>
                <a:ext uri="{FF2B5EF4-FFF2-40B4-BE49-F238E27FC236}">
                  <a16:creationId xmlns:a16="http://schemas.microsoft.com/office/drawing/2014/main" id="{7BC9C05C-31F1-49B4-AF0D-AF25F45E1D8E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20684FA5-D7FD-4174-BB5F-152268500212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CA61DCDF-29F7-4DAE-A463-95F82D237C25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직사각형 51">
              <a:extLst>
                <a:ext uri="{FF2B5EF4-FFF2-40B4-BE49-F238E27FC236}">
                  <a16:creationId xmlns:a16="http://schemas.microsoft.com/office/drawing/2014/main" id="{A3A1DFAB-E019-4B30-A14C-25BEA442672C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686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5B7A47-54C4-4C59-AAF6-85533F6FC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IN</a:t>
            </a:r>
            <a:r>
              <a:rPr lang="en-SG" dirty="0">
                <a:solidFill>
                  <a:schemeClr val="accent2"/>
                </a:solidFill>
              </a:rPr>
              <a:t>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D1909-BF95-4E6A-98C3-178CEC394B6B}"/>
              </a:ext>
            </a:extLst>
          </p:cNvPr>
          <p:cNvSpPr txBox="1"/>
          <p:nvPr/>
        </p:nvSpPr>
        <p:spPr>
          <a:xfrm>
            <a:off x="3418571" y="1410671"/>
            <a:ext cx="4883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tx2"/>
                </a:solidFill>
              </a:rPr>
              <a:t>Reddit recently offers 2 new Ethereum based crypto-currencies:</a:t>
            </a:r>
          </a:p>
          <a:p>
            <a:endParaRPr lang="en-SG" b="1" dirty="0">
              <a:solidFill>
                <a:schemeClr val="tx2"/>
              </a:solidFill>
            </a:endParaRPr>
          </a:p>
          <a:p>
            <a:r>
              <a:rPr lang="en-SG" b="1" dirty="0">
                <a:solidFill>
                  <a:schemeClr val="tx2"/>
                </a:solidFill>
              </a:rPr>
              <a:t>MOON</a:t>
            </a:r>
          </a:p>
          <a:p>
            <a:endParaRPr lang="en-SG" b="1" dirty="0">
              <a:solidFill>
                <a:schemeClr val="tx2"/>
              </a:solidFill>
            </a:endParaRPr>
          </a:p>
          <a:p>
            <a:r>
              <a:rPr lang="en-SG" b="1" dirty="0">
                <a:solidFill>
                  <a:schemeClr val="tx2"/>
                </a:solidFill>
              </a:rPr>
              <a:t>BRICK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A5FDD-F413-41AB-BC6B-ED17204EB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671"/>
            <a:ext cx="2604230" cy="2474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B40B6-1D03-4B5D-BB2F-64F4BDE93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71" y="3345581"/>
            <a:ext cx="5354857" cy="31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8E178642-90E9-45F2-93E4-B7DF0FCD89F8}"/>
              </a:ext>
            </a:extLst>
          </p:cNvPr>
          <p:cNvSpPr txBox="1"/>
          <p:nvPr/>
        </p:nvSpPr>
        <p:spPr>
          <a:xfrm>
            <a:off x="2604230" y="4406227"/>
            <a:ext cx="221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Explore different lemmatization options</a:t>
            </a:r>
          </a:p>
        </p:txBody>
      </p:sp>
      <p:sp>
        <p:nvSpPr>
          <p:cNvPr id="43" name="Rounded Rectangle 18">
            <a:extLst>
              <a:ext uri="{FF2B5EF4-FFF2-40B4-BE49-F238E27FC236}">
                <a16:creationId xmlns:a16="http://schemas.microsoft.com/office/drawing/2014/main" id="{CDBFD96B-7F1C-4BDE-9083-F6D0CBEB1860}"/>
              </a:ext>
            </a:extLst>
          </p:cNvPr>
          <p:cNvSpPr/>
          <p:nvPr/>
        </p:nvSpPr>
        <p:spPr>
          <a:xfrm>
            <a:off x="2878656" y="2758234"/>
            <a:ext cx="1577493" cy="13415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Group 27">
            <a:extLst>
              <a:ext uri="{FF2B5EF4-FFF2-40B4-BE49-F238E27FC236}">
                <a16:creationId xmlns:a16="http://schemas.microsoft.com/office/drawing/2014/main" id="{E99EA520-5AE6-4B40-98BC-D92CC0C6D5E3}"/>
              </a:ext>
            </a:extLst>
          </p:cNvPr>
          <p:cNvGrpSpPr/>
          <p:nvPr/>
        </p:nvGrpSpPr>
        <p:grpSpPr>
          <a:xfrm>
            <a:off x="4821936" y="4258623"/>
            <a:ext cx="3777724" cy="690929"/>
            <a:chOff x="5364088" y="2940913"/>
            <a:chExt cx="2771800" cy="69092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625770-6B88-4FF7-A351-92B38418F21C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D5ED13-9FCF-4213-8E57-A790697DF98C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Rounded Rectangle 18">
            <a:extLst>
              <a:ext uri="{FF2B5EF4-FFF2-40B4-BE49-F238E27FC236}">
                <a16:creationId xmlns:a16="http://schemas.microsoft.com/office/drawing/2014/main" id="{BF495CC9-F4C1-4E76-B409-8132D1C6EED0}"/>
              </a:ext>
            </a:extLst>
          </p:cNvPr>
          <p:cNvSpPr/>
          <p:nvPr/>
        </p:nvSpPr>
        <p:spPr>
          <a:xfrm>
            <a:off x="5922051" y="2723441"/>
            <a:ext cx="1577494" cy="13415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5E67F-4B14-4E41-AD55-C526A60FF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FUTURE </a:t>
            </a:r>
            <a:r>
              <a:rPr lang="en-SG" dirty="0">
                <a:solidFill>
                  <a:schemeClr val="accent2"/>
                </a:solidFill>
              </a:rPr>
              <a:t>WORK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38F302D-BB3B-4592-84D4-AE53A208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671"/>
            <a:ext cx="2604230" cy="2474018"/>
          </a:xfrm>
          <a:prstGeom prst="rect">
            <a:avLst/>
          </a:prstGeom>
        </p:spPr>
      </p:pic>
      <p:sp>
        <p:nvSpPr>
          <p:cNvPr id="78" name="Rectangle 7">
            <a:extLst>
              <a:ext uri="{FF2B5EF4-FFF2-40B4-BE49-F238E27FC236}">
                <a16:creationId xmlns:a16="http://schemas.microsoft.com/office/drawing/2014/main" id="{6E69B0B3-6612-4A6D-ADEE-DAA6BB30BDF3}"/>
              </a:ext>
            </a:extLst>
          </p:cNvPr>
          <p:cNvSpPr/>
          <p:nvPr/>
        </p:nvSpPr>
        <p:spPr>
          <a:xfrm>
            <a:off x="6397586" y="2955185"/>
            <a:ext cx="767887" cy="8193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Isosceles Triangle 57">
            <a:extLst>
              <a:ext uri="{FF2B5EF4-FFF2-40B4-BE49-F238E27FC236}">
                <a16:creationId xmlns:a16="http://schemas.microsoft.com/office/drawing/2014/main" id="{3BC069DE-5F7E-49F6-A4F6-1452B52E12B4}"/>
              </a:ext>
            </a:extLst>
          </p:cNvPr>
          <p:cNvSpPr/>
          <p:nvPr/>
        </p:nvSpPr>
        <p:spPr>
          <a:xfrm>
            <a:off x="3405511" y="2910719"/>
            <a:ext cx="477459" cy="1115016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5A734-6880-46F8-9CD1-C7B65C872861}"/>
              </a:ext>
            </a:extLst>
          </p:cNvPr>
          <p:cNvSpPr txBox="1"/>
          <p:nvPr/>
        </p:nvSpPr>
        <p:spPr>
          <a:xfrm>
            <a:off x="5146189" y="4335145"/>
            <a:ext cx="3067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topic distributions as part of input features for other models that predict bitcoin price</a:t>
            </a:r>
          </a:p>
        </p:txBody>
      </p:sp>
      <p:grpSp>
        <p:nvGrpSpPr>
          <p:cNvPr id="13" name="Group 27">
            <a:extLst>
              <a:ext uri="{FF2B5EF4-FFF2-40B4-BE49-F238E27FC236}">
                <a16:creationId xmlns:a16="http://schemas.microsoft.com/office/drawing/2014/main" id="{88FE5603-B22A-45DF-BF0D-50CDCD923875}"/>
              </a:ext>
            </a:extLst>
          </p:cNvPr>
          <p:cNvGrpSpPr/>
          <p:nvPr/>
        </p:nvGrpSpPr>
        <p:grpSpPr>
          <a:xfrm>
            <a:off x="8213229" y="4293416"/>
            <a:ext cx="3777724" cy="690929"/>
            <a:chOff x="5364088" y="2940913"/>
            <a:chExt cx="2771800" cy="6909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C164F-BB8D-4D3B-9E71-5B1002BE5619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B831FA-9F7B-47B2-975F-8A7A9593FB39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56400F7D-6AF1-4C3F-9F6A-9144E15EAEB7}"/>
              </a:ext>
            </a:extLst>
          </p:cNvPr>
          <p:cNvSpPr/>
          <p:nvPr/>
        </p:nvSpPr>
        <p:spPr>
          <a:xfrm>
            <a:off x="9313344" y="2758234"/>
            <a:ext cx="1577494" cy="13415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DA026-C300-485F-AEB9-487E8E41B25C}"/>
              </a:ext>
            </a:extLst>
          </p:cNvPr>
          <p:cNvSpPr txBox="1"/>
          <p:nvPr/>
        </p:nvSpPr>
        <p:spPr>
          <a:xfrm>
            <a:off x="8537482" y="4369938"/>
            <a:ext cx="306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Visualization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9810057" y="3067269"/>
            <a:ext cx="741502" cy="723462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2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>
            <a:extLst>
              <a:ext uri="{FF2B5EF4-FFF2-40B4-BE49-F238E27FC236}">
                <a16:creationId xmlns:a16="http://schemas.microsoft.com/office/drawing/2014/main" id="{4FDB5D36-854E-46D8-BCF9-61C1EF42AFE2}"/>
              </a:ext>
            </a:extLst>
          </p:cNvPr>
          <p:cNvSpPr/>
          <p:nvPr/>
        </p:nvSpPr>
        <p:spPr>
          <a:xfrm>
            <a:off x="5171631" y="773884"/>
            <a:ext cx="6868802" cy="5310231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ko-KR" dirty="0"/>
              <a:t>`</a:t>
            </a:r>
            <a:endParaRPr lang="ko-KR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1A42A25-0609-4DBB-BEF2-DDA72351A855}"/>
              </a:ext>
            </a:extLst>
          </p:cNvPr>
          <p:cNvSpPr/>
          <p:nvPr/>
        </p:nvSpPr>
        <p:spPr>
          <a:xfrm>
            <a:off x="5057363" y="656438"/>
            <a:ext cx="6983070" cy="5530922"/>
          </a:xfrm>
          <a:custGeom>
            <a:avLst/>
            <a:gdLst>
              <a:gd name="connsiteX0" fmla="*/ 0 w 3744416"/>
              <a:gd name="connsiteY0" fmla="*/ 0 h 1008112"/>
              <a:gd name="connsiteX1" fmla="*/ 3744416 w 3744416"/>
              <a:gd name="connsiteY1" fmla="*/ 0 h 1008112"/>
              <a:gd name="connsiteX2" fmla="*/ 3744416 w 3744416"/>
              <a:gd name="connsiteY2" fmla="*/ 1008112 h 1008112"/>
              <a:gd name="connsiteX3" fmla="*/ 0 w 3744416"/>
              <a:gd name="connsiteY3" fmla="*/ 1008112 h 1008112"/>
              <a:gd name="connsiteX4" fmla="*/ 0 w 3744416"/>
              <a:gd name="connsiteY4" fmla="*/ 0 h 1008112"/>
              <a:gd name="connsiteX0" fmla="*/ 3744416 w 3835856"/>
              <a:gd name="connsiteY0" fmla="*/ 0 h 1008112"/>
              <a:gd name="connsiteX1" fmla="*/ 3744416 w 3835856"/>
              <a:gd name="connsiteY1" fmla="*/ 1008112 h 1008112"/>
              <a:gd name="connsiteX2" fmla="*/ 0 w 3835856"/>
              <a:gd name="connsiteY2" fmla="*/ 1008112 h 1008112"/>
              <a:gd name="connsiteX3" fmla="*/ 0 w 3835856"/>
              <a:gd name="connsiteY3" fmla="*/ 0 h 1008112"/>
              <a:gd name="connsiteX4" fmla="*/ 3835856 w 3835856"/>
              <a:gd name="connsiteY4" fmla="*/ 91440 h 1008112"/>
              <a:gd name="connsiteX0" fmla="*/ 3744416 w 3835856"/>
              <a:gd name="connsiteY0" fmla="*/ 1008112 h 1008112"/>
              <a:gd name="connsiteX1" fmla="*/ 0 w 3835856"/>
              <a:gd name="connsiteY1" fmla="*/ 1008112 h 1008112"/>
              <a:gd name="connsiteX2" fmla="*/ 0 w 3835856"/>
              <a:gd name="connsiteY2" fmla="*/ 0 h 1008112"/>
              <a:gd name="connsiteX3" fmla="*/ 3835856 w 3835856"/>
              <a:gd name="connsiteY3" fmla="*/ 91440 h 1008112"/>
              <a:gd name="connsiteX0" fmla="*/ 3744416 w 3825223"/>
              <a:gd name="connsiteY0" fmla="*/ 1008112 h 1008112"/>
              <a:gd name="connsiteX1" fmla="*/ 0 w 3825223"/>
              <a:gd name="connsiteY1" fmla="*/ 1008112 h 1008112"/>
              <a:gd name="connsiteX2" fmla="*/ 0 w 3825223"/>
              <a:gd name="connsiteY2" fmla="*/ 0 h 1008112"/>
              <a:gd name="connsiteX3" fmla="*/ 3825223 w 3825223"/>
              <a:gd name="connsiteY3" fmla="*/ 17013 h 1008112"/>
              <a:gd name="connsiteX0" fmla="*/ 3744416 w 3761428"/>
              <a:gd name="connsiteY0" fmla="*/ 1008112 h 1008112"/>
              <a:gd name="connsiteX1" fmla="*/ 0 w 3761428"/>
              <a:gd name="connsiteY1" fmla="*/ 1008112 h 1008112"/>
              <a:gd name="connsiteX2" fmla="*/ 0 w 3761428"/>
              <a:gd name="connsiteY2" fmla="*/ 0 h 1008112"/>
              <a:gd name="connsiteX3" fmla="*/ 3761428 w 3761428"/>
              <a:gd name="connsiteY3" fmla="*/ 6381 h 1008112"/>
              <a:gd name="connsiteX0" fmla="*/ 3744416 w 3747714"/>
              <a:gd name="connsiteY0" fmla="*/ 1012372 h 1012372"/>
              <a:gd name="connsiteX1" fmla="*/ 0 w 3747714"/>
              <a:gd name="connsiteY1" fmla="*/ 1012372 h 1012372"/>
              <a:gd name="connsiteX2" fmla="*/ 0 w 3747714"/>
              <a:gd name="connsiteY2" fmla="*/ 4260 h 1012372"/>
              <a:gd name="connsiteX3" fmla="*/ 3747714 w 3747714"/>
              <a:gd name="connsiteY3" fmla="*/ 0 h 101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714" h="1012372">
                <a:moveTo>
                  <a:pt x="3744416" y="1012372"/>
                </a:moveTo>
                <a:lnTo>
                  <a:pt x="0" y="1012372"/>
                </a:lnTo>
                <a:lnTo>
                  <a:pt x="0" y="4260"/>
                </a:lnTo>
                <a:lnTo>
                  <a:pt x="3747714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909E0-3434-406E-BAB5-D751CE895C1D}"/>
              </a:ext>
            </a:extLst>
          </p:cNvPr>
          <p:cNvGrpSpPr/>
          <p:nvPr/>
        </p:nvGrpSpPr>
        <p:grpSpPr>
          <a:xfrm>
            <a:off x="5460553" y="1599486"/>
            <a:ext cx="6466818" cy="790694"/>
            <a:chOff x="2373343" y="1547686"/>
            <a:chExt cx="7911017" cy="7906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A768B2-CECD-450D-9757-3F5FF3675D43}"/>
                </a:ext>
              </a:extLst>
            </p:cNvPr>
            <p:cNvSpPr txBox="1"/>
            <p:nvPr/>
          </p:nvSpPr>
          <p:spPr>
            <a:xfrm>
              <a:off x="2373343" y="1547686"/>
              <a:ext cx="7911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Any Questions?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222394-8C76-41FF-A5D2-8336639BD747}"/>
                </a:ext>
              </a:extLst>
            </p:cNvPr>
            <p:cNvSpPr txBox="1"/>
            <p:nvPr/>
          </p:nvSpPr>
          <p:spPr>
            <a:xfrm>
              <a:off x="2373343" y="1938270"/>
              <a:ext cx="7911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Find me at: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CBDE45D-FAE2-463B-90BE-B4F89A70C47D}"/>
              </a:ext>
            </a:extLst>
          </p:cNvPr>
          <p:cNvSpPr/>
          <p:nvPr/>
        </p:nvSpPr>
        <p:spPr>
          <a:xfrm>
            <a:off x="5571161" y="3830911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131768-8A4A-4F4B-A0AA-88BDAA63E7B9}"/>
              </a:ext>
            </a:extLst>
          </p:cNvPr>
          <p:cNvSpPr/>
          <p:nvPr/>
        </p:nvSpPr>
        <p:spPr>
          <a:xfrm>
            <a:off x="5571161" y="5195870"/>
            <a:ext cx="656573" cy="64633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6DF5E5-C84F-4285-B97F-D12A7F894C36}"/>
              </a:ext>
            </a:extLst>
          </p:cNvPr>
          <p:cNvSpPr txBox="1"/>
          <p:nvPr/>
        </p:nvSpPr>
        <p:spPr>
          <a:xfrm>
            <a:off x="6451135" y="4054254"/>
            <a:ext cx="4899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https://www.linkedin.com/in/kira-wong-69319318/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C7BAB-6CD8-4F9A-A66C-83BAB3100F19}"/>
              </a:ext>
            </a:extLst>
          </p:cNvPr>
          <p:cNvSpPr txBox="1"/>
          <p:nvPr/>
        </p:nvSpPr>
        <p:spPr>
          <a:xfrm>
            <a:off x="6451135" y="5380536"/>
            <a:ext cx="517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https://github.com/Kirawong_datasci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72907A1-3F06-42A6-922F-D4F562163730}"/>
              </a:ext>
            </a:extLst>
          </p:cNvPr>
          <p:cNvSpPr/>
          <p:nvPr/>
        </p:nvSpPr>
        <p:spPr>
          <a:xfrm>
            <a:off x="5571161" y="2448903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51E1A-F291-4FB9-B0FF-96ECA3BB3655}"/>
              </a:ext>
            </a:extLst>
          </p:cNvPr>
          <p:cNvSpPr txBox="1"/>
          <p:nvPr/>
        </p:nvSpPr>
        <p:spPr>
          <a:xfrm>
            <a:off x="6451134" y="2663234"/>
            <a:ext cx="4485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Kirawong_datasci@hotmail.com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1018" y="781634"/>
            <a:ext cx="57053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Thank</a:t>
            </a:r>
            <a:r>
              <a:rPr lang="en-US" altLang="ko-KR" sz="5400" dirty="0">
                <a:solidFill>
                  <a:schemeClr val="accent2"/>
                </a:solidFill>
              </a:rPr>
              <a:t> </a:t>
            </a:r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You</a:t>
            </a:r>
            <a:endParaRPr lang="ko-KR" altLang="en-US" sz="54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2F59727-93F8-47C0-A66F-09D6DE942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69" y="5135088"/>
            <a:ext cx="723686" cy="7071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FD3D0E-0DC4-45C8-9CC7-B4DD83681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90" y="2534661"/>
            <a:ext cx="532344" cy="5323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60A2F7-9C59-4942-8022-A5F480BE9B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42" y="3973679"/>
            <a:ext cx="517192" cy="457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20C7D-03F2-47A5-AF4C-1F276DBBE4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9691" b="10463"/>
          <a:stretch/>
        </p:blipFill>
        <p:spPr>
          <a:xfrm>
            <a:off x="10273588" y="852124"/>
            <a:ext cx="1669409" cy="17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BBF564-C670-4AFD-AD75-77766502C5BA}"/>
              </a:ext>
            </a:extLst>
          </p:cNvPr>
          <p:cNvSpPr txBox="1"/>
          <p:nvPr/>
        </p:nvSpPr>
        <p:spPr>
          <a:xfrm>
            <a:off x="5273065" y="100805"/>
            <a:ext cx="57053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2"/>
                </a:solidFill>
                <a:cs typeface="Arial" pitchFamily="34" charset="0"/>
              </a:rPr>
              <a:t>BACK</a:t>
            </a:r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GROUND</a:t>
            </a:r>
            <a:endParaRPr lang="ko-KR" altLang="en-US" sz="5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7C63C-07C9-4342-A042-6FAD14544621}"/>
              </a:ext>
            </a:extLst>
          </p:cNvPr>
          <p:cNvSpPr txBox="1"/>
          <p:nvPr/>
        </p:nvSpPr>
        <p:spPr>
          <a:xfrm>
            <a:off x="5273065" y="1109860"/>
            <a:ext cx="6271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Cryptocurrencies are digital asset based on blockchain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Initial coin offering (ICO) are ongoing even in 2020</a:t>
            </a:r>
          </a:p>
          <a:p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CBAF59-3D10-4BDF-AA5A-7A4F37895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5686" r="13602"/>
          <a:stretch/>
        </p:blipFill>
        <p:spPr>
          <a:xfrm>
            <a:off x="6596990" y="2523787"/>
            <a:ext cx="3623383" cy="3809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5F02E-B3FC-46B7-A09B-57C7D29FA888}"/>
              </a:ext>
            </a:extLst>
          </p:cNvPr>
          <p:cNvSpPr txBox="1"/>
          <p:nvPr/>
        </p:nvSpPr>
        <p:spPr>
          <a:xfrm>
            <a:off x="6596990" y="6442501"/>
            <a:ext cx="488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Taken from https://icobench.com/stats</a:t>
            </a:r>
          </a:p>
          <a:p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2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2215" y="291305"/>
            <a:ext cx="57053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2"/>
                </a:solidFill>
                <a:cs typeface="Arial" pitchFamily="34" charset="0"/>
              </a:rPr>
              <a:t>OBJEC</a:t>
            </a:r>
            <a:r>
              <a:rPr lang="en-US" altLang="ko-KR" sz="5400" dirty="0">
                <a:solidFill>
                  <a:srgbClr val="FFC000"/>
                </a:solidFill>
                <a:cs typeface="Arial" pitchFamily="34" charset="0"/>
              </a:rPr>
              <a:t>TIVE</a:t>
            </a:r>
            <a:endParaRPr lang="ko-KR" altLang="en-US" sz="5400" dirty="0">
              <a:solidFill>
                <a:srgbClr val="FFC000"/>
              </a:solidFill>
              <a:cs typeface="Arial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99C177-221A-4046-9E7D-7ECAB7E601F5}"/>
              </a:ext>
            </a:extLst>
          </p:cNvPr>
          <p:cNvGrpSpPr/>
          <p:nvPr/>
        </p:nvGrpSpPr>
        <p:grpSpPr>
          <a:xfrm>
            <a:off x="6092215" y="1710975"/>
            <a:ext cx="4507692" cy="1197902"/>
            <a:chOff x="6557475" y="1392450"/>
            <a:chExt cx="4507692" cy="119790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4DC97C-B0A5-4198-8AEB-D84B9FBC6D7E}"/>
                </a:ext>
              </a:extLst>
            </p:cNvPr>
            <p:cNvSpPr txBox="1"/>
            <p:nvPr/>
          </p:nvSpPr>
          <p:spPr>
            <a:xfrm>
              <a:off x="6557475" y="1882466"/>
              <a:ext cx="4507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What topics do people talk about when it comes to crypto currency?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F21DB39-15E3-4DEC-BD34-F029101CEA04}"/>
                </a:ext>
              </a:extLst>
            </p:cNvPr>
            <p:cNvSpPr txBox="1"/>
            <p:nvPr/>
          </p:nvSpPr>
          <p:spPr>
            <a:xfrm>
              <a:off x="6557475" y="1392450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Identify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894CC3-93A5-4EEF-9A58-1DF270F35B99}"/>
              </a:ext>
            </a:extLst>
          </p:cNvPr>
          <p:cNvGrpSpPr/>
          <p:nvPr/>
        </p:nvGrpSpPr>
        <p:grpSpPr>
          <a:xfrm>
            <a:off x="6092215" y="3168060"/>
            <a:ext cx="4507692" cy="1502323"/>
            <a:chOff x="6557475" y="1770954"/>
            <a:chExt cx="4507692" cy="15023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76BB27-B76F-4BC0-9329-CA3A63FA4E82}"/>
                </a:ext>
              </a:extLst>
            </p:cNvPr>
            <p:cNvSpPr txBox="1"/>
            <p:nvPr/>
          </p:nvSpPr>
          <p:spPr>
            <a:xfrm>
              <a:off x="6557475" y="2257614"/>
              <a:ext cx="45076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Where to channel efforts to increase ICO success </a:t>
              </a:r>
            </a:p>
            <a:p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C8FC61-7F62-4B4C-A6A4-3BD362849ED9}"/>
                </a:ext>
              </a:extLst>
            </p:cNvPr>
            <p:cNvSpPr txBox="1"/>
            <p:nvPr/>
          </p:nvSpPr>
          <p:spPr>
            <a:xfrm>
              <a:off x="6557475" y="1770954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Understand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98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</a:t>
            </a:r>
            <a:r>
              <a:rPr lang="en-US" dirty="0">
                <a:solidFill>
                  <a:srgbClr val="FFC000"/>
                </a:solidFill>
              </a:rPr>
              <a:t>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302AA9-CFAE-40C8-896D-CF24BB738D2B}"/>
              </a:ext>
            </a:extLst>
          </p:cNvPr>
          <p:cNvGrpSpPr/>
          <p:nvPr/>
        </p:nvGrpSpPr>
        <p:grpSpPr>
          <a:xfrm>
            <a:off x="1895475" y="3098578"/>
            <a:ext cx="8391194" cy="2101454"/>
            <a:chOff x="535636" y="2528993"/>
            <a:chExt cx="5024801" cy="1547160"/>
          </a:xfrm>
        </p:grpSpPr>
        <p:sp>
          <p:nvSpPr>
            <p:cNvPr id="4" name="Isosceles Triangle 5">
              <a:extLst>
                <a:ext uri="{FF2B5EF4-FFF2-40B4-BE49-F238E27FC236}">
                  <a16:creationId xmlns:a16="http://schemas.microsoft.com/office/drawing/2014/main" id="{12C87F19-FBBC-4A46-BEB9-B598279DD1F1}"/>
                </a:ext>
              </a:extLst>
            </p:cNvPr>
            <p:cNvSpPr/>
            <p:nvPr/>
          </p:nvSpPr>
          <p:spPr>
            <a:xfrm>
              <a:off x="535636" y="2557925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A17D3B1E-6FDA-40B2-A28C-6A4B318F4F76}"/>
                </a:ext>
              </a:extLst>
            </p:cNvPr>
            <p:cNvSpPr/>
            <p:nvPr/>
          </p:nvSpPr>
          <p:spPr>
            <a:xfrm rot="10800000">
              <a:off x="2129649" y="3212976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52C1B11-C243-4862-B7AA-A4011819ACD4}"/>
                </a:ext>
              </a:extLst>
            </p:cNvPr>
            <p:cNvSpPr/>
            <p:nvPr/>
          </p:nvSpPr>
          <p:spPr>
            <a:xfrm>
              <a:off x="3723663" y="2528993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C0EB15-2A8D-4665-BFB9-16CE35582EA8}"/>
              </a:ext>
            </a:extLst>
          </p:cNvPr>
          <p:cNvSpPr txBox="1"/>
          <p:nvPr/>
        </p:nvSpPr>
        <p:spPr>
          <a:xfrm>
            <a:off x="2391201" y="157353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Reddit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25437-2E63-4AB9-93E9-BFAFB2F7C639}"/>
              </a:ext>
            </a:extLst>
          </p:cNvPr>
          <p:cNvSpPr txBox="1"/>
          <p:nvPr/>
        </p:nvSpPr>
        <p:spPr>
          <a:xfrm>
            <a:off x="2529736" y="4856550"/>
            <a:ext cx="191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 Scrape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796B30C-7EDB-4464-BFAE-C368E1FC4B38}"/>
              </a:ext>
            </a:extLst>
          </p:cNvPr>
          <p:cNvGrpSpPr/>
          <p:nvPr/>
        </p:nvGrpSpPr>
        <p:grpSpPr>
          <a:xfrm>
            <a:off x="7636879" y="1669293"/>
            <a:ext cx="2649790" cy="751625"/>
            <a:chOff x="5546300" y="1562702"/>
            <a:chExt cx="2649790" cy="7516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DB3475-F566-4EF6-818C-4022F412B2D2}"/>
                </a:ext>
              </a:extLst>
            </p:cNvPr>
            <p:cNvSpPr txBox="1"/>
            <p:nvPr/>
          </p:nvSpPr>
          <p:spPr>
            <a:xfrm>
              <a:off x="5963842" y="2037328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EB9872-74D1-453F-94FD-FB36E19CD834}"/>
                </a:ext>
              </a:extLst>
            </p:cNvPr>
            <p:cNvSpPr txBox="1"/>
            <p:nvPr/>
          </p:nvSpPr>
          <p:spPr>
            <a:xfrm>
              <a:off x="5546300" y="1562702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NLP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80EEF8-F244-4BD9-A48D-9FE059612AC8}"/>
              </a:ext>
            </a:extLst>
          </p:cNvPr>
          <p:cNvSpPr txBox="1"/>
          <p:nvPr/>
        </p:nvSpPr>
        <p:spPr>
          <a:xfrm>
            <a:off x="7528517" y="5108561"/>
            <a:ext cx="27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Pre-processing &amp;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Modelling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642CC-01A3-4273-8B80-D63F9D5A915B}"/>
              </a:ext>
            </a:extLst>
          </p:cNvPr>
          <p:cNvSpPr txBox="1"/>
          <p:nvPr/>
        </p:nvSpPr>
        <p:spPr>
          <a:xfrm>
            <a:off x="5228991" y="273665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599F2F66-9368-40BC-B95C-6B483A61EE42}"/>
              </a:ext>
            </a:extLst>
          </p:cNvPr>
          <p:cNvSpPr/>
          <p:nvPr/>
        </p:nvSpPr>
        <p:spPr>
          <a:xfrm rot="18900000">
            <a:off x="5810658" y="3230620"/>
            <a:ext cx="417512" cy="982896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Block Arc 14">
            <a:extLst>
              <a:ext uri="{FF2B5EF4-FFF2-40B4-BE49-F238E27FC236}">
                <a16:creationId xmlns:a16="http://schemas.microsoft.com/office/drawing/2014/main" id="{3EEFAC5F-3DF7-45AF-8F8E-D4DFB7EDA27D}"/>
              </a:ext>
            </a:extLst>
          </p:cNvPr>
          <p:cNvSpPr/>
          <p:nvPr/>
        </p:nvSpPr>
        <p:spPr>
          <a:xfrm rot="16200000">
            <a:off x="3201423" y="4076344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Oval 50">
            <a:extLst>
              <a:ext uri="{FF2B5EF4-FFF2-40B4-BE49-F238E27FC236}">
                <a16:creationId xmlns:a16="http://schemas.microsoft.com/office/drawing/2014/main" id="{47D7D22A-ACB2-41F1-A6C8-BAA957C7C690}"/>
              </a:ext>
            </a:extLst>
          </p:cNvPr>
          <p:cNvSpPr>
            <a:spLocks noChangeAspect="1"/>
          </p:cNvSpPr>
          <p:nvPr/>
        </p:nvSpPr>
        <p:spPr>
          <a:xfrm>
            <a:off x="8359311" y="4027608"/>
            <a:ext cx="929068" cy="1049324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0C93FB-17D8-4974-97A9-628A57A0BF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39" y="2042945"/>
            <a:ext cx="825573" cy="82557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E4AA993-6DDE-404D-8214-693A86F6C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706" y="5234414"/>
            <a:ext cx="2593614" cy="1048212"/>
          </a:xfrm>
          <a:prstGeom prst="rect">
            <a:avLst/>
          </a:prstGeom>
        </p:spPr>
      </p:pic>
      <p:sp>
        <p:nvSpPr>
          <p:cNvPr id="58" name="Rectangle 9">
            <a:extLst>
              <a:ext uri="{FF2B5EF4-FFF2-40B4-BE49-F238E27FC236}">
                <a16:creationId xmlns:a16="http://schemas.microsoft.com/office/drawing/2014/main" id="{082543EC-E031-4F0D-9631-D44F5FE317A3}"/>
              </a:ext>
            </a:extLst>
          </p:cNvPr>
          <p:cNvSpPr/>
          <p:nvPr/>
        </p:nvSpPr>
        <p:spPr>
          <a:xfrm>
            <a:off x="8281659" y="2169547"/>
            <a:ext cx="942688" cy="70474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 SET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600DE9B4-FEAD-497A-9230-C9CB19CEC976}"/>
              </a:ext>
            </a:extLst>
          </p:cNvPr>
          <p:cNvSpPr/>
          <p:nvPr/>
        </p:nvSpPr>
        <p:spPr>
          <a:xfrm>
            <a:off x="756262" y="1393170"/>
            <a:ext cx="675621" cy="615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7A149-D557-47C6-B8A2-39F7D444ADDF}"/>
              </a:ext>
            </a:extLst>
          </p:cNvPr>
          <p:cNvSpPr txBox="1"/>
          <p:nvPr/>
        </p:nvSpPr>
        <p:spPr>
          <a:xfrm>
            <a:off x="787484" y="1479986"/>
            <a:ext cx="59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id="{030010E5-39C4-4B98-A9F9-67DDB51D9C69}"/>
              </a:ext>
            </a:extLst>
          </p:cNvPr>
          <p:cNvGrpSpPr/>
          <p:nvPr/>
        </p:nvGrpSpPr>
        <p:grpSpPr>
          <a:xfrm>
            <a:off x="1507204" y="1317615"/>
            <a:ext cx="5686170" cy="793597"/>
            <a:chOff x="6210998" y="1259025"/>
            <a:chExt cx="1457346" cy="793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6B4106-A5B7-4F90-B0F9-13F54A0D0B66}"/>
                </a:ext>
              </a:extLst>
            </p:cNvPr>
            <p:cNvSpPr txBox="1"/>
            <p:nvPr/>
          </p:nvSpPr>
          <p:spPr>
            <a:xfrm>
              <a:off x="6210998" y="1259025"/>
              <a:ext cx="1457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PRAW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F6111-52D9-4D8C-B912-46217B1B497C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 package to communicate with Reddit’s API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id="{344D2F12-6814-4A7B-AFDB-CFB7B44A77F4}"/>
              </a:ext>
            </a:extLst>
          </p:cNvPr>
          <p:cNvGrpSpPr/>
          <p:nvPr/>
        </p:nvGrpSpPr>
        <p:grpSpPr>
          <a:xfrm>
            <a:off x="1490799" y="2277241"/>
            <a:ext cx="7661551" cy="1072288"/>
            <a:chOff x="6210998" y="1257333"/>
            <a:chExt cx="1457346" cy="10722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DE783A-94C7-4838-AA87-00752085D069}"/>
                </a:ext>
              </a:extLst>
            </p:cNvPr>
            <p:cNvSpPr txBox="1"/>
            <p:nvPr/>
          </p:nvSpPr>
          <p:spPr>
            <a:xfrm>
              <a:off x="6210998" y="1257333"/>
              <a:ext cx="1457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Sub Reddit (r/</a:t>
              </a:r>
              <a:r>
                <a:rPr lang="en-US" altLang="ko-KR" sz="2000" b="1" dirty="0" err="1">
                  <a:solidFill>
                    <a:schemeClr val="accent3"/>
                  </a:solidFill>
                  <a:cs typeface="Arial" pitchFamily="34" charset="0"/>
                </a:rPr>
                <a:t>CryptoCurrency</a:t>
              </a:r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29C9F4-BD46-40A5-8B87-695B09AF2A72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Dedicated online community where people write on a particular topic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254C0965-91CF-4F26-AAC1-4E6C352A7763}"/>
              </a:ext>
            </a:extLst>
          </p:cNvPr>
          <p:cNvGrpSpPr/>
          <p:nvPr/>
        </p:nvGrpSpPr>
        <p:grpSpPr>
          <a:xfrm>
            <a:off x="1462230" y="3176377"/>
            <a:ext cx="4954480" cy="810923"/>
            <a:chOff x="6210998" y="1241699"/>
            <a:chExt cx="1460510" cy="81092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CDA895-53A2-4249-B3BE-55E5593AED9A}"/>
                </a:ext>
              </a:extLst>
            </p:cNvPr>
            <p:cNvSpPr txBox="1"/>
            <p:nvPr/>
          </p:nvSpPr>
          <p:spPr>
            <a:xfrm>
              <a:off x="6214162" y="1241699"/>
              <a:ext cx="1457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Scrape Post title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B126EB-C1E9-4B36-9D73-76047D48F19D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Titles contain relevant information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692AE3D-8B5B-4F1A-9E23-FAD154127C1C}"/>
              </a:ext>
            </a:extLst>
          </p:cNvPr>
          <p:cNvSpPr/>
          <p:nvPr/>
        </p:nvSpPr>
        <p:spPr>
          <a:xfrm>
            <a:off x="1" y="1872342"/>
            <a:ext cx="12218126" cy="4397829"/>
          </a:xfrm>
          <a:custGeom>
            <a:avLst/>
            <a:gdLst>
              <a:gd name="connsiteX0" fmla="*/ 0 w 12209417"/>
              <a:gd name="connsiteY0" fmla="*/ 4284617 h 4284617"/>
              <a:gd name="connsiteX1" fmla="*/ 7977051 w 12209417"/>
              <a:gd name="connsiteY1" fmla="*/ 4284617 h 4284617"/>
              <a:gd name="connsiteX2" fmla="*/ 8342811 w 12209417"/>
              <a:gd name="connsiteY2" fmla="*/ 3579223 h 4284617"/>
              <a:gd name="connsiteX3" fmla="*/ 9448800 w 12209417"/>
              <a:gd name="connsiteY3" fmla="*/ 2725783 h 4284617"/>
              <a:gd name="connsiteX4" fmla="*/ 9657806 w 12209417"/>
              <a:gd name="connsiteY4" fmla="*/ 2063932 h 4284617"/>
              <a:gd name="connsiteX5" fmla="*/ 10755086 w 12209417"/>
              <a:gd name="connsiteY5" fmla="*/ 905692 h 4284617"/>
              <a:gd name="connsiteX6" fmla="*/ 11695611 w 12209417"/>
              <a:gd name="connsiteY6" fmla="*/ 644434 h 4284617"/>
              <a:gd name="connsiteX7" fmla="*/ 12209417 w 12209417"/>
              <a:gd name="connsiteY7" fmla="*/ 0 h 4284617"/>
              <a:gd name="connsiteX0" fmla="*/ 0 w 12583885"/>
              <a:gd name="connsiteY0" fmla="*/ 4354286 h 4354286"/>
              <a:gd name="connsiteX1" fmla="*/ 7977051 w 12583885"/>
              <a:gd name="connsiteY1" fmla="*/ 4354286 h 4354286"/>
              <a:gd name="connsiteX2" fmla="*/ 8342811 w 12583885"/>
              <a:gd name="connsiteY2" fmla="*/ 3648892 h 4354286"/>
              <a:gd name="connsiteX3" fmla="*/ 9448800 w 12583885"/>
              <a:gd name="connsiteY3" fmla="*/ 2795452 h 4354286"/>
              <a:gd name="connsiteX4" fmla="*/ 9657806 w 12583885"/>
              <a:gd name="connsiteY4" fmla="*/ 2133601 h 4354286"/>
              <a:gd name="connsiteX5" fmla="*/ 10755086 w 12583885"/>
              <a:gd name="connsiteY5" fmla="*/ 975361 h 4354286"/>
              <a:gd name="connsiteX6" fmla="*/ 11695611 w 12583885"/>
              <a:gd name="connsiteY6" fmla="*/ 714103 h 4354286"/>
              <a:gd name="connsiteX7" fmla="*/ 12583885 w 12583885"/>
              <a:gd name="connsiteY7" fmla="*/ 0 h 4354286"/>
              <a:gd name="connsiteX0" fmla="*/ 0 w 12653554"/>
              <a:gd name="connsiteY0" fmla="*/ 4371703 h 4371703"/>
              <a:gd name="connsiteX1" fmla="*/ 7977051 w 12653554"/>
              <a:gd name="connsiteY1" fmla="*/ 4371703 h 4371703"/>
              <a:gd name="connsiteX2" fmla="*/ 8342811 w 12653554"/>
              <a:gd name="connsiteY2" fmla="*/ 3666309 h 4371703"/>
              <a:gd name="connsiteX3" fmla="*/ 9448800 w 12653554"/>
              <a:gd name="connsiteY3" fmla="*/ 2812869 h 4371703"/>
              <a:gd name="connsiteX4" fmla="*/ 9657806 w 12653554"/>
              <a:gd name="connsiteY4" fmla="*/ 2151018 h 4371703"/>
              <a:gd name="connsiteX5" fmla="*/ 10755086 w 12653554"/>
              <a:gd name="connsiteY5" fmla="*/ 992778 h 4371703"/>
              <a:gd name="connsiteX6" fmla="*/ 11695611 w 12653554"/>
              <a:gd name="connsiteY6" fmla="*/ 731520 h 4371703"/>
              <a:gd name="connsiteX7" fmla="*/ 12653554 w 12653554"/>
              <a:gd name="connsiteY7" fmla="*/ 0 h 4371703"/>
              <a:gd name="connsiteX0" fmla="*/ 0 w 12218126"/>
              <a:gd name="connsiteY0" fmla="*/ 4397829 h 4397829"/>
              <a:gd name="connsiteX1" fmla="*/ 7541623 w 12218126"/>
              <a:gd name="connsiteY1" fmla="*/ 4371703 h 4397829"/>
              <a:gd name="connsiteX2" fmla="*/ 7907383 w 12218126"/>
              <a:gd name="connsiteY2" fmla="*/ 3666309 h 4397829"/>
              <a:gd name="connsiteX3" fmla="*/ 9013372 w 12218126"/>
              <a:gd name="connsiteY3" fmla="*/ 2812869 h 4397829"/>
              <a:gd name="connsiteX4" fmla="*/ 9222378 w 12218126"/>
              <a:gd name="connsiteY4" fmla="*/ 2151018 h 4397829"/>
              <a:gd name="connsiteX5" fmla="*/ 10319658 w 12218126"/>
              <a:gd name="connsiteY5" fmla="*/ 992778 h 4397829"/>
              <a:gd name="connsiteX6" fmla="*/ 11260183 w 12218126"/>
              <a:gd name="connsiteY6" fmla="*/ 731520 h 4397829"/>
              <a:gd name="connsiteX7" fmla="*/ 12218126 w 12218126"/>
              <a:gd name="connsiteY7" fmla="*/ 0 h 43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126" h="4397829">
                <a:moveTo>
                  <a:pt x="0" y="4397829"/>
                </a:moveTo>
                <a:lnTo>
                  <a:pt x="7541623" y="4371703"/>
                </a:lnTo>
                <a:lnTo>
                  <a:pt x="7907383" y="3666309"/>
                </a:lnTo>
                <a:lnTo>
                  <a:pt x="9013372" y="2812869"/>
                </a:lnTo>
                <a:lnTo>
                  <a:pt x="9222378" y="2151018"/>
                </a:lnTo>
                <a:lnTo>
                  <a:pt x="10319658" y="992778"/>
                </a:lnTo>
                <a:lnTo>
                  <a:pt x="11260183" y="731520"/>
                </a:lnTo>
                <a:lnTo>
                  <a:pt x="12218126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33A7928-FC43-496E-BCAF-1D2664FA362B}"/>
              </a:ext>
            </a:extLst>
          </p:cNvPr>
          <p:cNvSpPr/>
          <p:nvPr/>
        </p:nvSpPr>
        <p:spPr>
          <a:xfrm>
            <a:off x="8372732" y="3110522"/>
            <a:ext cx="3122587" cy="3159649"/>
          </a:xfrm>
          <a:custGeom>
            <a:avLst/>
            <a:gdLst>
              <a:gd name="connsiteX0" fmla="*/ 3039292 w 3039292"/>
              <a:gd name="connsiteY0" fmla="*/ 0 h 2917371"/>
              <a:gd name="connsiteX1" fmla="*/ 2081349 w 3039292"/>
              <a:gd name="connsiteY1" fmla="*/ 174171 h 2917371"/>
              <a:gd name="connsiteX2" fmla="*/ 1419497 w 3039292"/>
              <a:gd name="connsiteY2" fmla="*/ 975360 h 2917371"/>
              <a:gd name="connsiteX3" fmla="*/ 1271452 w 3039292"/>
              <a:gd name="connsiteY3" fmla="*/ 1628503 h 2917371"/>
              <a:gd name="connsiteX4" fmla="*/ 165463 w 3039292"/>
              <a:gd name="connsiteY4" fmla="*/ 2386149 h 2917371"/>
              <a:gd name="connsiteX5" fmla="*/ 0 w 3039292"/>
              <a:gd name="connsiteY5" fmla="*/ 2917371 h 2917371"/>
              <a:gd name="connsiteX6" fmla="*/ 2891246 w 3039292"/>
              <a:gd name="connsiteY6" fmla="*/ 2917371 h 2917371"/>
              <a:gd name="connsiteX7" fmla="*/ 3039292 w 3039292"/>
              <a:gd name="connsiteY7" fmla="*/ 0 h 2917371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4789" h="2969622">
                <a:moveTo>
                  <a:pt x="2934789" y="0"/>
                </a:moveTo>
                <a:lnTo>
                  <a:pt x="2081349" y="226422"/>
                </a:lnTo>
                <a:lnTo>
                  <a:pt x="1419497" y="1027611"/>
                </a:lnTo>
                <a:lnTo>
                  <a:pt x="1271452" y="1680754"/>
                </a:lnTo>
                <a:lnTo>
                  <a:pt x="165463" y="2438400"/>
                </a:lnTo>
                <a:lnTo>
                  <a:pt x="0" y="2969622"/>
                </a:lnTo>
                <a:lnTo>
                  <a:pt x="2891246" y="2969622"/>
                </a:lnTo>
                <a:lnTo>
                  <a:pt x="293478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010D13-A354-40E8-B29C-EF2697A07B08}"/>
              </a:ext>
            </a:extLst>
          </p:cNvPr>
          <p:cNvGrpSpPr/>
          <p:nvPr/>
        </p:nvGrpSpPr>
        <p:grpSpPr>
          <a:xfrm rot="4118366">
            <a:off x="7586520" y="3538142"/>
            <a:ext cx="1225212" cy="1396825"/>
            <a:chOff x="6816663" y="3559142"/>
            <a:chExt cx="1225212" cy="139682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756C278-32D5-4D0A-A318-FD281398500A}"/>
                </a:ext>
              </a:extLst>
            </p:cNvPr>
            <p:cNvSpPr/>
            <p:nvPr/>
          </p:nvSpPr>
          <p:spPr>
            <a:xfrm rot="19820467">
              <a:off x="7603145" y="3621314"/>
              <a:ext cx="99159" cy="1334653"/>
            </a:xfrm>
            <a:prstGeom prst="roundRect">
              <a:avLst>
                <a:gd name="adj" fmla="val 33702"/>
              </a:avLst>
            </a:prstGeom>
            <a:gradFill>
              <a:gsLst>
                <a:gs pos="0">
                  <a:schemeClr val="accent4">
                    <a:lumMod val="80000"/>
                  </a:schemeClr>
                </a:gs>
                <a:gs pos="100000">
                  <a:schemeClr val="accent4">
                    <a:lumMod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7D1A315-785A-430F-BB7E-F8D3023D4845}"/>
                </a:ext>
              </a:extLst>
            </p:cNvPr>
            <p:cNvSpPr/>
            <p:nvPr/>
          </p:nvSpPr>
          <p:spPr>
            <a:xfrm rot="19820467">
              <a:off x="7299763" y="3749789"/>
              <a:ext cx="176582" cy="156543"/>
            </a:xfrm>
            <a:prstGeom prst="roundRect">
              <a:avLst>
                <a:gd name="adj" fmla="val 275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677A9042-1E37-4CA0-BD77-A7B157192A23}"/>
                </a:ext>
              </a:extLst>
            </p:cNvPr>
            <p:cNvSpPr/>
            <p:nvPr/>
          </p:nvSpPr>
          <p:spPr>
            <a:xfrm rot="3412889">
              <a:off x="7609207" y="3406218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1">
              <a:extLst>
                <a:ext uri="{FF2B5EF4-FFF2-40B4-BE49-F238E27FC236}">
                  <a16:creationId xmlns:a16="http://schemas.microsoft.com/office/drawing/2014/main" id="{E1D3DDF8-61E3-4BF2-BFB4-98953CCBE63B}"/>
                </a:ext>
              </a:extLst>
            </p:cNvPr>
            <p:cNvSpPr/>
            <p:nvPr/>
          </p:nvSpPr>
          <p:spPr>
            <a:xfrm rot="14422253" flipH="1">
              <a:off x="6969587" y="3789364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264E512-E40C-4841-85A1-4D3820143700}"/>
              </a:ext>
            </a:extLst>
          </p:cNvPr>
          <p:cNvGrpSpPr/>
          <p:nvPr/>
        </p:nvGrpSpPr>
        <p:grpSpPr>
          <a:xfrm>
            <a:off x="6707479" y="4133010"/>
            <a:ext cx="1290857" cy="2174487"/>
            <a:chOff x="6707479" y="4133010"/>
            <a:chExt cx="1290857" cy="2174487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5AFD2B91-47EB-4EDD-B467-8F3C0B34014E}"/>
                </a:ext>
              </a:extLst>
            </p:cNvPr>
            <p:cNvSpPr/>
            <p:nvPr/>
          </p:nvSpPr>
          <p:spPr>
            <a:xfrm rot="826668" flipH="1">
              <a:off x="6707479" y="4133010"/>
              <a:ext cx="913301" cy="2174487"/>
            </a:xfrm>
            <a:custGeom>
              <a:avLst/>
              <a:gdLst>
                <a:gd name="connsiteX0" fmla="*/ 598044 w 913301"/>
                <a:gd name="connsiteY0" fmla="*/ 438167 h 2174487"/>
                <a:gd name="connsiteX1" fmla="*/ 425445 w 913301"/>
                <a:gd name="connsiteY1" fmla="*/ 481991 h 2174487"/>
                <a:gd name="connsiteX2" fmla="*/ 417947 w 913301"/>
                <a:gd name="connsiteY2" fmla="*/ 494619 h 2174487"/>
                <a:gd name="connsiteX3" fmla="*/ 474774 w 913301"/>
                <a:gd name="connsiteY3" fmla="*/ 474487 h 2174487"/>
                <a:gd name="connsiteX4" fmla="*/ 657885 w 913301"/>
                <a:gd name="connsiteY4" fmla="*/ 561804 h 2174487"/>
                <a:gd name="connsiteX5" fmla="*/ 570565 w 913301"/>
                <a:gd name="connsiteY5" fmla="*/ 744915 h 2174487"/>
                <a:gd name="connsiteX6" fmla="*/ 284541 w 913301"/>
                <a:gd name="connsiteY6" fmla="*/ 846235 h 2174487"/>
                <a:gd name="connsiteX7" fmla="*/ 207052 w 913301"/>
                <a:gd name="connsiteY7" fmla="*/ 1067613 h 2174487"/>
                <a:gd name="connsiteX8" fmla="*/ 201389 w 913301"/>
                <a:gd name="connsiteY8" fmla="*/ 1097609 h 2174487"/>
                <a:gd name="connsiteX9" fmla="*/ 199968 w 913301"/>
                <a:gd name="connsiteY9" fmla="*/ 1099058 h 2174487"/>
                <a:gd name="connsiteX10" fmla="*/ 15086 w 913301"/>
                <a:gd name="connsiteY10" fmla="*/ 1383405 h 2174487"/>
                <a:gd name="connsiteX11" fmla="*/ 272 w 913301"/>
                <a:gd name="connsiteY11" fmla="*/ 1420786 h 2174487"/>
                <a:gd name="connsiteX12" fmla="*/ 854 w 913301"/>
                <a:gd name="connsiteY12" fmla="*/ 1455662 h 2174487"/>
                <a:gd name="connsiteX13" fmla="*/ 1 w 913301"/>
                <a:gd name="connsiteY13" fmla="*/ 1459892 h 2174487"/>
                <a:gd name="connsiteX14" fmla="*/ 1 w 913301"/>
                <a:gd name="connsiteY14" fmla="*/ 1929005 h 2174487"/>
                <a:gd name="connsiteX15" fmla="*/ 101254 w 913301"/>
                <a:gd name="connsiteY15" fmla="*/ 2030258 h 2174487"/>
                <a:gd name="connsiteX16" fmla="*/ 202507 w 913301"/>
                <a:gd name="connsiteY16" fmla="*/ 1929005 h 2174487"/>
                <a:gd name="connsiteX17" fmla="*/ 202507 w 913301"/>
                <a:gd name="connsiteY17" fmla="*/ 1466652 h 2174487"/>
                <a:gd name="connsiteX18" fmla="*/ 298815 w 913301"/>
                <a:gd name="connsiteY18" fmla="*/ 1318528 h 2174487"/>
                <a:gd name="connsiteX19" fmla="*/ 337331 w 913301"/>
                <a:gd name="connsiteY19" fmla="*/ 1549805 h 2174487"/>
                <a:gd name="connsiteX20" fmla="*/ 356460 w 913301"/>
                <a:gd name="connsiteY20" fmla="*/ 1580473 h 2174487"/>
                <a:gd name="connsiteX21" fmla="*/ 355627 w 913301"/>
                <a:gd name="connsiteY21" fmla="*/ 1585783 h 2174487"/>
                <a:gd name="connsiteX22" fmla="*/ 364676 w 913301"/>
                <a:gd name="connsiteY22" fmla="*/ 1622996 h 2174487"/>
                <a:gd name="connsiteX23" fmla="*/ 596773 w 913301"/>
                <a:gd name="connsiteY23" fmla="*/ 2118901 h 2174487"/>
                <a:gd name="connsiteX24" fmla="*/ 725008 w 913301"/>
                <a:gd name="connsiteY24" fmla="*/ 2165371 h 2174487"/>
                <a:gd name="connsiteX25" fmla="*/ 733716 w 913301"/>
                <a:gd name="connsiteY25" fmla="*/ 2161296 h 2174487"/>
                <a:gd name="connsiteX26" fmla="*/ 780185 w 913301"/>
                <a:gd name="connsiteY26" fmla="*/ 2033061 h 2174487"/>
                <a:gd name="connsiteX27" fmla="*/ 548089 w 913301"/>
                <a:gd name="connsiteY27" fmla="*/ 1537156 h 2174487"/>
                <a:gd name="connsiteX28" fmla="*/ 536735 w 913301"/>
                <a:gd name="connsiteY28" fmla="*/ 1526783 h 2174487"/>
                <a:gd name="connsiteX29" fmla="*/ 537086 w 913301"/>
                <a:gd name="connsiteY29" fmla="*/ 1516540 h 2174487"/>
                <a:gd name="connsiteX30" fmla="*/ 491160 w 913301"/>
                <a:gd name="connsiteY30" fmla="*/ 1240771 h 2174487"/>
                <a:gd name="connsiteX31" fmla="*/ 481099 w 913301"/>
                <a:gd name="connsiteY31" fmla="*/ 1224638 h 2174487"/>
                <a:gd name="connsiteX32" fmla="*/ 511141 w 913301"/>
                <a:gd name="connsiteY32" fmla="*/ 1174053 h 2174487"/>
                <a:gd name="connsiteX33" fmla="*/ 696871 w 913301"/>
                <a:gd name="connsiteY33" fmla="*/ 643431 h 2174487"/>
                <a:gd name="connsiteX34" fmla="*/ 598044 w 913301"/>
                <a:gd name="connsiteY34" fmla="*/ 438167 h 2174487"/>
                <a:gd name="connsiteX35" fmla="*/ 747565 w 913301"/>
                <a:gd name="connsiteY35" fmla="*/ 6308 h 2174487"/>
                <a:gd name="connsiteX36" fmla="*/ 484549 w 913301"/>
                <a:gd name="connsiteY36" fmla="*/ 165736 h 2174487"/>
                <a:gd name="connsiteX37" fmla="*/ 643978 w 913301"/>
                <a:gd name="connsiteY37" fmla="*/ 428754 h 2174487"/>
                <a:gd name="connsiteX38" fmla="*/ 906993 w 913301"/>
                <a:gd name="connsiteY38" fmla="*/ 269326 h 2174487"/>
                <a:gd name="connsiteX39" fmla="*/ 747565 w 913301"/>
                <a:gd name="connsiteY39" fmla="*/ 6308 h 21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3301" h="2174487">
                  <a:moveTo>
                    <a:pt x="598044" y="438167"/>
                  </a:moveTo>
                  <a:cubicBezTo>
                    <a:pt x="535065" y="416124"/>
                    <a:pt x="467628" y="435501"/>
                    <a:pt x="425445" y="481991"/>
                  </a:cubicBezTo>
                  <a:lnTo>
                    <a:pt x="417947" y="494619"/>
                  </a:lnTo>
                  <a:lnTo>
                    <a:pt x="474774" y="474487"/>
                  </a:lnTo>
                  <a:cubicBezTo>
                    <a:pt x="549448" y="448035"/>
                    <a:pt x="631431" y="487126"/>
                    <a:pt x="657885" y="561804"/>
                  </a:cubicBezTo>
                  <a:cubicBezTo>
                    <a:pt x="684334" y="636480"/>
                    <a:pt x="645243" y="718462"/>
                    <a:pt x="570565" y="744915"/>
                  </a:cubicBezTo>
                  <a:lnTo>
                    <a:pt x="284541" y="846235"/>
                  </a:lnTo>
                  <a:lnTo>
                    <a:pt x="207052" y="1067613"/>
                  </a:lnTo>
                  <a:lnTo>
                    <a:pt x="201389" y="1097609"/>
                  </a:lnTo>
                  <a:lnTo>
                    <a:pt x="199968" y="1099058"/>
                  </a:lnTo>
                  <a:lnTo>
                    <a:pt x="15086" y="1383405"/>
                  </a:lnTo>
                  <a:cubicBezTo>
                    <a:pt x="7465" y="1395126"/>
                    <a:pt x="2579" y="1407835"/>
                    <a:pt x="272" y="1420786"/>
                  </a:cubicBezTo>
                  <a:cubicBezTo>
                    <a:pt x="466" y="1432411"/>
                    <a:pt x="661" y="1444036"/>
                    <a:pt x="854" y="1455662"/>
                  </a:cubicBezTo>
                  <a:cubicBezTo>
                    <a:pt x="569" y="1457072"/>
                    <a:pt x="286" y="1458482"/>
                    <a:pt x="1" y="1459892"/>
                  </a:cubicBezTo>
                  <a:lnTo>
                    <a:pt x="1" y="1929005"/>
                  </a:lnTo>
                  <a:cubicBezTo>
                    <a:pt x="0" y="1984924"/>
                    <a:pt x="45334" y="2030258"/>
                    <a:pt x="101254" y="2030258"/>
                  </a:cubicBezTo>
                  <a:cubicBezTo>
                    <a:pt x="157173" y="2030258"/>
                    <a:pt x="202507" y="1984925"/>
                    <a:pt x="202507" y="1929005"/>
                  </a:cubicBezTo>
                  <a:lnTo>
                    <a:pt x="202507" y="1466652"/>
                  </a:lnTo>
                  <a:lnTo>
                    <a:pt x="298815" y="1318528"/>
                  </a:lnTo>
                  <a:lnTo>
                    <a:pt x="337331" y="1549805"/>
                  </a:lnTo>
                  <a:lnTo>
                    <a:pt x="356460" y="1580473"/>
                  </a:lnTo>
                  <a:lnTo>
                    <a:pt x="355627" y="1585783"/>
                  </a:lnTo>
                  <a:cubicBezTo>
                    <a:pt x="356100" y="1598301"/>
                    <a:pt x="359033" y="1610935"/>
                    <a:pt x="364676" y="1622996"/>
                  </a:cubicBezTo>
                  <a:lnTo>
                    <a:pt x="596773" y="2118901"/>
                  </a:lnTo>
                  <a:cubicBezTo>
                    <a:pt x="619352" y="2167144"/>
                    <a:pt x="676765" y="2187950"/>
                    <a:pt x="725008" y="2165371"/>
                  </a:cubicBezTo>
                  <a:lnTo>
                    <a:pt x="733716" y="2161296"/>
                  </a:lnTo>
                  <a:cubicBezTo>
                    <a:pt x="781959" y="2138716"/>
                    <a:pt x="802762" y="2081302"/>
                    <a:pt x="780185" y="2033061"/>
                  </a:cubicBezTo>
                  <a:lnTo>
                    <a:pt x="548089" y="1537156"/>
                  </a:lnTo>
                  <a:lnTo>
                    <a:pt x="536735" y="1526783"/>
                  </a:lnTo>
                  <a:cubicBezTo>
                    <a:pt x="536852" y="1523368"/>
                    <a:pt x="536970" y="1519954"/>
                    <a:pt x="537086" y="1516540"/>
                  </a:cubicBezTo>
                  <a:lnTo>
                    <a:pt x="491160" y="1240771"/>
                  </a:lnTo>
                  <a:lnTo>
                    <a:pt x="481099" y="1224638"/>
                  </a:lnTo>
                  <a:lnTo>
                    <a:pt x="511141" y="1174053"/>
                  </a:lnTo>
                  <a:lnTo>
                    <a:pt x="696871" y="643431"/>
                  </a:lnTo>
                  <a:cubicBezTo>
                    <a:pt x="726262" y="559458"/>
                    <a:pt x="682016" y="467558"/>
                    <a:pt x="598044" y="438167"/>
                  </a:cubicBezTo>
                  <a:close/>
                  <a:moveTo>
                    <a:pt x="747565" y="6308"/>
                  </a:moveTo>
                  <a:cubicBezTo>
                    <a:pt x="630910" y="-22296"/>
                    <a:pt x="513153" y="49082"/>
                    <a:pt x="484549" y="165736"/>
                  </a:cubicBezTo>
                  <a:cubicBezTo>
                    <a:pt x="455943" y="282391"/>
                    <a:pt x="527323" y="400148"/>
                    <a:pt x="643978" y="428754"/>
                  </a:cubicBezTo>
                  <a:cubicBezTo>
                    <a:pt x="760630" y="457358"/>
                    <a:pt x="878388" y="385980"/>
                    <a:pt x="906993" y="269326"/>
                  </a:cubicBezTo>
                  <a:cubicBezTo>
                    <a:pt x="935599" y="152671"/>
                    <a:pt x="864219" y="34914"/>
                    <a:pt x="747565" y="6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D1689CD-88B2-427D-BC9F-24203824832B}"/>
                </a:ext>
              </a:extLst>
            </p:cNvPr>
            <p:cNvSpPr/>
            <p:nvPr/>
          </p:nvSpPr>
          <p:spPr>
            <a:xfrm rot="18162989">
              <a:off x="7251630" y="4555333"/>
              <a:ext cx="211547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5C768F9-3413-4797-9277-DC6A1D815625}"/>
                </a:ext>
              </a:extLst>
            </p:cNvPr>
            <p:cNvSpPr/>
            <p:nvPr/>
          </p:nvSpPr>
          <p:spPr>
            <a:xfrm rot="15304124">
              <a:off x="7633046" y="4614399"/>
              <a:ext cx="171813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45F92F3-33B0-4D71-8D44-069D6A3E491B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934997"/>
            <a:ext cx="1008000" cy="107803"/>
            <a:chOff x="9071572" y="5941778"/>
            <a:chExt cx="1177490" cy="12592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FED3A86-5414-4203-9BA3-FE61F6003063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A28301F-FF9C-4975-AB8A-FB22D01ADF3F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E61E40F-6909-47A8-B0AB-19DDCEB9F79A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FAFF53-1F3C-4C94-9049-2B65859A267B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2C05765-5EA3-4BE5-B6EE-42281EAD3E8C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DD729E4-AADE-4255-B8A1-5B1A508112E7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56534FA-5884-4C02-A2C0-0E140F186969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E944B2B-5CBC-4335-9F34-67ECCF90397E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D69F39-3895-44AF-BD4C-1698B58214D3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DB9B84A-AC18-4BBD-9884-C4E580CDAEB6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290B85CB-4121-4FD4-8B4B-077C9080DA9B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E98CB23-7782-4985-A6EE-FE3684DACBB2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2DF64D44-FF8B-4FAD-82CF-FE26E7DD93D2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A94D779-99DA-4708-8F35-2F40A070C9F8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E049DDF-8D41-47C8-80B7-15AF5BB6E9C3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757235"/>
            <a:ext cx="1008000" cy="107803"/>
            <a:chOff x="9071572" y="5941778"/>
            <a:chExt cx="1177490" cy="12592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5F565E2-4097-4880-9B26-F3E031FA4DCB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D774BB5-3D58-4CC6-94DD-81120334AD85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A678A815-48D7-4BE4-BA1A-7A935431F90C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62650F2-BB92-4ED6-8018-9578D3F7AAF2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EA9BFCA-16EB-42B3-933A-B39A28D81270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0C192F4-B36F-4154-B84E-71B1482CC367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C9BE2A1-831A-48FC-8747-6491BB9BFFCB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5FA159B1-8C90-4E19-A608-F076ADBD9BA2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F41BB92-EE7C-4EF6-B600-016040753674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E2470BEF-2D6A-4875-B654-1CD15BDD348E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0E9FB2B-5A4E-4233-9F74-0C691C67CB3B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09F608B-9A3D-44A6-8D70-FAE2CBD97C30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39211-D4CB-4F59-B56C-9E8C038C3D79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FCCAED8-631C-4D06-8C78-257175973E1D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B6E6269-A995-41CC-8AEB-E4DD10FD4DDD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579473"/>
            <a:ext cx="1008000" cy="107803"/>
            <a:chOff x="9071572" y="5941778"/>
            <a:chExt cx="1177490" cy="125929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B0F1F6B-DFDE-40E7-B099-995034BD0F9E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FD18FD4-E8F8-4E83-A1AF-DC6A9EC09B8D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A427E8CF-4C79-4D5C-A8C1-60A9CB9AA0B4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E20212E-C2CC-43F7-9733-33FEC5B9C034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19FD3AF-A1C7-46E4-9623-99E260801C9E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5B7D15A-566C-4B4B-875D-A862983F82BC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C5017A6-B7CD-43EE-ABC1-2AAC9D3D5722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E34AF69-9EDC-4657-B795-06F84F2E60F8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29E9C76-D2BF-4587-8E30-EE19AE47EEF1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FC6B72B7-A478-4F2F-9DE6-C5177B3FCC98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EEBA67D-8F9D-4D1C-92FD-8E47D906308C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FD5F4B6-CB62-4F1F-9283-5FA8A10CF4D3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D5323F8B-9AEA-4FF7-B11A-1073E1AED60A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2101E482-44FA-4F7D-BFAF-18B5EA069D13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E4FD016-7812-42E2-B01B-5A908B9DB759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401711"/>
            <a:ext cx="1008000" cy="107803"/>
            <a:chOff x="9071572" y="5941778"/>
            <a:chExt cx="1177490" cy="125929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66FCC967-84A0-4306-9470-B820CA377E9C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766944D-FB8A-4F3C-9282-0A2116075251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F26F49D-91CC-4562-8931-496FAA22CC2B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664EC3C-D3C8-4B19-8915-D3088B885FC1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2F4DE4A8-1300-4707-ABE5-CCDE743BCE39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5601743A-7923-4F91-A09B-F3314F5A643C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21596A-BA32-4B9A-9C0F-593F802BE9A0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8994544-2644-4CA2-9645-27A252CC40B9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F7CACFAF-BD91-49DF-8909-B710C7907220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CFD6812-0B0A-4F60-8DFD-E94C9776CB70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7B08001-2456-4301-87CE-A604682F798E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430C94A5-5E1F-4EB6-A530-6A1547D41A30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C2A71A24-A033-468C-B24D-71CFC58D5554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019F745-3F0E-44E5-9FF5-A5D777B7DCE4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19">
            <a:extLst>
              <a:ext uri="{FF2B5EF4-FFF2-40B4-BE49-F238E27FC236}">
                <a16:creationId xmlns:a16="http://schemas.microsoft.com/office/drawing/2014/main" id="{79A89352-C7D9-4594-8685-ED39585F2276}"/>
              </a:ext>
            </a:extLst>
          </p:cNvPr>
          <p:cNvGrpSpPr>
            <a:grpSpLocks noChangeAspect="1"/>
          </p:cNvGrpSpPr>
          <p:nvPr/>
        </p:nvGrpSpPr>
        <p:grpSpPr>
          <a:xfrm>
            <a:off x="10280538" y="5066115"/>
            <a:ext cx="1001593" cy="1001593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44" name="타원 4">
              <a:extLst>
                <a:ext uri="{FF2B5EF4-FFF2-40B4-BE49-F238E27FC236}">
                  <a16:creationId xmlns:a16="http://schemas.microsoft.com/office/drawing/2014/main" id="{11D470C5-0E6F-4891-906F-E07D51813D8A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18">
              <a:extLst>
                <a:ext uri="{FF2B5EF4-FFF2-40B4-BE49-F238E27FC236}">
                  <a16:creationId xmlns:a16="http://schemas.microsoft.com/office/drawing/2014/main" id="{396428C6-4DA5-4586-BAD1-025221F48884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9EC81D87-A1EF-4EB3-A6CD-B663CE58484B}"/>
              </a:ext>
            </a:extLst>
          </p:cNvPr>
          <p:cNvSpPr/>
          <p:nvPr/>
        </p:nvSpPr>
        <p:spPr>
          <a:xfrm rot="2958608">
            <a:off x="8594759" y="4596742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>
            <a:extLst>
              <a:ext uri="{FF2B5EF4-FFF2-40B4-BE49-F238E27FC236}">
                <a16:creationId xmlns:a16="http://schemas.microsoft.com/office/drawing/2014/main" id="{7B304256-EF90-4B0F-B3C5-ACB9737700A9}"/>
              </a:ext>
            </a:extLst>
          </p:cNvPr>
          <p:cNvSpPr/>
          <p:nvPr/>
        </p:nvSpPr>
        <p:spPr>
          <a:xfrm rot="5400000">
            <a:off x="8545076" y="4366405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88B563AC-A871-447A-A22E-692D30580988}"/>
              </a:ext>
            </a:extLst>
          </p:cNvPr>
          <p:cNvSpPr/>
          <p:nvPr/>
        </p:nvSpPr>
        <p:spPr>
          <a:xfrm rot="9900000">
            <a:off x="8831846" y="3751145"/>
            <a:ext cx="129306" cy="2701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>
            <a:extLst>
              <a:ext uri="{FF2B5EF4-FFF2-40B4-BE49-F238E27FC236}">
                <a16:creationId xmlns:a16="http://schemas.microsoft.com/office/drawing/2014/main" id="{639764F8-F7B4-4A37-89D2-27CF178AF079}"/>
              </a:ext>
            </a:extLst>
          </p:cNvPr>
          <p:cNvSpPr/>
          <p:nvPr/>
        </p:nvSpPr>
        <p:spPr>
          <a:xfrm rot="12063492">
            <a:off x="9083086" y="3759917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575C5A-CE71-4124-96B6-14473577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80" y="4074633"/>
            <a:ext cx="3423893" cy="1689121"/>
          </a:xfrm>
          <a:prstGeom prst="rect">
            <a:avLst/>
          </a:prstGeom>
        </p:spPr>
      </p:pic>
      <p:sp>
        <p:nvSpPr>
          <p:cNvPr id="106" name="Oval 10">
            <a:extLst>
              <a:ext uri="{FF2B5EF4-FFF2-40B4-BE49-F238E27FC236}">
                <a16:creationId xmlns:a16="http://schemas.microsoft.com/office/drawing/2014/main" id="{44253EBF-5A32-4226-8CDF-7FD1B8430581}"/>
              </a:ext>
            </a:extLst>
          </p:cNvPr>
          <p:cNvSpPr/>
          <p:nvPr/>
        </p:nvSpPr>
        <p:spPr>
          <a:xfrm>
            <a:off x="739858" y="2300710"/>
            <a:ext cx="675621" cy="6150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5FFF92-4BD9-452E-A8D6-A67A4F7C557B}"/>
              </a:ext>
            </a:extLst>
          </p:cNvPr>
          <p:cNvSpPr txBox="1"/>
          <p:nvPr/>
        </p:nvSpPr>
        <p:spPr>
          <a:xfrm>
            <a:off x="771080" y="2387526"/>
            <a:ext cx="59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8" name="Oval 10">
            <a:extLst>
              <a:ext uri="{FF2B5EF4-FFF2-40B4-BE49-F238E27FC236}">
                <a16:creationId xmlns:a16="http://schemas.microsoft.com/office/drawing/2014/main" id="{808905A9-E65A-4988-B543-7F401B693968}"/>
              </a:ext>
            </a:extLst>
          </p:cNvPr>
          <p:cNvSpPr/>
          <p:nvPr/>
        </p:nvSpPr>
        <p:spPr>
          <a:xfrm>
            <a:off x="739858" y="3279169"/>
            <a:ext cx="675621" cy="615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DE5CF8-81FC-4111-BEC6-C673D4E84F24}"/>
              </a:ext>
            </a:extLst>
          </p:cNvPr>
          <p:cNvSpPr txBox="1"/>
          <p:nvPr/>
        </p:nvSpPr>
        <p:spPr>
          <a:xfrm>
            <a:off x="771080" y="3365985"/>
            <a:ext cx="59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>
                <a:solidFill>
                  <a:schemeClr val="accent2"/>
                </a:solidFill>
              </a:rPr>
              <a:t>PROCESSING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CBA01C-BA9E-413E-8748-5A23EAD6F1BA}"/>
              </a:ext>
            </a:extLst>
          </p:cNvPr>
          <p:cNvSpPr txBox="1"/>
          <p:nvPr/>
        </p:nvSpPr>
        <p:spPr>
          <a:xfrm>
            <a:off x="1394473" y="1436533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26C47D-9162-43F1-B00D-E0D10CA942FF}"/>
              </a:ext>
            </a:extLst>
          </p:cNvPr>
          <p:cNvSpPr txBox="1"/>
          <p:nvPr/>
        </p:nvSpPr>
        <p:spPr>
          <a:xfrm>
            <a:off x="2430745" y="1546205"/>
            <a:ext cx="1422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Numbers</a:t>
            </a:r>
            <a:endParaRPr lang="ko-KR" altLang="en-US" sz="2000" b="1" dirty="0"/>
          </a:p>
        </p:txBody>
      </p:sp>
      <p:sp>
        <p:nvSpPr>
          <p:cNvPr id="109" name="Chevron 13">
            <a:extLst>
              <a:ext uri="{FF2B5EF4-FFF2-40B4-BE49-F238E27FC236}">
                <a16:creationId xmlns:a16="http://schemas.microsoft.com/office/drawing/2014/main" id="{5E21B7F9-C8DC-4220-9F99-AC4F55E577B2}"/>
              </a:ext>
            </a:extLst>
          </p:cNvPr>
          <p:cNvSpPr/>
          <p:nvPr/>
        </p:nvSpPr>
        <p:spPr>
          <a:xfrm>
            <a:off x="4585999" y="1478656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5">
            <a:extLst>
              <a:ext uri="{FF2B5EF4-FFF2-40B4-BE49-F238E27FC236}">
                <a16:creationId xmlns:a16="http://schemas.microsoft.com/office/drawing/2014/main" id="{150C1689-111F-4170-AC12-81A2FE9595AA}"/>
              </a:ext>
            </a:extLst>
          </p:cNvPr>
          <p:cNvGrpSpPr/>
          <p:nvPr/>
        </p:nvGrpSpPr>
        <p:grpSpPr>
          <a:xfrm>
            <a:off x="5386753" y="1370191"/>
            <a:ext cx="5717525" cy="740391"/>
            <a:chOff x="3755439" y="1621280"/>
            <a:chExt cx="4896544" cy="74039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6FF83D-F489-492D-81CA-969EBCAD1F86}"/>
                </a:ext>
              </a:extLst>
            </p:cNvPr>
            <p:cNvSpPr txBox="1"/>
            <p:nvPr/>
          </p:nvSpPr>
          <p:spPr>
            <a:xfrm>
              <a:off x="3755439" y="1992339"/>
              <a:ext cx="489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Remove 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9130A8-4BF8-4049-AA78-88EF50FF9683}"/>
                </a:ext>
              </a:extLst>
            </p:cNvPr>
            <p:cNvSpPr txBox="1"/>
            <p:nvPr/>
          </p:nvSpPr>
          <p:spPr>
            <a:xfrm>
              <a:off x="3755439" y="1621280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Pandas</a:t>
              </a:r>
              <a:endParaRPr lang="ko-KR" altLang="en-US" sz="2000" b="1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4BEF5D5-21E7-4CDC-88BD-CDBE13FDFE63}"/>
              </a:ext>
            </a:extLst>
          </p:cNvPr>
          <p:cNvSpPr txBox="1"/>
          <p:nvPr/>
        </p:nvSpPr>
        <p:spPr>
          <a:xfrm>
            <a:off x="1394473" y="2496180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A72F4B-6065-4055-8210-74688ADB0D2F}"/>
              </a:ext>
            </a:extLst>
          </p:cNvPr>
          <p:cNvSpPr txBox="1"/>
          <p:nvPr/>
        </p:nvSpPr>
        <p:spPr>
          <a:xfrm>
            <a:off x="2430744" y="2614100"/>
            <a:ext cx="172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Punctuation</a:t>
            </a:r>
            <a:endParaRPr lang="ko-KR" altLang="en-US" sz="2000" b="1" dirty="0"/>
          </a:p>
        </p:txBody>
      </p:sp>
      <p:sp>
        <p:nvSpPr>
          <p:cNvPr id="116" name="Chevron 21">
            <a:extLst>
              <a:ext uri="{FF2B5EF4-FFF2-40B4-BE49-F238E27FC236}">
                <a16:creationId xmlns:a16="http://schemas.microsoft.com/office/drawing/2014/main" id="{0F567AE9-18C7-4AFD-8F49-521605DBB7E2}"/>
              </a:ext>
            </a:extLst>
          </p:cNvPr>
          <p:cNvSpPr/>
          <p:nvPr/>
        </p:nvSpPr>
        <p:spPr>
          <a:xfrm>
            <a:off x="4585999" y="2574635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22">
            <a:extLst>
              <a:ext uri="{FF2B5EF4-FFF2-40B4-BE49-F238E27FC236}">
                <a16:creationId xmlns:a16="http://schemas.microsoft.com/office/drawing/2014/main" id="{A47A3238-6952-4263-A2E7-A1345E6583DE}"/>
              </a:ext>
            </a:extLst>
          </p:cNvPr>
          <p:cNvGrpSpPr/>
          <p:nvPr/>
        </p:nvGrpSpPr>
        <p:grpSpPr>
          <a:xfrm>
            <a:off x="5415326" y="2511129"/>
            <a:ext cx="5717527" cy="776105"/>
            <a:chOff x="3779910" y="1717580"/>
            <a:chExt cx="4896546" cy="77610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2FCCD0E-5DA4-4F6C-858E-E25ED70D90E8}"/>
                </a:ext>
              </a:extLst>
            </p:cNvPr>
            <p:cNvSpPr txBox="1"/>
            <p:nvPr/>
          </p:nvSpPr>
          <p:spPr>
            <a:xfrm>
              <a:off x="3779910" y="2093575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Remove</a:t>
              </a:r>
              <a:endParaRPr lang="ko-KR" altLang="en-US" sz="20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74AC489-68BC-41B7-B49A-71B4575217A5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Count vectorizer / TF-IDF</a:t>
              </a:r>
              <a:endParaRPr lang="ko-KR" altLang="en-US" sz="2000" b="1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46D462-D68D-4404-B0B2-1F363FCB7004}"/>
              </a:ext>
            </a:extLst>
          </p:cNvPr>
          <p:cNvSpPr txBox="1"/>
          <p:nvPr/>
        </p:nvSpPr>
        <p:spPr>
          <a:xfrm>
            <a:off x="1394473" y="3615433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D6668D-F690-4135-8A72-C3CDF9002979}"/>
              </a:ext>
            </a:extLst>
          </p:cNvPr>
          <p:cNvSpPr txBox="1"/>
          <p:nvPr/>
        </p:nvSpPr>
        <p:spPr>
          <a:xfrm>
            <a:off x="2430744" y="3738543"/>
            <a:ext cx="179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Letter-case</a:t>
            </a:r>
            <a:endParaRPr lang="ko-KR" altLang="en-US" sz="2000" b="1" dirty="0"/>
          </a:p>
        </p:txBody>
      </p:sp>
      <p:sp>
        <p:nvSpPr>
          <p:cNvPr id="127" name="Chevron 29">
            <a:extLst>
              <a:ext uri="{FF2B5EF4-FFF2-40B4-BE49-F238E27FC236}">
                <a16:creationId xmlns:a16="http://schemas.microsoft.com/office/drawing/2014/main" id="{D553F16C-EE10-4915-87ED-7857CD3CBB1B}"/>
              </a:ext>
            </a:extLst>
          </p:cNvPr>
          <p:cNvSpPr/>
          <p:nvPr/>
        </p:nvSpPr>
        <p:spPr>
          <a:xfrm>
            <a:off x="4585999" y="3693888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30">
            <a:extLst>
              <a:ext uri="{FF2B5EF4-FFF2-40B4-BE49-F238E27FC236}">
                <a16:creationId xmlns:a16="http://schemas.microsoft.com/office/drawing/2014/main" id="{BA5DC12E-D08F-487F-BAC8-50DF2FCCF340}"/>
              </a:ext>
            </a:extLst>
          </p:cNvPr>
          <p:cNvGrpSpPr/>
          <p:nvPr/>
        </p:nvGrpSpPr>
        <p:grpSpPr>
          <a:xfrm>
            <a:off x="5415326" y="3630382"/>
            <a:ext cx="5717529" cy="788683"/>
            <a:chOff x="3779909" y="1717580"/>
            <a:chExt cx="4896547" cy="788683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08031FD-797B-49A4-9478-05694F483098}"/>
                </a:ext>
              </a:extLst>
            </p:cNvPr>
            <p:cNvSpPr txBox="1"/>
            <p:nvPr/>
          </p:nvSpPr>
          <p:spPr>
            <a:xfrm>
              <a:off x="3779909" y="2106153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Lower case</a:t>
              </a:r>
              <a:endParaRPr lang="ko-KR" altLang="en-US" sz="2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CDE837C-DFD0-41DA-80C2-E3347EA09284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Count vectorizer / TF-IDF</a:t>
              </a:r>
              <a:endParaRPr lang="ko-KR" altLang="en-US" sz="2000" b="1" dirty="0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E9F07E0-4F63-4AE7-A4B5-535A17D0FF68}"/>
              </a:ext>
            </a:extLst>
          </p:cNvPr>
          <p:cNvSpPr txBox="1"/>
          <p:nvPr/>
        </p:nvSpPr>
        <p:spPr>
          <a:xfrm>
            <a:off x="1394473" y="4734686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53BD12-B877-437A-A07A-C2C42FCC661C}"/>
              </a:ext>
            </a:extLst>
          </p:cNvPr>
          <p:cNvSpPr txBox="1"/>
          <p:nvPr/>
        </p:nvSpPr>
        <p:spPr>
          <a:xfrm>
            <a:off x="2430744" y="4857796"/>
            <a:ext cx="1798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Stop words</a:t>
            </a:r>
            <a:endParaRPr lang="ko-KR" altLang="en-US" sz="2000" b="1" dirty="0"/>
          </a:p>
        </p:txBody>
      </p:sp>
      <p:sp>
        <p:nvSpPr>
          <p:cNvPr id="134" name="Chevron 37">
            <a:extLst>
              <a:ext uri="{FF2B5EF4-FFF2-40B4-BE49-F238E27FC236}">
                <a16:creationId xmlns:a16="http://schemas.microsoft.com/office/drawing/2014/main" id="{D4E0D621-F288-4E67-A2C5-60921BDFD37C}"/>
              </a:ext>
            </a:extLst>
          </p:cNvPr>
          <p:cNvSpPr/>
          <p:nvPr/>
        </p:nvSpPr>
        <p:spPr>
          <a:xfrm>
            <a:off x="4585999" y="4836414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5" name="Group 38">
            <a:extLst>
              <a:ext uri="{FF2B5EF4-FFF2-40B4-BE49-F238E27FC236}">
                <a16:creationId xmlns:a16="http://schemas.microsoft.com/office/drawing/2014/main" id="{886503AF-C675-4450-99CD-C65C64C17E80}"/>
              </a:ext>
            </a:extLst>
          </p:cNvPr>
          <p:cNvGrpSpPr/>
          <p:nvPr/>
        </p:nvGrpSpPr>
        <p:grpSpPr>
          <a:xfrm>
            <a:off x="5415326" y="4758804"/>
            <a:ext cx="6186124" cy="800220"/>
            <a:chOff x="3779911" y="1717580"/>
            <a:chExt cx="5297858" cy="80022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55A9AB-B8FB-4188-8B7E-38E79A5A5212}"/>
                </a:ext>
              </a:extLst>
            </p:cNvPr>
            <p:cNvSpPr txBox="1"/>
            <p:nvPr/>
          </p:nvSpPr>
          <p:spPr>
            <a:xfrm>
              <a:off x="3779911" y="2117690"/>
              <a:ext cx="5297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Remove common words such as “the”, “a”, “an”, “in” </a:t>
              </a:r>
              <a:endParaRPr lang="ko-KR" altLang="en-US" sz="20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789A34E-840D-4E51-85AF-1B1CFA32AC5D}"/>
                </a:ext>
              </a:extLst>
            </p:cNvPr>
            <p:cNvSpPr txBox="1"/>
            <p:nvPr/>
          </p:nvSpPr>
          <p:spPr>
            <a:xfrm>
              <a:off x="3779913" y="1717580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Count vectorizer / TF-IDF</a:t>
              </a:r>
              <a:endParaRPr lang="ko-KR" altLang="en-US" sz="2000" b="1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9B1EC806-693C-4EA2-A730-48A54E2AB29D}"/>
              </a:ext>
            </a:extLst>
          </p:cNvPr>
          <p:cNvSpPr txBox="1"/>
          <p:nvPr/>
        </p:nvSpPr>
        <p:spPr>
          <a:xfrm>
            <a:off x="1394473" y="5895687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5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9BF10DB-0885-48B0-9EA6-07235488BB74}"/>
              </a:ext>
            </a:extLst>
          </p:cNvPr>
          <p:cNvSpPr txBox="1"/>
          <p:nvPr/>
        </p:nvSpPr>
        <p:spPr>
          <a:xfrm>
            <a:off x="2430745" y="6018797"/>
            <a:ext cx="1422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Anagram</a:t>
            </a:r>
            <a:endParaRPr lang="ko-KR" altLang="en-US" sz="2000" b="1" dirty="0"/>
          </a:p>
        </p:txBody>
      </p:sp>
      <p:sp>
        <p:nvSpPr>
          <p:cNvPr id="153" name="Chevron 29">
            <a:extLst>
              <a:ext uri="{FF2B5EF4-FFF2-40B4-BE49-F238E27FC236}">
                <a16:creationId xmlns:a16="http://schemas.microsoft.com/office/drawing/2014/main" id="{5D4520EB-B4FF-4693-B158-DDBF6F48E982}"/>
              </a:ext>
            </a:extLst>
          </p:cNvPr>
          <p:cNvSpPr/>
          <p:nvPr/>
        </p:nvSpPr>
        <p:spPr>
          <a:xfrm>
            <a:off x="4585999" y="5974142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4" name="Group 30">
            <a:extLst>
              <a:ext uri="{FF2B5EF4-FFF2-40B4-BE49-F238E27FC236}">
                <a16:creationId xmlns:a16="http://schemas.microsoft.com/office/drawing/2014/main" id="{31240815-C29A-43A0-B784-E44A1800BD08}"/>
              </a:ext>
            </a:extLst>
          </p:cNvPr>
          <p:cNvGrpSpPr/>
          <p:nvPr/>
        </p:nvGrpSpPr>
        <p:grpSpPr>
          <a:xfrm>
            <a:off x="5415328" y="5880298"/>
            <a:ext cx="5717525" cy="778709"/>
            <a:chOff x="3779911" y="1687242"/>
            <a:chExt cx="4896544" cy="77870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5B81CE8-8500-49EA-9C35-0326A2073B96}"/>
                </a:ext>
              </a:extLst>
            </p:cNvPr>
            <p:cNvSpPr txBox="1"/>
            <p:nvPr/>
          </p:nvSpPr>
          <p:spPr>
            <a:xfrm>
              <a:off x="3779911" y="2065841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Uni, Bi, Tri grams</a:t>
              </a:r>
              <a:endParaRPr lang="ko-KR" altLang="en-US" sz="20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5CA972B-D7FC-41DB-B0E8-B56AB7D0DB72}"/>
                </a:ext>
              </a:extLst>
            </p:cNvPr>
            <p:cNvSpPr txBox="1"/>
            <p:nvPr/>
          </p:nvSpPr>
          <p:spPr>
            <a:xfrm>
              <a:off x="3779911" y="1687242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Count vectorizer / TF-IDF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18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dirty="0">
                <a:solidFill>
                  <a:schemeClr val="accent2"/>
                </a:solidFill>
              </a:rPr>
              <a:t>MODEL</a:t>
            </a:r>
          </a:p>
        </p:txBody>
      </p:sp>
      <p:cxnSp>
        <p:nvCxnSpPr>
          <p:cNvPr id="32" name="Straight Arrow Connector 88">
            <a:extLst>
              <a:ext uri="{FF2B5EF4-FFF2-40B4-BE49-F238E27FC236}">
                <a16:creationId xmlns:a16="http://schemas.microsoft.com/office/drawing/2014/main" id="{5E8C54A4-3C38-403E-A361-6B771CCE6E8B}"/>
              </a:ext>
            </a:extLst>
          </p:cNvPr>
          <p:cNvCxnSpPr/>
          <p:nvPr/>
        </p:nvCxnSpPr>
        <p:spPr>
          <a:xfrm flipH="1">
            <a:off x="3658647" y="3823452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56">
            <a:extLst>
              <a:ext uri="{FF2B5EF4-FFF2-40B4-BE49-F238E27FC236}">
                <a16:creationId xmlns:a16="http://schemas.microsoft.com/office/drawing/2014/main" id="{287B8015-78B7-4626-AE9A-DD28BA5104E3}"/>
              </a:ext>
            </a:extLst>
          </p:cNvPr>
          <p:cNvSpPr/>
          <p:nvPr/>
        </p:nvSpPr>
        <p:spPr>
          <a:xfrm>
            <a:off x="2638313" y="1792360"/>
            <a:ext cx="1938107" cy="18683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59">
            <a:extLst>
              <a:ext uri="{FF2B5EF4-FFF2-40B4-BE49-F238E27FC236}">
                <a16:creationId xmlns:a16="http://schemas.microsoft.com/office/drawing/2014/main" id="{C9E0C5CF-108D-4701-AC92-DAA06A7143F7}"/>
              </a:ext>
            </a:extLst>
          </p:cNvPr>
          <p:cNvSpPr/>
          <p:nvPr/>
        </p:nvSpPr>
        <p:spPr>
          <a:xfrm>
            <a:off x="5719941" y="3642477"/>
            <a:ext cx="1172343" cy="10004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9" name="Oval 60">
            <a:extLst>
              <a:ext uri="{FF2B5EF4-FFF2-40B4-BE49-F238E27FC236}">
                <a16:creationId xmlns:a16="http://schemas.microsoft.com/office/drawing/2014/main" id="{55E67E9B-1B91-41B2-A1A4-F00F9C4285F6}"/>
              </a:ext>
            </a:extLst>
          </p:cNvPr>
          <p:cNvSpPr/>
          <p:nvPr/>
        </p:nvSpPr>
        <p:spPr>
          <a:xfrm>
            <a:off x="435710" y="3660699"/>
            <a:ext cx="1172343" cy="10004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61">
            <a:extLst>
              <a:ext uri="{FF2B5EF4-FFF2-40B4-BE49-F238E27FC236}">
                <a16:creationId xmlns:a16="http://schemas.microsoft.com/office/drawing/2014/main" id="{258ED305-4FFD-4374-B6CE-7EE14988F4D4}"/>
              </a:ext>
            </a:extLst>
          </p:cNvPr>
          <p:cNvSpPr/>
          <p:nvPr/>
        </p:nvSpPr>
        <p:spPr>
          <a:xfrm>
            <a:off x="3072476" y="4922818"/>
            <a:ext cx="1172342" cy="10004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Straight Arrow Connector 79">
            <a:extLst>
              <a:ext uri="{FF2B5EF4-FFF2-40B4-BE49-F238E27FC236}">
                <a16:creationId xmlns:a16="http://schemas.microsoft.com/office/drawing/2014/main" id="{92C75C4C-A7DA-44CC-B2C0-068C5112CA7E}"/>
              </a:ext>
            </a:extLst>
          </p:cNvPr>
          <p:cNvCxnSpPr/>
          <p:nvPr/>
        </p:nvCxnSpPr>
        <p:spPr>
          <a:xfrm>
            <a:off x="4738651" y="3290137"/>
            <a:ext cx="863065" cy="584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80">
            <a:extLst>
              <a:ext uri="{FF2B5EF4-FFF2-40B4-BE49-F238E27FC236}">
                <a16:creationId xmlns:a16="http://schemas.microsoft.com/office/drawing/2014/main" id="{CE53FC59-6E87-49C3-922A-BDAC5FF7F7A5}"/>
              </a:ext>
            </a:extLst>
          </p:cNvPr>
          <p:cNvCxnSpPr/>
          <p:nvPr/>
        </p:nvCxnSpPr>
        <p:spPr>
          <a:xfrm flipH="1">
            <a:off x="1645396" y="3340750"/>
            <a:ext cx="896862" cy="5338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B94856-0943-4D9D-9235-1653AA7E2589}"/>
              </a:ext>
            </a:extLst>
          </p:cNvPr>
          <p:cNvSpPr txBox="1"/>
          <p:nvPr/>
        </p:nvSpPr>
        <p:spPr>
          <a:xfrm>
            <a:off x="2860905" y="2347278"/>
            <a:ext cx="14929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NLP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Model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9C9CEA-2D59-4A3D-AFBB-896A0B896961}"/>
              </a:ext>
            </a:extLst>
          </p:cNvPr>
          <p:cNvSpPr txBox="1"/>
          <p:nvPr/>
        </p:nvSpPr>
        <p:spPr>
          <a:xfrm>
            <a:off x="275420" y="3955574"/>
            <a:ext cx="149292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LSA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EF10A5-0334-413F-8C48-4F35C32A4B97}"/>
              </a:ext>
            </a:extLst>
          </p:cNvPr>
          <p:cNvSpPr txBox="1"/>
          <p:nvPr/>
        </p:nvSpPr>
        <p:spPr>
          <a:xfrm>
            <a:off x="2882266" y="5222977"/>
            <a:ext cx="149292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NMF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AFBD8A-C973-4FBB-8359-DD2E5993F365}"/>
              </a:ext>
            </a:extLst>
          </p:cNvPr>
          <p:cNvSpPr txBox="1"/>
          <p:nvPr/>
        </p:nvSpPr>
        <p:spPr>
          <a:xfrm>
            <a:off x="5559651" y="3973414"/>
            <a:ext cx="149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LDA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8" name="Group 11">
            <a:extLst>
              <a:ext uri="{FF2B5EF4-FFF2-40B4-BE49-F238E27FC236}">
                <a16:creationId xmlns:a16="http://schemas.microsoft.com/office/drawing/2014/main" id="{E238754C-C25C-426C-9AA2-A07459B7A48E}"/>
              </a:ext>
            </a:extLst>
          </p:cNvPr>
          <p:cNvGrpSpPr/>
          <p:nvPr/>
        </p:nvGrpSpPr>
        <p:grpSpPr>
          <a:xfrm rot="10800000">
            <a:off x="7561117" y="1625660"/>
            <a:ext cx="3845058" cy="4679889"/>
            <a:chOff x="-878469" y="1992977"/>
            <a:chExt cx="3513872" cy="3638888"/>
          </a:xfrm>
          <a:solidFill>
            <a:schemeClr val="accent2"/>
          </a:solidFill>
        </p:grpSpPr>
        <p:sp>
          <p:nvSpPr>
            <p:cNvPr id="69" name="Rectangle 12">
              <a:extLst>
                <a:ext uri="{FF2B5EF4-FFF2-40B4-BE49-F238E27FC236}">
                  <a16:creationId xmlns:a16="http://schemas.microsoft.com/office/drawing/2014/main" id="{F93976C4-04DE-45D8-8E6B-246C968F62C2}"/>
                </a:ext>
              </a:extLst>
            </p:cNvPr>
            <p:cNvSpPr/>
            <p:nvPr/>
          </p:nvSpPr>
          <p:spPr>
            <a:xfrm>
              <a:off x="-878469" y="1992985"/>
              <a:ext cx="3434246" cy="363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13">
              <a:extLst>
                <a:ext uri="{FF2B5EF4-FFF2-40B4-BE49-F238E27FC236}">
                  <a16:creationId xmlns:a16="http://schemas.microsoft.com/office/drawing/2014/main" id="{562A3018-3694-4747-8845-7B79F0482C6C}"/>
                </a:ext>
              </a:extLst>
            </p:cNvPr>
            <p:cNvSpPr/>
            <p:nvPr/>
          </p:nvSpPr>
          <p:spPr>
            <a:xfrm>
              <a:off x="2589684" y="1992977"/>
              <a:ext cx="45719" cy="363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A0E6972-C84D-44EF-A264-3FA09F30FCEE}"/>
              </a:ext>
            </a:extLst>
          </p:cNvPr>
          <p:cNvSpPr txBox="1"/>
          <p:nvPr/>
        </p:nvSpPr>
        <p:spPr>
          <a:xfrm>
            <a:off x="8041620" y="2519329"/>
            <a:ext cx="30513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498C59-B745-4313-82C1-47F3EBE4E407}"/>
              </a:ext>
            </a:extLst>
          </p:cNvPr>
          <p:cNvSpPr txBox="1"/>
          <p:nvPr/>
        </p:nvSpPr>
        <p:spPr>
          <a:xfrm>
            <a:off x="8064039" y="3376862"/>
            <a:ext cx="30513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Number of topics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C0F9F1-7C59-4451-9556-0331E12A0319}"/>
              </a:ext>
            </a:extLst>
          </p:cNvPr>
          <p:cNvSpPr txBox="1"/>
          <p:nvPr/>
        </p:nvSpPr>
        <p:spPr>
          <a:xfrm>
            <a:off x="8047948" y="4199462"/>
            <a:ext cx="30513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Anagrams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DDE8B6-08C5-403D-861A-B9FA59CACAFD}"/>
              </a:ext>
            </a:extLst>
          </p:cNvPr>
          <p:cNvSpPr txBox="1"/>
          <p:nvPr/>
        </p:nvSpPr>
        <p:spPr>
          <a:xfrm>
            <a:off x="8064039" y="5112674"/>
            <a:ext cx="305138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max</a:t>
            </a:r>
            <a:r>
              <a:rPr lang="en-US" altLang="ko-KR" sz="2800" dirty="0" err="1">
                <a:solidFill>
                  <a:schemeClr val="bg1"/>
                </a:solidFill>
              </a:rPr>
              <a:t>_df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5B3230-A07B-4317-B04F-7B2669E04829}"/>
              </a:ext>
            </a:extLst>
          </p:cNvPr>
          <p:cNvSpPr txBox="1"/>
          <p:nvPr/>
        </p:nvSpPr>
        <p:spPr>
          <a:xfrm>
            <a:off x="8041620" y="1710385"/>
            <a:ext cx="30513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Parameter :</a:t>
            </a:r>
          </a:p>
        </p:txBody>
      </p:sp>
    </p:spTree>
    <p:extLst>
      <p:ext uri="{BB962C8B-B14F-4D97-AF65-F5344CB8AC3E}">
        <p14:creationId xmlns:p14="http://schemas.microsoft.com/office/powerpoint/2010/main" val="20931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F2541-35E4-47BB-8E2D-8716DD961955}"/>
              </a:ext>
            </a:extLst>
          </p:cNvPr>
          <p:cNvSpPr/>
          <p:nvPr/>
        </p:nvSpPr>
        <p:spPr>
          <a:xfrm>
            <a:off x="717441" y="1479564"/>
            <a:ext cx="102673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0000"/>
                </a:solidFill>
              </a:rPr>
              <a:t>LDA</a:t>
            </a:r>
          </a:p>
          <a:p>
            <a:endParaRPr lang="en-SG" sz="1600" b="1" dirty="0">
              <a:solidFill>
                <a:srgbClr val="000000"/>
              </a:solidFill>
            </a:endParaRPr>
          </a:p>
          <a:p>
            <a:r>
              <a:rPr lang="en-SG" sz="1600" b="1" dirty="0">
                <a:solidFill>
                  <a:srgbClr val="000000"/>
                </a:solidFill>
              </a:rPr>
              <a:t>Topic 0</a:t>
            </a:r>
          </a:p>
          <a:p>
            <a:r>
              <a:rPr lang="en-SG" sz="1600" dirty="0">
                <a:solidFill>
                  <a:srgbClr val="000000"/>
                </a:solidFill>
              </a:rPr>
              <a:t>0.011*"backed" + 0.009*"action video </a:t>
            </a:r>
            <a:r>
              <a:rPr lang="en-SG" sz="1600" dirty="0" err="1">
                <a:solidFill>
                  <a:srgbClr val="000000"/>
                </a:solidFill>
              </a:rPr>
              <a:t>aug</a:t>
            </a:r>
            <a:r>
              <a:rPr lang="en-SG" sz="1600" dirty="0">
                <a:solidFill>
                  <a:srgbClr val="000000"/>
                </a:solidFill>
              </a:rPr>
              <a:t>" + 0.008*"amazon petition" + 0.008*"banks world" + 0.008*"accepts crypto" + 0.008*"appropriate" + 0.008*"actual user company" + 0.008*"audit protocol" + 0.007*"amid crypto" + 0.007*"bank launch cryptocurrency“</a:t>
            </a:r>
          </a:p>
          <a:p>
            <a:endParaRPr lang="en-SG" sz="1600" dirty="0">
              <a:solidFill>
                <a:srgbClr val="000000"/>
              </a:solidFill>
            </a:endParaRPr>
          </a:p>
          <a:p>
            <a:r>
              <a:rPr lang="en-SG" sz="1600" b="1" dirty="0">
                <a:solidFill>
                  <a:srgbClr val="000000"/>
                </a:solidFill>
              </a:rPr>
              <a:t>Topic 1</a:t>
            </a:r>
          </a:p>
          <a:p>
            <a:r>
              <a:rPr lang="en-SG" sz="1600" dirty="0">
                <a:solidFill>
                  <a:srgbClr val="000000"/>
                </a:solidFill>
              </a:rPr>
              <a:t>0.011*"annual transaction" + 0.010*"account provided" + 0.009*"author rich" + 0.008*"banks announce immediate" + 0.008*"</a:t>
            </a:r>
            <a:r>
              <a:rPr lang="en-SG" sz="1600" dirty="0" err="1">
                <a:solidFill>
                  <a:srgbClr val="000000"/>
                </a:solidFill>
              </a:rPr>
              <a:t>aths</a:t>
            </a:r>
            <a:r>
              <a:rPr lang="en-SG" sz="1600" dirty="0">
                <a:solidFill>
                  <a:srgbClr val="000000"/>
                </a:solidFill>
              </a:rPr>
              <a:t> story" + 0.008*"alive" + 0.008*"advocate </a:t>
            </a:r>
            <a:r>
              <a:rPr lang="en-SG" sz="1600" dirty="0" err="1">
                <a:solidFill>
                  <a:srgbClr val="000000"/>
                </a:solidFill>
              </a:rPr>
              <a:t>utoronto</a:t>
            </a:r>
            <a:r>
              <a:rPr lang="en-SG" sz="1600" dirty="0">
                <a:solidFill>
                  <a:srgbClr val="000000"/>
                </a:solidFill>
              </a:rPr>
              <a:t> professor" + 0.007*"actually won" + 0.007*"alerts bitcoin broken" + 0.007*"banks credit“</a:t>
            </a:r>
          </a:p>
          <a:p>
            <a:endParaRPr lang="en-SG" sz="1600" dirty="0">
              <a:solidFill>
                <a:srgbClr val="000000"/>
              </a:solidFill>
            </a:endParaRPr>
          </a:p>
          <a:p>
            <a:r>
              <a:rPr lang="en-SG" sz="1600" b="1" dirty="0">
                <a:solidFill>
                  <a:srgbClr val="000000"/>
                </a:solidFill>
              </a:rPr>
              <a:t>Topic 2</a:t>
            </a:r>
          </a:p>
          <a:p>
            <a:r>
              <a:rPr lang="en-SG" sz="1600" dirty="0">
                <a:solidFill>
                  <a:srgbClr val="000000"/>
                </a:solidFill>
              </a:rPr>
              <a:t>0.010*"</a:t>
            </a:r>
            <a:r>
              <a:rPr lang="en-SG" sz="1600" dirty="0" err="1">
                <a:solidFill>
                  <a:srgbClr val="000000"/>
                </a:solidFill>
              </a:rPr>
              <a:t>amex</a:t>
            </a:r>
            <a:r>
              <a:rPr lang="en-SG" sz="1600" dirty="0">
                <a:solidFill>
                  <a:srgbClr val="000000"/>
                </a:solidFill>
              </a:rPr>
              <a:t>" + 0.010*"account just active" + 0.009*"annual" + 0.008*"avoid" + 0.008*"</a:t>
            </a:r>
            <a:r>
              <a:rPr lang="en-SG" sz="1600" dirty="0" err="1">
                <a:solidFill>
                  <a:srgbClr val="000000"/>
                </a:solidFill>
              </a:rPr>
              <a:t>ans</a:t>
            </a:r>
            <a:r>
              <a:rPr lang="en-SG" sz="1600" dirty="0">
                <a:solidFill>
                  <a:srgbClr val="000000"/>
                </a:solidFill>
              </a:rPr>
              <a:t> request beginning" + 0.008*"alerts bitcoin" + 0.008*"anonymity features wow" + 0.007*"ask ye" + 0.007*"</a:t>
            </a:r>
            <a:r>
              <a:rPr lang="en-SG" sz="1600" dirty="0" err="1">
                <a:solidFill>
                  <a:srgbClr val="000000"/>
                </a:solidFill>
              </a:rPr>
              <a:t>afghanistan</a:t>
            </a:r>
            <a:r>
              <a:rPr lang="en-SG" sz="1600" dirty="0">
                <a:solidFill>
                  <a:srgbClr val="000000"/>
                </a:solidFill>
              </a:rPr>
              <a:t>" + 0.007*"aware“)</a:t>
            </a:r>
          </a:p>
          <a:p>
            <a:endParaRPr lang="en-SG" sz="1600" dirty="0">
              <a:solidFill>
                <a:srgbClr val="000000"/>
              </a:solidFill>
            </a:endParaRPr>
          </a:p>
          <a:p>
            <a:r>
              <a:rPr lang="en-SG" sz="1600" b="1" dirty="0">
                <a:solidFill>
                  <a:srgbClr val="000000"/>
                </a:solidFill>
              </a:rPr>
              <a:t>Topic 3</a:t>
            </a:r>
          </a:p>
          <a:p>
            <a:r>
              <a:rPr lang="en-SG" sz="1600" dirty="0">
                <a:solidFill>
                  <a:srgbClr val="000000"/>
                </a:solidFill>
              </a:rPr>
              <a:t>0.010*"</a:t>
            </a:r>
            <a:r>
              <a:rPr lang="en-SG" sz="1600" dirty="0" err="1">
                <a:solidFill>
                  <a:srgbClr val="000000"/>
                </a:solidFill>
              </a:rPr>
              <a:t>americans</a:t>
            </a:r>
            <a:r>
              <a:rPr lang="en-SG" sz="1600" dirty="0">
                <a:solidFill>
                  <a:srgbClr val="000000"/>
                </a:solidFill>
              </a:rPr>
              <a:t> buying" + 0.009*"absurd journey reason" + 0.009*"authorities </a:t>
            </a:r>
            <a:r>
              <a:rPr lang="en-SG" sz="1600" dirty="0" err="1">
                <a:solidFill>
                  <a:srgbClr val="000000"/>
                </a:solidFill>
              </a:rPr>
              <a:t>eos</a:t>
            </a:r>
            <a:r>
              <a:rPr lang="en-SG" sz="1600" dirty="0">
                <a:solidFill>
                  <a:srgbClr val="000000"/>
                </a:solidFill>
              </a:rPr>
              <a:t>" + 0.009*"ask ye shall" + 0.008*"allegedly help" + 0.008*"absolutely unacceptable" + 0.008*"authority says" + 0.008*"annual transaction volume" + 0.007*"affair" + 0.007*"al erecting illegal"</a:t>
            </a:r>
            <a:endParaRPr lang="en-SG" sz="16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3757170-4112-470B-964D-A7076C7C7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105" y="315982"/>
            <a:ext cx="8867274" cy="724247"/>
          </a:xfrm>
        </p:spPr>
        <p:txBody>
          <a:bodyPr/>
          <a:lstStyle/>
          <a:p>
            <a:r>
              <a:rPr lang="en-SG" dirty="0"/>
              <a:t>COM</a:t>
            </a:r>
            <a:r>
              <a:rPr lang="en-SG" dirty="0">
                <a:solidFill>
                  <a:schemeClr val="accent2"/>
                </a:solidFill>
              </a:rPr>
              <a:t>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D012D-F362-4848-A613-63B96D50BCBB}"/>
              </a:ext>
            </a:extLst>
          </p:cNvPr>
          <p:cNvSpPr txBox="1"/>
          <p:nvPr/>
        </p:nvSpPr>
        <p:spPr>
          <a:xfrm>
            <a:off x="717441" y="1128753"/>
            <a:ext cx="56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(Using count vectorizer)</a:t>
            </a:r>
            <a:endParaRPr lang="ko-KR" altLang="en-US" sz="1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212B1-C883-458F-AF0A-BC1A1E61BCD3}"/>
              </a:ext>
            </a:extLst>
          </p:cNvPr>
          <p:cNvSpPr/>
          <p:nvPr/>
        </p:nvSpPr>
        <p:spPr>
          <a:xfrm rot="10800000">
            <a:off x="82732" y="3057903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1851F-0F37-44A5-8AC4-BE28FC745FF0}"/>
              </a:ext>
            </a:extLst>
          </p:cNvPr>
          <p:cNvSpPr/>
          <p:nvPr/>
        </p:nvSpPr>
        <p:spPr>
          <a:xfrm rot="10800000">
            <a:off x="82732" y="4281851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21B61-ADC7-4232-B4C0-16A41997AB2B}"/>
              </a:ext>
            </a:extLst>
          </p:cNvPr>
          <p:cNvSpPr/>
          <p:nvPr/>
        </p:nvSpPr>
        <p:spPr>
          <a:xfrm rot="10800000">
            <a:off x="82732" y="5512197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9A574-CD06-4B84-ADF1-CA079B43F6FF}"/>
              </a:ext>
            </a:extLst>
          </p:cNvPr>
          <p:cNvSpPr/>
          <p:nvPr/>
        </p:nvSpPr>
        <p:spPr>
          <a:xfrm rot="10800000">
            <a:off x="154652" y="1879674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80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23020A-9A4D-4477-8F04-D56C84A5E999}"/>
              </a:ext>
            </a:extLst>
          </p:cNvPr>
          <p:cNvSpPr/>
          <p:nvPr/>
        </p:nvSpPr>
        <p:spPr>
          <a:xfrm rot="16200000" flipV="1">
            <a:off x="3319351" y="3948781"/>
            <a:ext cx="558983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5B7A47-54C4-4C59-AAF6-85533F6FC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COM</a:t>
            </a:r>
            <a:r>
              <a:rPr lang="en-SG" dirty="0">
                <a:solidFill>
                  <a:schemeClr val="accent2"/>
                </a:solidFill>
              </a:rPr>
              <a:t>PARISON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D818E4-B47C-4EE2-BCF5-AB3EC18F881E}"/>
              </a:ext>
            </a:extLst>
          </p:cNvPr>
          <p:cNvSpPr/>
          <p:nvPr/>
        </p:nvSpPr>
        <p:spPr>
          <a:xfrm>
            <a:off x="144379" y="164468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dirty="0">
                <a:solidFill>
                  <a:srgbClr val="000000"/>
                </a:solidFill>
              </a:rPr>
              <a:t>NMF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0 </a:t>
            </a:r>
            <a:r>
              <a:rPr lang="en-SG" dirty="0">
                <a:solidFill>
                  <a:srgbClr val="000000"/>
                </a:solidFill>
              </a:rPr>
              <a:t>fee, transaction, fraud, credit, department, fraud department, cash, card, pay, credit card 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1 </a:t>
            </a:r>
            <a:r>
              <a:rPr lang="en-SG" dirty="0">
                <a:solidFill>
                  <a:srgbClr val="000000"/>
                </a:solidFill>
              </a:rPr>
              <a:t>privacy, </a:t>
            </a:r>
            <a:r>
              <a:rPr lang="en-SG" dirty="0" err="1">
                <a:solidFill>
                  <a:srgbClr val="000000"/>
                </a:solidFill>
              </a:rPr>
              <a:t>duckduckgo</a:t>
            </a:r>
            <a:r>
              <a:rPr lang="en-SG" dirty="0">
                <a:solidFill>
                  <a:srgbClr val="000000"/>
                </a:solidFill>
              </a:rPr>
              <a:t>, search, data, great, information, brave, user, companies, shows 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2 </a:t>
            </a:r>
            <a:r>
              <a:rPr lang="en-SG" dirty="0" err="1">
                <a:solidFill>
                  <a:srgbClr val="000000"/>
                </a:solidFill>
              </a:rPr>
              <a:t>sherman</a:t>
            </a:r>
            <a:r>
              <a:rPr lang="en-SG" dirty="0">
                <a:solidFill>
                  <a:srgbClr val="000000"/>
                </a:solidFill>
              </a:rPr>
              <a:t>, mining, rep, card, campaign, donor, brad, campaign donor, rep brad, rep brad </a:t>
            </a:r>
            <a:r>
              <a:rPr lang="en-SG" dirty="0" err="1">
                <a:solidFill>
                  <a:srgbClr val="000000"/>
                </a:solidFill>
              </a:rPr>
              <a:t>sherman</a:t>
            </a:r>
            <a:r>
              <a:rPr lang="en-SG" dirty="0">
                <a:solidFill>
                  <a:srgbClr val="000000"/>
                </a:solidFill>
              </a:rPr>
              <a:t> 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3 </a:t>
            </a:r>
            <a:r>
              <a:rPr lang="en-SG" dirty="0">
                <a:solidFill>
                  <a:srgbClr val="000000"/>
                </a:solidFill>
              </a:rPr>
              <a:t>total, billion total fines, penalties, billion total, fines, fines penalties, total fines penalties, total fines, </a:t>
            </a:r>
            <a:r>
              <a:rPr lang="en-SG" dirty="0" err="1">
                <a:solidFill>
                  <a:srgbClr val="000000"/>
                </a:solidFill>
              </a:rPr>
              <a:t>fargo</a:t>
            </a:r>
            <a:r>
              <a:rPr lang="en-SG" dirty="0">
                <a:solidFill>
                  <a:srgbClr val="000000"/>
                </a:solidFill>
              </a:rPr>
              <a:t>, wells </a:t>
            </a:r>
            <a:r>
              <a:rPr lang="en-SG" dirty="0" err="1">
                <a:solidFill>
                  <a:srgbClr val="000000"/>
                </a:solidFill>
              </a:rPr>
              <a:t>fargo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FF10D-9B1E-4FF8-A22C-EAD52432F4BB}"/>
              </a:ext>
            </a:extLst>
          </p:cNvPr>
          <p:cNvSpPr/>
          <p:nvPr/>
        </p:nvSpPr>
        <p:spPr>
          <a:xfrm rot="10800000">
            <a:off x="144377" y="3167236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A8965-9550-4685-83A4-AEC539B28237}"/>
              </a:ext>
            </a:extLst>
          </p:cNvPr>
          <p:cNvSpPr/>
          <p:nvPr/>
        </p:nvSpPr>
        <p:spPr>
          <a:xfrm rot="10800000">
            <a:off x="144377" y="4243386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F81EE-2630-4753-A06C-7C0A3D9FB781}"/>
              </a:ext>
            </a:extLst>
          </p:cNvPr>
          <p:cNvSpPr/>
          <p:nvPr/>
        </p:nvSpPr>
        <p:spPr>
          <a:xfrm rot="10800000">
            <a:off x="192355" y="5575970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DE2D8-3DF2-4AA0-8425-650783F75984}"/>
              </a:ext>
            </a:extLst>
          </p:cNvPr>
          <p:cNvSpPr/>
          <p:nvPr/>
        </p:nvSpPr>
        <p:spPr>
          <a:xfrm rot="10800000">
            <a:off x="144377" y="2020213"/>
            <a:ext cx="1190324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CC44C-799F-48E2-85AF-AB73C1C66CD7}"/>
              </a:ext>
            </a:extLst>
          </p:cNvPr>
          <p:cNvSpPr/>
          <p:nvPr/>
        </p:nvSpPr>
        <p:spPr>
          <a:xfrm>
            <a:off x="6288355" y="164467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dirty="0">
                <a:solidFill>
                  <a:srgbClr val="000000"/>
                </a:solidFill>
              </a:rPr>
              <a:t>LSA </a:t>
            </a:r>
          </a:p>
          <a:p>
            <a:endParaRPr lang="en-SG" b="1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0 </a:t>
            </a:r>
            <a:r>
              <a:rPr lang="en-SG" dirty="0">
                <a:solidFill>
                  <a:srgbClr val="000000"/>
                </a:solidFill>
              </a:rPr>
              <a:t>credit, fee, card, transaction, credit card, fraud, department, fraud department, cash, pay 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1 </a:t>
            </a:r>
            <a:r>
              <a:rPr lang="en-SG" dirty="0">
                <a:solidFill>
                  <a:srgbClr val="000000"/>
                </a:solidFill>
              </a:rPr>
              <a:t>privacy, search, </a:t>
            </a:r>
            <a:r>
              <a:rPr lang="en-SG" dirty="0" err="1">
                <a:solidFill>
                  <a:srgbClr val="000000"/>
                </a:solidFill>
              </a:rPr>
              <a:t>duckduckgo</a:t>
            </a:r>
            <a:r>
              <a:rPr lang="en-SG" dirty="0">
                <a:solidFill>
                  <a:srgbClr val="000000"/>
                </a:solidFill>
              </a:rPr>
              <a:t>, data, great, information, brave, shows, trust, user 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2 </a:t>
            </a:r>
            <a:r>
              <a:rPr lang="en-SG" dirty="0">
                <a:solidFill>
                  <a:srgbClr val="000000"/>
                </a:solidFill>
              </a:rPr>
              <a:t>mining, </a:t>
            </a:r>
            <a:r>
              <a:rPr lang="en-SG" dirty="0" err="1">
                <a:solidFill>
                  <a:srgbClr val="000000"/>
                </a:solidFill>
              </a:rPr>
              <a:t>metamask</a:t>
            </a:r>
            <a:r>
              <a:rPr lang="en-SG" dirty="0">
                <a:solidFill>
                  <a:srgbClr val="000000"/>
                </a:solidFill>
              </a:rPr>
              <a:t>, allowing, app, total, store, congress, phone, </a:t>
            </a:r>
            <a:r>
              <a:rPr lang="en-SG" dirty="0" err="1">
                <a:solidFill>
                  <a:srgbClr val="000000"/>
                </a:solidFill>
              </a:rPr>
              <a:t>doesn</a:t>
            </a:r>
            <a:r>
              <a:rPr lang="en-SG" dirty="0">
                <a:solidFill>
                  <a:srgbClr val="000000"/>
                </a:solidFill>
              </a:rPr>
              <a:t>, google </a:t>
            </a: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endParaRPr lang="en-SG" dirty="0">
              <a:solidFill>
                <a:srgbClr val="000000"/>
              </a:solidFill>
            </a:endParaRPr>
          </a:p>
          <a:p>
            <a:r>
              <a:rPr lang="en-SG" b="1" dirty="0">
                <a:solidFill>
                  <a:srgbClr val="000000"/>
                </a:solidFill>
              </a:rPr>
              <a:t>Topic 3 </a:t>
            </a:r>
            <a:r>
              <a:rPr lang="en-SG" dirty="0">
                <a:solidFill>
                  <a:srgbClr val="000000"/>
                </a:solidFill>
              </a:rPr>
              <a:t>total, total fines, fines penalties, total fines penalties, billion total fines, penalties, billion total, fines, wells, wells </a:t>
            </a:r>
            <a:r>
              <a:rPr lang="en-SG" dirty="0" err="1">
                <a:solidFill>
                  <a:srgbClr val="000000"/>
                </a:solidFill>
              </a:rPr>
              <a:t>fargo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177C1-F415-4F16-81EF-5B437E57FF1D}"/>
              </a:ext>
            </a:extLst>
          </p:cNvPr>
          <p:cNvSpPr txBox="1"/>
          <p:nvPr/>
        </p:nvSpPr>
        <p:spPr>
          <a:xfrm>
            <a:off x="144377" y="1176725"/>
            <a:ext cx="56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(Using count vectorizer)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83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1045</Words>
  <Application>Microsoft Office PowerPoint</Application>
  <PresentationFormat>Widescreen</PresentationFormat>
  <Paragraphs>173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Wong Kira</cp:lastModifiedBy>
  <cp:revision>167</cp:revision>
  <dcterms:created xsi:type="dcterms:W3CDTF">2018-04-24T17:14:44Z</dcterms:created>
  <dcterms:modified xsi:type="dcterms:W3CDTF">2020-06-11T06:15:55Z</dcterms:modified>
</cp:coreProperties>
</file>