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2" r:id="rId1"/>
  </p:sldMasterIdLst>
  <p:notesMasterIdLst>
    <p:notesMasterId r:id="rId14"/>
  </p:notesMasterIdLst>
  <p:sldIdLst>
    <p:sldId id="256" r:id="rId2"/>
    <p:sldId id="257" r:id="rId3"/>
    <p:sldId id="294" r:id="rId4"/>
    <p:sldId id="286" r:id="rId5"/>
    <p:sldId id="297" r:id="rId6"/>
    <p:sldId id="299" r:id="rId7"/>
    <p:sldId id="295" r:id="rId8"/>
    <p:sldId id="296" r:id="rId9"/>
    <p:sldId id="288" r:id="rId10"/>
    <p:sldId id="289" r:id="rId11"/>
    <p:sldId id="291" r:id="rId12"/>
    <p:sldId id="258" r:id="rId13"/>
  </p:sldIdLst>
  <p:sldSz cx="9144000" cy="5143500" type="screen16x9"/>
  <p:notesSz cx="6858000" cy="9144000"/>
  <p:embeddedFontLst>
    <p:embeddedFont>
      <p:font typeface="Playfair Display" panose="020B0604020202020204" charset="0"/>
      <p:regular r:id="rId15"/>
      <p:bold r:id="rId16"/>
      <p:italic r:id="rId17"/>
      <p:boldItalic r:id="rId18"/>
    </p:embeddedFont>
    <p:embeddedFont>
      <p:font typeface="Tinos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0F262339-A9A5-46F3-9A68-EDD8335080CF}">
          <p14:sldIdLst>
            <p14:sldId id="256"/>
            <p14:sldId id="257"/>
            <p14:sldId id="294"/>
            <p14:sldId id="286"/>
            <p14:sldId id="297"/>
            <p14:sldId id="299"/>
            <p14:sldId id="295"/>
            <p14:sldId id="296"/>
            <p14:sldId id="288"/>
            <p14:sldId id="289"/>
            <p14:sldId id="291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C1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7498933-503F-4CD0-844C-3C09F25510FD}">
  <a:tblStyle styleId="{77498933-503F-4CD0-844C-3C09F25510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655" autoAdjust="0"/>
  </p:normalViewPr>
  <p:slideViewPr>
    <p:cSldViewPr snapToGrid="0">
      <p:cViewPr varScale="1">
        <p:scale>
          <a:sx n="134" d="100"/>
          <a:sy n="134" d="100"/>
        </p:scale>
        <p:origin x="95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0296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3640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0399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1437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4606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2754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1141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2783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organic-01.png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2022375" y="1022175"/>
            <a:ext cx="5099400" cy="3135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510400" y="2092225"/>
            <a:ext cx="4123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4162050" y="756837"/>
            <a:ext cx="819900" cy="8199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solidFill>
          <a:schemeClr val="dk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5" descr="organic-01.png"/>
          <p:cNvPicPr preferRelativeResize="0"/>
          <p:nvPr/>
        </p:nvPicPr>
        <p:blipFill>
          <a:blip r:embed="rId2">
            <a:alphaModFix amt="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/>
          <p:nvPr/>
        </p:nvSpPr>
        <p:spPr>
          <a:xfrm>
            <a:off x="2066125" y="715358"/>
            <a:ext cx="6596700" cy="3910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404975" y="441142"/>
            <a:ext cx="1980300" cy="1980300"/>
          </a:xfrm>
          <a:prstGeom prst="rect">
            <a:avLst/>
          </a:prstGeom>
          <a:solidFill>
            <a:srgbClr val="ECC1C8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539023" y="536390"/>
            <a:ext cx="1613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798250" y="958750"/>
            <a:ext cx="5503800" cy="324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7" descr="organic-02.png"/>
          <p:cNvPicPr preferRelativeResize="0"/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7"/>
          <p:cNvSpPr/>
          <p:nvPr/>
        </p:nvSpPr>
        <p:spPr>
          <a:xfrm>
            <a:off x="2066125" y="715358"/>
            <a:ext cx="6596700" cy="3910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404975" y="441142"/>
            <a:ext cx="1980300" cy="19803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534610" y="541179"/>
            <a:ext cx="1613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2757725" y="1123950"/>
            <a:ext cx="2700600" cy="30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5620903" y="1123950"/>
            <a:ext cx="2700600" cy="30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9" descr="organic-01.png"/>
          <p:cNvPicPr preferRelativeResize="0"/>
          <p:nvPr/>
        </p:nvPicPr>
        <p:blipFill>
          <a:blip r:embed="rId2">
            <a:alphaModFix amt="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9"/>
          <p:cNvSpPr/>
          <p:nvPr/>
        </p:nvSpPr>
        <p:spPr>
          <a:xfrm>
            <a:off x="404975" y="441142"/>
            <a:ext cx="1980300" cy="19803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428171" y="543067"/>
            <a:ext cx="1729500" cy="16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vertical" type="blank">
  <p:cSld name="BLANK">
    <p:bg>
      <p:bgPr>
        <a:solidFill>
          <a:schemeClr val="dk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2" descr="organic-01.png"/>
          <p:cNvPicPr preferRelativeResize="0"/>
          <p:nvPr/>
        </p:nvPicPr>
        <p:blipFill>
          <a:blip r:embed="rId2">
            <a:alphaModFix amt="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aves">
  <p:cSld name="BLANK_1">
    <p:bg>
      <p:bgPr>
        <a:solidFill>
          <a:schemeClr val="dk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3" descr="organic-02.png"/>
          <p:cNvPicPr preferRelativeResize="0"/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zigzag">
  <p:cSld name="BLANK_1_1">
    <p:bg>
      <p:bgPr>
        <a:solidFill>
          <a:schemeClr val="dk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4" descr="organic-03.png"/>
          <p:cNvPicPr preferRelativeResize="0"/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3F3F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None/>
              <a:defRPr sz="1800" b="1" i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None/>
              <a:defRPr sz="1800" b="1" i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None/>
              <a:defRPr sz="1800" b="1" i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None/>
              <a:defRPr sz="1800" b="1" i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None/>
              <a:defRPr sz="1800" b="1" i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None/>
              <a:defRPr sz="1800" b="1" i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None/>
              <a:defRPr sz="1800" b="1" i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None/>
              <a:defRPr sz="1800" b="1" i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None/>
              <a:defRPr sz="1800" b="1" i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nos"/>
              <a:buChar char="▹"/>
              <a:defRPr sz="30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nos"/>
              <a:buChar char="▸"/>
              <a:defRPr sz="24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nos"/>
              <a:buChar char="◦"/>
              <a:defRPr sz="24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nos"/>
              <a:buChar char="●"/>
              <a:defRPr sz="18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nos"/>
              <a:buChar char="○"/>
              <a:defRPr sz="18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nos"/>
              <a:buChar char="■"/>
              <a:defRPr sz="18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nos"/>
              <a:buChar char="●"/>
              <a:defRPr sz="18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nos"/>
              <a:buChar char="○"/>
              <a:defRPr sz="18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nos"/>
              <a:buChar char="■"/>
              <a:defRPr sz="18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5" r:id="rId4"/>
    <p:sldLayoutId id="2147483658" r:id="rId5"/>
    <p:sldLayoutId id="2147483659" r:id="rId6"/>
    <p:sldLayoutId id="2147483660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slide" Target="slide5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3CD93E2-0E05-4DD7-8E66-9A3AB31E7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2288" y="1858619"/>
            <a:ext cx="4764753" cy="1159800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SKINCARE RECOMMENDER SYSTEM</a:t>
            </a:r>
            <a:endParaRPr lang="en-SG" dirty="0"/>
          </a:p>
        </p:txBody>
      </p:sp>
      <p:sp>
        <p:nvSpPr>
          <p:cNvPr id="15" name="Google Shape;112;p18">
            <a:extLst>
              <a:ext uri="{FF2B5EF4-FFF2-40B4-BE49-F238E27FC236}">
                <a16:creationId xmlns:a16="http://schemas.microsoft.com/office/drawing/2014/main" id="{F0D0295F-D99B-4C76-8A39-831D44BBF466}"/>
              </a:ext>
            </a:extLst>
          </p:cNvPr>
          <p:cNvSpPr txBox="1">
            <a:spLocks/>
          </p:cNvSpPr>
          <p:nvPr/>
        </p:nvSpPr>
        <p:spPr>
          <a:xfrm>
            <a:off x="3017442" y="3993671"/>
            <a:ext cx="3109114" cy="1012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nos"/>
              <a:buChar char="▹"/>
              <a:defRPr sz="3000" b="0" i="0" u="none" strike="noStrike" cap="none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nos"/>
              <a:buChar char="▸"/>
              <a:defRPr sz="2400" b="0" i="0" u="none" strike="noStrike" cap="none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nos"/>
              <a:buChar char="◦"/>
              <a:defRPr sz="2400" b="0" i="0" u="none" strike="noStrike" cap="none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nos"/>
              <a:buChar char="●"/>
              <a:defRPr sz="1800" b="0" i="0" u="none" strike="noStrike" cap="none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nos"/>
              <a:buChar char="○"/>
              <a:defRPr sz="1800" b="0" i="0" u="none" strike="noStrike" cap="none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nos"/>
              <a:buChar char="■"/>
              <a:defRPr sz="1800" b="0" i="0" u="none" strike="noStrike" cap="none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nos"/>
              <a:buChar char="●"/>
              <a:defRPr sz="1800" b="0" i="0" u="none" strike="noStrike" cap="none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nos"/>
              <a:buChar char="○"/>
              <a:defRPr sz="1800" b="0" i="0" u="none" strike="noStrike" cap="none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nos"/>
              <a:buChar char="■"/>
              <a:defRPr sz="1800" b="0" i="0" u="none" strike="noStrike" cap="none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pPr marL="0" indent="0" algn="ctr">
              <a:buFont typeface="Tinos"/>
              <a:buNone/>
            </a:pPr>
            <a:endParaRPr lang="en-US" sz="1800" dirty="0">
              <a:solidFill>
                <a:srgbClr val="FFFFFF"/>
              </a:solidFill>
            </a:endParaRPr>
          </a:p>
          <a:p>
            <a:pPr marL="0" indent="0" algn="ctr">
              <a:buSzPts val="1100"/>
              <a:buFont typeface="Arial"/>
              <a:buNone/>
            </a:pPr>
            <a:r>
              <a:rPr lang="en-US" sz="1800" dirty="0">
                <a:solidFill>
                  <a:schemeClr val="tx1"/>
                </a:solidFill>
              </a:rPr>
              <a:t>By: Kira Wong</a:t>
            </a:r>
          </a:p>
          <a:p>
            <a:pPr marL="0" indent="0" algn="ctr">
              <a:buFont typeface="Tinos"/>
              <a:buNone/>
            </a:pPr>
            <a:endParaRPr lang="en-US" sz="1800" b="1"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AC0715-3508-4BEF-9558-06549B356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6409" y="902591"/>
            <a:ext cx="651181" cy="5303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title"/>
          </p:nvPr>
        </p:nvSpPr>
        <p:spPr>
          <a:xfrm>
            <a:off x="255400" y="1191245"/>
            <a:ext cx="2037316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CONCLUSION</a:t>
            </a:r>
            <a:endParaRPr dirty="0"/>
          </a:p>
        </p:txBody>
      </p:sp>
      <p:sp>
        <p:nvSpPr>
          <p:cNvPr id="134" name="Google Shape;134;p21"/>
          <p:cNvSpPr txBox="1">
            <a:spLocks noGrp="1"/>
          </p:cNvSpPr>
          <p:nvPr>
            <p:ph type="body" idx="1"/>
          </p:nvPr>
        </p:nvSpPr>
        <p:spPr>
          <a:xfrm>
            <a:off x="2755387" y="1115913"/>
            <a:ext cx="5503800" cy="324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Model testing in the market to evaluate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endParaRPr lang="en-SG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-SG" dirty="0"/>
              <a:t>Developing a good recommender system may help skincare companies break into un-tapped market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1506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title"/>
          </p:nvPr>
        </p:nvSpPr>
        <p:spPr>
          <a:xfrm>
            <a:off x="641059" y="958750"/>
            <a:ext cx="1309603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FUTURE</a:t>
            </a:r>
            <a:br>
              <a:rPr lang="en-SG" dirty="0"/>
            </a:br>
            <a:r>
              <a:rPr lang="en-SG" dirty="0"/>
              <a:t>WORK</a:t>
            </a:r>
            <a:endParaRPr dirty="0"/>
          </a:p>
        </p:txBody>
      </p:sp>
      <p:sp>
        <p:nvSpPr>
          <p:cNvPr id="134" name="Google Shape;134;p21"/>
          <p:cNvSpPr txBox="1">
            <a:spLocks noGrp="1"/>
          </p:cNvSpPr>
          <p:nvPr>
            <p:ph type="body" idx="1"/>
          </p:nvPr>
        </p:nvSpPr>
        <p:spPr>
          <a:xfrm>
            <a:off x="2798250" y="958750"/>
            <a:ext cx="5503800" cy="324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-US" dirty="0"/>
              <a:t>Scrape more data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-US" dirty="0"/>
              <a:t>Bring in chemistry expertise to group up ingredients base on chemical attribute 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-US" dirty="0"/>
              <a:t>Convert to hybrid RS using product ranking from users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6754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>
            <a:spLocks noGrp="1"/>
          </p:cNvSpPr>
          <p:nvPr>
            <p:ph type="ctrTitle" idx="4294967295"/>
          </p:nvPr>
        </p:nvSpPr>
        <p:spPr>
          <a:xfrm>
            <a:off x="685800" y="1221301"/>
            <a:ext cx="7772400" cy="96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 dirty="0">
                <a:solidFill>
                  <a:srgbClr val="FFFFFF"/>
                </a:solidFill>
              </a:rPr>
              <a:t>Thanks</a:t>
            </a:r>
            <a:r>
              <a:rPr lang="en" sz="2400" dirty="0">
                <a:solidFill>
                  <a:srgbClr val="FFFFFF"/>
                </a:solidFill>
              </a:rPr>
              <a:t>!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112" name="Google Shape;112;p18"/>
          <p:cNvSpPr txBox="1">
            <a:spLocks noGrp="1"/>
          </p:cNvSpPr>
          <p:nvPr>
            <p:ph type="subTitle" idx="4294967295"/>
          </p:nvPr>
        </p:nvSpPr>
        <p:spPr>
          <a:xfrm>
            <a:off x="685800" y="1947731"/>
            <a:ext cx="7772400" cy="22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SG" sz="3600" b="1" dirty="0">
                <a:solidFill>
                  <a:schemeClr val="accent1"/>
                </a:solidFill>
              </a:rPr>
              <a:t>Any questions?</a:t>
            </a:r>
            <a:endParaRPr sz="3600" b="1" dirty="0">
              <a:solidFill>
                <a:schemeClr val="accent1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rgbClr val="FFFFFF"/>
                </a:solidFill>
              </a:rPr>
              <a:t>You can find me at:</a:t>
            </a:r>
            <a:endParaRPr sz="1800"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800" b="1" dirty="0">
              <a:solidFill>
                <a:srgbClr val="FFFFFF"/>
              </a:solidFill>
            </a:endParaRPr>
          </a:p>
        </p:txBody>
      </p:sp>
      <p:pic>
        <p:nvPicPr>
          <p:cNvPr id="113" name="Google Shape;113;p18"/>
          <p:cNvPicPr preferRelativeResize="0"/>
          <p:nvPr/>
        </p:nvPicPr>
        <p:blipFill>
          <a:blip r:embed="rId3"/>
          <a:srcRect/>
          <a:stretch/>
        </p:blipFill>
        <p:spPr>
          <a:xfrm>
            <a:off x="4131335" y="624072"/>
            <a:ext cx="881331" cy="901476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D1AA6DB-82DC-43D6-84ED-D83CA2613D91}"/>
              </a:ext>
            </a:extLst>
          </p:cNvPr>
          <p:cNvSpPr txBox="1"/>
          <p:nvPr/>
        </p:nvSpPr>
        <p:spPr>
          <a:xfrm>
            <a:off x="2414044" y="3737533"/>
            <a:ext cx="489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chemeClr val="bg1"/>
                </a:solidFill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https://www.linkedin.com/in/kira-wong-69319318/</a:t>
            </a:r>
            <a:endParaRPr lang="ko-KR" altLang="en-US" sz="1800" dirty="0">
              <a:solidFill>
                <a:schemeClr val="bg1"/>
              </a:solidFill>
              <a:latin typeface="Tinos" panose="020B0604020202020204" charset="0"/>
              <a:cs typeface="Tinos" panose="020B060402020202020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A541B6-8405-4F77-9E81-77A0FA2DAC51}"/>
              </a:ext>
            </a:extLst>
          </p:cNvPr>
          <p:cNvSpPr txBox="1"/>
          <p:nvPr/>
        </p:nvSpPr>
        <p:spPr>
          <a:xfrm>
            <a:off x="2414044" y="4222121"/>
            <a:ext cx="5176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chemeClr val="bg1"/>
                </a:solidFill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https://github.com/Kirawong_datasci</a:t>
            </a:r>
            <a:endParaRPr lang="ko-KR" altLang="en-US" sz="1800" dirty="0">
              <a:solidFill>
                <a:schemeClr val="bg1"/>
              </a:solidFill>
              <a:latin typeface="Tinos" panose="020B0604020202020204" charset="0"/>
              <a:cs typeface="Tinos" panose="020B060402020202020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92482C-6F79-4A9E-83C8-6D24CC43D0CD}"/>
              </a:ext>
            </a:extLst>
          </p:cNvPr>
          <p:cNvSpPr txBox="1"/>
          <p:nvPr/>
        </p:nvSpPr>
        <p:spPr>
          <a:xfrm>
            <a:off x="2414044" y="3252945"/>
            <a:ext cx="4485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chemeClr val="bg1"/>
                </a:solidFill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Kirawong_datasci@hotmail.com</a:t>
            </a:r>
            <a:endParaRPr lang="ko-KR" altLang="en-US" sz="1800" dirty="0">
              <a:solidFill>
                <a:schemeClr val="bg1"/>
              </a:solidFill>
              <a:latin typeface="Tinos" panose="020B0604020202020204" charset="0"/>
              <a:cs typeface="Tinos" panose="020B0604020202020204" charset="0"/>
            </a:endParaRPr>
          </a:p>
        </p:txBody>
      </p:sp>
      <p:sp>
        <p:nvSpPr>
          <p:cNvPr id="16" name="Oval 21">
            <a:extLst>
              <a:ext uri="{FF2B5EF4-FFF2-40B4-BE49-F238E27FC236}">
                <a16:creationId xmlns:a16="http://schemas.microsoft.com/office/drawing/2014/main" id="{781F0AF7-B6F5-43E2-B25C-AF5312165596}"/>
              </a:ext>
            </a:extLst>
          </p:cNvPr>
          <p:cNvSpPr/>
          <p:nvPr/>
        </p:nvSpPr>
        <p:spPr>
          <a:xfrm>
            <a:off x="2043015" y="3252945"/>
            <a:ext cx="306392" cy="29278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Oval 21">
            <a:extLst>
              <a:ext uri="{FF2B5EF4-FFF2-40B4-BE49-F238E27FC236}">
                <a16:creationId xmlns:a16="http://schemas.microsoft.com/office/drawing/2014/main" id="{3852270F-EC45-4DAA-91C4-C7E339367060}"/>
              </a:ext>
            </a:extLst>
          </p:cNvPr>
          <p:cNvSpPr/>
          <p:nvPr/>
        </p:nvSpPr>
        <p:spPr>
          <a:xfrm>
            <a:off x="2034233" y="3775807"/>
            <a:ext cx="306392" cy="29278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Oval 21">
            <a:extLst>
              <a:ext uri="{FF2B5EF4-FFF2-40B4-BE49-F238E27FC236}">
                <a16:creationId xmlns:a16="http://schemas.microsoft.com/office/drawing/2014/main" id="{B61611D6-53B1-46C0-92E1-EA9AE1889A77}"/>
              </a:ext>
            </a:extLst>
          </p:cNvPr>
          <p:cNvSpPr/>
          <p:nvPr/>
        </p:nvSpPr>
        <p:spPr>
          <a:xfrm>
            <a:off x="2043015" y="4260395"/>
            <a:ext cx="306392" cy="29278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60AA534-9F57-4D93-9F67-17BC4EB3862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231" y="3276172"/>
            <a:ext cx="223960" cy="22396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869E91A-DDB8-4AD5-9E94-E4E557083AD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61" y="3839700"/>
            <a:ext cx="205329" cy="18145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40165E4-E514-4458-830F-280C94B24DC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015" y="4243185"/>
            <a:ext cx="317258" cy="30999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>
            <a:spLocks noGrp="1"/>
          </p:cNvSpPr>
          <p:nvPr>
            <p:ph type="title"/>
          </p:nvPr>
        </p:nvSpPr>
        <p:spPr>
          <a:xfrm>
            <a:off x="534610" y="1197150"/>
            <a:ext cx="1613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OBJECTIVE</a:t>
            </a:r>
            <a:endParaRPr dirty="0"/>
          </a:p>
        </p:txBody>
      </p:sp>
      <p:sp>
        <p:nvSpPr>
          <p:cNvPr id="7" name="Google Shape;134;p21">
            <a:extLst>
              <a:ext uri="{FF2B5EF4-FFF2-40B4-BE49-F238E27FC236}">
                <a16:creationId xmlns:a16="http://schemas.microsoft.com/office/drawing/2014/main" id="{BEB9EB3F-C488-4C3A-95F2-8F399611B8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509593" y="951450"/>
            <a:ext cx="5986983" cy="324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81000">
              <a:buSzPts val="2400"/>
            </a:pPr>
            <a:r>
              <a:rPr lang="en-US" dirty="0"/>
              <a:t>Korean wave increased awareness of skin care for men</a:t>
            </a:r>
          </a:p>
          <a:p>
            <a:pPr indent="-381000">
              <a:buSzPts val="2400"/>
            </a:pPr>
            <a:r>
              <a:rPr lang="en-US" dirty="0"/>
              <a:t>Vast options of skincare products in the market 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-US" dirty="0"/>
              <a:t>Provide an easy &amp; lazy way to purchase similar products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73E9DD-F2F2-4E17-8B1D-ABD78339E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791" y="2466226"/>
            <a:ext cx="1686864" cy="19655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1002D3-4A21-4D2C-B444-367EADB51F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0704" y="2472259"/>
            <a:ext cx="1927260" cy="19540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4ADD2C8-3211-4AA7-A76C-989DFC546C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4420" y="2466607"/>
            <a:ext cx="1686864" cy="19716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title"/>
          </p:nvPr>
        </p:nvSpPr>
        <p:spPr>
          <a:xfrm>
            <a:off x="224449" y="1258176"/>
            <a:ext cx="2196464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METHODOLOGY</a:t>
            </a:r>
            <a:endParaRPr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94FBB58-1EA2-420E-A730-54514EB80696}"/>
              </a:ext>
            </a:extLst>
          </p:cNvPr>
          <p:cNvGrpSpPr/>
          <p:nvPr/>
        </p:nvGrpSpPr>
        <p:grpSpPr>
          <a:xfrm>
            <a:off x="2733384" y="2302981"/>
            <a:ext cx="4120610" cy="830920"/>
            <a:chOff x="345182" y="2189709"/>
            <a:chExt cx="5523777" cy="1816830"/>
          </a:xfrm>
        </p:grpSpPr>
        <p:sp>
          <p:nvSpPr>
            <p:cNvPr id="8" name="Isosceles Triangle 5">
              <a:extLst>
                <a:ext uri="{FF2B5EF4-FFF2-40B4-BE49-F238E27FC236}">
                  <a16:creationId xmlns:a16="http://schemas.microsoft.com/office/drawing/2014/main" id="{84DFD1FD-F8F8-4A6A-878C-49A7DFEB7B51}"/>
                </a:ext>
              </a:extLst>
            </p:cNvPr>
            <p:cNvSpPr/>
            <p:nvPr/>
          </p:nvSpPr>
          <p:spPr>
            <a:xfrm>
              <a:off x="345182" y="2289961"/>
              <a:ext cx="1836774" cy="863178"/>
            </a:xfrm>
            <a:custGeom>
              <a:avLst/>
              <a:gdLst/>
              <a:ahLst/>
              <a:cxnLst/>
              <a:rect l="l" t="t" r="r" b="b"/>
              <a:pathLst>
                <a:path w="1836774" h="863177">
                  <a:moveTo>
                    <a:pt x="925162" y="0"/>
                  </a:moveTo>
                  <a:lnTo>
                    <a:pt x="1012927" y="211845"/>
                  </a:lnTo>
                  <a:cubicBezTo>
                    <a:pt x="1334218" y="234550"/>
                    <a:pt x="1633018" y="390421"/>
                    <a:pt x="1836774" y="643621"/>
                  </a:cubicBezTo>
                  <a:lnTo>
                    <a:pt x="1579243" y="850862"/>
                  </a:lnTo>
                  <a:cubicBezTo>
                    <a:pt x="1418150" y="650679"/>
                    <a:pt x="1174257" y="535287"/>
                    <a:pt x="917316" y="537688"/>
                  </a:cubicBezTo>
                  <a:cubicBezTo>
                    <a:pt x="660375" y="540089"/>
                    <a:pt x="418681" y="660019"/>
                    <a:pt x="261358" y="863177"/>
                  </a:cubicBezTo>
                  <a:lnTo>
                    <a:pt x="0" y="660785"/>
                  </a:lnTo>
                  <a:cubicBezTo>
                    <a:pt x="203448" y="398065"/>
                    <a:pt x="508129" y="235209"/>
                    <a:pt x="837228" y="21225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Isosceles Triangle 5">
              <a:extLst>
                <a:ext uri="{FF2B5EF4-FFF2-40B4-BE49-F238E27FC236}">
                  <a16:creationId xmlns:a16="http://schemas.microsoft.com/office/drawing/2014/main" id="{2741C6E5-CCA5-4EE8-A907-9EAC7109841B}"/>
                </a:ext>
              </a:extLst>
            </p:cNvPr>
            <p:cNvSpPr/>
            <p:nvPr/>
          </p:nvSpPr>
          <p:spPr>
            <a:xfrm rot="10800000">
              <a:off x="2181956" y="3143361"/>
              <a:ext cx="1836774" cy="863178"/>
            </a:xfrm>
            <a:custGeom>
              <a:avLst/>
              <a:gdLst/>
              <a:ahLst/>
              <a:cxnLst/>
              <a:rect l="l" t="t" r="r" b="b"/>
              <a:pathLst>
                <a:path w="1836774" h="863177">
                  <a:moveTo>
                    <a:pt x="925162" y="0"/>
                  </a:moveTo>
                  <a:lnTo>
                    <a:pt x="1012927" y="211845"/>
                  </a:lnTo>
                  <a:cubicBezTo>
                    <a:pt x="1334218" y="234550"/>
                    <a:pt x="1633018" y="390421"/>
                    <a:pt x="1836774" y="643621"/>
                  </a:cubicBezTo>
                  <a:lnTo>
                    <a:pt x="1579243" y="850862"/>
                  </a:lnTo>
                  <a:cubicBezTo>
                    <a:pt x="1418150" y="650679"/>
                    <a:pt x="1174257" y="535287"/>
                    <a:pt x="917316" y="537688"/>
                  </a:cubicBezTo>
                  <a:cubicBezTo>
                    <a:pt x="660375" y="540089"/>
                    <a:pt x="418681" y="660019"/>
                    <a:pt x="261358" y="863177"/>
                  </a:cubicBezTo>
                  <a:lnTo>
                    <a:pt x="0" y="660785"/>
                  </a:lnTo>
                  <a:cubicBezTo>
                    <a:pt x="203448" y="398065"/>
                    <a:pt x="508129" y="235209"/>
                    <a:pt x="837228" y="2122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Isosceles Triangle 5">
              <a:extLst>
                <a:ext uri="{FF2B5EF4-FFF2-40B4-BE49-F238E27FC236}">
                  <a16:creationId xmlns:a16="http://schemas.microsoft.com/office/drawing/2014/main" id="{346D54A9-436E-4C00-8315-9EEDA35328D8}"/>
                </a:ext>
              </a:extLst>
            </p:cNvPr>
            <p:cNvSpPr/>
            <p:nvPr/>
          </p:nvSpPr>
          <p:spPr>
            <a:xfrm>
              <a:off x="4032185" y="2189709"/>
              <a:ext cx="1836774" cy="863178"/>
            </a:xfrm>
            <a:custGeom>
              <a:avLst/>
              <a:gdLst/>
              <a:ahLst/>
              <a:cxnLst/>
              <a:rect l="l" t="t" r="r" b="b"/>
              <a:pathLst>
                <a:path w="1836774" h="863177">
                  <a:moveTo>
                    <a:pt x="925162" y="0"/>
                  </a:moveTo>
                  <a:lnTo>
                    <a:pt x="1012927" y="211845"/>
                  </a:lnTo>
                  <a:cubicBezTo>
                    <a:pt x="1334218" y="234550"/>
                    <a:pt x="1633018" y="390421"/>
                    <a:pt x="1836774" y="643621"/>
                  </a:cubicBezTo>
                  <a:lnTo>
                    <a:pt x="1579243" y="850862"/>
                  </a:lnTo>
                  <a:cubicBezTo>
                    <a:pt x="1418150" y="650679"/>
                    <a:pt x="1174257" y="535287"/>
                    <a:pt x="917316" y="537688"/>
                  </a:cubicBezTo>
                  <a:cubicBezTo>
                    <a:pt x="660375" y="540089"/>
                    <a:pt x="418681" y="660019"/>
                    <a:pt x="261358" y="863177"/>
                  </a:cubicBezTo>
                  <a:lnTo>
                    <a:pt x="0" y="660785"/>
                  </a:lnTo>
                  <a:cubicBezTo>
                    <a:pt x="203448" y="398065"/>
                    <a:pt x="508129" y="235209"/>
                    <a:pt x="837228" y="21225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highlight>
                  <a:srgbClr val="00FFFF"/>
                </a:highlight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B97A5C7-3C35-4391-A9C3-BB89008DE973}"/>
              </a:ext>
            </a:extLst>
          </p:cNvPr>
          <p:cNvSpPr txBox="1"/>
          <p:nvPr/>
        </p:nvSpPr>
        <p:spPr>
          <a:xfrm>
            <a:off x="2442682" y="3415106"/>
            <a:ext cx="1910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Web Scrape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Tinos" panose="020B0604020202020204" charset="0"/>
              <a:cs typeface="Tinos" panose="020B0604020202020204" charset="0"/>
            </a:endParaRPr>
          </a:p>
        </p:txBody>
      </p:sp>
      <p:grpSp>
        <p:nvGrpSpPr>
          <p:cNvPr id="13" name="Group 13">
            <a:extLst>
              <a:ext uri="{FF2B5EF4-FFF2-40B4-BE49-F238E27FC236}">
                <a16:creationId xmlns:a16="http://schemas.microsoft.com/office/drawing/2014/main" id="{55B24A3F-0808-4611-8339-3CD77935126E}"/>
              </a:ext>
            </a:extLst>
          </p:cNvPr>
          <p:cNvGrpSpPr/>
          <p:nvPr/>
        </p:nvGrpSpPr>
        <p:grpSpPr>
          <a:xfrm>
            <a:off x="5040427" y="1646235"/>
            <a:ext cx="5254216" cy="746340"/>
            <a:chOff x="2941874" y="1567987"/>
            <a:chExt cx="5254216" cy="74634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48C452A-449C-4818-99A9-A9A94041A520}"/>
                </a:ext>
              </a:extLst>
            </p:cNvPr>
            <p:cNvSpPr txBox="1"/>
            <p:nvPr/>
          </p:nvSpPr>
          <p:spPr>
            <a:xfrm>
              <a:off x="5963842" y="2037328"/>
              <a:ext cx="22322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43EA81B-16C7-46EB-BFDD-4F293D538322}"/>
                </a:ext>
              </a:extLst>
            </p:cNvPr>
            <p:cNvSpPr txBox="1"/>
            <p:nvPr/>
          </p:nvSpPr>
          <p:spPr>
            <a:xfrm>
              <a:off x="2941874" y="1567987"/>
              <a:ext cx="22322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nos" panose="020B0604020202020204" charset="0"/>
                  <a:ea typeface="Tinos" panose="020B0604020202020204" charset="0"/>
                  <a:cs typeface="Tinos" panose="020B0604020202020204" charset="0"/>
                </a:rPr>
                <a:t>NLP</a:t>
              </a: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C8DAB0E-A4FD-4595-8849-DFE57E05EF94}"/>
              </a:ext>
            </a:extLst>
          </p:cNvPr>
          <p:cNvSpPr txBox="1"/>
          <p:nvPr/>
        </p:nvSpPr>
        <p:spPr>
          <a:xfrm>
            <a:off x="5320782" y="3392873"/>
            <a:ext cx="1802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Pre-processing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Tinos" panose="020B0604020202020204" charset="0"/>
              <a:cs typeface="Tinos" panose="020B060402020202020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08B0C5-79C5-43F7-826C-8B11175A5DD4}"/>
              </a:ext>
            </a:extLst>
          </p:cNvPr>
          <p:cNvSpPr txBox="1"/>
          <p:nvPr/>
        </p:nvSpPr>
        <p:spPr>
          <a:xfrm>
            <a:off x="4177622" y="3955773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EDA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Tinos" panose="020B0604020202020204" charset="0"/>
              <a:cs typeface="Tinos" panose="020B0604020202020204" charset="0"/>
            </a:endParaRPr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5027923A-0D6B-4C27-9D78-99B4B4503974}"/>
              </a:ext>
            </a:extLst>
          </p:cNvPr>
          <p:cNvSpPr/>
          <p:nvPr/>
        </p:nvSpPr>
        <p:spPr>
          <a:xfrm rot="18900000">
            <a:off x="4654878" y="3352476"/>
            <a:ext cx="262629" cy="59802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9" name="Block Arc 14">
            <a:extLst>
              <a:ext uri="{FF2B5EF4-FFF2-40B4-BE49-F238E27FC236}">
                <a16:creationId xmlns:a16="http://schemas.microsoft.com/office/drawing/2014/main" id="{6F996B55-22C3-4F80-811F-BD9A7FC72C1B}"/>
              </a:ext>
            </a:extLst>
          </p:cNvPr>
          <p:cNvSpPr/>
          <p:nvPr/>
        </p:nvSpPr>
        <p:spPr>
          <a:xfrm rot="16200000">
            <a:off x="3143059" y="28163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Oval 50">
            <a:extLst>
              <a:ext uri="{FF2B5EF4-FFF2-40B4-BE49-F238E27FC236}">
                <a16:creationId xmlns:a16="http://schemas.microsoft.com/office/drawing/2014/main" id="{63307684-8B60-4085-A014-59F2031024DE}"/>
              </a:ext>
            </a:extLst>
          </p:cNvPr>
          <p:cNvSpPr>
            <a:spLocks noChangeAspect="1"/>
          </p:cNvSpPr>
          <p:nvPr/>
        </p:nvSpPr>
        <p:spPr>
          <a:xfrm>
            <a:off x="7211276" y="3196469"/>
            <a:ext cx="635551" cy="717815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31541C7B-49D7-40C9-BD9D-D133B5C4BB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03575" y="2023242"/>
            <a:ext cx="1217207" cy="491936"/>
          </a:xfrm>
          <a:prstGeom prst="rect">
            <a:avLst/>
          </a:prstGeom>
        </p:spPr>
      </p:pic>
      <p:sp>
        <p:nvSpPr>
          <p:cNvPr id="23" name="Rectangle 9">
            <a:extLst>
              <a:ext uri="{FF2B5EF4-FFF2-40B4-BE49-F238E27FC236}">
                <a16:creationId xmlns:a16="http://schemas.microsoft.com/office/drawing/2014/main" id="{32B14BBC-B729-4AF5-A930-B6E1FC75B442}"/>
              </a:ext>
            </a:extLst>
          </p:cNvPr>
          <p:cNvSpPr/>
          <p:nvPr/>
        </p:nvSpPr>
        <p:spPr>
          <a:xfrm>
            <a:off x="6024686" y="2932995"/>
            <a:ext cx="502991" cy="44982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BC26AD-D922-4A0D-B07D-48108EF608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6631" y="1100835"/>
            <a:ext cx="1960255" cy="980128"/>
          </a:xfrm>
          <a:prstGeom prst="rect">
            <a:avLst/>
          </a:prstGeom>
        </p:spPr>
      </p:pic>
      <p:sp>
        <p:nvSpPr>
          <p:cNvPr id="25" name="Isosceles Triangle 5">
            <a:extLst>
              <a:ext uri="{FF2B5EF4-FFF2-40B4-BE49-F238E27FC236}">
                <a16:creationId xmlns:a16="http://schemas.microsoft.com/office/drawing/2014/main" id="{B435CF88-E0E7-48EE-86FD-4348E15A7C92}"/>
              </a:ext>
            </a:extLst>
          </p:cNvPr>
          <p:cNvSpPr/>
          <p:nvPr/>
        </p:nvSpPr>
        <p:spPr>
          <a:xfrm rot="10800000">
            <a:off x="6843957" y="2705427"/>
            <a:ext cx="1370191" cy="394771"/>
          </a:xfrm>
          <a:custGeom>
            <a:avLst/>
            <a:gdLst/>
            <a:ahLst/>
            <a:cxnLst/>
            <a:rect l="l" t="t" r="r" b="b"/>
            <a:pathLst>
              <a:path w="1836774" h="863177">
                <a:moveTo>
                  <a:pt x="925162" y="0"/>
                </a:moveTo>
                <a:lnTo>
                  <a:pt x="1012927" y="211845"/>
                </a:lnTo>
                <a:cubicBezTo>
                  <a:pt x="1334218" y="234550"/>
                  <a:pt x="1633018" y="390421"/>
                  <a:pt x="1836774" y="643621"/>
                </a:cubicBezTo>
                <a:lnTo>
                  <a:pt x="1579243" y="850862"/>
                </a:lnTo>
                <a:cubicBezTo>
                  <a:pt x="1418150" y="650679"/>
                  <a:pt x="1174257" y="535287"/>
                  <a:pt x="917316" y="537688"/>
                </a:cubicBezTo>
                <a:cubicBezTo>
                  <a:pt x="660375" y="540089"/>
                  <a:pt x="418681" y="660019"/>
                  <a:pt x="261358" y="863177"/>
                </a:cubicBezTo>
                <a:lnTo>
                  <a:pt x="0" y="660785"/>
                </a:lnTo>
                <a:cubicBezTo>
                  <a:pt x="203448" y="398065"/>
                  <a:pt x="508129" y="235209"/>
                  <a:pt x="837228" y="21225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4EF03A-84B8-4636-908F-5EB05B3FC706}"/>
              </a:ext>
            </a:extLst>
          </p:cNvPr>
          <p:cNvSpPr txBox="1"/>
          <p:nvPr/>
        </p:nvSpPr>
        <p:spPr>
          <a:xfrm>
            <a:off x="6245026" y="3952559"/>
            <a:ext cx="2758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Model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9E15C3-13AD-4D06-A767-55DC336211E2}"/>
              </a:ext>
            </a:extLst>
          </p:cNvPr>
          <p:cNvSpPr txBox="1"/>
          <p:nvPr/>
        </p:nvSpPr>
        <p:spPr>
          <a:xfrm>
            <a:off x="6420655" y="1846290"/>
            <a:ext cx="2232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Dimension reduction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636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title"/>
          </p:nvPr>
        </p:nvSpPr>
        <p:spPr>
          <a:xfrm>
            <a:off x="0" y="1203836"/>
            <a:ext cx="2037316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DATASET</a:t>
            </a:r>
            <a:endParaRPr dirty="0"/>
          </a:p>
        </p:txBody>
      </p:sp>
      <p:sp>
        <p:nvSpPr>
          <p:cNvPr id="134" name="Google Shape;134;p21"/>
          <p:cNvSpPr txBox="1">
            <a:spLocks noGrp="1"/>
          </p:cNvSpPr>
          <p:nvPr>
            <p:ph type="body" idx="1"/>
          </p:nvPr>
        </p:nvSpPr>
        <p:spPr>
          <a:xfrm>
            <a:off x="2798250" y="958750"/>
            <a:ext cx="5503800" cy="324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-US" dirty="0" err="1"/>
              <a:t>Webscraped</a:t>
            </a:r>
            <a:r>
              <a:rPr lang="en-US" dirty="0"/>
              <a:t> using Selenium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-US" dirty="0"/>
              <a:t>Skincare related category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678323-4308-4A63-A8A2-EB6316925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575" y="2140064"/>
            <a:ext cx="3257866" cy="22695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F98951A-9933-4980-942B-081361636022}"/>
              </a:ext>
            </a:extLst>
          </p:cNvPr>
          <p:cNvSpPr/>
          <p:nvPr/>
        </p:nvSpPr>
        <p:spPr>
          <a:xfrm>
            <a:off x="3337225" y="2675342"/>
            <a:ext cx="767566" cy="10790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F2D0E7-8D76-4143-8EC5-C351B09C0D5B}"/>
              </a:ext>
            </a:extLst>
          </p:cNvPr>
          <p:cNvSpPr/>
          <p:nvPr/>
        </p:nvSpPr>
        <p:spPr>
          <a:xfrm>
            <a:off x="3337225" y="3133656"/>
            <a:ext cx="814283" cy="1067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EAF23B-FAAE-4358-8D96-7C49C59A286E}"/>
              </a:ext>
            </a:extLst>
          </p:cNvPr>
          <p:cNvSpPr/>
          <p:nvPr/>
        </p:nvSpPr>
        <p:spPr>
          <a:xfrm>
            <a:off x="3337225" y="3310529"/>
            <a:ext cx="814283" cy="1067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55BD6C-4643-434C-B5E4-3E76C1147E95}"/>
              </a:ext>
            </a:extLst>
          </p:cNvPr>
          <p:cNvSpPr/>
          <p:nvPr/>
        </p:nvSpPr>
        <p:spPr>
          <a:xfrm>
            <a:off x="4151508" y="2675342"/>
            <a:ext cx="760935" cy="1067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FF8F1-2866-4E4F-A9FB-D505E821ADCC}"/>
              </a:ext>
            </a:extLst>
          </p:cNvPr>
          <p:cNvSpPr/>
          <p:nvPr/>
        </p:nvSpPr>
        <p:spPr>
          <a:xfrm>
            <a:off x="4191533" y="3417323"/>
            <a:ext cx="380468" cy="1145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FA59AFCC-E153-4BBF-A23B-9EC79522B54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12508982"/>
                  </p:ext>
                </p:extLst>
              </p:nvPr>
            </p:nvGraphicFramePr>
            <p:xfrm>
              <a:off x="5919131" y="2569117"/>
              <a:ext cx="2509186" cy="1411417"/>
            </p:xfrm>
            <a:graphic>
              <a:graphicData uri="http://schemas.microsoft.com/office/powerpoint/2016/slidezoom">
                <pslz:sldZm>
                  <pslz:sldZmObj sldId="297" cId="943198705">
                    <pslz:zmPr id="{2F20B717-90FC-4AD9-9646-C3B5D80730BB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509186" cy="141141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1" name="Slide Zoom 10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FA59AFCC-E153-4BBF-A23B-9EC79522B54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19131" y="2569117"/>
                <a:ext cx="2509186" cy="141141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0696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FF0F67-E292-4D62-8D6C-209DA7D1C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946" y="174840"/>
            <a:ext cx="5825836" cy="479888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163140D-3FFD-4E87-9303-E66ECDDEFF62}"/>
              </a:ext>
            </a:extLst>
          </p:cNvPr>
          <p:cNvSpPr/>
          <p:nvPr/>
        </p:nvSpPr>
        <p:spPr>
          <a:xfrm>
            <a:off x="4572000" y="3753612"/>
            <a:ext cx="2971800" cy="9176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67D19D-4EE6-4517-B088-C6A2035F9992}"/>
              </a:ext>
            </a:extLst>
          </p:cNvPr>
          <p:cNvSpPr/>
          <p:nvPr/>
        </p:nvSpPr>
        <p:spPr>
          <a:xfrm>
            <a:off x="4572000" y="2894847"/>
            <a:ext cx="1454727" cy="1509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3198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/>
          <p:nvPr/>
        </p:nvSpPr>
        <p:spPr>
          <a:xfrm>
            <a:off x="228600" y="1357313"/>
            <a:ext cx="8651082" cy="239315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ctrTitle" idx="4294967295"/>
          </p:nvPr>
        </p:nvSpPr>
        <p:spPr>
          <a:xfrm>
            <a:off x="2541525" y="2192950"/>
            <a:ext cx="40188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Big concept</a:t>
            </a:r>
            <a:endParaRPr sz="4800">
              <a:solidFill>
                <a:srgbClr val="FFFFFF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FB3D6F-93C5-484A-AB97-C7C93F2AC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939" y="1521329"/>
            <a:ext cx="8294121" cy="2100841"/>
          </a:xfrm>
          <a:prstGeom prst="rect">
            <a:avLst/>
          </a:prstGeom>
        </p:spPr>
      </p:pic>
      <p:sp>
        <p:nvSpPr>
          <p:cNvPr id="11" name="Google Shape;218;p30">
            <a:extLst>
              <a:ext uri="{FF2B5EF4-FFF2-40B4-BE49-F238E27FC236}">
                <a16:creationId xmlns:a16="http://schemas.microsoft.com/office/drawing/2014/main" id="{8E5B51B2-7400-4F03-92C8-27D6DFA90A42}"/>
              </a:ext>
            </a:extLst>
          </p:cNvPr>
          <p:cNvSpPr txBox="1">
            <a:spLocks/>
          </p:cNvSpPr>
          <p:nvPr/>
        </p:nvSpPr>
        <p:spPr>
          <a:xfrm>
            <a:off x="1411152" y="4024371"/>
            <a:ext cx="667065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nos"/>
              <a:buChar char="▹"/>
              <a:defRPr sz="3000" b="0" i="0" u="none" strike="noStrike" cap="none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nos"/>
              <a:buChar char="▸"/>
              <a:defRPr sz="2400" b="0" i="0" u="none" strike="noStrike" cap="none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nos"/>
              <a:buChar char="◦"/>
              <a:defRPr sz="2400" b="0" i="0" u="none" strike="noStrike" cap="none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nos"/>
              <a:buChar char="●"/>
              <a:defRPr sz="1800" b="0" i="0" u="none" strike="noStrike" cap="none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nos"/>
              <a:buChar char="○"/>
              <a:defRPr sz="1800" b="0" i="0" u="none" strike="noStrike" cap="none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nos"/>
              <a:buChar char="■"/>
              <a:defRPr sz="1800" b="0" i="0" u="none" strike="noStrike" cap="none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nos"/>
              <a:buChar char="●"/>
              <a:defRPr sz="1800" b="0" i="0" u="none" strike="noStrike" cap="none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nos"/>
              <a:buChar char="○"/>
              <a:defRPr sz="1800" b="0" i="0" u="none" strike="noStrike" cap="none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nos"/>
              <a:buChar char="■"/>
              <a:defRPr sz="1800" b="0" i="0" u="none" strike="noStrike" cap="none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pPr marL="0" indent="0" algn="ctr">
              <a:buFont typeface="Tinos"/>
              <a:buNone/>
            </a:pPr>
            <a:r>
              <a:rPr lang="en-US" sz="1800" dirty="0">
                <a:solidFill>
                  <a:srgbClr val="FFFFFF"/>
                </a:solidFill>
              </a:rPr>
              <a:t>Skin type &amp; ingredients requires further cleaning &amp; pre-processing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6F0896-CA3C-4E0D-BEBD-1B8B7F0DCBD0}"/>
              </a:ext>
            </a:extLst>
          </p:cNvPr>
          <p:cNvSpPr/>
          <p:nvPr/>
        </p:nvSpPr>
        <p:spPr>
          <a:xfrm>
            <a:off x="6082145" y="1436019"/>
            <a:ext cx="1198420" cy="22524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3E0043-00F1-462C-9801-0312DAAA0269}"/>
              </a:ext>
            </a:extLst>
          </p:cNvPr>
          <p:cNvSpPr/>
          <p:nvPr/>
        </p:nvSpPr>
        <p:spPr>
          <a:xfrm>
            <a:off x="7335983" y="1440873"/>
            <a:ext cx="1491638" cy="225244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5295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title"/>
          </p:nvPr>
        </p:nvSpPr>
        <p:spPr>
          <a:xfrm>
            <a:off x="351833" y="1018852"/>
            <a:ext cx="2037316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PRE-PROCESSING</a:t>
            </a:r>
            <a:endParaRPr dirty="0"/>
          </a:p>
        </p:txBody>
      </p:sp>
      <p:sp>
        <p:nvSpPr>
          <p:cNvPr id="134" name="Google Shape;134;p21"/>
          <p:cNvSpPr txBox="1">
            <a:spLocks noGrp="1"/>
          </p:cNvSpPr>
          <p:nvPr>
            <p:ph type="body" idx="1"/>
          </p:nvPr>
        </p:nvSpPr>
        <p:spPr>
          <a:xfrm>
            <a:off x="2798250" y="958749"/>
            <a:ext cx="5679592" cy="38201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-SG" dirty="0"/>
              <a:t>Dummy variables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SG" dirty="0"/>
              <a:t>     (skin type)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SG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-SG" dirty="0"/>
              <a:t>Count vectorizer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SG" dirty="0"/>
              <a:t>     (ingredients)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SG" dirty="0"/>
              <a:t>Lower-case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SG" dirty="0"/>
              <a:t>Tokenize 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B33D0B-3C0C-4321-9AB6-31C78475E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041" y="958749"/>
            <a:ext cx="1916110" cy="16748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EFCC21-D225-42B6-9E25-E784922101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0041" y="2868828"/>
            <a:ext cx="2267801" cy="1490942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93104F1-1653-4981-B9F2-EBD4C45F952D}"/>
              </a:ext>
            </a:extLst>
          </p:cNvPr>
          <p:cNvCxnSpPr>
            <a:cxnSpLocks/>
          </p:cNvCxnSpPr>
          <p:nvPr/>
        </p:nvCxnSpPr>
        <p:spPr>
          <a:xfrm>
            <a:off x="5858350" y="847655"/>
            <a:ext cx="0" cy="3696046"/>
          </a:xfrm>
          <a:prstGeom prst="line">
            <a:avLst/>
          </a:prstGeom>
          <a:ln w="28575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B05CDE7-AE70-488A-8649-800AC268227F}"/>
              </a:ext>
            </a:extLst>
          </p:cNvPr>
          <p:cNvCxnSpPr>
            <a:cxnSpLocks/>
          </p:cNvCxnSpPr>
          <p:nvPr/>
        </p:nvCxnSpPr>
        <p:spPr>
          <a:xfrm>
            <a:off x="5858350" y="2749074"/>
            <a:ext cx="2678274" cy="0"/>
          </a:xfrm>
          <a:prstGeom prst="line">
            <a:avLst/>
          </a:prstGeom>
          <a:ln w="28575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423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219;p30">
            <a:extLst>
              <a:ext uri="{FF2B5EF4-FFF2-40B4-BE49-F238E27FC236}">
                <a16:creationId xmlns:a16="http://schemas.microsoft.com/office/drawing/2014/main" id="{135C9822-81C1-4641-97CD-95FA0EF5CB1C}"/>
              </a:ext>
            </a:extLst>
          </p:cNvPr>
          <p:cNvSpPr/>
          <p:nvPr/>
        </p:nvSpPr>
        <p:spPr>
          <a:xfrm>
            <a:off x="7129152" y="1129141"/>
            <a:ext cx="1502130" cy="272824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219;p30">
            <a:extLst>
              <a:ext uri="{FF2B5EF4-FFF2-40B4-BE49-F238E27FC236}">
                <a16:creationId xmlns:a16="http://schemas.microsoft.com/office/drawing/2014/main" id="{C58AEEB0-E3CD-4E47-B645-2E61D7410405}"/>
              </a:ext>
            </a:extLst>
          </p:cNvPr>
          <p:cNvSpPr/>
          <p:nvPr/>
        </p:nvSpPr>
        <p:spPr>
          <a:xfrm>
            <a:off x="4947693" y="1129142"/>
            <a:ext cx="1502999" cy="272825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19;p30">
            <a:extLst>
              <a:ext uri="{FF2B5EF4-FFF2-40B4-BE49-F238E27FC236}">
                <a16:creationId xmlns:a16="http://schemas.microsoft.com/office/drawing/2014/main" id="{61DD0EB8-7586-46BC-9615-8040D90410BD}"/>
              </a:ext>
            </a:extLst>
          </p:cNvPr>
          <p:cNvSpPr/>
          <p:nvPr/>
        </p:nvSpPr>
        <p:spPr>
          <a:xfrm>
            <a:off x="2767107" y="1129143"/>
            <a:ext cx="1503000" cy="2728281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2"/>
          <p:cNvSpPr txBox="1">
            <a:spLocks noGrp="1"/>
          </p:cNvSpPr>
          <p:nvPr>
            <p:ph type="title"/>
          </p:nvPr>
        </p:nvSpPr>
        <p:spPr>
          <a:xfrm>
            <a:off x="230688" y="1217187"/>
            <a:ext cx="1729500" cy="16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MODEL</a:t>
            </a:r>
            <a:endParaRPr dirty="0"/>
          </a:p>
        </p:txBody>
      </p:sp>
      <p:sp>
        <p:nvSpPr>
          <p:cNvPr id="238" name="Google Shape;238;p32"/>
          <p:cNvSpPr/>
          <p:nvPr/>
        </p:nvSpPr>
        <p:spPr>
          <a:xfrm>
            <a:off x="2767107" y="1129145"/>
            <a:ext cx="1503000" cy="2728281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SG" sz="1800" dirty="0">
              <a:solidFill>
                <a:srgbClr val="FFFFFF"/>
              </a:solidFill>
              <a:latin typeface="Tinos"/>
              <a:ea typeface="Tinos"/>
              <a:cs typeface="Tinos"/>
              <a:sym typeface="Tino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SG" sz="1800" dirty="0">
              <a:solidFill>
                <a:srgbClr val="FFFFFF"/>
              </a:solidFill>
              <a:latin typeface="Tinos"/>
              <a:ea typeface="Tinos"/>
              <a:cs typeface="Tinos"/>
              <a:sym typeface="Tino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SG" sz="1800" dirty="0">
              <a:solidFill>
                <a:srgbClr val="FFFFFF"/>
              </a:solidFill>
              <a:latin typeface="Tinos"/>
              <a:ea typeface="Tinos"/>
              <a:cs typeface="Tinos"/>
              <a:sym typeface="Tino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SG" sz="1800" dirty="0">
              <a:solidFill>
                <a:srgbClr val="FFFFFF"/>
              </a:solidFill>
              <a:latin typeface="Tinos"/>
              <a:ea typeface="Tinos"/>
              <a:cs typeface="Tinos"/>
              <a:sym typeface="Tino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SG" sz="1600" dirty="0">
              <a:solidFill>
                <a:schemeClr val="tx1"/>
              </a:solidFill>
              <a:latin typeface="Tinos"/>
              <a:ea typeface="Tinos"/>
              <a:cs typeface="Tinos"/>
              <a:sym typeface="Tinos"/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SG" sz="1600" dirty="0">
                <a:solidFill>
                  <a:schemeClr val="tx1"/>
                </a:solidFill>
                <a:latin typeface="Tinos"/>
                <a:ea typeface="Tinos"/>
                <a:cs typeface="Tinos"/>
                <a:sym typeface="Tinos"/>
              </a:rPr>
              <a:t>Category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SG" sz="1600" dirty="0">
                <a:solidFill>
                  <a:schemeClr val="tx1"/>
                </a:solidFill>
                <a:latin typeface="Tinos"/>
                <a:ea typeface="Tinos"/>
                <a:cs typeface="Tinos"/>
                <a:sym typeface="Tinos"/>
              </a:rPr>
              <a:t>Skin type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SG" sz="1600" dirty="0">
              <a:solidFill>
                <a:srgbClr val="FFFFFF"/>
              </a:solidFill>
              <a:latin typeface="Tinos"/>
              <a:ea typeface="Tinos"/>
              <a:cs typeface="Tinos"/>
              <a:sym typeface="Tino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SG" sz="1600" dirty="0">
              <a:solidFill>
                <a:srgbClr val="FFFFFF"/>
              </a:solidFill>
              <a:latin typeface="Tinos"/>
              <a:ea typeface="Tinos"/>
              <a:cs typeface="Tinos"/>
              <a:sym typeface="Tinos"/>
            </a:endParaRPr>
          </a:p>
          <a:p>
            <a:pPr lvl="0" algn="ctr"/>
            <a:endParaRPr lang="en-SG" sz="1800" dirty="0">
              <a:solidFill>
                <a:srgbClr val="FFFFFF"/>
              </a:solidFill>
              <a:latin typeface="Tinos"/>
              <a:ea typeface="Tinos"/>
              <a:cs typeface="Tinos"/>
              <a:sym typeface="Tinos"/>
            </a:endParaRPr>
          </a:p>
          <a:p>
            <a:pPr lvl="0" algn="ctr"/>
            <a:endParaRPr lang="en-SG" sz="1800" dirty="0">
              <a:solidFill>
                <a:srgbClr val="FFFFFF"/>
              </a:solidFill>
              <a:latin typeface="Tinos"/>
              <a:ea typeface="Tinos"/>
              <a:cs typeface="Tinos"/>
              <a:sym typeface="Tino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239" name="Google Shape;239;p32"/>
          <p:cNvSpPr/>
          <p:nvPr/>
        </p:nvSpPr>
        <p:spPr>
          <a:xfrm>
            <a:off x="7128282" y="1129143"/>
            <a:ext cx="1503000" cy="2728283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endParaRPr lang="en-SG" sz="1600" dirty="0">
              <a:solidFill>
                <a:srgbClr val="FFFFFF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240" name="Google Shape;240;p32"/>
          <p:cNvSpPr/>
          <p:nvPr/>
        </p:nvSpPr>
        <p:spPr>
          <a:xfrm>
            <a:off x="4947695" y="1129145"/>
            <a:ext cx="1503000" cy="2728282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endParaRPr lang="en-SG" sz="1600" dirty="0">
              <a:solidFill>
                <a:srgbClr val="FFFFFF"/>
              </a:solidFill>
              <a:latin typeface="Tinos"/>
              <a:ea typeface="Tinos"/>
              <a:cs typeface="Tinos"/>
              <a:sym typeface="Tinos"/>
            </a:endParaRPr>
          </a:p>
          <a:p>
            <a:pPr lvl="0" algn="ctr"/>
            <a:endParaRPr lang="en-SG" sz="1600" dirty="0">
              <a:solidFill>
                <a:srgbClr val="FFFFFF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cxnSp>
        <p:nvCxnSpPr>
          <p:cNvPr id="241" name="Google Shape;241;p32"/>
          <p:cNvCxnSpPr>
            <a:cxnSpLocks/>
            <a:stCxn id="238" idx="3"/>
            <a:endCxn id="240" idx="1"/>
          </p:cNvCxnSpPr>
          <p:nvPr/>
        </p:nvCxnSpPr>
        <p:spPr>
          <a:xfrm>
            <a:off x="4270107" y="2493286"/>
            <a:ext cx="677588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diamond" w="med" len="med"/>
            <a:tailEnd type="triangle" w="med" len="med"/>
          </a:ln>
        </p:spPr>
      </p:cxnSp>
      <p:cxnSp>
        <p:nvCxnSpPr>
          <p:cNvPr id="242" name="Google Shape;242;p32"/>
          <p:cNvCxnSpPr>
            <a:cxnSpLocks/>
            <a:stCxn id="240" idx="3"/>
            <a:endCxn id="239" idx="1"/>
          </p:cNvCxnSpPr>
          <p:nvPr/>
        </p:nvCxnSpPr>
        <p:spPr>
          <a:xfrm flipV="1">
            <a:off x="6450695" y="2493285"/>
            <a:ext cx="677587" cy="1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diamond" w="med" len="med"/>
            <a:tailEnd type="triangle" w="med" len="med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CD3AA22-E57B-48CE-9CD3-DC590FEF1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4721" y="2167535"/>
            <a:ext cx="1222866" cy="14937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631FAB-1269-487D-A951-57452B14C0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1435" y="2173204"/>
            <a:ext cx="595235" cy="148808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67AE309-E756-4B36-9886-B9E4AB338E38}"/>
              </a:ext>
            </a:extLst>
          </p:cNvPr>
          <p:cNvSpPr txBox="1"/>
          <p:nvPr/>
        </p:nvSpPr>
        <p:spPr>
          <a:xfrm>
            <a:off x="3044760" y="1463674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FILTER: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40A370-2C5E-4AAA-882F-58875116208D}"/>
              </a:ext>
            </a:extLst>
          </p:cNvPr>
          <p:cNvSpPr txBox="1"/>
          <p:nvPr/>
        </p:nvSpPr>
        <p:spPr>
          <a:xfrm>
            <a:off x="5299886" y="1457394"/>
            <a:ext cx="764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T-SNE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B1578A5-05DA-404D-966D-338C5D85E368}"/>
              </a:ext>
            </a:extLst>
          </p:cNvPr>
          <p:cNvSpPr txBox="1"/>
          <p:nvPr/>
        </p:nvSpPr>
        <p:spPr>
          <a:xfrm>
            <a:off x="7195139" y="1334283"/>
            <a:ext cx="13692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600" dirty="0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COSINE</a:t>
            </a:r>
          </a:p>
          <a:p>
            <a:pPr algn="ctr"/>
            <a:r>
              <a:rPr lang="en-SG" sz="1600" dirty="0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SIMILARITY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256E68E-0EE4-40B8-A8AE-A40E6D0107BA}"/>
              </a:ext>
            </a:extLst>
          </p:cNvPr>
          <p:cNvCxnSpPr>
            <a:cxnSpLocks/>
          </p:cNvCxnSpPr>
          <p:nvPr/>
        </p:nvCxnSpPr>
        <p:spPr>
          <a:xfrm>
            <a:off x="2850234" y="1919058"/>
            <a:ext cx="1347693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07628D8-62ED-4852-A3DA-82C343AB1A18}"/>
              </a:ext>
            </a:extLst>
          </p:cNvPr>
          <p:cNvCxnSpPr>
            <a:cxnSpLocks/>
          </p:cNvCxnSpPr>
          <p:nvPr/>
        </p:nvCxnSpPr>
        <p:spPr>
          <a:xfrm>
            <a:off x="5063803" y="1919058"/>
            <a:ext cx="1243784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5FAD857-246D-4ECA-8044-154E158C60C9}"/>
              </a:ext>
            </a:extLst>
          </p:cNvPr>
          <p:cNvCxnSpPr>
            <a:cxnSpLocks/>
          </p:cNvCxnSpPr>
          <p:nvPr/>
        </p:nvCxnSpPr>
        <p:spPr>
          <a:xfrm>
            <a:off x="7259749" y="1940043"/>
            <a:ext cx="1243784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145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title"/>
          </p:nvPr>
        </p:nvSpPr>
        <p:spPr>
          <a:xfrm>
            <a:off x="0" y="1177895"/>
            <a:ext cx="2037316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RESULTS</a:t>
            </a:r>
            <a:endParaRPr dirty="0"/>
          </a:p>
        </p:txBody>
      </p:sp>
      <p:sp>
        <p:nvSpPr>
          <p:cNvPr id="134" name="Google Shape;134;p21"/>
          <p:cNvSpPr txBox="1">
            <a:spLocks noGrp="1"/>
          </p:cNvSpPr>
          <p:nvPr>
            <p:ph type="body" idx="1"/>
          </p:nvPr>
        </p:nvSpPr>
        <p:spPr>
          <a:xfrm>
            <a:off x="2576945" y="958750"/>
            <a:ext cx="6012873" cy="324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SG" sz="1200" u="sng" dirty="0"/>
              <a:t>User input:</a:t>
            </a:r>
          </a:p>
          <a:p>
            <a:pPr marL="76200" lvl="0" indent="0">
              <a:buNone/>
            </a:pPr>
            <a:r>
              <a:rPr lang="en-SG" sz="1200" b="1" dirty="0"/>
              <a:t>What is my skin type?    </a:t>
            </a:r>
            <a:r>
              <a:rPr lang="en-SG" sz="1200" dirty="0">
                <a:solidFill>
                  <a:schemeClr val="accent3"/>
                </a:solidFill>
              </a:rPr>
              <a:t>Dry</a:t>
            </a:r>
          </a:p>
          <a:p>
            <a:pPr marL="76200" lvl="0" indent="0">
              <a:buNone/>
            </a:pPr>
            <a:r>
              <a:rPr lang="en-SG" sz="1200" b="1" dirty="0"/>
              <a:t>What category am I looking for?    </a:t>
            </a:r>
            <a:r>
              <a:rPr lang="en-SG" sz="1200" dirty="0">
                <a:solidFill>
                  <a:schemeClr val="accent3"/>
                </a:solidFill>
              </a:rPr>
              <a:t>Moisturiser</a:t>
            </a:r>
          </a:p>
          <a:p>
            <a:pPr marL="76200" lvl="0" indent="0">
              <a:buNone/>
            </a:pPr>
            <a:r>
              <a:rPr lang="en-SG" sz="1200" b="1" dirty="0"/>
              <a:t>Name of product I am familiar/like/use before?    </a:t>
            </a:r>
            <a:r>
              <a:rPr lang="en-SG" sz="1200" dirty="0">
                <a:solidFill>
                  <a:schemeClr val="accent3"/>
                </a:solidFill>
              </a:rPr>
              <a:t>Benefiance Wrinkle Smoothing Cream</a:t>
            </a:r>
          </a:p>
          <a:p>
            <a:pPr marL="76200" lvl="0" indent="0">
              <a:buNone/>
            </a:pPr>
            <a:endParaRPr lang="en-SG" sz="1200" dirty="0"/>
          </a:p>
          <a:p>
            <a:pPr lvl="0"/>
            <a:r>
              <a:rPr lang="en-SG" sz="1200" u="sng" dirty="0"/>
              <a:t>Model recommends:</a:t>
            </a:r>
          </a:p>
          <a:p>
            <a:pPr marL="76200" lvl="0" indent="0">
              <a:buNone/>
            </a:pPr>
            <a:r>
              <a:rPr lang="en-SG" sz="1200" b="1" dirty="0"/>
              <a:t>5 closest similar products</a:t>
            </a:r>
          </a:p>
          <a:p>
            <a:pPr lvl="0"/>
            <a:endParaRPr sz="1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4F5B8B-656D-4264-9FBA-01E433A5DACB}"/>
              </a:ext>
            </a:extLst>
          </p:cNvPr>
          <p:cNvSpPr/>
          <p:nvPr/>
        </p:nvSpPr>
        <p:spPr>
          <a:xfrm>
            <a:off x="4257675" y="1378744"/>
            <a:ext cx="428625" cy="22070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5C80E0-1AA5-45A3-8C54-6EC22E10A714}"/>
              </a:ext>
            </a:extLst>
          </p:cNvPr>
          <p:cNvSpPr/>
          <p:nvPr/>
        </p:nvSpPr>
        <p:spPr>
          <a:xfrm>
            <a:off x="4974431" y="1633125"/>
            <a:ext cx="804863" cy="22070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B4F847-7450-4BED-9F30-1BCD041D2B67}"/>
              </a:ext>
            </a:extLst>
          </p:cNvPr>
          <p:cNvSpPr/>
          <p:nvPr/>
        </p:nvSpPr>
        <p:spPr>
          <a:xfrm>
            <a:off x="5876924" y="1886354"/>
            <a:ext cx="2509839" cy="22070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D35A19-C155-4EEA-8A31-5D4051B96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9384" y="3034665"/>
            <a:ext cx="3776881" cy="138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166769"/>
      </p:ext>
    </p:extLst>
  </p:cSld>
  <p:clrMapOvr>
    <a:masterClrMapping/>
  </p:clrMapOvr>
</p:sld>
</file>

<file path=ppt/theme/theme1.xml><?xml version="1.0" encoding="utf-8"?>
<a:theme xmlns:a="http://schemas.openxmlformats.org/drawingml/2006/main" name="Ophelia template">
  <a:themeElements>
    <a:clrScheme name="Custom 347">
      <a:dk1>
        <a:srgbClr val="4D4A56"/>
      </a:dk1>
      <a:lt1>
        <a:srgbClr val="FFFFFF"/>
      </a:lt1>
      <a:dk2>
        <a:srgbClr val="888394"/>
      </a:dk2>
      <a:lt2>
        <a:srgbClr val="E7E7EC"/>
      </a:lt2>
      <a:accent1>
        <a:srgbClr val="ECC1C8"/>
      </a:accent1>
      <a:accent2>
        <a:srgbClr val="E48DA3"/>
      </a:accent2>
      <a:accent3>
        <a:srgbClr val="AEA4CC"/>
      </a:accent3>
      <a:accent4>
        <a:srgbClr val="8F86AC"/>
      </a:accent4>
      <a:accent5>
        <a:srgbClr val="F0DFAE"/>
      </a:accent5>
      <a:accent6>
        <a:srgbClr val="E0B88E"/>
      </a:accent6>
      <a:hlink>
        <a:srgbClr val="4D4A5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2476</TotalTime>
  <Words>217</Words>
  <Application>Microsoft Office PowerPoint</Application>
  <PresentationFormat>On-screen Show (16:9)</PresentationFormat>
  <Paragraphs>64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Playfair Display</vt:lpstr>
      <vt:lpstr>Tinos</vt:lpstr>
      <vt:lpstr>Wingdings</vt:lpstr>
      <vt:lpstr>Arial</vt:lpstr>
      <vt:lpstr>Ophelia template</vt:lpstr>
      <vt:lpstr> SKINCARE RECOMMENDER SYSTEM</vt:lpstr>
      <vt:lpstr>OBJECTIVE</vt:lpstr>
      <vt:lpstr>METHODOLOGY</vt:lpstr>
      <vt:lpstr>DATASET</vt:lpstr>
      <vt:lpstr>PowerPoint Presentation</vt:lpstr>
      <vt:lpstr>Big concept</vt:lpstr>
      <vt:lpstr>PRE-PROCESSING</vt:lpstr>
      <vt:lpstr>MODEL</vt:lpstr>
      <vt:lpstr>RESULTS</vt:lpstr>
      <vt:lpstr>CONCLUSION</vt:lpstr>
      <vt:lpstr>FUTURE WORK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Wong Kira</dc:creator>
  <cp:lastModifiedBy>Wong Kira</cp:lastModifiedBy>
  <cp:revision>92</cp:revision>
  <dcterms:modified xsi:type="dcterms:W3CDTF">2020-07-07T01:28:16Z</dcterms:modified>
</cp:coreProperties>
</file>