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Lexen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xen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Lexend-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introduction to the project and our group.</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6beb8826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6beb8826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your position, what you were tasked to do, and what you accomplished in the project.</a:t>
            </a:r>
            <a:endParaRPr/>
          </a:p>
          <a:p>
            <a:pPr indent="0" lvl="0" marL="0" rtl="0" algn="l">
              <a:spcBef>
                <a:spcPts val="0"/>
              </a:spcBef>
              <a:spcAft>
                <a:spcPts val="0"/>
              </a:spcAft>
              <a:buNone/>
            </a:pPr>
            <a:r>
              <a:rPr lang="en"/>
              <a:t>We each talk about ourselves.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6beb8826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26beb8826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Briefly </a:t>
            </a:r>
            <a:r>
              <a:rPr lang="en"/>
              <a:t>describe</a:t>
            </a:r>
            <a:r>
              <a:rPr lang="en"/>
              <a:t> each of our resources and spend more time on the resources </a:t>
            </a:r>
            <a:r>
              <a:rPr lang="en"/>
              <a:t>that</a:t>
            </a:r>
            <a:r>
              <a:rPr lang="en"/>
              <a:t> were more significant.</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26beb8826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26beb8826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 about front-end functionality and development. Speak about things that went well and things that didn’t.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6beb8826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6beb8826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 </a:t>
            </a:r>
            <a:r>
              <a:rPr lang="en"/>
              <a:t>about</a:t>
            </a:r>
            <a:r>
              <a:rPr lang="en"/>
              <a:t> back-end functionality and development. </a:t>
            </a:r>
            <a:r>
              <a:rPr lang="en">
                <a:solidFill>
                  <a:schemeClr val="dk1"/>
                </a:solidFill>
              </a:rPr>
              <a:t>Speak about things that went well and things that didn’t.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6beb8826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6beb8826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the project.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6beb8826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6beb8826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project demo, speak about all the possible feature additions that were initially planned or could be added after the fact.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6beb8826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6beb8826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the initial vision we had for the project.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6beb8826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6beb8826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Close and ask for questions.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2504175" y="1819275"/>
            <a:ext cx="41814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PicMe</a:t>
            </a:r>
            <a:endParaRPr/>
          </a:p>
        </p:txBody>
      </p:sp>
      <p:sp>
        <p:nvSpPr>
          <p:cNvPr id="68" name="Google Shape;68;p13"/>
          <p:cNvSpPr txBox="1"/>
          <p:nvPr>
            <p:ph idx="1" type="subTitle"/>
          </p:nvPr>
        </p:nvSpPr>
        <p:spPr>
          <a:xfrm>
            <a:off x="2504175" y="2789123"/>
            <a:ext cx="8222100" cy="101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Justin Storms, Andrian Stepanyuk, Wyatt Stohr</a:t>
            </a:r>
            <a:endParaRPr/>
          </a:p>
          <a:p>
            <a:pPr indent="0" lvl="0" marL="0" rtl="0" algn="l">
              <a:spcBef>
                <a:spcPts val="0"/>
              </a:spcBef>
              <a:spcAft>
                <a:spcPts val="0"/>
              </a:spcAft>
              <a:buNone/>
            </a:pPr>
            <a:r>
              <a:t/>
            </a:r>
            <a:endParaRPr sz="800"/>
          </a:p>
          <a:p>
            <a:pPr indent="0" lvl="0" marL="0" rtl="0" algn="l">
              <a:spcBef>
                <a:spcPts val="0"/>
              </a:spcBef>
              <a:spcAft>
                <a:spcPts val="0"/>
              </a:spcAft>
              <a:buNone/>
            </a:pPr>
            <a:r>
              <a:rPr lang="en" sz="1300"/>
              <a:t>Central Washington University</a:t>
            </a:r>
            <a:endParaRPr sz="1300"/>
          </a:p>
          <a:p>
            <a:pPr indent="0" lvl="0" marL="0" rtl="0" algn="l">
              <a:spcBef>
                <a:spcPts val="0"/>
              </a:spcBef>
              <a:spcAft>
                <a:spcPts val="0"/>
              </a:spcAft>
              <a:buNone/>
            </a:pPr>
            <a:r>
              <a:rPr lang="en" sz="1300"/>
              <a:t>CS380 - Final Project</a:t>
            </a:r>
            <a:endParaRPr sz="1300"/>
          </a:p>
        </p:txBody>
      </p:sp>
      <p:sp>
        <p:nvSpPr>
          <p:cNvPr id="69" name="Google Shape;69;p13"/>
          <p:cNvSpPr txBox="1"/>
          <p:nvPr/>
        </p:nvSpPr>
        <p:spPr>
          <a:xfrm>
            <a:off x="6522350" y="2249700"/>
            <a:ext cx="3102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Version 1.12</a:t>
            </a:r>
            <a:endParaRPr sz="1200">
              <a:solidFill>
                <a:schemeClr val="lt1"/>
              </a:solidFill>
              <a:latin typeface="Roboto"/>
              <a:ea typeface="Roboto"/>
              <a:cs typeface="Roboto"/>
              <a:sym typeface="Roboto"/>
            </a:endParaRPr>
          </a:p>
        </p:txBody>
      </p:sp>
      <p:sp>
        <p:nvSpPr>
          <p:cNvPr id="70" name="Google Shape;70;p13"/>
          <p:cNvSpPr/>
          <p:nvPr/>
        </p:nvSpPr>
        <p:spPr>
          <a:xfrm>
            <a:off x="0" y="0"/>
            <a:ext cx="2249700" cy="514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 name="Google Shape;71;p13"/>
          <p:cNvPicPr preferRelativeResize="0"/>
          <p:nvPr/>
        </p:nvPicPr>
        <p:blipFill>
          <a:blip r:embed="rId3">
            <a:alphaModFix/>
          </a:blip>
          <a:stretch>
            <a:fillRect/>
          </a:stretch>
        </p:blipFill>
        <p:spPr>
          <a:xfrm>
            <a:off x="430650" y="1814513"/>
            <a:ext cx="1514475" cy="1514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Meet the team!</a:t>
            </a:r>
            <a:endParaRPr/>
          </a:p>
        </p:txBody>
      </p:sp>
      <p:sp>
        <p:nvSpPr>
          <p:cNvPr id="77" name="Google Shape;77;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Justin Storms </a:t>
            </a:r>
            <a:endParaRPr/>
          </a:p>
          <a:p>
            <a:pPr indent="0" lvl="0" marL="457200" rtl="0" algn="l">
              <a:spcBef>
                <a:spcPts val="1200"/>
              </a:spcBef>
              <a:spcAft>
                <a:spcPts val="0"/>
              </a:spcAft>
              <a:buNone/>
            </a:pPr>
            <a:r>
              <a:rPr lang="en"/>
              <a:t>Lead coordinator &amp; Full-stack developer</a:t>
            </a:r>
            <a:endParaRPr/>
          </a:p>
          <a:p>
            <a:pPr indent="0" lvl="0" marL="0" rtl="0" algn="l">
              <a:spcBef>
                <a:spcPts val="1200"/>
              </a:spcBef>
              <a:spcAft>
                <a:spcPts val="0"/>
              </a:spcAft>
              <a:buNone/>
            </a:pPr>
            <a:r>
              <a:rPr lang="en"/>
              <a:t>Andrian Stepanyuk</a:t>
            </a:r>
            <a:endParaRPr/>
          </a:p>
          <a:p>
            <a:pPr indent="0" lvl="0" marL="457200" rtl="0" algn="l">
              <a:spcBef>
                <a:spcPts val="1200"/>
              </a:spcBef>
              <a:spcAft>
                <a:spcPts val="0"/>
              </a:spcAft>
              <a:buNone/>
            </a:pPr>
            <a:r>
              <a:rPr lang="en"/>
              <a:t>UI designer &amp; Front-end developer</a:t>
            </a:r>
            <a:endParaRPr/>
          </a:p>
          <a:p>
            <a:pPr indent="0" lvl="0" marL="0" rtl="0" algn="l">
              <a:spcBef>
                <a:spcPts val="1200"/>
              </a:spcBef>
              <a:spcAft>
                <a:spcPts val="0"/>
              </a:spcAft>
              <a:buNone/>
            </a:pPr>
            <a:r>
              <a:rPr lang="en"/>
              <a:t>Wyatt Stohr</a:t>
            </a:r>
            <a:endParaRPr/>
          </a:p>
          <a:p>
            <a:pPr indent="0" lvl="0" marL="457200" rtl="0" algn="l">
              <a:spcBef>
                <a:spcPts val="1200"/>
              </a:spcBef>
              <a:spcAft>
                <a:spcPts val="1200"/>
              </a:spcAft>
              <a:buNone/>
            </a:pPr>
            <a:r>
              <a:rPr lang="en"/>
              <a:t>Back-end developer &amp; Database engineer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Libraries, Languages, and Resources</a:t>
            </a:r>
            <a:endParaRPr/>
          </a:p>
        </p:txBody>
      </p:sp>
      <p:sp>
        <p:nvSpPr>
          <p:cNvPr id="83" name="Google Shape;83;p15"/>
          <p:cNvSpPr txBox="1"/>
          <p:nvPr>
            <p:ph idx="1" type="body"/>
          </p:nvPr>
        </p:nvSpPr>
        <p:spPr>
          <a:xfrm>
            <a:off x="471900" y="1919075"/>
            <a:ext cx="4100100" cy="2710200"/>
          </a:xfrm>
          <a:prstGeom prst="rect">
            <a:avLst/>
          </a:prstGeom>
        </p:spPr>
        <p:txBody>
          <a:bodyPr anchorCtr="0" anchor="t" bIns="91425" lIns="91425" spcFirstLastPara="1" rIns="91425" wrap="square" tIns="91425">
            <a:normAutofit lnSpcReduction="10000"/>
          </a:bodyPr>
          <a:lstStyle/>
          <a:p>
            <a:pPr indent="-355600" lvl="0" marL="457200" rtl="0" algn="l">
              <a:lnSpc>
                <a:spcPct val="150000"/>
              </a:lnSpc>
              <a:spcBef>
                <a:spcPts val="0"/>
              </a:spcBef>
              <a:spcAft>
                <a:spcPts val="0"/>
              </a:spcAft>
              <a:buSzPts val="2000"/>
              <a:buChar char="-"/>
            </a:pPr>
            <a:r>
              <a:rPr lang="en" sz="2000"/>
              <a:t>Java</a:t>
            </a:r>
            <a:endParaRPr sz="2000"/>
          </a:p>
          <a:p>
            <a:pPr indent="-355600" lvl="0" marL="457200" rtl="0" algn="l">
              <a:lnSpc>
                <a:spcPct val="150000"/>
              </a:lnSpc>
              <a:spcBef>
                <a:spcPts val="0"/>
              </a:spcBef>
              <a:spcAft>
                <a:spcPts val="0"/>
              </a:spcAft>
              <a:buSzPts val="2000"/>
              <a:buChar char="-"/>
            </a:pPr>
            <a:r>
              <a:rPr lang="en" sz="2000"/>
              <a:t>IntelliJ</a:t>
            </a:r>
            <a:endParaRPr sz="2000"/>
          </a:p>
          <a:p>
            <a:pPr indent="-355600" lvl="0" marL="457200" rtl="0" algn="l">
              <a:lnSpc>
                <a:spcPct val="150000"/>
              </a:lnSpc>
              <a:spcBef>
                <a:spcPts val="0"/>
              </a:spcBef>
              <a:spcAft>
                <a:spcPts val="0"/>
              </a:spcAft>
              <a:buSzPts val="2000"/>
              <a:buChar char="-"/>
            </a:pPr>
            <a:r>
              <a:rPr lang="en" sz="2000"/>
              <a:t>SceneBuilder</a:t>
            </a:r>
            <a:endParaRPr sz="2000"/>
          </a:p>
          <a:p>
            <a:pPr indent="-355600" lvl="0" marL="457200" rtl="0" algn="l">
              <a:lnSpc>
                <a:spcPct val="150000"/>
              </a:lnSpc>
              <a:spcBef>
                <a:spcPts val="0"/>
              </a:spcBef>
              <a:spcAft>
                <a:spcPts val="0"/>
              </a:spcAft>
              <a:buSzPts val="2000"/>
              <a:buChar char="-"/>
            </a:pPr>
            <a:r>
              <a:rPr lang="en" sz="2000"/>
              <a:t>JavaFX</a:t>
            </a:r>
            <a:endParaRPr sz="2000"/>
          </a:p>
          <a:p>
            <a:pPr indent="-355600" lvl="0" marL="457200" rtl="0" algn="l">
              <a:lnSpc>
                <a:spcPct val="150000"/>
              </a:lnSpc>
              <a:spcBef>
                <a:spcPts val="0"/>
              </a:spcBef>
              <a:spcAft>
                <a:spcPts val="0"/>
              </a:spcAft>
              <a:buSzPts val="2000"/>
              <a:buChar char="-"/>
            </a:pPr>
            <a:r>
              <a:rPr lang="en" sz="2000"/>
              <a:t>JUnit</a:t>
            </a:r>
            <a:endParaRPr sz="2000"/>
          </a:p>
          <a:p>
            <a:pPr indent="-355600" lvl="0" marL="457200" rtl="0" algn="l">
              <a:lnSpc>
                <a:spcPct val="150000"/>
              </a:lnSpc>
              <a:spcBef>
                <a:spcPts val="0"/>
              </a:spcBef>
              <a:spcAft>
                <a:spcPts val="0"/>
              </a:spcAft>
              <a:buSzPts val="2000"/>
              <a:buChar char="-"/>
            </a:pPr>
            <a:r>
              <a:rPr lang="en" sz="2000"/>
              <a:t>SQL</a:t>
            </a:r>
            <a:endParaRPr/>
          </a:p>
        </p:txBody>
      </p:sp>
      <p:sp>
        <p:nvSpPr>
          <p:cNvPr id="84" name="Google Shape;84;p15"/>
          <p:cNvSpPr txBox="1"/>
          <p:nvPr>
            <p:ph idx="1" type="body"/>
          </p:nvPr>
        </p:nvSpPr>
        <p:spPr>
          <a:xfrm>
            <a:off x="4593900" y="1919075"/>
            <a:ext cx="4100100" cy="2710200"/>
          </a:xfrm>
          <a:prstGeom prst="rect">
            <a:avLst/>
          </a:prstGeom>
        </p:spPr>
        <p:txBody>
          <a:bodyPr anchorCtr="0" anchor="t" bIns="91425" lIns="91425" spcFirstLastPara="1" rIns="91425" wrap="square" tIns="91425">
            <a:normAutofit lnSpcReduction="10000"/>
          </a:bodyPr>
          <a:lstStyle/>
          <a:p>
            <a:pPr indent="-355600" lvl="0" marL="457200" rtl="0" algn="l">
              <a:lnSpc>
                <a:spcPct val="150000"/>
              </a:lnSpc>
              <a:spcBef>
                <a:spcPts val="0"/>
              </a:spcBef>
              <a:spcAft>
                <a:spcPts val="0"/>
              </a:spcAft>
              <a:buSzPts val="2000"/>
              <a:buChar char="-"/>
            </a:pPr>
            <a:r>
              <a:rPr lang="en" sz="2000"/>
              <a:t>MySQL</a:t>
            </a:r>
            <a:endParaRPr sz="2000"/>
          </a:p>
          <a:p>
            <a:pPr indent="-355600" lvl="0" marL="457200" rtl="0" algn="l">
              <a:lnSpc>
                <a:spcPct val="150000"/>
              </a:lnSpc>
              <a:spcBef>
                <a:spcPts val="0"/>
              </a:spcBef>
              <a:spcAft>
                <a:spcPts val="0"/>
              </a:spcAft>
              <a:buSzPts val="2000"/>
              <a:buChar char="-"/>
            </a:pPr>
            <a:r>
              <a:rPr lang="en" sz="2000"/>
              <a:t>Apache</a:t>
            </a:r>
            <a:endParaRPr sz="2000"/>
          </a:p>
          <a:p>
            <a:pPr indent="-355600" lvl="0" marL="457200" rtl="0" algn="l">
              <a:lnSpc>
                <a:spcPct val="150000"/>
              </a:lnSpc>
              <a:spcBef>
                <a:spcPts val="0"/>
              </a:spcBef>
              <a:spcAft>
                <a:spcPts val="0"/>
              </a:spcAft>
              <a:buSzPts val="2000"/>
              <a:buChar char="-"/>
            </a:pPr>
            <a:r>
              <a:rPr lang="en" sz="2000"/>
              <a:t>Spring Framework</a:t>
            </a:r>
            <a:endParaRPr sz="2000"/>
          </a:p>
          <a:p>
            <a:pPr indent="-355600" lvl="0" marL="457200" rtl="0" algn="l">
              <a:lnSpc>
                <a:spcPct val="150000"/>
              </a:lnSpc>
              <a:spcBef>
                <a:spcPts val="0"/>
              </a:spcBef>
              <a:spcAft>
                <a:spcPts val="0"/>
              </a:spcAft>
              <a:buSzPts val="2000"/>
              <a:buChar char="-"/>
            </a:pPr>
            <a:r>
              <a:rPr lang="en" sz="2000"/>
              <a:t>Lombok</a:t>
            </a:r>
            <a:endParaRPr sz="2000"/>
          </a:p>
          <a:p>
            <a:pPr indent="-355600" lvl="0" marL="457200" rtl="0" algn="l">
              <a:lnSpc>
                <a:spcPct val="150000"/>
              </a:lnSpc>
              <a:spcBef>
                <a:spcPts val="0"/>
              </a:spcBef>
              <a:spcAft>
                <a:spcPts val="0"/>
              </a:spcAft>
              <a:buSzPts val="2000"/>
              <a:buChar char="-"/>
            </a:pPr>
            <a:r>
              <a:rPr lang="en" sz="2000"/>
              <a:t>Gson</a:t>
            </a:r>
            <a:endParaRPr sz="2000"/>
          </a:p>
          <a:p>
            <a:pPr indent="-355600" lvl="0" marL="457200" rtl="0" algn="l">
              <a:lnSpc>
                <a:spcPct val="150000"/>
              </a:lnSpc>
              <a:spcBef>
                <a:spcPts val="0"/>
              </a:spcBef>
              <a:spcAft>
                <a:spcPts val="0"/>
              </a:spcAft>
              <a:buSzPts val="2000"/>
              <a:buChar char="-"/>
            </a:pPr>
            <a:r>
              <a:rPr lang="en" sz="2000"/>
              <a:t>JSON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471900" y="738725"/>
            <a:ext cx="41184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a:p>
            <a:pPr indent="0" lvl="0" marL="0" rtl="0" algn="l">
              <a:spcBef>
                <a:spcPts val="0"/>
              </a:spcBef>
              <a:spcAft>
                <a:spcPts val="0"/>
              </a:spcAft>
              <a:buNone/>
            </a:pPr>
            <a:r>
              <a:rPr lang="en" sz="1866"/>
              <a:t>Front-end</a:t>
            </a:r>
            <a:endParaRPr sz="1866"/>
          </a:p>
        </p:txBody>
      </p:sp>
      <p:sp>
        <p:nvSpPr>
          <p:cNvPr id="90" name="Google Shape;90;p16"/>
          <p:cNvSpPr txBox="1"/>
          <p:nvPr>
            <p:ph idx="1" type="body"/>
          </p:nvPr>
        </p:nvSpPr>
        <p:spPr>
          <a:xfrm>
            <a:off x="471900" y="1919075"/>
            <a:ext cx="4100100" cy="27102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The front-end uses JavaFX to build the GUI. Java controllers are linked to FXML scenes to handle user inputs. ViewManager class controls changing scenes. DataSingleton class allows for data to be passed between scenes.</a:t>
            </a:r>
            <a:endParaRPr/>
          </a:p>
        </p:txBody>
      </p:sp>
      <p:sp>
        <p:nvSpPr>
          <p:cNvPr id="91" name="Google Shape;91;p16"/>
          <p:cNvSpPr/>
          <p:nvPr/>
        </p:nvSpPr>
        <p:spPr>
          <a:xfrm>
            <a:off x="5025575" y="-50"/>
            <a:ext cx="4118400" cy="514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 name="Google Shape;92;p16"/>
          <p:cNvPicPr preferRelativeResize="0"/>
          <p:nvPr/>
        </p:nvPicPr>
        <p:blipFill>
          <a:blip r:embed="rId3">
            <a:alphaModFix/>
          </a:blip>
          <a:stretch>
            <a:fillRect/>
          </a:stretch>
        </p:blipFill>
        <p:spPr>
          <a:xfrm>
            <a:off x="5157550" y="63500"/>
            <a:ext cx="3854450" cy="5016401"/>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a:p>
            <a:pPr indent="0" lvl="0" marL="0" rtl="0" algn="l">
              <a:spcBef>
                <a:spcPts val="0"/>
              </a:spcBef>
              <a:spcAft>
                <a:spcPts val="0"/>
              </a:spcAft>
              <a:buNone/>
            </a:pPr>
            <a:r>
              <a:rPr lang="en" sz="1866"/>
              <a:t>Back-end</a:t>
            </a:r>
            <a:endParaRPr sz="1866"/>
          </a:p>
        </p:txBody>
      </p:sp>
      <p:sp>
        <p:nvSpPr>
          <p:cNvPr id="98" name="Google Shape;98;p17"/>
          <p:cNvSpPr txBox="1"/>
          <p:nvPr>
            <p:ph idx="4294967295" type="body"/>
          </p:nvPr>
        </p:nvSpPr>
        <p:spPr>
          <a:xfrm>
            <a:off x="46450" y="878000"/>
            <a:ext cx="2345700" cy="40236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The back-end is Spring Boot REST API. It connects a MySQL database to the front-end GUI via HTTP requests.</a:t>
            </a:r>
            <a:endParaRPr/>
          </a:p>
        </p:txBody>
      </p:sp>
      <p:pic>
        <p:nvPicPr>
          <p:cNvPr id="99" name="Google Shape;99;p17"/>
          <p:cNvPicPr preferRelativeResize="0"/>
          <p:nvPr/>
        </p:nvPicPr>
        <p:blipFill>
          <a:blip r:embed="rId3">
            <a:alphaModFix/>
          </a:blip>
          <a:stretch>
            <a:fillRect/>
          </a:stretch>
        </p:blipFill>
        <p:spPr>
          <a:xfrm>
            <a:off x="2488775" y="878000"/>
            <a:ext cx="6498627" cy="40235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Project PicMe Demo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Possible Feature Additions</a:t>
            </a:r>
            <a:endParaRPr/>
          </a:p>
        </p:txBody>
      </p:sp>
      <p:sp>
        <p:nvSpPr>
          <p:cNvPr id="110" name="Google Shape;110;p19"/>
          <p:cNvSpPr txBox="1"/>
          <p:nvPr>
            <p:ph idx="1" type="body"/>
          </p:nvPr>
        </p:nvSpPr>
        <p:spPr>
          <a:xfrm>
            <a:off x="471900" y="1919075"/>
            <a:ext cx="4100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Login Functionality</a:t>
            </a:r>
            <a:endParaRPr/>
          </a:p>
          <a:p>
            <a:pPr indent="-342900" lvl="0" marL="457200" rtl="0" algn="l">
              <a:spcBef>
                <a:spcPts val="0"/>
              </a:spcBef>
              <a:spcAft>
                <a:spcPts val="0"/>
              </a:spcAft>
              <a:buSzPts val="1800"/>
              <a:buChar char="-"/>
            </a:pPr>
            <a:r>
              <a:rPr lang="en"/>
              <a:t>Signup Functionality</a:t>
            </a:r>
            <a:endParaRPr/>
          </a:p>
          <a:p>
            <a:pPr indent="-342900" lvl="0" marL="457200" rtl="0" algn="l">
              <a:spcBef>
                <a:spcPts val="0"/>
              </a:spcBef>
              <a:spcAft>
                <a:spcPts val="0"/>
              </a:spcAft>
              <a:buSzPts val="1800"/>
              <a:buChar char="-"/>
            </a:pPr>
            <a:r>
              <a:rPr lang="en"/>
              <a:t>Posting pictures and comments</a:t>
            </a:r>
            <a:endParaRPr/>
          </a:p>
          <a:p>
            <a:pPr indent="-342900" lvl="0" marL="457200" rtl="0" algn="l">
              <a:spcBef>
                <a:spcPts val="0"/>
              </a:spcBef>
              <a:spcAft>
                <a:spcPts val="0"/>
              </a:spcAft>
              <a:buSzPts val="1800"/>
              <a:buChar char="-"/>
            </a:pPr>
            <a:r>
              <a:rPr lang="en"/>
              <a:t>Viewing comments</a:t>
            </a:r>
            <a:endParaRPr/>
          </a:p>
          <a:p>
            <a:pPr indent="-342900" lvl="0" marL="457200" rtl="0" algn="l">
              <a:spcBef>
                <a:spcPts val="0"/>
              </a:spcBef>
              <a:spcAft>
                <a:spcPts val="0"/>
              </a:spcAft>
              <a:buSzPts val="1800"/>
              <a:buChar char="-"/>
            </a:pPr>
            <a:r>
              <a:rPr lang="en"/>
              <a:t>User Settings</a:t>
            </a:r>
            <a:endParaRPr/>
          </a:p>
          <a:p>
            <a:pPr indent="-342900" lvl="0" marL="457200" rtl="0" algn="l">
              <a:spcBef>
                <a:spcPts val="0"/>
              </a:spcBef>
              <a:spcAft>
                <a:spcPts val="0"/>
              </a:spcAft>
              <a:buSzPts val="1800"/>
              <a:buChar char="-"/>
            </a:pPr>
            <a:r>
              <a:rPr lang="en"/>
              <a:t>Password Management</a:t>
            </a:r>
            <a:endParaRPr/>
          </a:p>
          <a:p>
            <a:pPr indent="-342900" lvl="0" marL="457200" rtl="0" algn="l">
              <a:spcBef>
                <a:spcPts val="0"/>
              </a:spcBef>
              <a:spcAft>
                <a:spcPts val="0"/>
              </a:spcAft>
              <a:buSzPts val="1800"/>
              <a:buChar char="-"/>
            </a:pPr>
            <a:r>
              <a:rPr lang="en"/>
              <a:t>Friends List Management</a:t>
            </a:r>
            <a:endParaRPr/>
          </a:p>
          <a:p>
            <a:pPr indent="-342900" lvl="0" marL="457200" rtl="0" algn="l">
              <a:spcBef>
                <a:spcPts val="0"/>
              </a:spcBef>
              <a:spcAft>
                <a:spcPts val="0"/>
              </a:spcAft>
              <a:buSzPts val="1800"/>
              <a:buChar char="-"/>
            </a:pPr>
            <a:r>
              <a:rPr lang="en"/>
              <a:t>Friend Profile Navigation</a:t>
            </a:r>
            <a:endParaRPr/>
          </a:p>
        </p:txBody>
      </p:sp>
      <p:sp>
        <p:nvSpPr>
          <p:cNvPr id="111" name="Google Shape;111;p19"/>
          <p:cNvSpPr txBox="1"/>
          <p:nvPr>
            <p:ph idx="1" type="body"/>
          </p:nvPr>
        </p:nvSpPr>
        <p:spPr>
          <a:xfrm>
            <a:off x="4593900" y="1919075"/>
            <a:ext cx="4100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Administrator Database Management</a:t>
            </a:r>
            <a:endParaRPr/>
          </a:p>
          <a:p>
            <a:pPr indent="-342900" lvl="0" marL="457200" rtl="0" algn="l">
              <a:spcBef>
                <a:spcPts val="0"/>
              </a:spcBef>
              <a:spcAft>
                <a:spcPts val="0"/>
              </a:spcAft>
              <a:buSzPts val="1800"/>
              <a:buChar char="-"/>
            </a:pPr>
            <a:r>
              <a:rPr lang="en"/>
              <a:t>Security Measures</a:t>
            </a:r>
            <a:endParaRPr/>
          </a:p>
          <a:p>
            <a:pPr indent="-342900" lvl="0" marL="457200" rtl="0" algn="l">
              <a:spcBef>
                <a:spcPts val="0"/>
              </a:spcBef>
              <a:spcAft>
                <a:spcPts val="0"/>
              </a:spcAft>
              <a:buSzPts val="1800"/>
              <a:buChar char="-"/>
            </a:pPr>
            <a:r>
              <a:rPr lang="en"/>
              <a:t>Search Users</a:t>
            </a:r>
            <a:endParaRPr/>
          </a:p>
          <a:p>
            <a:pPr indent="-342900" lvl="0" marL="457200" rtl="0" algn="l">
              <a:spcBef>
                <a:spcPts val="0"/>
              </a:spcBef>
              <a:spcAft>
                <a:spcPts val="0"/>
              </a:spcAft>
              <a:buSzPts val="1800"/>
              <a:buChar char="-"/>
            </a:pPr>
            <a:r>
              <a:rPr lang="en"/>
              <a:t>Ability to like posts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0"/>
          <p:cNvPicPr preferRelativeResize="0"/>
          <p:nvPr/>
        </p:nvPicPr>
        <p:blipFill>
          <a:blip r:embed="rId3">
            <a:alphaModFix/>
          </a:blip>
          <a:stretch>
            <a:fillRect/>
          </a:stretch>
        </p:blipFill>
        <p:spPr>
          <a:xfrm>
            <a:off x="540413" y="152400"/>
            <a:ext cx="8063186" cy="483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200">
                <a:latin typeface="Lexend"/>
                <a:ea typeface="Lexend"/>
                <a:cs typeface="Lexend"/>
                <a:sym typeface="Lexend"/>
              </a:rPr>
              <a:t>Thank you!</a:t>
            </a:r>
            <a:endParaRPr sz="6200">
              <a:latin typeface="Lexend"/>
              <a:ea typeface="Lexend"/>
              <a:cs typeface="Lexend"/>
              <a:sym typeface="Lexend"/>
            </a:endParaRPr>
          </a:p>
          <a:p>
            <a:pPr indent="0" lvl="0" marL="0" rtl="0" algn="ctr">
              <a:spcBef>
                <a:spcPts val="0"/>
              </a:spcBef>
              <a:spcAft>
                <a:spcPts val="0"/>
              </a:spcAft>
              <a:buNone/>
            </a:pPr>
            <a:r>
              <a:rPr lang="en" sz="4000">
                <a:latin typeface="Lexend"/>
                <a:ea typeface="Lexend"/>
                <a:cs typeface="Lexend"/>
                <a:sym typeface="Lexend"/>
              </a:rPr>
              <a:t>Questions?</a:t>
            </a:r>
            <a:endParaRPr sz="4000">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