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21" r:id="rId1"/>
  </p:sldMasterIdLst>
  <p:notesMasterIdLst>
    <p:notesMasterId r:id="rId60"/>
  </p:notesMasterIdLst>
  <p:handoutMasterIdLst>
    <p:handoutMasterId r:id="rId61"/>
  </p:handoutMasterIdLst>
  <p:sldIdLst>
    <p:sldId id="256" r:id="rId2"/>
    <p:sldId id="368" r:id="rId3"/>
    <p:sldId id="398" r:id="rId4"/>
    <p:sldId id="542" r:id="rId5"/>
    <p:sldId id="533" r:id="rId6"/>
    <p:sldId id="403" r:id="rId7"/>
    <p:sldId id="537" r:id="rId8"/>
    <p:sldId id="406" r:id="rId9"/>
    <p:sldId id="450" r:id="rId10"/>
    <p:sldId id="451" r:id="rId11"/>
    <p:sldId id="521" r:id="rId12"/>
    <p:sldId id="496" r:id="rId13"/>
    <p:sldId id="520" r:id="rId14"/>
    <p:sldId id="498" r:id="rId15"/>
    <p:sldId id="497" r:id="rId16"/>
    <p:sldId id="500" r:id="rId17"/>
    <p:sldId id="534" r:id="rId18"/>
    <p:sldId id="501" r:id="rId19"/>
    <p:sldId id="502" r:id="rId20"/>
    <p:sldId id="503" r:id="rId21"/>
    <p:sldId id="504" r:id="rId22"/>
    <p:sldId id="507" r:id="rId23"/>
    <p:sldId id="509" r:id="rId24"/>
    <p:sldId id="508" r:id="rId25"/>
    <p:sldId id="525" r:id="rId26"/>
    <p:sldId id="527" r:id="rId27"/>
    <p:sldId id="530" r:id="rId28"/>
    <p:sldId id="532" r:id="rId29"/>
    <p:sldId id="548" r:id="rId30"/>
    <p:sldId id="549" r:id="rId31"/>
    <p:sldId id="550" r:id="rId32"/>
    <p:sldId id="551" r:id="rId33"/>
    <p:sldId id="452" r:id="rId34"/>
    <p:sldId id="408" r:id="rId35"/>
    <p:sldId id="453" r:id="rId36"/>
    <p:sldId id="454" r:id="rId37"/>
    <p:sldId id="455" r:id="rId38"/>
    <p:sldId id="460" r:id="rId39"/>
    <p:sldId id="457" r:id="rId40"/>
    <p:sldId id="469" r:id="rId41"/>
    <p:sldId id="478" r:id="rId42"/>
    <p:sldId id="480" r:id="rId43"/>
    <p:sldId id="481" r:id="rId44"/>
    <p:sldId id="415" r:id="rId45"/>
    <p:sldId id="490" r:id="rId46"/>
    <p:sldId id="491" r:id="rId47"/>
    <p:sldId id="540" r:id="rId48"/>
    <p:sldId id="492" r:id="rId49"/>
    <p:sldId id="546" r:id="rId50"/>
    <p:sldId id="547" r:id="rId51"/>
    <p:sldId id="538" r:id="rId52"/>
    <p:sldId id="430" r:id="rId53"/>
    <p:sldId id="539" r:id="rId54"/>
    <p:sldId id="449" r:id="rId55"/>
    <p:sldId id="493" r:id="rId56"/>
    <p:sldId id="494" r:id="rId57"/>
    <p:sldId id="495" r:id="rId58"/>
    <p:sldId id="367" r:id="rId59"/>
  </p:sldIdLst>
  <p:sldSz cx="12192000" cy="6858000"/>
  <p:notesSz cx="7099300" cy="10234613"/>
  <p:custDataLst>
    <p:tags r:id="rId62"/>
  </p:custDataLst>
  <p:defaultTextStyle>
    <a:defPPr>
      <a:defRPr lang="zh-CN"/>
    </a:defPPr>
    <a:lvl1pPr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userDrawn="1">
          <p15:clr>
            <a:srgbClr val="A4A3A4"/>
          </p15:clr>
        </p15:guide>
        <p15:guide id="2" orient="horz" pos="1321" userDrawn="1">
          <p15:clr>
            <a:srgbClr val="A4A3A4"/>
          </p15:clr>
        </p15:guide>
        <p15:guide id="3" orient="horz" pos="4133" userDrawn="1">
          <p15:clr>
            <a:srgbClr val="A4A3A4"/>
          </p15:clr>
        </p15:guide>
        <p15:guide id="4" orient="horz" pos="4224" userDrawn="1">
          <p15:clr>
            <a:srgbClr val="A4A3A4"/>
          </p15:clr>
        </p15:guide>
        <p15:guide id="5" pos="393" userDrawn="1">
          <p15:clr>
            <a:srgbClr val="A4A3A4"/>
          </p15:clr>
        </p15:guide>
        <p15:guide id="6" pos="5383" userDrawn="1">
          <p15:clr>
            <a:srgbClr val="A4A3A4"/>
          </p15:clr>
        </p15:guide>
        <p15:guide id="7" pos="7379" userDrawn="1">
          <p15:clr>
            <a:srgbClr val="A4A3A4"/>
          </p15:clr>
        </p15:guide>
        <p15:guide id="8" pos="1541" userDrawn="1">
          <p15:clr>
            <a:srgbClr val="A4A3A4"/>
          </p15:clr>
        </p15:guide>
        <p15:guide id="9" pos="1603" userDrawn="1">
          <p15:clr>
            <a:srgbClr val="A4A3A4"/>
          </p15:clr>
        </p15:guide>
        <p15:guide id="10" pos="2237" userDrawn="1">
          <p15:clr>
            <a:srgbClr val="A4A3A4"/>
          </p15:clr>
        </p15:guide>
        <p15:guide id="11" pos="22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64BB2"/>
    <a:srgbClr val="FB9708"/>
    <a:srgbClr val="E4D994"/>
    <a:srgbClr val="E8DFA6"/>
    <a:srgbClr val="99CCFF"/>
    <a:srgbClr val="C4C4C4"/>
    <a:srgbClr val="9B9B9B"/>
    <a:srgbClr val="F1F2EA"/>
    <a:srgbClr val="E46C0A"/>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3995" autoAdjust="0"/>
  </p:normalViewPr>
  <p:slideViewPr>
    <p:cSldViewPr>
      <p:cViewPr varScale="1">
        <p:scale>
          <a:sx n="68" d="100"/>
          <a:sy n="68" d="100"/>
        </p:scale>
        <p:origin x="720" y="48"/>
      </p:cViewPr>
      <p:guideLst>
        <p:guide orient="horz" pos="799"/>
        <p:guide orient="horz" pos="1321"/>
        <p:guide orient="horz" pos="4133"/>
        <p:guide orient="horz" pos="4224"/>
        <p:guide pos="393"/>
        <p:guide pos="5383"/>
        <p:guide pos="7379"/>
        <p:guide pos="1541"/>
        <p:guide pos="1603"/>
        <p:guide pos="2237"/>
        <p:guide pos="2297"/>
      </p:guideLst>
    </p:cSldViewPr>
  </p:slideViewPr>
  <p:outlineViewPr>
    <p:cViewPr>
      <p:scale>
        <a:sx n="33" d="100"/>
        <a:sy n="33" d="100"/>
      </p:scale>
      <p:origin x="0" y="-212"/>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00" d="100"/>
          <a:sy n="100" d="100"/>
        </p:scale>
        <p:origin x="1552" y="-9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F65B2189-D8B3-4E42-B114-A56F1E621D6D}" type="datetimeFigureOut">
              <a:rPr lang="zh-CN" altLang="en-US" smtClean="0"/>
              <a:t>2017/11/5</a:t>
            </a:fld>
            <a:endParaRPr lang="zh-CN" altLang="en-US"/>
          </a:p>
        </p:txBody>
      </p:sp>
      <p:sp>
        <p:nvSpPr>
          <p:cNvPr id="4" name="页脚占位符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B6625D9A-6523-4B92-B4CC-2263B1E06F37}" type="slidenum">
              <a:rPr lang="zh-CN" altLang="en-US" smtClean="0"/>
              <a:t>‹#›</a:t>
            </a:fld>
            <a:endParaRPr lang="zh-CN" altLang="en-US"/>
          </a:p>
        </p:txBody>
      </p:sp>
    </p:spTree>
    <p:extLst>
      <p:ext uri="{BB962C8B-B14F-4D97-AF65-F5344CB8AC3E}">
        <p14:creationId xmlns:p14="http://schemas.microsoft.com/office/powerpoint/2010/main" val="3681412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hangingPunct="1">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46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hangingPunct="1">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108E5BF7-386A-4735-81D3-2D2775CF35A6}" type="slidenum">
              <a:rPr lang="en-US" altLang="zh-CN"/>
              <a:pPr>
                <a:defRPr/>
              </a:pPr>
              <a:t>‹#›</a:t>
            </a:fld>
            <a:endParaRPr lang="en-US" altLang="zh-CN"/>
          </a:p>
        </p:txBody>
      </p:sp>
    </p:spTree>
    <p:extLst>
      <p:ext uri="{BB962C8B-B14F-4D97-AF65-F5344CB8AC3E}">
        <p14:creationId xmlns:p14="http://schemas.microsoft.com/office/powerpoint/2010/main" val="1493876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22.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139700" y="768350"/>
            <a:ext cx="6819900" cy="3836988"/>
          </a:xfrm>
          <a:ln/>
        </p:spPr>
      </p:sp>
      <p:sp>
        <p:nvSpPr>
          <p:cNvPr id="2048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48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A35904D8-8C28-432E-8EA1-AEE355114446}" type="slidenum">
              <a:rPr lang="en-US" altLang="zh-CN" sz="1300" smtClean="0">
                <a:solidFill>
                  <a:schemeClr val="tx1"/>
                </a:solidFill>
              </a:rPr>
              <a:pPr/>
              <a:t>1</a:t>
            </a:fld>
            <a:endParaRPr lang="en-US" altLang="zh-CN" sz="13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3CB56C55-E04E-4970-9D44-D1B9BE593119}" type="slidenum">
              <a:rPr lang="en-US" altLang="zh-CN" sz="1300" smtClean="0">
                <a:solidFill>
                  <a:schemeClr val="tx1"/>
                </a:solidFill>
              </a:rPr>
              <a:pPr/>
              <a:t>10</a:t>
            </a:fld>
            <a:endParaRPr lang="en-US" altLang="zh-CN" sz="1300">
              <a:solidFill>
                <a:schemeClr val="tx1"/>
              </a:solidFill>
            </a:endParaRPr>
          </a:p>
        </p:txBody>
      </p:sp>
      <p:sp>
        <p:nvSpPr>
          <p:cNvPr id="34819" name="Rectangle 2"/>
          <p:cNvSpPr>
            <a:spLocks noGrp="1" noRot="1" noChangeAspect="1" noChangeArrowheads="1" noTextEdit="1"/>
          </p:cNvSpPr>
          <p:nvPr>
            <p:ph type="sldImg"/>
          </p:nvPr>
        </p:nvSpPr>
        <p:spPr>
          <a:xfrm>
            <a:off x="139700" y="768350"/>
            <a:ext cx="6819900" cy="3836988"/>
          </a:xfrm>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dirty="0"/>
              <a:t>我们课本上是使用八爪鱼来爬取数据</a:t>
            </a:r>
            <a:endParaRPr lang="en-US" altLang="zh-CN" dirty="0"/>
          </a:p>
          <a:p>
            <a:endParaRPr lang="en-US" altLang="zh-CN" dirty="0"/>
          </a:p>
          <a:p>
            <a:r>
              <a:rPr lang="zh-CN" altLang="en-US" dirty="0"/>
              <a:t>这里简单介绍一下使用</a:t>
            </a:r>
            <a:r>
              <a:rPr lang="en-US" altLang="zh-CN" dirty="0"/>
              <a:t>R</a:t>
            </a:r>
            <a:r>
              <a:rPr lang="zh-CN" altLang="en-US" dirty="0"/>
              <a:t>语言爬取数据需要了解一些知识，</a:t>
            </a:r>
            <a:endParaRPr lang="en-US" altLang="zh-CN" dirty="0"/>
          </a:p>
          <a:p>
            <a:r>
              <a:rPr lang="zh-CN" altLang="en-US" dirty="0"/>
              <a:t>首先需要了解一下网页源代码的基本结构，这里简单介绍一下</a:t>
            </a:r>
            <a:r>
              <a:rPr lang="en-US" altLang="zh-CN" dirty="0"/>
              <a:t>HTML</a:t>
            </a:r>
            <a:r>
              <a:rPr lang="zh-CN" altLang="en-US" dirty="0"/>
              <a:t>和</a:t>
            </a:r>
            <a:r>
              <a:rPr lang="en-US" altLang="zh-CN" dirty="0"/>
              <a:t>XML</a:t>
            </a:r>
            <a:r>
              <a:rPr lang="zh-CN" altLang="en-US" dirty="0"/>
              <a:t>，因为我们可以使用</a:t>
            </a:r>
            <a:r>
              <a:rPr lang="en-US" altLang="zh-CN" dirty="0"/>
              <a:t>XPATH</a:t>
            </a:r>
            <a:r>
              <a:rPr lang="zh-CN" altLang="en-US" dirty="0"/>
              <a:t>来定位我们想要的内容。</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108E5BF7-386A-4735-81D3-2D2775CF35A6}" type="slidenum">
              <a:rPr lang="en-US" altLang="zh-CN" smtClean="0"/>
              <a:pPr>
                <a:defRPr/>
              </a:pPr>
              <a:t>11</a:t>
            </a:fld>
            <a:endParaRPr lang="en-US" altLang="zh-CN"/>
          </a:p>
        </p:txBody>
      </p:sp>
    </p:spTree>
    <p:extLst>
      <p:ext uri="{BB962C8B-B14F-4D97-AF65-F5344CB8AC3E}">
        <p14:creationId xmlns:p14="http://schemas.microsoft.com/office/powerpoint/2010/main" val="298146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139700" y="768350"/>
            <a:ext cx="6819900" cy="3836988"/>
          </a:xfrm>
          <a:ln/>
        </p:spPr>
      </p:sp>
      <p:sp>
        <p:nvSpPr>
          <p:cNvPr id="389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接下来先给大家介绍一下文本挖掘相关的概念文本挖掘需要有一定的自然语言处理知识</a:t>
            </a:r>
            <a:endParaRPr lang="en-US" altLang="zh-CN" dirty="0">
              <a:latin typeface="Arial" panose="020B0604020202020204" pitchFamily="34" charset="0"/>
            </a:endParaRPr>
          </a:p>
        </p:txBody>
      </p:sp>
      <p:sp>
        <p:nvSpPr>
          <p:cNvPr id="38916"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0AA7D020-053C-44A1-A22E-6DB352E4875D}" type="slidenum">
              <a:rPr lang="en-US" altLang="zh-CN" sz="1300" smtClean="0">
                <a:solidFill>
                  <a:schemeClr val="tx1"/>
                </a:solidFill>
              </a:rPr>
              <a:pPr/>
              <a:t>12</a:t>
            </a:fld>
            <a:endParaRPr lang="en-US" altLang="zh-CN" sz="13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139700" y="768350"/>
            <a:ext cx="6819900" cy="3836988"/>
          </a:xfrm>
          <a:ln/>
        </p:spPr>
      </p:sp>
      <p:sp>
        <p:nvSpPr>
          <p:cNvPr id="4301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500" dirty="0">
                <a:latin typeface="Arial" panose="020B0604020202020204" pitchFamily="34" charset="0"/>
              </a:rPr>
              <a:t>目前文本挖掘的应用也越来越广泛，这里我给大家简单的举几个例子，让大家对文本挖掘能有更加清晰的认识</a:t>
            </a:r>
            <a:endParaRPr lang="en-US" altLang="zh-CN" sz="500" dirty="0">
              <a:latin typeface="Arial" panose="020B0604020202020204" pitchFamily="34" charset="0"/>
            </a:endParaRPr>
          </a:p>
          <a:p>
            <a:endParaRPr lang="en-US" altLang="zh-CN" sz="500" dirty="0">
              <a:latin typeface="Arial" panose="020B0604020202020204" pitchFamily="34" charset="0"/>
            </a:endParaRPr>
          </a:p>
          <a:p>
            <a:r>
              <a:rPr lang="zh-CN" altLang="en-US" sz="500" b="1" dirty="0">
                <a:latin typeface="Arial" panose="020B0604020202020204" pitchFamily="34" charset="0"/>
              </a:rPr>
              <a:t>在网络安全方面：</a:t>
            </a:r>
            <a:endParaRPr lang="en-US" altLang="zh-CN" sz="500" b="1" dirty="0">
              <a:latin typeface="Arial" panose="020B0604020202020204" pitchFamily="34" charset="0"/>
            </a:endParaRPr>
          </a:p>
          <a:p>
            <a:r>
              <a:rPr lang="zh-CN" altLang="en-US" sz="500" dirty="0">
                <a:latin typeface="Arial" panose="020B0604020202020204" pitchFamily="34" charset="0"/>
              </a:rPr>
              <a:t>在实践中较为有效的检测方法是根据以往的正常访问模式及其表现、 以往的入侵模式及其表现等历史数据对当前的访问模式进行分类。</a:t>
            </a:r>
            <a:endParaRPr lang="en-US" altLang="zh-CN" sz="500" dirty="0">
              <a:latin typeface="Arial" panose="020B0604020202020204" pitchFamily="34" charset="0"/>
            </a:endParaRPr>
          </a:p>
          <a:p>
            <a:endParaRPr lang="en-US" altLang="zh-CN" sz="500" dirty="0">
              <a:latin typeface="Arial" panose="020B0604020202020204" pitchFamily="34" charset="0"/>
            </a:endParaRPr>
          </a:p>
          <a:p>
            <a:r>
              <a:rPr lang="zh-CN" altLang="en-US" sz="500" b="1" dirty="0">
                <a:latin typeface="Arial" panose="020B0604020202020204" pitchFamily="34" charset="0"/>
              </a:rPr>
              <a:t>垃圾邮件：</a:t>
            </a:r>
            <a:endParaRPr lang="en-US" altLang="zh-CN" sz="500" b="1" dirty="0">
              <a:latin typeface="Arial" panose="020B0604020202020204" pitchFamily="34" charset="0"/>
            </a:endParaRPr>
          </a:p>
          <a:p>
            <a:r>
              <a:rPr lang="zh-CN" altLang="en-US" sz="500" dirty="0">
                <a:latin typeface="Arial" panose="020B0604020202020204" pitchFamily="34" charset="0"/>
              </a:rPr>
              <a:t>大量的垃圾邮件不仅浪费了宝贵的网络带宽、信息存储、计算机处理等资源，也对人们的日常工作造成了不良影响。</a:t>
            </a:r>
            <a:endParaRPr lang="en-US" altLang="zh-CN" sz="500" dirty="0">
              <a:latin typeface="Arial" panose="020B0604020202020204" pitchFamily="34" charset="0"/>
            </a:endParaRPr>
          </a:p>
          <a:p>
            <a:endParaRPr lang="en-US" altLang="zh-CN" sz="500" dirty="0">
              <a:latin typeface="Arial" panose="020B0604020202020204" pitchFamily="34" charset="0"/>
            </a:endParaRPr>
          </a:p>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0FE17592-C438-4783-B43C-918176A8AAC6}" type="slidenum">
              <a:rPr lang="en-US" altLang="zh-CN" sz="1300" smtClean="0">
                <a:solidFill>
                  <a:schemeClr val="tx1"/>
                </a:solidFill>
              </a:rPr>
              <a:pPr/>
              <a:t>14</a:t>
            </a:fld>
            <a:endParaRPr lang="en-US" altLang="zh-CN" sz="13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139700" y="768350"/>
            <a:ext cx="6819900" cy="3836988"/>
          </a:xfrm>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r>
              <a:rPr lang="zh-CN" altLang="en-US" sz="2400" b="0" i="0" kern="1200" dirty="0">
                <a:solidFill>
                  <a:schemeClr val="tx1"/>
                </a:solidFill>
                <a:effectLst/>
                <a:latin typeface="Arial" charset="0"/>
                <a:ea typeface="宋体" pitchFamily="2" charset="-122"/>
                <a:cs typeface="+mn-cs"/>
              </a:rPr>
              <a:t>词频 </a:t>
            </a:r>
            <a:r>
              <a:rPr lang="zh-CN" altLang="en-US" sz="11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 是一个词在文档中出现的次数。通过词频进行特征选择就是将词频小于某一闭值的词删除，从而降低特征空间的维数。这个方法是基于这样一个假设，即出现频率小的词对过滤的影响也较小。但是在信息检索的研究中认为，有时频率小的词含有更多的信息。因此，在特征选择的过程中不宜简单地根据词频大幅度删词。</a:t>
            </a:r>
            <a:endParaRPr lang="en-US" altLang="zh-CN" sz="1200" b="0" i="0" kern="1200" dirty="0">
              <a:solidFill>
                <a:schemeClr val="tx1"/>
              </a:solidFill>
              <a:effectLst/>
              <a:latin typeface="Arial" charset="0"/>
              <a:ea typeface="宋体" pitchFamily="2" charset="-122"/>
              <a:cs typeface="+mn-cs"/>
            </a:endParaRPr>
          </a:p>
          <a:p>
            <a:endParaRPr lang="en-US" altLang="zh-CN" dirty="0">
              <a:latin typeface="Arial" panose="020B0604020202020204" pitchFamily="34" charset="0"/>
            </a:endParaRPr>
          </a:p>
          <a:p>
            <a:r>
              <a:rPr lang="zh-CN" altLang="en-US" sz="1800" dirty="0"/>
              <a:t>文档频数</a:t>
            </a:r>
            <a:r>
              <a:rPr lang="zh-CN" altLang="en-US" dirty="0"/>
              <a:t>是最为简单的一种特征选择算法</a:t>
            </a:r>
            <a:r>
              <a:rPr lang="en-US" altLang="zh-CN" dirty="0"/>
              <a:t>,</a:t>
            </a:r>
            <a:r>
              <a:rPr lang="zh-CN" altLang="en-US" dirty="0"/>
              <a:t>它指的是在整个数据集中有多少个文本包含这个单词。在训练文本集中对每个特征计一算它的文档频次，并且根据预先设定的阑值去除那些文档频次特别低和特别高的特征。能够适用于任何语料，因此是特征降维的常用方法。</a:t>
            </a:r>
            <a:endParaRPr lang="en-US" altLang="zh-CN" dirty="0"/>
          </a:p>
          <a:p>
            <a:endParaRPr lang="en-US" altLang="zh-CN" dirty="0">
              <a:latin typeface="Arial" panose="020B0604020202020204" pitchFamily="34" charset="0"/>
            </a:endParaRPr>
          </a:p>
          <a:p>
            <a:r>
              <a:rPr lang="en-US" altLang="zh-CN" sz="1800" dirty="0"/>
              <a:t>TF-IDF</a:t>
            </a:r>
            <a:r>
              <a:rPr lang="zh-CN" altLang="en-US" sz="1800" dirty="0"/>
              <a:t>：</a:t>
            </a:r>
            <a:r>
              <a:rPr lang="zh-CN" altLang="en-US" dirty="0"/>
              <a:t>其中</a:t>
            </a:r>
            <a:r>
              <a:rPr lang="en-US" altLang="zh-CN" dirty="0"/>
              <a:t>TF </a:t>
            </a:r>
            <a:r>
              <a:rPr lang="zh-CN" altLang="en-US" dirty="0"/>
              <a:t>称为词频</a:t>
            </a:r>
            <a:r>
              <a:rPr lang="en-US" altLang="zh-CN" dirty="0"/>
              <a:t>, </a:t>
            </a:r>
            <a:r>
              <a:rPr lang="zh-CN" altLang="en-US" dirty="0"/>
              <a:t>用于计算该词描述文档内容的能力</a:t>
            </a:r>
            <a:r>
              <a:rPr lang="en-US" altLang="zh-CN" dirty="0"/>
              <a:t>; IDF </a:t>
            </a:r>
            <a:r>
              <a:rPr lang="zh-CN" altLang="en-US" dirty="0"/>
              <a:t>称为逆文档频率</a:t>
            </a:r>
            <a:r>
              <a:rPr lang="en-US" altLang="zh-CN" dirty="0"/>
              <a:t>, </a:t>
            </a:r>
            <a:r>
              <a:rPr lang="zh-CN" altLang="en-US" dirty="0"/>
              <a:t>用于计算该词区分文档的能力，一个词在多少个网页中出现过，如果出现的越多，权重越小。</a:t>
            </a:r>
            <a:endParaRPr lang="en-US" altLang="zh-CN" sz="2000"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用相应算法进行分析，最常用的比如有文本聚类技术和文本分类技术。</a:t>
            </a:r>
            <a:endParaRPr lang="en-US" altLang="zh-CN" dirty="0">
              <a:latin typeface="Arial" panose="020B0604020202020204"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3B8CAB41-D488-422C-A1AB-44CDA591D08F}" type="slidenum">
              <a:rPr lang="en-US" altLang="zh-CN" sz="1300" smtClean="0">
                <a:solidFill>
                  <a:schemeClr val="tx1"/>
                </a:solidFill>
              </a:rPr>
              <a:pPr/>
              <a:t>15</a:t>
            </a:fld>
            <a:endParaRPr lang="en-US" altLang="zh-CN" sz="13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139700" y="768350"/>
            <a:ext cx="6819900" cy="3836988"/>
          </a:xfrm>
          <a:ln/>
        </p:spPr>
      </p:sp>
      <p:sp>
        <p:nvSpPr>
          <p:cNvPr id="4710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7108"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7801AD20-649A-49B0-9462-2B55A66DA09D}" type="slidenum">
              <a:rPr lang="en-US" altLang="zh-CN" sz="1300" smtClean="0">
                <a:solidFill>
                  <a:schemeClr val="tx1"/>
                </a:solidFill>
              </a:rPr>
              <a:pPr/>
              <a:t>16</a:t>
            </a:fld>
            <a:endParaRPr lang="en-US" altLang="zh-CN" sz="13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139700" y="768350"/>
            <a:ext cx="6819900" cy="3836988"/>
          </a:xfrm>
          <a:ln/>
        </p:spPr>
      </p:sp>
      <p:sp>
        <p:nvSpPr>
          <p:cNvPr id="4710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7108"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7801AD20-649A-49B0-9462-2B55A66DA09D}" type="slidenum">
              <a:rPr lang="en-US" altLang="zh-CN" sz="1300" smtClean="0">
                <a:solidFill>
                  <a:schemeClr val="tx1"/>
                </a:solidFill>
              </a:rPr>
              <a:pPr/>
              <a:t>17</a:t>
            </a:fld>
            <a:endParaRPr lang="en-US" altLang="zh-CN" sz="13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139700" y="768350"/>
            <a:ext cx="6819900" cy="3836988"/>
          </a:xfrm>
          <a:ln/>
        </p:spPr>
      </p:sp>
      <p:sp>
        <p:nvSpPr>
          <p:cNvPr id="4915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A2298863-0D0C-4F2D-8723-72BF076A693F}" type="slidenum">
              <a:rPr lang="en-US" altLang="zh-CN" sz="1300" smtClean="0">
                <a:solidFill>
                  <a:schemeClr val="tx1"/>
                </a:solidFill>
              </a:rPr>
              <a:pPr/>
              <a:t>18</a:t>
            </a:fld>
            <a:endParaRPr lang="en-US" altLang="zh-CN" sz="13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139700" y="768350"/>
            <a:ext cx="6819900" cy="3836988"/>
          </a:xfrm>
          <a:ln/>
        </p:spPr>
      </p:sp>
      <p:sp>
        <p:nvSpPr>
          <p:cNvPr id="5120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假设</a:t>
            </a:r>
            <a:r>
              <a:rPr lang="en-US" altLang="zh-CN" dirty="0">
                <a:latin typeface="Arial" panose="020B0604020202020204" pitchFamily="34" charset="0"/>
              </a:rPr>
              <a:t>S</a:t>
            </a:r>
            <a:r>
              <a:rPr lang="zh-CN" altLang="en-US" dirty="0">
                <a:latin typeface="Arial" panose="020B0604020202020204" pitchFamily="34" charset="0"/>
              </a:rPr>
              <a:t>已知时，求</a:t>
            </a:r>
            <a:r>
              <a:rPr lang="en-US" altLang="zh-CN" dirty="0">
                <a:latin typeface="Arial" panose="020B0604020202020204" pitchFamily="34" charset="0"/>
              </a:rPr>
              <a:t>W1,W1</a:t>
            </a:r>
            <a:r>
              <a:rPr lang="zh-CN" altLang="en-US" dirty="0">
                <a:latin typeface="Arial" panose="020B0604020202020204" pitchFamily="34" charset="0"/>
              </a:rPr>
              <a:t>发生的概率</a:t>
            </a:r>
            <a:endParaRPr lang="en-US" altLang="zh-CN" dirty="0">
              <a:latin typeface="Arial" panose="020B0604020202020204" pitchFamily="34" charset="0"/>
            </a:endParaRPr>
          </a:p>
          <a:p>
            <a:r>
              <a:rPr lang="zh-CN" altLang="en-US" dirty="0">
                <a:latin typeface="Arial" panose="020B0604020202020204" pitchFamily="34" charset="0"/>
              </a:rPr>
              <a:t>我们通过乘法率，</a:t>
            </a:r>
          </a:p>
        </p:txBody>
      </p:sp>
      <p:sp>
        <p:nvSpPr>
          <p:cNvPr id="5120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2A476AA7-B2AB-4FA9-80D1-1605DF626B23}" type="slidenum">
              <a:rPr lang="en-US" altLang="zh-CN" sz="1300" smtClean="0">
                <a:solidFill>
                  <a:schemeClr val="tx1"/>
                </a:solidFill>
              </a:rPr>
              <a:pPr/>
              <a:t>19</a:t>
            </a:fld>
            <a:endParaRPr lang="en-US" altLang="zh-CN" sz="1300">
              <a:solidFill>
                <a:schemeClr val="tx1"/>
              </a:solidFill>
            </a:endParaRPr>
          </a:p>
        </p:txBody>
      </p:sp>
      <p:pic>
        <p:nvPicPr>
          <p:cNvPr id="2" name="图片 1"/>
          <p:cNvPicPr>
            <a:picLocks noChangeAspect="1"/>
          </p:cNvPicPr>
          <p:nvPr/>
        </p:nvPicPr>
        <p:blipFill>
          <a:blip r:embed="rId3"/>
          <a:stretch>
            <a:fillRect/>
          </a:stretch>
        </p:blipFill>
        <p:spPr>
          <a:xfrm>
            <a:off x="885354" y="5333330"/>
            <a:ext cx="4419983" cy="602032"/>
          </a:xfrm>
          <a:prstGeom prst="rect">
            <a:avLst/>
          </a:prstGeom>
        </p:spPr>
      </p:pic>
      <p:pic>
        <p:nvPicPr>
          <p:cNvPr id="4" name="图片 3"/>
          <p:cNvPicPr>
            <a:picLocks noChangeAspect="1"/>
          </p:cNvPicPr>
          <p:nvPr/>
        </p:nvPicPr>
        <p:blipFill>
          <a:blip r:embed="rId4"/>
          <a:stretch>
            <a:fillRect/>
          </a:stretch>
        </p:blipFill>
        <p:spPr>
          <a:xfrm>
            <a:off x="812957" y="5832112"/>
            <a:ext cx="5753599" cy="640135"/>
          </a:xfrm>
          <a:prstGeom prst="rect">
            <a:avLst/>
          </a:prstGeom>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39700" y="768350"/>
            <a:ext cx="6819900" cy="3836988"/>
          </a:xfrm>
          <a:ln/>
        </p:spPr>
      </p:sp>
      <p:sp>
        <p:nvSpPr>
          <p:cNvPr id="5325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325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AEC37637-B766-417D-A146-4E768AD2CC22}" type="slidenum">
              <a:rPr lang="en-US" altLang="zh-CN" sz="1300" smtClean="0">
                <a:solidFill>
                  <a:schemeClr val="tx1"/>
                </a:solidFill>
              </a:rPr>
              <a:pPr/>
              <a:t>20</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39700" y="768350"/>
            <a:ext cx="6819900" cy="3836988"/>
          </a:xfrm>
          <a:ln/>
        </p:spPr>
      </p:sp>
      <p:sp>
        <p:nvSpPr>
          <p:cNvPr id="2253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9EC9C1A9-D270-4F1B-9700-6BB551DD3399}" type="slidenum">
              <a:rPr lang="zh-CN" altLang="en-US" sz="1300" smtClean="0">
                <a:solidFill>
                  <a:schemeClr val="tx1"/>
                </a:solidFill>
              </a:rPr>
              <a:pPr/>
              <a:t>2</a:t>
            </a:fld>
            <a:endParaRPr lang="zh-CN" altLang="en-US" sz="13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xfrm>
            <a:off x="139700" y="768350"/>
            <a:ext cx="6819900" cy="3836988"/>
          </a:xfrm>
          <a:ln/>
        </p:spPr>
      </p:sp>
      <p:sp>
        <p:nvSpPr>
          <p:cNvPr id="55299"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 对于现在的搜索引擎来说，分词系统中的新词识别十分重要。目前新词识别准确率已经成为评价一个分词系统好坏的重要标志之一。</a:t>
            </a:r>
          </a:p>
        </p:txBody>
      </p:sp>
      <p:sp>
        <p:nvSpPr>
          <p:cNvPr id="55300"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9FCEB7F2-4400-4658-AD86-B8ED9798785D}" type="slidenum">
              <a:rPr lang="en-US" altLang="zh-CN" sz="1300" smtClean="0">
                <a:solidFill>
                  <a:schemeClr val="tx1"/>
                </a:solidFill>
              </a:rPr>
              <a:pPr/>
              <a:t>21</a:t>
            </a:fld>
            <a:endParaRPr lang="en-US" altLang="zh-CN" sz="13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56C8E6CA-B1E6-4B07-AB08-EA15DD845AFF}" type="slidenum">
              <a:rPr lang="en-US" altLang="zh-CN" sz="1300" smtClean="0">
                <a:solidFill>
                  <a:schemeClr val="tx1"/>
                </a:solidFill>
              </a:rPr>
              <a:pPr/>
              <a:t>33</a:t>
            </a:fld>
            <a:endParaRPr lang="en-US" altLang="zh-CN" sz="1300">
              <a:solidFill>
                <a:schemeClr val="tx1"/>
              </a:solidFill>
            </a:endParaRPr>
          </a:p>
        </p:txBody>
      </p:sp>
      <p:sp>
        <p:nvSpPr>
          <p:cNvPr id="36867" name="Rectangle 2"/>
          <p:cNvSpPr>
            <a:spLocks noGrp="1" noRot="1" noChangeAspect="1" noChangeArrowheads="1" noTextEdit="1"/>
          </p:cNvSpPr>
          <p:nvPr>
            <p:ph type="sldImg"/>
          </p:nvPr>
        </p:nvSpPr>
        <p:spPr>
          <a:xfrm>
            <a:off x="139700" y="768350"/>
            <a:ext cx="6819900" cy="3836988"/>
          </a:xfrm>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0615DD5F-E6BE-46CD-89AC-0E8384511688}" type="slidenum">
              <a:rPr lang="en-US" altLang="zh-CN" sz="1300" smtClean="0">
                <a:solidFill>
                  <a:schemeClr val="tx1"/>
                </a:solidFill>
              </a:rPr>
              <a:pPr/>
              <a:t>34</a:t>
            </a:fld>
            <a:endParaRPr lang="en-US" altLang="zh-CN" sz="1300">
              <a:solidFill>
                <a:schemeClr val="tx1"/>
              </a:solidFill>
            </a:endParaRPr>
          </a:p>
        </p:txBody>
      </p:sp>
      <p:sp>
        <p:nvSpPr>
          <p:cNvPr id="70659" name="Rectangle 2"/>
          <p:cNvSpPr>
            <a:spLocks noGrp="1" noRot="1" noChangeAspect="1" noChangeArrowheads="1" noTextEdit="1"/>
          </p:cNvSpPr>
          <p:nvPr>
            <p:ph type="sldImg"/>
          </p:nvPr>
        </p:nvSpPr>
        <p:spPr>
          <a:xfrm>
            <a:off x="139700" y="768350"/>
            <a:ext cx="6819900" cy="3836988"/>
          </a:xfrm>
          <a:ln/>
        </p:spPr>
      </p:sp>
      <p:sp>
        <p:nvSpPr>
          <p:cNvPr id="706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CFA3ADA0-4CD1-4921-8918-68B13C021395}" type="slidenum">
              <a:rPr lang="en-US" altLang="zh-CN" sz="1300" smtClean="0">
                <a:solidFill>
                  <a:schemeClr val="tx1"/>
                </a:solidFill>
              </a:rPr>
              <a:pPr/>
              <a:t>35</a:t>
            </a:fld>
            <a:endParaRPr lang="en-US" altLang="zh-CN" sz="1300">
              <a:solidFill>
                <a:schemeClr val="tx1"/>
              </a:solidFill>
            </a:endParaRPr>
          </a:p>
        </p:txBody>
      </p:sp>
      <p:sp>
        <p:nvSpPr>
          <p:cNvPr id="72707" name="Rectangle 2"/>
          <p:cNvSpPr>
            <a:spLocks noGrp="1" noRot="1" noChangeAspect="1" noChangeArrowheads="1" noTextEdit="1"/>
          </p:cNvSpPr>
          <p:nvPr>
            <p:ph type="sldImg"/>
          </p:nvPr>
        </p:nvSpPr>
        <p:spPr>
          <a:xfrm>
            <a:off x="139700" y="768350"/>
            <a:ext cx="6819900" cy="3836988"/>
          </a:xfrm>
          <a:ln/>
        </p:spPr>
      </p:sp>
      <p:sp>
        <p:nvSpPr>
          <p:cNvPr id="727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753256CE-2A5A-4E09-8B21-E1661D04AE7E}" type="slidenum">
              <a:rPr lang="en-US" altLang="zh-CN" sz="1300" smtClean="0">
                <a:solidFill>
                  <a:schemeClr val="tx1"/>
                </a:solidFill>
              </a:rPr>
              <a:pPr/>
              <a:t>36</a:t>
            </a:fld>
            <a:endParaRPr lang="en-US" altLang="zh-CN" sz="1300">
              <a:solidFill>
                <a:schemeClr val="tx1"/>
              </a:solidFill>
            </a:endParaRPr>
          </a:p>
        </p:txBody>
      </p:sp>
      <p:sp>
        <p:nvSpPr>
          <p:cNvPr id="74755" name="Rectangle 2"/>
          <p:cNvSpPr>
            <a:spLocks noGrp="1" noRot="1" noChangeAspect="1" noChangeArrowheads="1" noTextEdit="1"/>
          </p:cNvSpPr>
          <p:nvPr>
            <p:ph type="sldImg"/>
          </p:nvPr>
        </p:nvSpPr>
        <p:spPr>
          <a:xfrm>
            <a:off x="139700" y="768350"/>
            <a:ext cx="6819900" cy="3836988"/>
          </a:xfrm>
          <a:ln/>
        </p:spPr>
      </p:sp>
      <p:sp>
        <p:nvSpPr>
          <p:cNvPr id="74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2929F1A9-5518-41F9-A74A-CA6F7F4715FB}" type="slidenum">
              <a:rPr lang="en-US" altLang="zh-CN" sz="1300" smtClean="0">
                <a:solidFill>
                  <a:schemeClr val="tx1"/>
                </a:solidFill>
              </a:rPr>
              <a:pPr/>
              <a:t>37</a:t>
            </a:fld>
            <a:endParaRPr lang="en-US" altLang="zh-CN" sz="1300">
              <a:solidFill>
                <a:schemeClr val="tx1"/>
              </a:solidFill>
            </a:endParaRPr>
          </a:p>
        </p:txBody>
      </p:sp>
      <p:sp>
        <p:nvSpPr>
          <p:cNvPr id="76803" name="Rectangle 2"/>
          <p:cNvSpPr>
            <a:spLocks noGrp="1" noRot="1" noChangeAspect="1" noChangeArrowheads="1" noTextEdit="1"/>
          </p:cNvSpPr>
          <p:nvPr>
            <p:ph type="sldImg"/>
          </p:nvPr>
        </p:nvSpPr>
        <p:spPr>
          <a:xfrm>
            <a:off x="139700" y="768350"/>
            <a:ext cx="6819900" cy="3836988"/>
          </a:xfrm>
          <a:ln/>
        </p:spPr>
      </p:sp>
      <p:sp>
        <p:nvSpPr>
          <p:cNvPr id="768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813C4B25-3D90-4FB8-8BB8-649A084C4215}" type="slidenum">
              <a:rPr lang="en-US" altLang="zh-CN" sz="1300" smtClean="0">
                <a:solidFill>
                  <a:schemeClr val="tx1"/>
                </a:solidFill>
              </a:rPr>
              <a:pPr/>
              <a:t>44</a:t>
            </a:fld>
            <a:endParaRPr lang="en-US" altLang="zh-CN" sz="1300">
              <a:solidFill>
                <a:schemeClr val="tx1"/>
              </a:solidFill>
            </a:endParaRPr>
          </a:p>
        </p:txBody>
      </p:sp>
      <p:sp>
        <p:nvSpPr>
          <p:cNvPr id="115715" name="Rectangle 2"/>
          <p:cNvSpPr>
            <a:spLocks noGrp="1" noRot="1" noChangeAspect="1" noChangeArrowheads="1" noTextEdit="1"/>
          </p:cNvSpPr>
          <p:nvPr>
            <p:ph type="sldImg"/>
          </p:nvPr>
        </p:nvSpPr>
        <p:spPr>
          <a:xfrm>
            <a:off x="139700" y="768350"/>
            <a:ext cx="6819900" cy="3836988"/>
          </a:xfrm>
          <a:ln/>
        </p:spPr>
      </p:sp>
      <p:sp>
        <p:nvSpPr>
          <p:cNvPr id="1157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AB89E611-5894-45D3-885D-724A32A4EBB0}" type="slidenum">
              <a:rPr lang="en-US" altLang="zh-CN" sz="1300" smtClean="0">
                <a:solidFill>
                  <a:schemeClr val="tx1"/>
                </a:solidFill>
              </a:rPr>
              <a:pPr/>
              <a:t>45</a:t>
            </a:fld>
            <a:endParaRPr lang="en-US" altLang="zh-CN" sz="1300">
              <a:solidFill>
                <a:schemeClr val="tx1"/>
              </a:solidFill>
            </a:endParaRPr>
          </a:p>
        </p:txBody>
      </p:sp>
      <p:sp>
        <p:nvSpPr>
          <p:cNvPr id="117763" name="Rectangle 2"/>
          <p:cNvSpPr>
            <a:spLocks noGrp="1" noRot="1" noChangeAspect="1" noChangeArrowheads="1" noTextEdit="1"/>
          </p:cNvSpPr>
          <p:nvPr>
            <p:ph type="sldImg"/>
          </p:nvPr>
        </p:nvSpPr>
        <p:spPr>
          <a:xfrm>
            <a:off x="139700" y="768350"/>
            <a:ext cx="6819900" cy="3836988"/>
          </a:xfrm>
          <a:ln/>
        </p:spPr>
      </p:sp>
      <p:sp>
        <p:nvSpPr>
          <p:cNvPr id="1177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55696CDB-8780-4E48-9449-3DCC27A2A7F5}" type="slidenum">
              <a:rPr lang="en-US" altLang="zh-CN" sz="1300" smtClean="0">
                <a:solidFill>
                  <a:schemeClr val="tx1"/>
                </a:solidFill>
              </a:rPr>
              <a:pPr/>
              <a:t>46</a:t>
            </a:fld>
            <a:endParaRPr lang="en-US" altLang="zh-CN" sz="1300">
              <a:solidFill>
                <a:schemeClr val="tx1"/>
              </a:solidFill>
            </a:endParaRPr>
          </a:p>
        </p:txBody>
      </p:sp>
      <p:sp>
        <p:nvSpPr>
          <p:cNvPr id="119811" name="Rectangle 2"/>
          <p:cNvSpPr>
            <a:spLocks noGrp="1" noRot="1" noChangeAspect="1" noChangeArrowheads="1" noTextEdit="1"/>
          </p:cNvSpPr>
          <p:nvPr>
            <p:ph type="sldImg"/>
          </p:nvPr>
        </p:nvSpPr>
        <p:spPr>
          <a:xfrm>
            <a:off x="139700" y="768350"/>
            <a:ext cx="6819900" cy="3836988"/>
          </a:xfrm>
          <a:ln/>
        </p:spPr>
      </p:sp>
      <p:sp>
        <p:nvSpPr>
          <p:cNvPr id="1198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55696CDB-8780-4E48-9449-3DCC27A2A7F5}" type="slidenum">
              <a:rPr lang="en-US" altLang="zh-CN" sz="1300" smtClean="0">
                <a:solidFill>
                  <a:schemeClr val="tx1"/>
                </a:solidFill>
              </a:rPr>
              <a:pPr/>
              <a:t>47</a:t>
            </a:fld>
            <a:endParaRPr lang="en-US" altLang="zh-CN" sz="1300">
              <a:solidFill>
                <a:schemeClr val="tx1"/>
              </a:solidFill>
            </a:endParaRPr>
          </a:p>
        </p:txBody>
      </p:sp>
      <p:sp>
        <p:nvSpPr>
          <p:cNvPr id="119811" name="Rectangle 2"/>
          <p:cNvSpPr>
            <a:spLocks noGrp="1" noRot="1" noChangeAspect="1" noChangeArrowheads="1" noTextEdit="1"/>
          </p:cNvSpPr>
          <p:nvPr>
            <p:ph type="sldImg"/>
          </p:nvPr>
        </p:nvSpPr>
        <p:spPr>
          <a:xfrm>
            <a:off x="139700" y="768350"/>
            <a:ext cx="6819900" cy="3836988"/>
          </a:xfrm>
          <a:ln/>
        </p:spPr>
      </p:sp>
      <p:sp>
        <p:nvSpPr>
          <p:cNvPr id="1198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49913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142875" y="769938"/>
            <a:ext cx="6818313" cy="3835400"/>
          </a:xfrm>
          <a:ln/>
        </p:spPr>
      </p:sp>
      <p:sp>
        <p:nvSpPr>
          <p:cNvPr id="24579" name="Rectangle 3"/>
          <p:cNvSpPr>
            <a:spLocks noGrp="1"/>
          </p:cNvSpPr>
          <p:nvPr>
            <p:ph type="body" idx="1"/>
          </p:nvPr>
        </p:nvSpPr>
        <p:spPr>
          <a:xfrm>
            <a:off x="946150" y="4860925"/>
            <a:ext cx="5207000" cy="46037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5E150CDE-A3C5-4F30-B45E-36C769021CD4}" type="slidenum">
              <a:rPr lang="en-US" altLang="zh-CN" sz="1300" smtClean="0">
                <a:solidFill>
                  <a:schemeClr val="tx1"/>
                </a:solidFill>
              </a:rPr>
              <a:pPr/>
              <a:t>48</a:t>
            </a:fld>
            <a:endParaRPr lang="en-US" altLang="zh-CN" sz="1300">
              <a:solidFill>
                <a:schemeClr val="tx1"/>
              </a:solidFill>
            </a:endParaRPr>
          </a:p>
        </p:txBody>
      </p:sp>
      <p:sp>
        <p:nvSpPr>
          <p:cNvPr id="121859" name="Rectangle 2"/>
          <p:cNvSpPr>
            <a:spLocks noGrp="1" noRot="1" noChangeAspect="1" noChangeArrowheads="1" noTextEdit="1"/>
          </p:cNvSpPr>
          <p:nvPr>
            <p:ph type="sldImg"/>
          </p:nvPr>
        </p:nvSpPr>
        <p:spPr>
          <a:xfrm>
            <a:off x="139700" y="768350"/>
            <a:ext cx="6819900" cy="3836988"/>
          </a:xfrm>
          <a:ln/>
        </p:spPr>
      </p:sp>
      <p:sp>
        <p:nvSpPr>
          <p:cNvPr id="1218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39700" y="768350"/>
            <a:ext cx="6819900" cy="3836988"/>
          </a:xfrm>
          <a:ln/>
        </p:spPr>
      </p:sp>
      <p:sp>
        <p:nvSpPr>
          <p:cNvPr id="2253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9EC9C1A9-D270-4F1B-9700-6BB551DD3399}" type="slidenum">
              <a:rPr lang="zh-CN" altLang="en-US" sz="1300" smtClean="0">
                <a:solidFill>
                  <a:schemeClr val="tx1"/>
                </a:solidFill>
              </a:rPr>
              <a:pPr/>
              <a:t>51</a:t>
            </a:fld>
            <a:endParaRPr lang="zh-CN" altLang="en-US" sz="1300">
              <a:solidFill>
                <a:schemeClr val="tx1"/>
              </a:solidFill>
            </a:endParaRPr>
          </a:p>
        </p:txBody>
      </p:sp>
    </p:spTree>
    <p:extLst>
      <p:ext uri="{BB962C8B-B14F-4D97-AF65-F5344CB8AC3E}">
        <p14:creationId xmlns:p14="http://schemas.microsoft.com/office/powerpoint/2010/main" val="3366415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555C93D3-C623-494A-9694-FC9C19B9F3B1}" type="slidenum">
              <a:rPr lang="en-US" altLang="zh-CN" sz="1300" smtClean="0">
                <a:solidFill>
                  <a:schemeClr val="tx1"/>
                </a:solidFill>
              </a:rPr>
              <a:pPr/>
              <a:t>52</a:t>
            </a:fld>
            <a:endParaRPr lang="en-US" altLang="zh-CN" sz="1300">
              <a:solidFill>
                <a:schemeClr val="tx1"/>
              </a:solidFill>
            </a:endParaRPr>
          </a:p>
        </p:txBody>
      </p:sp>
      <p:sp>
        <p:nvSpPr>
          <p:cNvPr id="125955" name="Rectangle 2"/>
          <p:cNvSpPr>
            <a:spLocks noGrp="1" noRot="1" noChangeAspect="1" noChangeArrowheads="1" noTextEdit="1"/>
          </p:cNvSpPr>
          <p:nvPr>
            <p:ph type="sldImg"/>
          </p:nvPr>
        </p:nvSpPr>
        <p:spPr>
          <a:xfrm>
            <a:off x="139700" y="768350"/>
            <a:ext cx="6819900" cy="3836988"/>
          </a:xfrm>
          <a:ln/>
        </p:spPr>
      </p:sp>
      <p:sp>
        <p:nvSpPr>
          <p:cNvPr id="1259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39700" y="768350"/>
            <a:ext cx="6819900" cy="3836988"/>
          </a:xfrm>
          <a:ln/>
        </p:spPr>
      </p:sp>
      <p:sp>
        <p:nvSpPr>
          <p:cNvPr id="2253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9EC9C1A9-D270-4F1B-9700-6BB551DD3399}" type="slidenum">
              <a:rPr lang="zh-CN" altLang="en-US" sz="1300" smtClean="0">
                <a:solidFill>
                  <a:schemeClr val="tx1"/>
                </a:solidFill>
              </a:rPr>
              <a:pPr/>
              <a:t>53</a:t>
            </a:fld>
            <a:endParaRPr lang="zh-CN" altLang="en-US" sz="1300">
              <a:solidFill>
                <a:schemeClr val="tx1"/>
              </a:solidFill>
            </a:endParaRPr>
          </a:p>
        </p:txBody>
      </p:sp>
    </p:spTree>
    <p:extLst>
      <p:ext uri="{BB962C8B-B14F-4D97-AF65-F5344CB8AC3E}">
        <p14:creationId xmlns:p14="http://schemas.microsoft.com/office/powerpoint/2010/main" val="1905916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49CA0BB0-9B35-450D-A92D-36D79F1F88F9}" type="slidenum">
              <a:rPr lang="en-US" altLang="zh-CN" sz="1300" smtClean="0">
                <a:solidFill>
                  <a:schemeClr val="tx1"/>
                </a:solidFill>
              </a:rPr>
              <a:pPr/>
              <a:t>54</a:t>
            </a:fld>
            <a:endParaRPr lang="en-US" altLang="zh-CN" sz="1300">
              <a:solidFill>
                <a:schemeClr val="tx1"/>
              </a:solidFill>
            </a:endParaRPr>
          </a:p>
        </p:txBody>
      </p:sp>
      <p:sp>
        <p:nvSpPr>
          <p:cNvPr id="130051" name="Rectangle 2"/>
          <p:cNvSpPr>
            <a:spLocks noGrp="1" noRot="1" noChangeAspect="1" noChangeArrowheads="1" noTextEdit="1"/>
          </p:cNvSpPr>
          <p:nvPr>
            <p:ph type="sldImg"/>
          </p:nvPr>
        </p:nvSpPr>
        <p:spPr>
          <a:xfrm>
            <a:off x="139700" y="768350"/>
            <a:ext cx="6819900" cy="3836988"/>
          </a:xfrm>
          <a:ln/>
        </p:spPr>
      </p:sp>
      <p:sp>
        <p:nvSpPr>
          <p:cNvPr id="13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526F739C-6BAB-426B-9F6F-DB41329776C2}" type="slidenum">
              <a:rPr lang="en-US" altLang="zh-CN" sz="1300" smtClean="0">
                <a:solidFill>
                  <a:schemeClr val="tx1"/>
                </a:solidFill>
              </a:rPr>
              <a:pPr/>
              <a:t>55</a:t>
            </a:fld>
            <a:endParaRPr lang="en-US" altLang="zh-CN" sz="1300">
              <a:solidFill>
                <a:schemeClr val="tx1"/>
              </a:solidFill>
            </a:endParaRPr>
          </a:p>
        </p:txBody>
      </p:sp>
      <p:sp>
        <p:nvSpPr>
          <p:cNvPr id="132099" name="Rectangle 2"/>
          <p:cNvSpPr>
            <a:spLocks noGrp="1" noRot="1" noChangeAspect="1" noChangeArrowheads="1" noTextEdit="1"/>
          </p:cNvSpPr>
          <p:nvPr>
            <p:ph type="sldImg"/>
          </p:nvPr>
        </p:nvSpPr>
        <p:spPr>
          <a:xfrm>
            <a:off x="139700" y="768350"/>
            <a:ext cx="6819900" cy="3836988"/>
          </a:xfrm>
          <a:ln/>
        </p:spPr>
      </p:sp>
      <p:sp>
        <p:nvSpPr>
          <p:cNvPr id="132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B8313F6A-012F-41C1-9878-87043FB994CB}" type="slidenum">
              <a:rPr lang="en-US" altLang="zh-CN" sz="1300" smtClean="0">
                <a:solidFill>
                  <a:schemeClr val="tx1"/>
                </a:solidFill>
              </a:rPr>
              <a:pPr/>
              <a:t>56</a:t>
            </a:fld>
            <a:endParaRPr lang="en-US" altLang="zh-CN" sz="1300">
              <a:solidFill>
                <a:schemeClr val="tx1"/>
              </a:solidFill>
            </a:endParaRPr>
          </a:p>
        </p:txBody>
      </p:sp>
      <p:sp>
        <p:nvSpPr>
          <p:cNvPr id="134147" name="Rectangle 2"/>
          <p:cNvSpPr>
            <a:spLocks noGrp="1" noRot="1" noChangeAspect="1" noChangeArrowheads="1" noTextEdit="1"/>
          </p:cNvSpPr>
          <p:nvPr>
            <p:ph type="sldImg"/>
          </p:nvPr>
        </p:nvSpPr>
        <p:spPr>
          <a:xfrm>
            <a:off x="139700" y="768350"/>
            <a:ext cx="6819900" cy="3836988"/>
          </a:xfrm>
          <a:ln/>
        </p:spPr>
      </p:sp>
      <p:sp>
        <p:nvSpPr>
          <p:cNvPr id="134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CE518789-CA9E-41D5-8B59-99567D289F63}" type="slidenum">
              <a:rPr lang="en-US" altLang="zh-CN" sz="1300" smtClean="0">
                <a:solidFill>
                  <a:schemeClr val="tx1"/>
                </a:solidFill>
              </a:rPr>
              <a:pPr/>
              <a:t>57</a:t>
            </a:fld>
            <a:endParaRPr lang="en-US" altLang="zh-CN" sz="1300">
              <a:solidFill>
                <a:schemeClr val="tx1"/>
              </a:solidFill>
            </a:endParaRPr>
          </a:p>
        </p:txBody>
      </p:sp>
      <p:sp>
        <p:nvSpPr>
          <p:cNvPr id="136195" name="Rectangle 2"/>
          <p:cNvSpPr>
            <a:spLocks noGrp="1" noRot="1" noChangeAspect="1" noChangeArrowheads="1" noTextEdit="1"/>
          </p:cNvSpPr>
          <p:nvPr>
            <p:ph type="sldImg"/>
          </p:nvPr>
        </p:nvSpPr>
        <p:spPr>
          <a:xfrm>
            <a:off x="139700" y="768350"/>
            <a:ext cx="6819900" cy="3836988"/>
          </a:xfrm>
          <a:ln/>
        </p:spPr>
      </p:sp>
      <p:sp>
        <p:nvSpPr>
          <p:cNvPr id="136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a:xfrm>
            <a:off x="139700" y="768350"/>
            <a:ext cx="6819900" cy="3836988"/>
          </a:xfrm>
          <a:ln/>
        </p:spPr>
      </p:sp>
      <p:sp>
        <p:nvSpPr>
          <p:cNvPr id="138243"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142875" y="769938"/>
            <a:ext cx="6818313" cy="3835400"/>
          </a:xfrm>
          <a:ln/>
        </p:spPr>
      </p:sp>
      <p:sp>
        <p:nvSpPr>
          <p:cNvPr id="24579" name="Rectangle 3"/>
          <p:cNvSpPr>
            <a:spLocks noGrp="1"/>
          </p:cNvSpPr>
          <p:nvPr>
            <p:ph type="body" idx="1"/>
          </p:nvPr>
        </p:nvSpPr>
        <p:spPr>
          <a:xfrm>
            <a:off x="946150" y="4860925"/>
            <a:ext cx="5207000" cy="46037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17764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142875" y="769938"/>
            <a:ext cx="6818313" cy="3835400"/>
          </a:xfrm>
          <a:ln/>
        </p:spPr>
      </p:sp>
      <p:sp>
        <p:nvSpPr>
          <p:cNvPr id="24579" name="Rectangle 3"/>
          <p:cNvSpPr>
            <a:spLocks noGrp="1"/>
          </p:cNvSpPr>
          <p:nvPr>
            <p:ph type="body" idx="1"/>
          </p:nvPr>
        </p:nvSpPr>
        <p:spPr>
          <a:xfrm>
            <a:off x="946150" y="4860925"/>
            <a:ext cx="5207000" cy="46037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1279A010-0CB7-4633-827E-BC7E396A79B0}" type="slidenum">
              <a:rPr lang="en-US" altLang="zh-CN" sz="1300" smtClean="0">
                <a:solidFill>
                  <a:schemeClr val="tx1"/>
                </a:solidFill>
              </a:rPr>
              <a:pPr/>
              <a:t>6</a:t>
            </a:fld>
            <a:endParaRPr lang="en-US" altLang="zh-CN" sz="1300">
              <a:solidFill>
                <a:schemeClr val="tx1"/>
              </a:solidFill>
            </a:endParaRPr>
          </a:p>
        </p:txBody>
      </p:sp>
      <p:sp>
        <p:nvSpPr>
          <p:cNvPr id="26627" name="Rectangle 2"/>
          <p:cNvSpPr>
            <a:spLocks noGrp="1" noRot="1" noChangeAspect="1" noChangeArrowheads="1" noTextEdit="1"/>
          </p:cNvSpPr>
          <p:nvPr>
            <p:ph type="sldImg"/>
          </p:nvPr>
        </p:nvSpPr>
        <p:spPr>
          <a:xfrm>
            <a:off x="139700" y="768350"/>
            <a:ext cx="6819900" cy="3836988"/>
          </a:xfrm>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39700" y="768350"/>
            <a:ext cx="6819900" cy="3836988"/>
          </a:xfrm>
          <a:ln/>
        </p:spPr>
      </p:sp>
      <p:sp>
        <p:nvSpPr>
          <p:cNvPr id="2253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9EC9C1A9-D270-4F1B-9700-6BB551DD3399}" type="slidenum">
              <a:rPr lang="zh-CN" altLang="en-US" sz="1300" smtClean="0">
                <a:solidFill>
                  <a:schemeClr val="tx1"/>
                </a:solidFill>
              </a:rPr>
              <a:pPr/>
              <a:t>7</a:t>
            </a:fld>
            <a:endParaRPr lang="zh-CN" altLang="en-US" sz="1300">
              <a:solidFill>
                <a:schemeClr val="tx1"/>
              </a:solidFill>
            </a:endParaRPr>
          </a:p>
        </p:txBody>
      </p:sp>
    </p:spTree>
    <p:extLst>
      <p:ext uri="{BB962C8B-B14F-4D97-AF65-F5344CB8AC3E}">
        <p14:creationId xmlns:p14="http://schemas.microsoft.com/office/powerpoint/2010/main" val="303351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25DE9E6A-8731-4ED2-9695-B56C638311B5}" type="slidenum">
              <a:rPr lang="en-US" altLang="zh-CN" sz="1300" smtClean="0">
                <a:solidFill>
                  <a:schemeClr val="tx1"/>
                </a:solidFill>
              </a:rPr>
              <a:pPr/>
              <a:t>8</a:t>
            </a:fld>
            <a:endParaRPr lang="en-US" altLang="zh-CN" sz="1300">
              <a:solidFill>
                <a:schemeClr val="tx1"/>
              </a:solidFill>
            </a:endParaRPr>
          </a:p>
        </p:txBody>
      </p:sp>
      <p:sp>
        <p:nvSpPr>
          <p:cNvPr id="30723" name="Rectangle 2"/>
          <p:cNvSpPr>
            <a:spLocks noGrp="1" noRot="1" noChangeAspect="1" noChangeArrowheads="1" noTextEdit="1"/>
          </p:cNvSpPr>
          <p:nvPr>
            <p:ph type="sldImg"/>
          </p:nvPr>
        </p:nvSpPr>
        <p:spPr>
          <a:xfrm>
            <a:off x="139700" y="768350"/>
            <a:ext cx="6819900" cy="3836988"/>
          </a:xfrm>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fld id="{BC1E7E81-627F-445D-996E-F5DDEA966152}" type="slidenum">
              <a:rPr lang="en-US" altLang="zh-CN" sz="1300" smtClean="0">
                <a:solidFill>
                  <a:schemeClr val="tx1"/>
                </a:solidFill>
              </a:rPr>
              <a:pPr/>
              <a:t>9</a:t>
            </a:fld>
            <a:endParaRPr lang="en-US" altLang="zh-CN" sz="1300">
              <a:solidFill>
                <a:schemeClr val="tx1"/>
              </a:solidFill>
            </a:endParaRPr>
          </a:p>
        </p:txBody>
      </p:sp>
      <p:sp>
        <p:nvSpPr>
          <p:cNvPr id="32771" name="Rectangle 2"/>
          <p:cNvSpPr>
            <a:spLocks noGrp="1" noRot="1" noChangeAspect="1" noChangeArrowheads="1" noTextEdit="1"/>
          </p:cNvSpPr>
          <p:nvPr>
            <p:ph type="sldImg"/>
          </p:nvPr>
        </p:nvSpPr>
        <p:spPr>
          <a:xfrm>
            <a:off x="139700" y="768350"/>
            <a:ext cx="6819900" cy="3836988"/>
          </a:xfrm>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oleObject" Target="../embeddings/oleObject1.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矩形 1"/>
          <p:cNvSpPr>
            <a:spLocks noChangeArrowheads="1"/>
          </p:cNvSpPr>
          <p:nvPr/>
        </p:nvSpPr>
        <p:spPr bwMode="auto">
          <a:xfrm>
            <a:off x="3" y="1967883"/>
            <a:ext cx="12189884" cy="2168692"/>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715" dirty="0">
              <a:solidFill>
                <a:schemeClr val="bg1"/>
              </a:solidFill>
              <a:latin typeface="Calibri"/>
              <a:ea typeface="宋体"/>
              <a:cs typeface="宋体" charset="0"/>
            </a:endParaRPr>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5599719" y="2485861"/>
            <a:ext cx="5889862" cy="692150"/>
          </a:xfrm>
        </p:spPr>
        <p:txBody>
          <a:bodyPr/>
          <a:lstStyle>
            <a:lvl1pPr algn="ctr">
              <a:defRPr sz="36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pic>
        <p:nvPicPr>
          <p:cNvPr id="22" name="图片 21" descr="AW视觉符号.jpg">
            <a:extLst>
              <a:ext uri="{FF2B5EF4-FFF2-40B4-BE49-F238E27FC236}">
                <a16:creationId xmlns:a16="http://schemas.microsoft.com/office/drawing/2014/main" id="{19172D95-B79E-4810-9566-0D20516EC1AE}"/>
              </a:ext>
            </a:extLst>
          </p:cNvPr>
          <p:cNvPicPr>
            <a:picLocks noChangeAspect="1"/>
          </p:cNvPicPr>
          <p:nvPr/>
        </p:nvPicPr>
        <p:blipFill>
          <a:blip r:embed="rId2" cstate="print"/>
          <a:stretch>
            <a:fillRect/>
          </a:stretch>
        </p:blipFill>
        <p:spPr>
          <a:xfrm>
            <a:off x="202396" y="224681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日期占位符 4">
            <a:extLst>
              <a:ext uri="{FF2B5EF4-FFF2-40B4-BE49-F238E27FC236}">
                <a16:creationId xmlns:a16="http://schemas.microsoft.com/office/drawing/2014/main" id="{BF453511-A22A-4ED3-A1EE-57A422FCD1E2}"/>
              </a:ext>
            </a:extLst>
          </p:cNvPr>
          <p:cNvSpPr>
            <a:spLocks noGrp="1"/>
          </p:cNvSpPr>
          <p:nvPr>
            <p:ph type="dt" sz="half" idx="10"/>
          </p:nvPr>
        </p:nvSpPr>
        <p:spPr>
          <a:xfrm>
            <a:off x="9730833" y="4263328"/>
            <a:ext cx="2298326" cy="461665"/>
          </a:xfrm>
        </p:spPr>
        <p:txBody>
          <a:bodyPr wrap="square">
            <a:spAutoFit/>
          </a:bodyPr>
          <a:lstStyle>
            <a:lvl1pPr algn="r">
              <a:defRPr sz="2400" b="1">
                <a:solidFill>
                  <a:srgbClr val="064BB2"/>
                </a:solidFill>
                <a:latin typeface="Times New Roman" panose="02020603050405020304" pitchFamily="18" charset="0"/>
                <a:cs typeface="Times New Roman" panose="02020603050405020304" pitchFamily="18" charset="0"/>
              </a:defRPr>
            </a:lvl1pPr>
          </a:lstStyle>
          <a:p>
            <a:pPr>
              <a:defRPr/>
            </a:pPr>
            <a:fld id="{D9663504-495E-4E88-BF7D-B007E81FBD96}" type="datetimeFigureOut">
              <a:rPr lang="zh-CN" altLang="en-US" smtClean="0"/>
              <a:pPr>
                <a:defRPr/>
              </a:pPr>
              <a:t>2017/11/5</a:t>
            </a:fld>
            <a:endParaRPr lang="zh-CN" altLang="en-US"/>
          </a:p>
        </p:txBody>
      </p:sp>
      <p:pic>
        <p:nvPicPr>
          <p:cNvPr id="6" name="图片 5">
            <a:extLst>
              <a:ext uri="{FF2B5EF4-FFF2-40B4-BE49-F238E27FC236}">
                <a16:creationId xmlns:a16="http://schemas.microsoft.com/office/drawing/2014/main" id="{783D41E4-BCEC-4ABF-9165-05CB84C5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958" y="296931"/>
            <a:ext cx="5227200" cy="547670"/>
          </a:xfrm>
          <a:prstGeom prst="rect">
            <a:avLst/>
          </a:prstGeom>
        </p:spPr>
      </p:pic>
    </p:spTree>
    <p:extLst>
      <p:ext uri="{BB962C8B-B14F-4D97-AF65-F5344CB8AC3E}">
        <p14:creationId xmlns:p14="http://schemas.microsoft.com/office/powerpoint/2010/main" val="71749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22" y="1741968"/>
            <a:ext cx="11107601" cy="4369231"/>
          </a:xfrm>
        </p:spPr>
        <p:txBody>
          <a:bodyPr>
            <a:noAutofit/>
          </a:bodyPr>
          <a:lstStyle>
            <a:lvl1pPr marL="272114" indent="-272114">
              <a:lnSpc>
                <a:spcPct val="150000"/>
              </a:lnSpc>
              <a:buClr>
                <a:srgbClr val="032089"/>
              </a:buClr>
              <a:buFont typeface="Wingdings" panose="05000000000000000000" pitchFamily="2" charset="2"/>
              <a:buChar char="Ø"/>
              <a:defRPr sz="1800" b="0">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dirty="0"/>
              <a:t>单击此处编辑母版文本样式（内容）</a:t>
            </a:r>
          </a:p>
        </p:txBody>
      </p:sp>
      <p:sp>
        <p:nvSpPr>
          <p:cNvPr id="6" name="Rectangle 12">
            <a:extLst>
              <a:ext uri="{FF2B5EF4-FFF2-40B4-BE49-F238E27FC236}">
                <a16:creationId xmlns:a16="http://schemas.microsoft.com/office/drawing/2014/main" id="{C5D7099D-BAD5-4272-8A2E-94A0C91C112C}"/>
              </a:ext>
            </a:extLst>
          </p:cNvPr>
          <p:cNvSpPr>
            <a:spLocks noChangeArrowheads="1"/>
          </p:cNvSpPr>
          <p:nvPr/>
        </p:nvSpPr>
        <p:spPr bwMode="auto">
          <a:xfrm>
            <a:off x="9938039" y="6392634"/>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794" dirty="0">
                <a:solidFill>
                  <a:srgbClr val="7F7F7F"/>
                </a:solidFill>
                <a:cs typeface="Arial" panose="020B0604020202020204" pitchFamily="34" charset="0"/>
              </a:rPr>
              <a:t> </a:t>
            </a:r>
            <a:fld id="{52E767EE-C047-4461-847C-BB60255B19E5}" type="slidenum">
              <a:rPr kumimoji="0" lang="en-US" altLang="zh-CN" sz="794" smtClean="0">
                <a:solidFill>
                  <a:schemeClr val="tx1"/>
                </a:solidFill>
                <a:cs typeface="Arial" panose="020B0604020202020204" pitchFamily="34" charset="0"/>
              </a:rPr>
              <a:pPr algn="ctr" eaLnBrk="1" hangingPunct="1">
                <a:defRPr/>
              </a:pPr>
              <a:t>‹#›</a:t>
            </a:fld>
            <a:endParaRPr kumimoji="0" lang="en-US" altLang="zh-CN" sz="794"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6B5078-B439-4442-981A-994788DA021F}"/>
              </a:ext>
            </a:extLst>
          </p:cNvPr>
          <p:cNvCxnSpPr>
            <a:cxnSpLocks/>
            <a:stCxn id="6" idx="3"/>
          </p:cNvCxnSpPr>
          <p:nvPr/>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id="{96F4B8AB-1F57-4AB9-99F7-D601F227AFB9}"/>
              </a:ext>
            </a:extLst>
          </p:cNvPr>
          <p:cNvCxnSpPr>
            <a:cxnSpLocks/>
          </p:cNvCxnSpPr>
          <p:nvPr/>
        </p:nvCxnSpPr>
        <p:spPr>
          <a:xfrm flipV="1">
            <a:off x="3718990" y="6508525"/>
            <a:ext cx="6219050"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id="{C7EF5821-61C7-46EE-B36E-E6D55798B428}"/>
              </a:ext>
            </a:extLst>
          </p:cNvPr>
          <p:cNvSpPr>
            <a:spLocks noChangeArrowheads="1"/>
          </p:cNvSpPr>
          <p:nvPr/>
        </p:nvSpPr>
        <p:spPr bwMode="auto">
          <a:xfrm>
            <a:off x="245825" y="916744"/>
            <a:ext cx="9596455"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12" name="AutoShape 23">
            <a:extLst>
              <a:ext uri="{FF2B5EF4-FFF2-40B4-BE49-F238E27FC236}">
                <a16:creationId xmlns:a16="http://schemas.microsoft.com/office/drawing/2014/main" id="{125E71EC-B4A0-449E-84AF-FDE0673623C5}"/>
              </a:ext>
            </a:extLst>
          </p:cNvPr>
          <p:cNvSpPr>
            <a:spLocks noChangeArrowheads="1"/>
          </p:cNvSpPr>
          <p:nvPr/>
        </p:nvSpPr>
        <p:spPr bwMode="auto">
          <a:xfrm>
            <a:off x="9842281" y="916744"/>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tx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hasCustomPrompt="1"/>
          </p:nvPr>
        </p:nvSpPr>
        <p:spPr>
          <a:xfrm>
            <a:off x="423822" y="1138984"/>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defRPr>
            </a:lvl1pPr>
          </a:lstStyle>
          <a:p>
            <a:pPr marL="272114" lvl="0" indent="-272114">
              <a:lnSpc>
                <a:spcPct val="130000"/>
              </a:lnSpc>
              <a:buClr>
                <a:srgbClr val="032089"/>
              </a:buClr>
            </a:pPr>
            <a:r>
              <a:rPr lang="zh-CN" altLang="en-US" dirty="0"/>
              <a:t>单击此处编辑母版标题样式</a:t>
            </a:r>
          </a:p>
        </p:txBody>
      </p:sp>
      <p:pic>
        <p:nvPicPr>
          <p:cNvPr id="5" name="图片 4">
            <a:extLst>
              <a:ext uri="{FF2B5EF4-FFF2-40B4-BE49-F238E27FC236}">
                <a16:creationId xmlns:a16="http://schemas.microsoft.com/office/drawing/2014/main" id="{245AD0A2-77E8-4AAF-9091-AC927E94B975}"/>
              </a:ext>
            </a:extLst>
          </p:cNvPr>
          <p:cNvPicPr>
            <a:picLocks noChangeAspect="1"/>
          </p:cNvPicPr>
          <p:nvPr/>
        </p:nvPicPr>
        <p:blipFill>
          <a:blip r:embed="rId2"/>
          <a:stretch>
            <a:fillRect/>
          </a:stretch>
        </p:blipFill>
        <p:spPr>
          <a:xfrm>
            <a:off x="245826" y="6273080"/>
            <a:ext cx="3509528" cy="470880"/>
          </a:xfrm>
          <a:prstGeom prst="rect">
            <a:avLst/>
          </a:prstGeom>
        </p:spPr>
      </p:pic>
    </p:spTree>
    <p:extLst>
      <p:ext uri="{BB962C8B-B14F-4D97-AF65-F5344CB8AC3E}">
        <p14:creationId xmlns:p14="http://schemas.microsoft.com/office/powerpoint/2010/main" val="43644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22" y="1124046"/>
            <a:ext cx="11107601" cy="4987156"/>
          </a:xfrm>
        </p:spPr>
        <p:txBody>
          <a:bodyPr>
            <a:noAutofit/>
          </a:bodyPr>
          <a:lstStyle>
            <a:lvl1pPr marL="272114" indent="-272114">
              <a:lnSpc>
                <a:spcPct val="150000"/>
              </a:lnSpc>
              <a:buClr>
                <a:srgbClr val="032089"/>
              </a:buClr>
              <a:buFont typeface="Wingdings" panose="05000000000000000000" pitchFamily="2" charset="2"/>
              <a:buChar char="Ø"/>
              <a:defRPr sz="1800" b="0">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dirty="0"/>
              <a:t>单击此处编辑母版文本样式（内容）</a:t>
            </a:r>
          </a:p>
        </p:txBody>
      </p:sp>
      <p:sp>
        <p:nvSpPr>
          <p:cNvPr id="6" name="Rectangle 12">
            <a:extLst>
              <a:ext uri="{FF2B5EF4-FFF2-40B4-BE49-F238E27FC236}">
                <a16:creationId xmlns:a16="http://schemas.microsoft.com/office/drawing/2014/main" id="{C5D7099D-BAD5-4272-8A2E-94A0C91C112C}"/>
              </a:ext>
            </a:extLst>
          </p:cNvPr>
          <p:cNvSpPr>
            <a:spLocks noChangeArrowheads="1"/>
          </p:cNvSpPr>
          <p:nvPr/>
        </p:nvSpPr>
        <p:spPr bwMode="auto">
          <a:xfrm>
            <a:off x="9938039" y="6392634"/>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794" dirty="0">
                <a:solidFill>
                  <a:srgbClr val="7F7F7F"/>
                </a:solidFill>
                <a:cs typeface="Arial" panose="020B0604020202020204" pitchFamily="34" charset="0"/>
              </a:rPr>
              <a:t> </a:t>
            </a:r>
            <a:fld id="{52E767EE-C047-4461-847C-BB60255B19E5}" type="slidenum">
              <a:rPr kumimoji="0" lang="en-US" altLang="zh-CN" sz="794" smtClean="0">
                <a:solidFill>
                  <a:schemeClr val="tx1"/>
                </a:solidFill>
                <a:cs typeface="Arial" panose="020B0604020202020204" pitchFamily="34" charset="0"/>
              </a:rPr>
              <a:pPr algn="ctr" eaLnBrk="1" hangingPunct="1">
                <a:defRPr/>
              </a:pPr>
              <a:t>‹#›</a:t>
            </a:fld>
            <a:endParaRPr kumimoji="0" lang="en-US" altLang="zh-CN" sz="794"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6B5078-B439-4442-981A-994788DA021F}"/>
              </a:ext>
            </a:extLst>
          </p:cNvPr>
          <p:cNvCxnSpPr>
            <a:cxnSpLocks/>
            <a:stCxn id="6" idx="3"/>
          </p:cNvCxnSpPr>
          <p:nvPr/>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id="{96F4B8AB-1F57-4AB9-99F7-D601F227AFB9}"/>
              </a:ext>
            </a:extLst>
          </p:cNvPr>
          <p:cNvCxnSpPr>
            <a:cxnSpLocks/>
          </p:cNvCxnSpPr>
          <p:nvPr/>
        </p:nvCxnSpPr>
        <p:spPr>
          <a:xfrm flipV="1">
            <a:off x="3718990" y="6508525"/>
            <a:ext cx="6219050"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id="{C7EF5821-61C7-46EE-B36E-E6D55798B428}"/>
              </a:ext>
            </a:extLst>
          </p:cNvPr>
          <p:cNvSpPr>
            <a:spLocks noChangeArrowheads="1"/>
          </p:cNvSpPr>
          <p:nvPr/>
        </p:nvSpPr>
        <p:spPr bwMode="auto">
          <a:xfrm>
            <a:off x="245825" y="916744"/>
            <a:ext cx="9596455"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12" name="AutoShape 23">
            <a:extLst>
              <a:ext uri="{FF2B5EF4-FFF2-40B4-BE49-F238E27FC236}">
                <a16:creationId xmlns:a16="http://schemas.microsoft.com/office/drawing/2014/main" id="{125E71EC-B4A0-449E-84AF-FDE0673623C5}"/>
              </a:ext>
            </a:extLst>
          </p:cNvPr>
          <p:cNvSpPr>
            <a:spLocks noChangeArrowheads="1"/>
          </p:cNvSpPr>
          <p:nvPr/>
        </p:nvSpPr>
        <p:spPr bwMode="auto">
          <a:xfrm>
            <a:off x="9842281" y="916744"/>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tx1"/>
                </a:solidFill>
              </a:defRPr>
            </a:lvl1pPr>
          </a:lstStyle>
          <a:p>
            <a:r>
              <a:rPr lang="zh-CN" altLang="en-US"/>
              <a:t>单击此处编辑母版标题样式</a:t>
            </a:r>
            <a:endParaRPr lang="zh-CN" altLang="en-US" dirty="0"/>
          </a:p>
        </p:txBody>
      </p:sp>
      <p:pic>
        <p:nvPicPr>
          <p:cNvPr id="13" name="图片 12">
            <a:extLst>
              <a:ext uri="{FF2B5EF4-FFF2-40B4-BE49-F238E27FC236}">
                <a16:creationId xmlns:a16="http://schemas.microsoft.com/office/drawing/2014/main" id="{598408AD-3E22-4BCC-9298-682F1DD63E2D}"/>
              </a:ext>
            </a:extLst>
          </p:cNvPr>
          <p:cNvPicPr>
            <a:picLocks noChangeAspect="1"/>
          </p:cNvPicPr>
          <p:nvPr/>
        </p:nvPicPr>
        <p:blipFill>
          <a:blip r:embed="rId2"/>
          <a:stretch>
            <a:fillRect/>
          </a:stretch>
        </p:blipFill>
        <p:spPr>
          <a:xfrm>
            <a:off x="245826" y="6273080"/>
            <a:ext cx="3509528" cy="470880"/>
          </a:xfrm>
          <a:prstGeom prst="rect">
            <a:avLst/>
          </a:prstGeom>
        </p:spPr>
      </p:pic>
    </p:spTree>
    <p:extLst>
      <p:ext uri="{BB962C8B-B14F-4D97-AF65-F5344CB8AC3E}">
        <p14:creationId xmlns:p14="http://schemas.microsoft.com/office/powerpoint/2010/main" val="395929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22" y="1817177"/>
            <a:ext cx="11107601" cy="4339721"/>
          </a:xfrm>
        </p:spPr>
        <p:txBody>
          <a:bodyPr>
            <a:noAutofit/>
          </a:bodyPr>
          <a:lstStyle>
            <a:lvl1pPr marL="272114" indent="-272114">
              <a:lnSpc>
                <a:spcPct val="150000"/>
              </a:lnSpc>
              <a:buClr>
                <a:srgbClr val="032089"/>
              </a:buClr>
              <a:buFont typeface="Arial" panose="020B0604020202020204" pitchFamily="34" charset="0"/>
              <a:buChar char="•"/>
              <a:defRPr sz="1800" b="0">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a16="http://schemas.microsoft.com/office/drawing/2014/main" id="{C5D7099D-BAD5-4272-8A2E-94A0C91C112C}"/>
              </a:ext>
            </a:extLst>
          </p:cNvPr>
          <p:cNvSpPr>
            <a:spLocks noChangeArrowheads="1"/>
          </p:cNvSpPr>
          <p:nvPr/>
        </p:nvSpPr>
        <p:spPr bwMode="auto">
          <a:xfrm>
            <a:off x="9938039" y="6392634"/>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794" dirty="0">
                <a:solidFill>
                  <a:srgbClr val="7F7F7F"/>
                </a:solidFill>
                <a:cs typeface="Arial" panose="020B0604020202020204" pitchFamily="34" charset="0"/>
              </a:rPr>
              <a:t> </a:t>
            </a:r>
            <a:fld id="{52E767EE-C047-4461-847C-BB60255B19E5}" type="slidenum">
              <a:rPr kumimoji="0" lang="en-US" altLang="zh-CN" sz="794" smtClean="0">
                <a:solidFill>
                  <a:schemeClr val="tx1"/>
                </a:solidFill>
                <a:cs typeface="Arial" panose="020B0604020202020204" pitchFamily="34" charset="0"/>
              </a:rPr>
              <a:pPr algn="ctr" eaLnBrk="1" hangingPunct="1">
                <a:defRPr/>
              </a:pPr>
              <a:t>‹#›</a:t>
            </a:fld>
            <a:endParaRPr kumimoji="0" lang="en-US" altLang="zh-CN" sz="794"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6B5078-B439-4442-981A-994788DA021F}"/>
              </a:ext>
            </a:extLst>
          </p:cNvPr>
          <p:cNvCxnSpPr>
            <a:cxnSpLocks/>
            <a:stCxn id="6" idx="3"/>
          </p:cNvCxnSpPr>
          <p:nvPr/>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id="{96F4B8AB-1F57-4AB9-99F7-D601F227AFB9}"/>
              </a:ext>
            </a:extLst>
          </p:cNvPr>
          <p:cNvCxnSpPr>
            <a:cxnSpLocks/>
          </p:cNvCxnSpPr>
          <p:nvPr/>
        </p:nvCxnSpPr>
        <p:spPr>
          <a:xfrm flipV="1">
            <a:off x="3718990" y="6508525"/>
            <a:ext cx="6219050"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id="{C7EF5821-61C7-46EE-B36E-E6D55798B428}"/>
              </a:ext>
            </a:extLst>
          </p:cNvPr>
          <p:cNvSpPr>
            <a:spLocks noChangeArrowheads="1"/>
          </p:cNvSpPr>
          <p:nvPr/>
        </p:nvSpPr>
        <p:spPr bwMode="auto">
          <a:xfrm>
            <a:off x="245825" y="916744"/>
            <a:ext cx="9596455"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12" name="AutoShape 23">
            <a:extLst>
              <a:ext uri="{FF2B5EF4-FFF2-40B4-BE49-F238E27FC236}">
                <a16:creationId xmlns:a16="http://schemas.microsoft.com/office/drawing/2014/main" id="{125E71EC-B4A0-449E-84AF-FDE0673623C5}"/>
              </a:ext>
            </a:extLst>
          </p:cNvPr>
          <p:cNvSpPr>
            <a:spLocks noChangeArrowheads="1"/>
          </p:cNvSpPr>
          <p:nvPr/>
        </p:nvSpPr>
        <p:spPr bwMode="auto">
          <a:xfrm>
            <a:off x="9842281" y="916744"/>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tx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hasCustomPrompt="1"/>
          </p:nvPr>
        </p:nvSpPr>
        <p:spPr>
          <a:xfrm>
            <a:off x="423822" y="1138984"/>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defRPr>
            </a:lvl1pPr>
          </a:lstStyle>
          <a:p>
            <a:pPr marL="272114" lvl="0" indent="-272114">
              <a:lnSpc>
                <a:spcPct val="130000"/>
              </a:lnSpc>
              <a:buClr>
                <a:srgbClr val="032089"/>
              </a:buClr>
            </a:pPr>
            <a:r>
              <a:rPr lang="zh-CN" altLang="en-US" dirty="0"/>
              <a:t>单击此处编辑母版标题样式</a:t>
            </a:r>
          </a:p>
        </p:txBody>
      </p:sp>
      <p:pic>
        <p:nvPicPr>
          <p:cNvPr id="13" name="图片 12">
            <a:extLst>
              <a:ext uri="{FF2B5EF4-FFF2-40B4-BE49-F238E27FC236}">
                <a16:creationId xmlns:a16="http://schemas.microsoft.com/office/drawing/2014/main" id="{2F41132B-146B-4ECA-8C57-FBB48AEC20C2}"/>
              </a:ext>
            </a:extLst>
          </p:cNvPr>
          <p:cNvPicPr>
            <a:picLocks noChangeAspect="1"/>
          </p:cNvPicPr>
          <p:nvPr/>
        </p:nvPicPr>
        <p:blipFill>
          <a:blip r:embed="rId2"/>
          <a:stretch>
            <a:fillRect/>
          </a:stretch>
        </p:blipFill>
        <p:spPr>
          <a:xfrm>
            <a:off x="245826" y="6273080"/>
            <a:ext cx="3509528" cy="470880"/>
          </a:xfrm>
          <a:prstGeom prst="rect">
            <a:avLst/>
          </a:prstGeom>
        </p:spPr>
      </p:pic>
    </p:spTree>
    <p:extLst>
      <p:ext uri="{BB962C8B-B14F-4D97-AF65-F5344CB8AC3E}">
        <p14:creationId xmlns:p14="http://schemas.microsoft.com/office/powerpoint/2010/main" val="397167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22" y="1124045"/>
            <a:ext cx="11107601" cy="5032854"/>
          </a:xfrm>
        </p:spPr>
        <p:txBody>
          <a:bodyPr>
            <a:noAutofit/>
          </a:bodyPr>
          <a:lstStyle>
            <a:lvl1pPr marL="272114" indent="-272114">
              <a:lnSpc>
                <a:spcPct val="150000"/>
              </a:lnSpc>
              <a:buClr>
                <a:srgbClr val="032089"/>
              </a:buClr>
              <a:buFont typeface="Arial" panose="020B0604020202020204" pitchFamily="34" charset="0"/>
              <a:buChar char="•"/>
              <a:defRPr sz="1800" b="0">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a16="http://schemas.microsoft.com/office/drawing/2014/main" id="{C5D7099D-BAD5-4272-8A2E-94A0C91C112C}"/>
              </a:ext>
            </a:extLst>
          </p:cNvPr>
          <p:cNvSpPr>
            <a:spLocks noChangeArrowheads="1"/>
          </p:cNvSpPr>
          <p:nvPr/>
        </p:nvSpPr>
        <p:spPr bwMode="auto">
          <a:xfrm>
            <a:off x="9938039" y="6392634"/>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794" dirty="0">
                <a:solidFill>
                  <a:srgbClr val="7F7F7F"/>
                </a:solidFill>
                <a:cs typeface="Arial" panose="020B0604020202020204" pitchFamily="34" charset="0"/>
              </a:rPr>
              <a:t> </a:t>
            </a:r>
            <a:fld id="{52E767EE-C047-4461-847C-BB60255B19E5}" type="slidenum">
              <a:rPr kumimoji="0" lang="en-US" altLang="zh-CN" sz="794" smtClean="0">
                <a:solidFill>
                  <a:schemeClr val="tx1"/>
                </a:solidFill>
                <a:cs typeface="Arial" panose="020B0604020202020204" pitchFamily="34" charset="0"/>
              </a:rPr>
              <a:pPr algn="ctr" eaLnBrk="1" hangingPunct="1">
                <a:defRPr/>
              </a:pPr>
              <a:t>‹#›</a:t>
            </a:fld>
            <a:endParaRPr kumimoji="0" lang="en-US" altLang="zh-CN" sz="794"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6B5078-B439-4442-981A-994788DA021F}"/>
              </a:ext>
            </a:extLst>
          </p:cNvPr>
          <p:cNvCxnSpPr>
            <a:cxnSpLocks/>
            <a:stCxn id="6" idx="3"/>
          </p:cNvCxnSpPr>
          <p:nvPr/>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id="{96F4B8AB-1F57-4AB9-99F7-D601F227AFB9}"/>
              </a:ext>
            </a:extLst>
          </p:cNvPr>
          <p:cNvCxnSpPr>
            <a:cxnSpLocks/>
          </p:cNvCxnSpPr>
          <p:nvPr/>
        </p:nvCxnSpPr>
        <p:spPr>
          <a:xfrm flipV="1">
            <a:off x="3718990" y="6508525"/>
            <a:ext cx="6219050"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id="{C7EF5821-61C7-46EE-B36E-E6D55798B428}"/>
              </a:ext>
            </a:extLst>
          </p:cNvPr>
          <p:cNvSpPr>
            <a:spLocks noChangeArrowheads="1"/>
          </p:cNvSpPr>
          <p:nvPr/>
        </p:nvSpPr>
        <p:spPr bwMode="auto">
          <a:xfrm>
            <a:off x="245825" y="916744"/>
            <a:ext cx="9596455"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12" name="AutoShape 23">
            <a:extLst>
              <a:ext uri="{FF2B5EF4-FFF2-40B4-BE49-F238E27FC236}">
                <a16:creationId xmlns:a16="http://schemas.microsoft.com/office/drawing/2014/main" id="{125E71EC-B4A0-449E-84AF-FDE0673623C5}"/>
              </a:ext>
            </a:extLst>
          </p:cNvPr>
          <p:cNvSpPr>
            <a:spLocks noChangeArrowheads="1"/>
          </p:cNvSpPr>
          <p:nvPr/>
        </p:nvSpPr>
        <p:spPr bwMode="auto">
          <a:xfrm>
            <a:off x="9842281" y="916744"/>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tx1"/>
                </a:solidFill>
              </a:defRPr>
            </a:lvl1pPr>
          </a:lstStyle>
          <a:p>
            <a:r>
              <a:rPr lang="zh-CN" altLang="en-US"/>
              <a:t>单击此处编辑母版标题样式</a:t>
            </a:r>
          </a:p>
        </p:txBody>
      </p:sp>
      <p:pic>
        <p:nvPicPr>
          <p:cNvPr id="13" name="图片 12">
            <a:extLst>
              <a:ext uri="{FF2B5EF4-FFF2-40B4-BE49-F238E27FC236}">
                <a16:creationId xmlns:a16="http://schemas.microsoft.com/office/drawing/2014/main" id="{CE9F2F25-956C-4E70-8FCD-D89AC12535B4}"/>
              </a:ext>
            </a:extLst>
          </p:cNvPr>
          <p:cNvPicPr>
            <a:picLocks noChangeAspect="1"/>
          </p:cNvPicPr>
          <p:nvPr/>
        </p:nvPicPr>
        <p:blipFill>
          <a:blip r:embed="rId2"/>
          <a:stretch>
            <a:fillRect/>
          </a:stretch>
        </p:blipFill>
        <p:spPr>
          <a:xfrm>
            <a:off x="245826" y="6273080"/>
            <a:ext cx="3509528" cy="470880"/>
          </a:xfrm>
          <a:prstGeom prst="rect">
            <a:avLst/>
          </a:prstGeom>
        </p:spPr>
      </p:pic>
    </p:spTree>
    <p:extLst>
      <p:ext uri="{BB962C8B-B14F-4D97-AF65-F5344CB8AC3E}">
        <p14:creationId xmlns:p14="http://schemas.microsoft.com/office/powerpoint/2010/main" val="326560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87FFACF4-1857-4EA0-A441-466E4AB4EEE5}"/>
              </a:ext>
            </a:extLst>
          </p:cNvPr>
          <p:cNvSpPr>
            <a:spLocks noChangeArrowheads="1"/>
          </p:cNvSpPr>
          <p:nvPr/>
        </p:nvSpPr>
        <p:spPr bwMode="auto">
          <a:xfrm>
            <a:off x="3" y="1967883"/>
            <a:ext cx="12189884" cy="2168692"/>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715" dirty="0">
              <a:solidFill>
                <a:schemeClr val="bg1"/>
              </a:solidFill>
              <a:latin typeface="Calibri"/>
              <a:ea typeface="宋体"/>
              <a:cs typeface="宋体" charset="0"/>
            </a:endParaRPr>
          </a:p>
        </p:txBody>
      </p:sp>
      <p:pic>
        <p:nvPicPr>
          <p:cNvPr id="5" name="图片 4">
            <a:extLst>
              <a:ext uri="{FF2B5EF4-FFF2-40B4-BE49-F238E27FC236}">
                <a16:creationId xmlns:a16="http://schemas.microsoft.com/office/drawing/2014/main" id="{731895B1-E528-4A8F-BA42-35A07791190A}"/>
              </a:ext>
            </a:extLst>
          </p:cNvPr>
          <p:cNvPicPr>
            <a:picLocks noChangeAspect="1"/>
          </p:cNvPicPr>
          <p:nvPr/>
        </p:nvPicPr>
        <p:blipFill>
          <a:blip r:embed="rId2"/>
          <a:stretch>
            <a:fillRect/>
          </a:stretch>
        </p:blipFill>
        <p:spPr>
          <a:xfrm>
            <a:off x="165673" y="1748889"/>
            <a:ext cx="12192000" cy="5713594"/>
          </a:xfrm>
          <a:prstGeom prst="rect">
            <a:avLst/>
          </a:prstGeom>
        </p:spPr>
      </p:pic>
      <p:sp>
        <p:nvSpPr>
          <p:cNvPr id="21" name="Rectangle 5">
            <a:extLst>
              <a:ext uri="{FF2B5EF4-FFF2-40B4-BE49-F238E27FC236}">
                <a16:creationId xmlns:a16="http://schemas.microsoft.com/office/drawing/2014/main" id="{05B62DE8-7A5F-448E-9333-EFF942EF3074}"/>
              </a:ext>
            </a:extLst>
          </p:cNvPr>
          <p:cNvSpPr>
            <a:spLocks noChangeArrowheads="1"/>
          </p:cNvSpPr>
          <p:nvPr/>
        </p:nvSpPr>
        <p:spPr bwMode="auto">
          <a:xfrm>
            <a:off x="6082744" y="5511578"/>
            <a:ext cx="4432300" cy="5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351" dirty="0">
                <a:solidFill>
                  <a:schemeClr val="tx1"/>
                </a:solidFill>
                <a:latin typeface="微软雅黑" panose="020B0503020204020204" pitchFamily="34" charset="-122"/>
                <a:ea typeface="微软雅黑" panose="020B0503020204020204" pitchFamily="34" charset="-122"/>
              </a:rPr>
              <a:t>泰迪科技：</a:t>
            </a:r>
            <a:r>
              <a:rPr lang="en-US" altLang="zh-CN" sz="1351" dirty="0">
                <a:solidFill>
                  <a:schemeClr val="tx1"/>
                </a:solidFill>
                <a:latin typeface="微软雅黑" panose="020B0503020204020204" pitchFamily="34" charset="-122"/>
                <a:ea typeface="微软雅黑" panose="020B0503020204020204" pitchFamily="34" charset="-122"/>
              </a:rPr>
              <a:t>www.tipdm.com</a:t>
            </a:r>
          </a:p>
          <a:p>
            <a:pPr eaLnBrk="1" hangingPunct="1"/>
            <a:r>
              <a:rPr lang="zh-CN" altLang="en-US" sz="1351" dirty="0">
                <a:solidFill>
                  <a:schemeClr val="tx1"/>
                </a:solidFill>
                <a:latin typeface="微软雅黑" panose="020B0503020204020204" pitchFamily="34" charset="-122"/>
                <a:ea typeface="微软雅黑" panose="020B0503020204020204" pitchFamily="34" charset="-122"/>
              </a:rPr>
              <a:t>热线电话：</a:t>
            </a:r>
            <a:r>
              <a:rPr lang="en-US" altLang="zh-CN" sz="1351" dirty="0">
                <a:solidFill>
                  <a:schemeClr val="tx1"/>
                </a:solidFill>
                <a:latin typeface="微软雅黑" panose="020B0503020204020204" pitchFamily="34" charset="-122"/>
                <a:ea typeface="微软雅黑" panose="020B0503020204020204" pitchFamily="34" charset="-122"/>
              </a:rPr>
              <a:t>40068-40020</a:t>
            </a:r>
            <a:endParaRPr lang="zh-CN" altLang="en-US" sz="1351" dirty="0">
              <a:solidFill>
                <a:schemeClr val="tx1"/>
              </a:solidFill>
              <a:latin typeface="微软雅黑" panose="020B0503020204020204" pitchFamily="34" charset="-122"/>
              <a:ea typeface="微软雅黑" panose="020B0503020204020204" pitchFamily="34" charset="-122"/>
            </a:endParaRPr>
          </a:p>
        </p:txBody>
      </p:sp>
      <p:pic>
        <p:nvPicPr>
          <p:cNvPr id="22" name="Picture 20" descr="E:\LXL\T-微信平台\二维码（PPT）.png">
            <a:extLst>
              <a:ext uri="{FF2B5EF4-FFF2-40B4-BE49-F238E27FC236}">
                <a16:creationId xmlns:a16="http://schemas.microsoft.com/office/drawing/2014/main" id="{D1ADADDC-9B2C-4686-BFE7-384DC9718B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476" t="16533" r="5714" b="3964"/>
          <a:stretch/>
        </p:blipFill>
        <p:spPr bwMode="auto">
          <a:xfrm>
            <a:off x="10000343" y="5050974"/>
            <a:ext cx="1712281" cy="156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009E6836-444A-4BCA-8C72-C6A43A0E8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958" y="296931"/>
            <a:ext cx="5227200" cy="547670"/>
          </a:xfrm>
          <a:prstGeom prst="rect">
            <a:avLst/>
          </a:prstGeom>
        </p:spPr>
      </p:pic>
    </p:spTree>
    <p:extLst>
      <p:ext uri="{BB962C8B-B14F-4D97-AF65-F5344CB8AC3E}">
        <p14:creationId xmlns:p14="http://schemas.microsoft.com/office/powerpoint/2010/main" val="376693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TextBox 6"/>
          <p:cNvSpPr txBox="1">
            <a:spLocks noChangeArrowheads="1"/>
          </p:cNvSpPr>
          <p:nvPr userDrawn="1"/>
        </p:nvSpPr>
        <p:spPr bwMode="auto">
          <a:xfrm>
            <a:off x="2000251" y="500063"/>
            <a:ext cx="10191749" cy="830262"/>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数据挖掘：实用案例分析</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http://www.tipdm.org/ts/578.jhtml</a:t>
            </a:r>
            <a:r>
              <a:rPr lang="zh-CN" altLang="en-US" sz="2000" dirty="0">
                <a:solidFill>
                  <a:schemeClr val="tx1"/>
                </a:solidFill>
                <a:latin typeface="华文楷体" pitchFamily="2" charset="-122"/>
                <a:ea typeface="华文楷体" pitchFamily="2" charset="-122"/>
              </a:rPr>
              <a:t>   </a:t>
            </a:r>
          </a:p>
        </p:txBody>
      </p:sp>
      <p:graphicFrame>
        <p:nvGraphicFramePr>
          <p:cNvPr id="3" name="AutoShape 42"/>
          <p:cNvGraphicFramePr>
            <a:graphicFrameLocks/>
          </p:cNvGraphicFramePr>
          <p:nvPr>
            <p:custDataLst>
              <p:tags r:id="rId2"/>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57710" name="think-cell Slide" r:id="rId4" imgW="0" imgH="0" progId="">
                  <p:embed/>
                </p:oleObj>
              </mc:Choice>
              <mc:Fallback>
                <p:oleObj name="think-cell Slide" r:id="rId4" imgW="0" imgH="0" progId="">
                  <p:embed/>
                  <p:pic>
                    <p:nvPicPr>
                      <p:cNvPr id="3" name="AutoShape 4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userDrawn="1"/>
        </p:nvSpPr>
        <p:spPr>
          <a:xfrm>
            <a:off x="1" y="1857376"/>
            <a:ext cx="12189884"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900"/>
          </a:p>
        </p:txBody>
      </p:sp>
      <p:pic>
        <p:nvPicPr>
          <p:cNvPr id="5" name="图片 4" descr="AW视觉符号.jpg"/>
          <p:cNvPicPr>
            <a:picLocks noChangeAspect="1"/>
          </p:cNvPicPr>
          <p:nvPr userDrawn="1"/>
        </p:nvPicPr>
        <p:blipFill>
          <a:blip r:embed="rId5" cstate="print"/>
          <a:stretch>
            <a:fillRect/>
          </a:stretch>
        </p:blipFill>
        <p:spPr>
          <a:xfrm>
            <a:off x="165358" y="2628032"/>
            <a:ext cx="5195743"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477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745134" y="657226"/>
            <a:ext cx="1919817" cy="17463"/>
          </a:xfrm>
          <a:prstGeom prst="roundRect">
            <a:avLst>
              <a:gd name="adj" fmla="val 35898"/>
            </a:avLst>
          </a:prstGeom>
          <a:solidFill>
            <a:srgbClr val="F5A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00"/>
          </a:p>
        </p:txBody>
      </p:sp>
      <p:sp>
        <p:nvSpPr>
          <p:cNvPr id="5" name="AutoShape 23"/>
          <p:cNvSpPr>
            <a:spLocks noChangeArrowheads="1"/>
          </p:cNvSpPr>
          <p:nvPr userDrawn="1"/>
        </p:nvSpPr>
        <p:spPr bwMode="auto">
          <a:xfrm>
            <a:off x="529167" y="657226"/>
            <a:ext cx="9120717" cy="17463"/>
          </a:xfrm>
          <a:prstGeom prst="roundRect">
            <a:avLst>
              <a:gd name="adj" fmla="val 50000"/>
            </a:avLst>
          </a:prstGeom>
          <a:solidFill>
            <a:srgbClr val="031D89"/>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00"/>
          </a:p>
        </p:txBody>
      </p:sp>
      <p:sp>
        <p:nvSpPr>
          <p:cNvPr id="6" name="Rectangle 12"/>
          <p:cNvSpPr>
            <a:spLocks noChangeArrowheads="1"/>
          </p:cNvSpPr>
          <p:nvPr userDrawn="1"/>
        </p:nvSpPr>
        <p:spPr bwMode="auto">
          <a:xfrm>
            <a:off x="10572751" y="6484939"/>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000">
                <a:solidFill>
                  <a:srgbClr val="7F7F7F"/>
                </a:solidFill>
                <a:ea typeface="黑体" panose="02010609060101010101" pitchFamily="49" charset="-122"/>
                <a:cs typeface="Arial" panose="020B0604020202020204" pitchFamily="34" charset="0"/>
              </a:rPr>
              <a:t> </a:t>
            </a:r>
            <a:fld id="{E7A30CDA-AEB9-4832-8401-28D247AA8EAD}" type="slidenum">
              <a:rPr lang="en-US" altLang="zh-CN" sz="1000" smtClean="0">
                <a:solidFill>
                  <a:srgbClr val="7F7F7F"/>
                </a:solidFill>
                <a:ea typeface="黑体" panose="02010609060101010101" pitchFamily="49" charset="-122"/>
                <a:cs typeface="Arial" panose="020B0604020202020204" pitchFamily="34" charset="0"/>
              </a:rPr>
              <a:pPr algn="ctr" eaLnBrk="1" hangingPunct="1">
                <a:defRPr/>
              </a:pPr>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p:cNvCxnSpPr/>
          <p:nvPr userDrawn="1"/>
        </p:nvCxnSpPr>
        <p:spPr>
          <a:xfrm>
            <a:off x="3333751" y="6642100"/>
            <a:ext cx="7334249"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1114618" y="6629400"/>
            <a:ext cx="527049"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957690" y="6440489"/>
            <a:ext cx="2494594" cy="334707"/>
          </a:xfrm>
          <a:prstGeom prst="rect">
            <a:avLst/>
          </a:prstGeom>
        </p:spPr>
        <p:txBody>
          <a:bodyPr wrap="none">
            <a:spAutoFit/>
          </a:bodyPr>
          <a:lstStyle/>
          <a:p>
            <a:pPr algn="r" eaLnBrk="1" hangingPunct="1">
              <a:lnSpc>
                <a:spcPct val="150000"/>
              </a:lnSpc>
              <a:spcBef>
                <a:spcPts val="600"/>
              </a:spcBef>
              <a:defRPr/>
            </a:pPr>
            <a:r>
              <a:rPr lang="zh-CN" altLang="en-US" sz="1050" dirty="0">
                <a:solidFill>
                  <a:schemeClr val="tx1"/>
                </a:solidFill>
                <a:latin typeface="华文隶书" pitchFamily="2" charset="-122"/>
                <a:ea typeface="华文隶书" pitchFamily="2" charset="-122"/>
                <a:cs typeface="Arial" charset="0"/>
              </a:rPr>
              <a:t>内部资料 </a:t>
            </a:r>
            <a:r>
              <a:rPr lang="en-US" sz="1050" dirty="0">
                <a:solidFill>
                  <a:schemeClr val="tx1"/>
                </a:solidFill>
                <a:latin typeface="华文隶书" pitchFamily="2" charset="-122"/>
                <a:ea typeface="华文隶书" pitchFamily="2" charset="-122"/>
                <a:sym typeface="Symbol"/>
              </a:rPr>
              <a:t></a:t>
            </a:r>
            <a:r>
              <a:rPr lang="en-US" altLang="zh-CN" sz="1050" dirty="0">
                <a:solidFill>
                  <a:schemeClr val="tx1"/>
                </a:solidFill>
                <a:latin typeface="华文隶书" pitchFamily="2" charset="-122"/>
                <a:ea typeface="华文隶书" pitchFamily="2" charset="-122"/>
                <a:cs typeface="Arial" charset="0"/>
              </a:rPr>
              <a:t> </a:t>
            </a:r>
            <a:r>
              <a:rPr lang="zh-CN" altLang="en-US" sz="1050" dirty="0">
                <a:solidFill>
                  <a:schemeClr val="tx1"/>
                </a:solidFill>
                <a:latin typeface="华文隶书" pitchFamily="2" charset="-122"/>
                <a:ea typeface="华文隶书" pitchFamily="2" charset="-122"/>
                <a:cs typeface="Arial" charset="0"/>
              </a:rPr>
              <a:t>泰迪科技（</a:t>
            </a:r>
            <a:r>
              <a:rPr lang="en-US" altLang="zh-CN" sz="1050" dirty="0">
                <a:solidFill>
                  <a:schemeClr val="tx1"/>
                </a:solidFill>
                <a:latin typeface="华文隶书" pitchFamily="2" charset="-122"/>
                <a:ea typeface="华文隶书" pitchFamily="2" charset="-122"/>
                <a:cs typeface="Arial" charset="0"/>
              </a:rPr>
              <a:t>www.tipdm.com</a:t>
            </a:r>
            <a:r>
              <a:rPr lang="zh-CN" altLang="en-US" sz="1050" dirty="0">
                <a:solidFill>
                  <a:schemeClr val="tx1"/>
                </a:solidFill>
                <a:latin typeface="华文隶书" pitchFamily="2" charset="-122"/>
                <a:ea typeface="华文隶书" pitchFamily="2" charset="-122"/>
                <a:cs typeface="Arial" charset="0"/>
              </a:rPr>
              <a:t>）</a:t>
            </a:r>
            <a:endParaRPr lang="en-US" altLang="zh-CN" sz="1050" dirty="0">
              <a:solidFill>
                <a:schemeClr val="tx1"/>
              </a:solidFill>
              <a:latin typeface="华文隶书" pitchFamily="2" charset="-122"/>
              <a:ea typeface="华文隶书" pitchFamily="2" charset="-122"/>
              <a:cs typeface="Arial" charset="0"/>
            </a:endParaRPr>
          </a:p>
        </p:txBody>
      </p:sp>
      <p:sp>
        <p:nvSpPr>
          <p:cNvPr id="2" name="标题 1"/>
          <p:cNvSpPr>
            <a:spLocks noGrp="1"/>
          </p:cNvSpPr>
          <p:nvPr>
            <p:ph type="title"/>
          </p:nvPr>
        </p:nvSpPr>
        <p:spPr>
          <a:xfrm>
            <a:off x="190459" y="154379"/>
            <a:ext cx="1109015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527052" y="775246"/>
            <a:ext cx="111076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996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9745134" y="657226"/>
            <a:ext cx="1919817" cy="17463"/>
          </a:xfrm>
          <a:prstGeom prst="roundRect">
            <a:avLst>
              <a:gd name="adj" fmla="val 35898"/>
            </a:avLst>
          </a:prstGeom>
          <a:solidFill>
            <a:srgbClr val="F5A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00"/>
          </a:p>
        </p:txBody>
      </p:sp>
      <p:sp>
        <p:nvSpPr>
          <p:cNvPr id="5" name="AutoShape 23"/>
          <p:cNvSpPr>
            <a:spLocks noChangeArrowheads="1"/>
          </p:cNvSpPr>
          <p:nvPr userDrawn="1"/>
        </p:nvSpPr>
        <p:spPr bwMode="auto">
          <a:xfrm>
            <a:off x="529167" y="657226"/>
            <a:ext cx="9120717" cy="17463"/>
          </a:xfrm>
          <a:prstGeom prst="roundRect">
            <a:avLst>
              <a:gd name="adj" fmla="val 50000"/>
            </a:avLst>
          </a:prstGeom>
          <a:solidFill>
            <a:srgbClr val="031D89"/>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00"/>
          </a:p>
        </p:txBody>
      </p:sp>
      <p:sp>
        <p:nvSpPr>
          <p:cNvPr id="6" name="Rectangle 12"/>
          <p:cNvSpPr>
            <a:spLocks noChangeArrowheads="1"/>
          </p:cNvSpPr>
          <p:nvPr userDrawn="1"/>
        </p:nvSpPr>
        <p:spPr bwMode="auto">
          <a:xfrm>
            <a:off x="10572751" y="6484939"/>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000">
                <a:solidFill>
                  <a:srgbClr val="7F7F7F"/>
                </a:solidFill>
                <a:ea typeface="黑体" panose="02010609060101010101" pitchFamily="49" charset="-122"/>
                <a:cs typeface="Arial" panose="020B0604020202020204" pitchFamily="34" charset="0"/>
              </a:rPr>
              <a:t> </a:t>
            </a:r>
            <a:fld id="{DD2D7312-F2AB-4995-9985-573AC971A2B5}" type="slidenum">
              <a:rPr lang="en-US" altLang="zh-CN" sz="1000" smtClean="0">
                <a:solidFill>
                  <a:srgbClr val="7F7F7F"/>
                </a:solidFill>
                <a:ea typeface="黑体" panose="02010609060101010101" pitchFamily="49" charset="-122"/>
                <a:cs typeface="Arial" panose="020B0604020202020204" pitchFamily="34" charset="0"/>
              </a:rPr>
              <a:pPr algn="ctr" eaLnBrk="1" hangingPunct="1">
                <a:defRPr/>
              </a:pPr>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p:cNvCxnSpPr/>
          <p:nvPr userDrawn="1"/>
        </p:nvCxnSpPr>
        <p:spPr>
          <a:xfrm>
            <a:off x="3333751" y="6642100"/>
            <a:ext cx="7334249"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1114618" y="6629400"/>
            <a:ext cx="527049"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957690" y="6440489"/>
            <a:ext cx="2494594" cy="334707"/>
          </a:xfrm>
          <a:prstGeom prst="rect">
            <a:avLst/>
          </a:prstGeom>
        </p:spPr>
        <p:txBody>
          <a:bodyPr wrap="none">
            <a:spAutoFit/>
          </a:bodyPr>
          <a:lstStyle/>
          <a:p>
            <a:pPr algn="r" eaLnBrk="1" hangingPunct="1">
              <a:lnSpc>
                <a:spcPct val="150000"/>
              </a:lnSpc>
              <a:spcBef>
                <a:spcPts val="600"/>
              </a:spcBef>
              <a:defRPr/>
            </a:pPr>
            <a:r>
              <a:rPr lang="zh-CN" altLang="en-US" sz="1050" dirty="0">
                <a:solidFill>
                  <a:schemeClr val="tx1"/>
                </a:solidFill>
                <a:latin typeface="华文隶书" pitchFamily="2" charset="-122"/>
                <a:ea typeface="华文隶书" pitchFamily="2" charset="-122"/>
                <a:cs typeface="Arial" charset="0"/>
              </a:rPr>
              <a:t>内部资料 </a:t>
            </a:r>
            <a:r>
              <a:rPr lang="en-US" sz="1050" dirty="0">
                <a:solidFill>
                  <a:schemeClr val="tx1"/>
                </a:solidFill>
                <a:latin typeface="华文隶书" pitchFamily="2" charset="-122"/>
                <a:ea typeface="华文隶书" pitchFamily="2" charset="-122"/>
                <a:sym typeface="Symbol"/>
              </a:rPr>
              <a:t></a:t>
            </a:r>
            <a:r>
              <a:rPr lang="en-US" altLang="zh-CN" sz="1050" dirty="0">
                <a:solidFill>
                  <a:schemeClr val="tx1"/>
                </a:solidFill>
                <a:latin typeface="华文隶书" pitchFamily="2" charset="-122"/>
                <a:ea typeface="华文隶书" pitchFamily="2" charset="-122"/>
                <a:cs typeface="Arial" charset="0"/>
              </a:rPr>
              <a:t> </a:t>
            </a:r>
            <a:r>
              <a:rPr lang="zh-CN" altLang="en-US" sz="1050" dirty="0">
                <a:solidFill>
                  <a:schemeClr val="tx1"/>
                </a:solidFill>
                <a:latin typeface="华文隶书" pitchFamily="2" charset="-122"/>
                <a:ea typeface="华文隶书" pitchFamily="2" charset="-122"/>
                <a:cs typeface="Arial" charset="0"/>
              </a:rPr>
              <a:t>泰迪科技（</a:t>
            </a:r>
            <a:r>
              <a:rPr lang="en-US" altLang="zh-CN" sz="1050" dirty="0">
                <a:solidFill>
                  <a:schemeClr val="tx1"/>
                </a:solidFill>
                <a:latin typeface="华文隶书" pitchFamily="2" charset="-122"/>
                <a:ea typeface="华文隶书" pitchFamily="2" charset="-122"/>
                <a:cs typeface="Arial" charset="0"/>
              </a:rPr>
              <a:t>www.tipdm.com</a:t>
            </a:r>
            <a:r>
              <a:rPr lang="zh-CN" altLang="en-US" sz="1050" dirty="0">
                <a:solidFill>
                  <a:schemeClr val="tx1"/>
                </a:solidFill>
                <a:latin typeface="华文隶书" pitchFamily="2" charset="-122"/>
                <a:ea typeface="华文隶书" pitchFamily="2" charset="-122"/>
                <a:cs typeface="Arial" charset="0"/>
              </a:rPr>
              <a:t>）</a:t>
            </a:r>
            <a:endParaRPr lang="en-US" altLang="zh-CN" sz="1050" dirty="0">
              <a:solidFill>
                <a:schemeClr val="tx1"/>
              </a:solidFill>
              <a:latin typeface="华文隶书" pitchFamily="2" charset="-122"/>
              <a:ea typeface="华文隶书" pitchFamily="2" charset="-122"/>
              <a:cs typeface="Arial" charset="0"/>
            </a:endParaRPr>
          </a:p>
        </p:txBody>
      </p:sp>
      <p:sp>
        <p:nvSpPr>
          <p:cNvPr id="11" name="标题 1"/>
          <p:cNvSpPr>
            <a:spLocks noGrp="1"/>
          </p:cNvSpPr>
          <p:nvPr>
            <p:ph type="title"/>
          </p:nvPr>
        </p:nvSpPr>
        <p:spPr>
          <a:xfrm>
            <a:off x="190459" y="154379"/>
            <a:ext cx="1109015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12" name="内容占位符 2"/>
          <p:cNvSpPr>
            <a:spLocks noGrp="1"/>
          </p:cNvSpPr>
          <p:nvPr>
            <p:ph idx="1"/>
          </p:nvPr>
        </p:nvSpPr>
        <p:spPr>
          <a:xfrm>
            <a:off x="527052" y="775246"/>
            <a:ext cx="111076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284941793"/>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8" y="195105"/>
            <a:ext cx="10972801"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9" y="1187975"/>
            <a:ext cx="10972801" cy="1008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386"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9663504-495E-4E88-BF7D-B007E81FBD96}" type="datetimeFigureOut">
              <a:rPr lang="zh-CN" altLang="en-US" smtClean="0"/>
              <a:pPr>
                <a:defRPr/>
              </a:pPr>
              <a:t>2017/11/5</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6FE4EDB-CC7C-4040-BE0A-9BA7C2B44543}" type="slidenum">
              <a:rPr lang="zh-CN" altLang="en-US" smtClean="0"/>
              <a:pPr>
                <a:defRPr/>
              </a:pPr>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Tree>
    <p:extLst>
      <p:ext uri="{BB962C8B-B14F-4D97-AF65-F5344CB8AC3E}">
        <p14:creationId xmlns:p14="http://schemas.microsoft.com/office/powerpoint/2010/main" val="1982773423"/>
      </p:ext>
    </p:extLst>
  </p:cSld>
  <p:clrMap bg1="lt1" tx1="dk1" bg2="lt2" tx2="dk2" accent1="accent1" accent2="accent2" accent3="accent3" accent4="accent4" accent5="accent5" accent6="accent6" hlink="hlink" folHlink="folHlink"/>
  <p:sldLayoutIdLst>
    <p:sldLayoutId id="2147485422" r:id="rId1"/>
    <p:sldLayoutId id="2147485423" r:id="rId2"/>
    <p:sldLayoutId id="2147485424" r:id="rId3"/>
    <p:sldLayoutId id="2147485425" r:id="rId4"/>
    <p:sldLayoutId id="2147485426" r:id="rId5"/>
    <p:sldLayoutId id="2147485427" r:id="rId6"/>
    <p:sldLayoutId id="2147485428" r:id="rId7"/>
    <p:sldLayoutId id="2147485429" r:id="rId8"/>
    <p:sldLayoutId id="2147485430" r:id="rId9"/>
  </p:sldLayoutIdLst>
  <p:txStyles>
    <p:titleStyle>
      <a:lvl1pPr algn="l" rtl="0" eaLnBrk="1" fontAlgn="base" hangingPunct="1">
        <a:spcBef>
          <a:spcPct val="0"/>
        </a:spcBef>
        <a:spcAft>
          <a:spcPct val="0"/>
        </a:spcAft>
        <a:defRPr kumimoji="1" sz="288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4">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4">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4">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4">
          <a:solidFill>
            <a:schemeClr val="tx1"/>
          </a:solidFill>
          <a:latin typeface="Calibri" pitchFamily="34" charset="0"/>
          <a:ea typeface="微软雅黑" pitchFamily="34" charset="-122"/>
          <a:cs typeface="微软雅黑" charset="0"/>
        </a:defRPr>
      </a:lvl5pPr>
      <a:lvl6pPr marL="362819"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38"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5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76"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2114" indent="-272114" algn="l" rtl="0" eaLnBrk="1" fontAlgn="base" hangingPunct="1">
        <a:spcBef>
          <a:spcPct val="20000"/>
        </a:spcBef>
        <a:spcAft>
          <a:spcPct val="0"/>
        </a:spcAft>
        <a:buClr>
          <a:srgbClr val="000066"/>
        </a:buClr>
        <a:buFont typeface="Wingdings" panose="05000000000000000000" pitchFamily="2" charset="2"/>
        <a:buChar char="n"/>
        <a:defRPr kumimoji="1" sz="2160">
          <a:solidFill>
            <a:schemeClr val="tx1"/>
          </a:solidFill>
          <a:latin typeface="+mn-lt"/>
          <a:ea typeface="+mn-ea"/>
          <a:cs typeface="宋体" charset="0"/>
        </a:defRPr>
      </a:lvl1pPr>
      <a:lvl2pPr marL="589580" indent="-226762" algn="l" rtl="0" eaLnBrk="1" fontAlgn="base" hangingPunct="1">
        <a:spcBef>
          <a:spcPct val="20000"/>
        </a:spcBef>
        <a:spcAft>
          <a:spcPct val="0"/>
        </a:spcAft>
        <a:buFont typeface="Arial" panose="020B0604020202020204" pitchFamily="34" charset="0"/>
        <a:buChar char="–"/>
        <a:defRPr kumimoji="1" sz="2222">
          <a:solidFill>
            <a:schemeClr val="tx1"/>
          </a:solidFill>
          <a:latin typeface="+mn-lt"/>
          <a:ea typeface="+mn-ea"/>
        </a:defRPr>
      </a:lvl2pPr>
      <a:lvl3pPr marL="907046" indent="-181410" algn="l" rtl="0" eaLnBrk="1" fontAlgn="base" hangingPunct="1">
        <a:spcBef>
          <a:spcPct val="20000"/>
        </a:spcBef>
        <a:spcAft>
          <a:spcPct val="0"/>
        </a:spcAft>
        <a:buFont typeface="Arial" panose="020B0604020202020204" pitchFamily="34" charset="0"/>
        <a:buChar char="•"/>
        <a:defRPr kumimoji="1" sz="1904">
          <a:solidFill>
            <a:schemeClr val="tx1"/>
          </a:solidFill>
          <a:latin typeface="+mn-lt"/>
          <a:ea typeface="+mn-ea"/>
        </a:defRPr>
      </a:lvl3pPr>
      <a:lvl4pPr marL="1269866" indent="-181410" algn="l" rtl="0" eaLnBrk="1" fontAlgn="base" hangingPunct="1">
        <a:spcBef>
          <a:spcPct val="20000"/>
        </a:spcBef>
        <a:spcAft>
          <a:spcPct val="0"/>
        </a:spcAft>
        <a:buFont typeface="Arial" panose="020B0604020202020204" pitchFamily="34" charset="0"/>
        <a:buChar char="–"/>
        <a:defRPr kumimoji="1" sz="1586">
          <a:solidFill>
            <a:schemeClr val="tx1"/>
          </a:solidFill>
          <a:latin typeface="+mn-lt"/>
          <a:ea typeface="+mn-ea"/>
        </a:defRPr>
      </a:lvl4pPr>
      <a:lvl5pPr marL="1632685" indent="-181410" algn="l" rtl="0" eaLnBrk="1" fontAlgn="base" hangingPunct="1">
        <a:spcBef>
          <a:spcPct val="20000"/>
        </a:spcBef>
        <a:spcAft>
          <a:spcPct val="0"/>
        </a:spcAft>
        <a:buFont typeface="Arial" panose="020B0604020202020204" pitchFamily="34" charset="0"/>
        <a:buChar char="»"/>
        <a:defRPr kumimoji="1" sz="1586">
          <a:solidFill>
            <a:schemeClr val="tx1"/>
          </a:solidFill>
          <a:latin typeface="+mn-lt"/>
          <a:ea typeface="+mn-ea"/>
        </a:defRPr>
      </a:lvl5pPr>
      <a:lvl6pPr marL="1995504" indent="-181410" algn="l" rtl="0" eaLnBrk="1" fontAlgn="base" hangingPunct="1">
        <a:spcBef>
          <a:spcPct val="20000"/>
        </a:spcBef>
        <a:spcAft>
          <a:spcPct val="0"/>
        </a:spcAft>
        <a:buFont typeface="Arial" charset="0"/>
        <a:buChar char="»"/>
        <a:defRPr sz="1586">
          <a:solidFill>
            <a:schemeClr val="tx1"/>
          </a:solidFill>
          <a:latin typeface="+mn-lt"/>
          <a:ea typeface="+mn-ea"/>
        </a:defRPr>
      </a:lvl6pPr>
      <a:lvl7pPr marL="2358323" indent="-181410" algn="l" rtl="0" eaLnBrk="1" fontAlgn="base" hangingPunct="1">
        <a:spcBef>
          <a:spcPct val="20000"/>
        </a:spcBef>
        <a:spcAft>
          <a:spcPct val="0"/>
        </a:spcAft>
        <a:buFont typeface="Arial" charset="0"/>
        <a:buChar char="»"/>
        <a:defRPr sz="1586">
          <a:solidFill>
            <a:schemeClr val="tx1"/>
          </a:solidFill>
          <a:latin typeface="+mn-lt"/>
          <a:ea typeface="+mn-ea"/>
        </a:defRPr>
      </a:lvl7pPr>
      <a:lvl8pPr marL="2721142" indent="-181410" algn="l" rtl="0" eaLnBrk="1" fontAlgn="base" hangingPunct="1">
        <a:spcBef>
          <a:spcPct val="20000"/>
        </a:spcBef>
        <a:spcAft>
          <a:spcPct val="0"/>
        </a:spcAft>
        <a:buFont typeface="Arial" charset="0"/>
        <a:buChar char="»"/>
        <a:defRPr sz="1586">
          <a:solidFill>
            <a:schemeClr val="tx1"/>
          </a:solidFill>
          <a:latin typeface="+mn-lt"/>
          <a:ea typeface="+mn-ea"/>
        </a:defRPr>
      </a:lvl8pPr>
      <a:lvl9pPr marL="3083960" indent="-181410" algn="l" rtl="0" eaLnBrk="1" fontAlgn="base" hangingPunct="1">
        <a:spcBef>
          <a:spcPct val="20000"/>
        </a:spcBef>
        <a:spcAft>
          <a:spcPct val="0"/>
        </a:spcAft>
        <a:buFont typeface="Arial" charset="0"/>
        <a:buChar char="»"/>
        <a:defRPr sz="1586">
          <a:solidFill>
            <a:schemeClr val="tx1"/>
          </a:solidFill>
          <a:latin typeface="+mn-lt"/>
          <a:ea typeface="+mn-ea"/>
        </a:defRPr>
      </a:lvl9pPr>
    </p:bodyStyle>
    <p:otherStyle>
      <a:defPPr>
        <a:defRPr lang="zh-CN"/>
      </a:defPPr>
      <a:lvl1pPr marL="0" algn="l" defTabSz="725638" rtl="0" eaLnBrk="1" latinLnBrk="0" hangingPunct="1">
        <a:defRPr sz="1429" kern="1200">
          <a:solidFill>
            <a:schemeClr val="tx1"/>
          </a:solidFill>
          <a:latin typeface="+mn-lt"/>
          <a:ea typeface="+mn-ea"/>
          <a:cs typeface="+mn-cs"/>
        </a:defRPr>
      </a:lvl1pPr>
      <a:lvl2pPr marL="362819" algn="l" defTabSz="725638" rtl="0" eaLnBrk="1" latinLnBrk="0" hangingPunct="1">
        <a:defRPr sz="1429" kern="1200">
          <a:solidFill>
            <a:schemeClr val="tx1"/>
          </a:solidFill>
          <a:latin typeface="+mn-lt"/>
          <a:ea typeface="+mn-ea"/>
          <a:cs typeface="+mn-cs"/>
        </a:defRPr>
      </a:lvl2pPr>
      <a:lvl3pPr marL="725638" algn="l" defTabSz="725638" rtl="0" eaLnBrk="1" latinLnBrk="0" hangingPunct="1">
        <a:defRPr sz="1429" kern="1200">
          <a:solidFill>
            <a:schemeClr val="tx1"/>
          </a:solidFill>
          <a:latin typeface="+mn-lt"/>
          <a:ea typeface="+mn-ea"/>
          <a:cs typeface="+mn-cs"/>
        </a:defRPr>
      </a:lvl3pPr>
      <a:lvl4pPr marL="1088458" algn="l" defTabSz="725638" rtl="0" eaLnBrk="1" latinLnBrk="0" hangingPunct="1">
        <a:defRPr sz="1429" kern="1200">
          <a:solidFill>
            <a:schemeClr val="tx1"/>
          </a:solidFill>
          <a:latin typeface="+mn-lt"/>
          <a:ea typeface="+mn-ea"/>
          <a:cs typeface="+mn-cs"/>
        </a:defRPr>
      </a:lvl4pPr>
      <a:lvl5pPr marL="1451276" algn="l" defTabSz="725638" rtl="0" eaLnBrk="1" latinLnBrk="0" hangingPunct="1">
        <a:defRPr sz="1429" kern="1200">
          <a:solidFill>
            <a:schemeClr val="tx1"/>
          </a:solidFill>
          <a:latin typeface="+mn-lt"/>
          <a:ea typeface="+mn-ea"/>
          <a:cs typeface="+mn-cs"/>
        </a:defRPr>
      </a:lvl5pPr>
      <a:lvl6pPr marL="1814095" algn="l" defTabSz="725638" rtl="0" eaLnBrk="1" latinLnBrk="0" hangingPunct="1">
        <a:defRPr sz="1429" kern="1200">
          <a:solidFill>
            <a:schemeClr val="tx1"/>
          </a:solidFill>
          <a:latin typeface="+mn-lt"/>
          <a:ea typeface="+mn-ea"/>
          <a:cs typeface="+mn-cs"/>
        </a:defRPr>
      </a:lvl6pPr>
      <a:lvl7pPr marL="2176913" algn="l" defTabSz="725638" rtl="0" eaLnBrk="1" latinLnBrk="0" hangingPunct="1">
        <a:defRPr sz="1429" kern="1200">
          <a:solidFill>
            <a:schemeClr val="tx1"/>
          </a:solidFill>
          <a:latin typeface="+mn-lt"/>
          <a:ea typeface="+mn-ea"/>
          <a:cs typeface="+mn-cs"/>
        </a:defRPr>
      </a:lvl7pPr>
      <a:lvl8pPr marL="2539732" algn="l" defTabSz="725638" rtl="0" eaLnBrk="1" latinLnBrk="0" hangingPunct="1">
        <a:defRPr sz="1429" kern="1200">
          <a:solidFill>
            <a:schemeClr val="tx1"/>
          </a:solidFill>
          <a:latin typeface="+mn-lt"/>
          <a:ea typeface="+mn-ea"/>
          <a:cs typeface="+mn-cs"/>
        </a:defRPr>
      </a:lvl8pPr>
      <a:lvl9pPr marL="2902550" algn="l" defTabSz="725638"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4.e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4"/>
          <p:cNvGrpSpPr>
            <a:grpSpLocks/>
          </p:cNvGrpSpPr>
          <p:nvPr/>
        </p:nvGrpSpPr>
        <p:grpSpPr bwMode="auto">
          <a:xfrm>
            <a:off x="7824788" y="333375"/>
            <a:ext cx="1878012" cy="90488"/>
            <a:chOff x="2483768" y="6213195"/>
            <a:chExt cx="1877958" cy="90000"/>
          </a:xfrm>
        </p:grpSpPr>
        <p:sp>
          <p:nvSpPr>
            <p:cNvPr id="13" name="椭圆 12"/>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4" name="椭圆 13"/>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5" name="椭圆 14"/>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grpSp>
      <p:grpSp>
        <p:nvGrpSpPr>
          <p:cNvPr id="19459" name="组合 33"/>
          <p:cNvGrpSpPr>
            <a:grpSpLocks/>
          </p:cNvGrpSpPr>
          <p:nvPr/>
        </p:nvGrpSpPr>
        <p:grpSpPr bwMode="auto">
          <a:xfrm>
            <a:off x="7896225" y="609601"/>
            <a:ext cx="1836738" cy="34925"/>
            <a:chOff x="2555776" y="6488961"/>
            <a:chExt cx="1836200" cy="36000"/>
          </a:xfrm>
        </p:grpSpPr>
        <p:sp>
          <p:nvSpPr>
            <p:cNvPr id="17" name="椭圆 16"/>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8" name="椭圆 17"/>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9" name="椭圆 18"/>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grpSp>
      <p:sp>
        <p:nvSpPr>
          <p:cNvPr id="2" name="标题 1">
            <a:extLst>
              <a:ext uri="{FF2B5EF4-FFF2-40B4-BE49-F238E27FC236}">
                <a16:creationId xmlns:a16="http://schemas.microsoft.com/office/drawing/2014/main" id="{DF685ABC-7A5B-4836-A713-2D81E6460F8C}"/>
              </a:ext>
            </a:extLst>
          </p:cNvPr>
          <p:cNvSpPr>
            <a:spLocks noGrp="1"/>
          </p:cNvSpPr>
          <p:nvPr>
            <p:ph type="title"/>
          </p:nvPr>
        </p:nvSpPr>
        <p:spPr/>
        <p:txBody>
          <a:bodyPr/>
          <a:lstStyle/>
          <a:p>
            <a:r>
              <a:rPr lang="zh-CN" altLang="en-US" dirty="0">
                <a:latin typeface="微软雅黑" panose="020B0503020204020204" pitchFamily="34" charset="-122"/>
                <a:sym typeface="Arial" panose="020B0604020202020204" pitchFamily="34" charset="0"/>
              </a:rPr>
              <a:t>电商产品评论数据情感分析</a:t>
            </a:r>
            <a:endParaRPr lang="zh-CN" altLang="en-US" dirty="0"/>
          </a:p>
        </p:txBody>
      </p:sp>
      <p:sp>
        <p:nvSpPr>
          <p:cNvPr id="3" name="日期占位符 2">
            <a:extLst>
              <a:ext uri="{FF2B5EF4-FFF2-40B4-BE49-F238E27FC236}">
                <a16:creationId xmlns:a16="http://schemas.microsoft.com/office/drawing/2014/main" id="{F603954B-FEA2-4760-9423-51042E1D1FB2}"/>
              </a:ext>
            </a:extLst>
          </p:cNvPr>
          <p:cNvSpPr>
            <a:spLocks noGrp="1"/>
          </p:cNvSpPr>
          <p:nvPr>
            <p:ph type="dt" sz="half" idx="10"/>
          </p:nvPr>
        </p:nvSpPr>
        <p:spPr/>
        <p:txBody>
          <a:bodyPr/>
          <a:lstStyle/>
          <a:p>
            <a:pPr>
              <a:defRPr/>
            </a:pPr>
            <a:fld id="{73D57E2D-CA1A-42C4-A222-20CD27B25542}" type="datetime1">
              <a:rPr lang="zh-CN" altLang="en-US" smtClean="0"/>
              <a:t>2017/11/5</a:t>
            </a:fld>
            <a:endParaRPr lang="zh-CN" altLang="en-US" dirty="0"/>
          </a:p>
        </p:txBody>
      </p:sp>
      <p:sp>
        <p:nvSpPr>
          <p:cNvPr id="12" name="日期占位符 2">
            <a:extLst>
              <a:ext uri="{FF2B5EF4-FFF2-40B4-BE49-F238E27FC236}">
                <a16:creationId xmlns:a16="http://schemas.microsoft.com/office/drawing/2014/main" id="{F8F65475-FD5D-42EF-AA98-57BDFE877FD8}"/>
              </a:ext>
            </a:extLst>
          </p:cNvPr>
          <p:cNvSpPr txBox="1">
            <a:spLocks/>
          </p:cNvSpPr>
          <p:nvPr/>
        </p:nvSpPr>
        <p:spPr>
          <a:xfrm>
            <a:off x="9776274" y="3489837"/>
            <a:ext cx="2298326" cy="461665"/>
          </a:xfrm>
          <a:prstGeom prst="rect">
            <a:avLst/>
          </a:prstGeom>
        </p:spPr>
        <p:txBody>
          <a:bodyPr vert="horz" wrap="square" lIns="91440" tIns="45720" rIns="91440" bIns="45720" rtlCol="0" anchor="ctr">
            <a:spAutoFit/>
          </a:bodyPr>
          <a:lstStyle>
            <a:defPPr>
              <a:defRPr lang="zh-CN"/>
            </a:defPPr>
            <a:lvl1pPr algn="r" rtl="0" eaLnBrk="0" fontAlgn="base" hangingPunct="0">
              <a:spcBef>
                <a:spcPct val="0"/>
              </a:spcBef>
              <a:spcAft>
                <a:spcPct val="0"/>
              </a:spcAft>
              <a:defRPr sz="2400" b="1" kern="1200">
                <a:solidFill>
                  <a:srgbClr val="064BB2"/>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a:lstStyle>
          <a:p>
            <a:pPr>
              <a:defRPr/>
            </a:pPr>
            <a:r>
              <a:rPr lang="zh-CN" altLang="en-US" dirty="0">
                <a:solidFill>
                  <a:schemeClr val="bg1"/>
                </a:solidFill>
              </a:rPr>
              <a:t>杨惠</a:t>
            </a:r>
          </a:p>
        </p:txBody>
      </p:sp>
    </p:spTree>
  </p:cSld>
  <p:clrMapOvr>
    <a:masterClrMapping/>
  </p:clrMapOvr>
  <p:transition advTm="657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DC5BA925-B9B8-4B44-8312-52FA6E3A1177}"/>
              </a:ext>
            </a:extLst>
          </p:cNvPr>
          <p:cNvSpPr>
            <a:spLocks noGrp="1"/>
          </p:cNvSpPr>
          <p:nvPr>
            <p:ph idx="1"/>
          </p:nvPr>
        </p:nvSpPr>
        <p:spPr/>
        <p:txBody>
          <a:bodyPr/>
          <a:lstStyle/>
          <a:p>
            <a:r>
              <a:rPr lang="zh-CN" altLang="zh-CN" dirty="0">
                <a:latin typeface="+mn-ea"/>
              </a:rPr>
              <a:t>在本页面下需要抓取产品的名称，价格和评论信息。评论信息可见产品详细页面的下方，这里需要采集的有用户评论、评论时间、购买信息和用户名。同时由于评论是多页显示，也需要制定翻页循环列表，循环抓取每页评论信息。</a:t>
            </a:r>
          </a:p>
          <a:p>
            <a:endParaRPr lang="zh-CN" altLang="en-US" dirty="0"/>
          </a:p>
        </p:txBody>
      </p:sp>
      <p:sp>
        <p:nvSpPr>
          <p:cNvPr id="33795" name="标题 3"/>
          <p:cNvSpPr>
            <a:spLocks noGrp="1"/>
          </p:cNvSpPr>
          <p:nvPr>
            <p:ph type="title"/>
          </p:nvPr>
        </p:nvSpPr>
        <p:spPr/>
        <p:txBody>
          <a:bodyPr/>
          <a:lstStyle/>
          <a:p>
            <a:r>
              <a:rPr lang="zh-CN" altLang="en-US" dirty="0"/>
              <a:t>分析方法与过程</a:t>
            </a:r>
          </a:p>
        </p:txBody>
      </p:sp>
      <p:sp>
        <p:nvSpPr>
          <p:cNvPr id="3" name="内容占位符 2">
            <a:extLst>
              <a:ext uri="{FF2B5EF4-FFF2-40B4-BE49-F238E27FC236}">
                <a16:creationId xmlns:a16="http://schemas.microsoft.com/office/drawing/2014/main" id="{73AF42A3-774A-4767-A6F4-33D857A3A7F6}"/>
              </a:ext>
            </a:extLst>
          </p:cNvPr>
          <p:cNvSpPr>
            <a:spLocks noGrp="1"/>
          </p:cNvSpPr>
          <p:nvPr>
            <p:ph idx="10"/>
          </p:nvPr>
        </p:nvSpPr>
        <p:spPr/>
        <p:txBody>
          <a:bodyPr/>
          <a:lstStyle/>
          <a:p>
            <a:r>
              <a:rPr lang="zh-CN" altLang="en-US" dirty="0"/>
              <a:t>第</a:t>
            </a:r>
            <a:r>
              <a:rPr lang="en-US" altLang="zh-CN" dirty="0"/>
              <a:t>1</a:t>
            </a:r>
            <a:r>
              <a:rPr lang="zh-CN" altLang="en-US" dirty="0"/>
              <a:t>步：评论数据采集</a:t>
            </a:r>
            <a:endParaRPr lang="en-US" altLang="zh-CN" dirty="0"/>
          </a:p>
        </p:txBody>
      </p:sp>
      <p:pic>
        <p:nvPicPr>
          <p:cNvPr id="33797"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2963489"/>
            <a:ext cx="7416824" cy="332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advTm="8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en-US" altLang="zh-CN" sz="1800" dirty="0">
                <a:latin typeface="宋体" panose="02010600030101010101" pitchFamily="2" charset="-122"/>
                <a:ea typeface="宋体" panose="02010600030101010101" pitchFamily="2" charset="-122"/>
              </a:rPr>
              <a:t>HTML</a:t>
            </a:r>
            <a:r>
              <a:rPr lang="zh-CN" altLang="en-US" sz="1800" dirty="0">
                <a:latin typeface="宋体" panose="02010600030101010101" pitchFamily="2" charset="-122"/>
                <a:ea typeface="宋体" panose="02010600030101010101" pitchFamily="2" charset="-122"/>
              </a:rPr>
              <a:t>主要用于构成信息的展示；</a:t>
            </a:r>
            <a:endParaRPr lang="en-US" altLang="zh-CN" sz="1800" dirty="0">
              <a:latin typeface="宋体" panose="02010600030101010101" pitchFamily="2" charset="-122"/>
              <a:ea typeface="宋体" panose="02010600030101010101" pitchFamily="2" charset="-122"/>
            </a:endParaRPr>
          </a:p>
          <a:p>
            <a:pPr>
              <a:lnSpc>
                <a:spcPct val="150000"/>
              </a:lnSpc>
            </a:pPr>
            <a:r>
              <a:rPr lang="en-US" altLang="zh-CN" sz="1800" dirty="0">
                <a:latin typeface="宋体" panose="02010600030101010101" pitchFamily="2" charset="-122"/>
                <a:ea typeface="宋体" panose="02010600030101010101" pitchFamily="2" charset="-122"/>
              </a:rPr>
              <a:t>XML</a:t>
            </a:r>
            <a:r>
              <a:rPr lang="zh-CN" altLang="en-US" sz="1800" dirty="0">
                <a:latin typeface="宋体" panose="02010600030101010101" pitchFamily="2" charset="-122"/>
                <a:ea typeface="宋体" panose="02010600030101010101" pitchFamily="2" charset="-122"/>
              </a:rPr>
              <a:t>的主要用途是保存数据；</a:t>
            </a:r>
            <a:endParaRPr lang="en-US" altLang="zh-CN" sz="1800" dirty="0">
              <a:latin typeface="宋体" panose="02010600030101010101" pitchFamily="2" charset="-122"/>
              <a:ea typeface="宋体" panose="02010600030101010101" pitchFamily="2"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sz="1800" dirty="0">
              <a:latin typeface="宋体" panose="02010600030101010101" pitchFamily="2" charset="-122"/>
              <a:ea typeface="宋体" panose="02010600030101010101" pitchFamily="2" charset="-122"/>
            </a:endParaRPr>
          </a:p>
          <a:p>
            <a:pPr>
              <a:lnSpc>
                <a:spcPct val="150000"/>
              </a:lnSpc>
            </a:pPr>
            <a:r>
              <a:rPr lang="en-US" altLang="zh-CN" sz="1800" dirty="0" err="1">
                <a:latin typeface="宋体" panose="02010600030101010101" pitchFamily="2" charset="-122"/>
                <a:ea typeface="宋体" panose="02010600030101010101" pitchFamily="2" charset="-122"/>
              </a:rPr>
              <a:t>Xpath</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 XML</a:t>
            </a:r>
            <a:r>
              <a:rPr lang="zh-CN" altLang="en-US" sz="1800" dirty="0">
                <a:latin typeface="宋体" panose="02010600030101010101" pitchFamily="2" charset="-122"/>
                <a:ea typeface="宋体" panose="02010600030101010101" pitchFamily="2" charset="-122"/>
              </a:rPr>
              <a:t>路径语言（</a:t>
            </a:r>
            <a:r>
              <a:rPr lang="en-US" altLang="zh-CN" sz="1800" dirty="0">
                <a:latin typeface="宋体" panose="02010600030101010101" pitchFamily="2" charset="-122"/>
                <a:ea typeface="宋体" panose="02010600030101010101" pitchFamily="2" charset="-122"/>
              </a:rPr>
              <a:t>XML Path Language</a:t>
            </a:r>
            <a:r>
              <a:rPr lang="zh-CN" altLang="en-US" sz="1800" dirty="0">
                <a:latin typeface="宋体" panose="02010600030101010101" pitchFamily="2" charset="-122"/>
                <a:ea typeface="宋体" panose="02010600030101010101" pitchFamily="2" charset="-122"/>
              </a:rPr>
              <a:t>）是一种查询语言，用于在</a:t>
            </a:r>
            <a:r>
              <a:rPr lang="en-US" altLang="zh-CN" sz="1800" dirty="0">
                <a:latin typeface="宋体" panose="02010600030101010101" pitchFamily="2" charset="-122"/>
                <a:ea typeface="宋体" panose="02010600030101010101" pitchFamily="2" charset="-122"/>
              </a:rPr>
              <a:t>HTML/XML</a:t>
            </a:r>
            <a:r>
              <a:rPr lang="zh-CN" altLang="en-US" sz="1800" dirty="0">
                <a:latin typeface="宋体" panose="02010600030101010101" pitchFamily="2" charset="-122"/>
                <a:ea typeface="宋体" panose="02010600030101010101" pitchFamily="2" charset="-122"/>
              </a:rPr>
              <a:t>文档中定位和提取片段。</a:t>
            </a:r>
            <a:endParaRPr lang="en-US" altLang="zh-CN" sz="1800" dirty="0">
              <a:latin typeface="宋体" panose="02010600030101010101" pitchFamily="2" charset="-122"/>
              <a:ea typeface="宋体" panose="02010600030101010101" pitchFamily="2" charset="-122"/>
            </a:endParaRPr>
          </a:p>
          <a:p>
            <a:pPr marL="0" indent="0">
              <a:lnSpc>
                <a:spcPct val="150000"/>
              </a:lnSpc>
              <a:buNone/>
            </a:pP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dirty="0"/>
          </a:p>
          <a:p>
            <a:pPr marL="0" indent="0">
              <a:buNone/>
            </a:pPr>
            <a:endParaRPr lang="en-US" altLang="zh-CN" dirty="0"/>
          </a:p>
          <a:p>
            <a:endParaRPr lang="en-US" altLang="zh-CN" dirty="0"/>
          </a:p>
          <a:p>
            <a:endParaRPr lang="zh-CN" altLang="en-US" dirty="0"/>
          </a:p>
        </p:txBody>
      </p:sp>
      <p:sp>
        <p:nvSpPr>
          <p:cNvPr id="2" name="标题 1"/>
          <p:cNvSpPr>
            <a:spLocks noGrp="1"/>
          </p:cNvSpPr>
          <p:nvPr>
            <p:ph type="title"/>
          </p:nvPr>
        </p:nvSpPr>
        <p:spPr/>
        <p:txBody>
          <a:bodyPr/>
          <a:lstStyle/>
          <a:p>
            <a:r>
              <a:rPr lang="zh-CN" altLang="en-US" dirty="0"/>
              <a:t>抓取网络数据</a:t>
            </a:r>
          </a:p>
        </p:txBody>
      </p:sp>
      <p:sp>
        <p:nvSpPr>
          <p:cNvPr id="5" name="内容占位符 4">
            <a:extLst>
              <a:ext uri="{FF2B5EF4-FFF2-40B4-BE49-F238E27FC236}">
                <a16:creationId xmlns:a16="http://schemas.microsoft.com/office/drawing/2014/main" id="{76D7FFC4-F5F1-4C3A-8DB4-2FEBC9855292}"/>
              </a:ext>
            </a:extLst>
          </p:cNvPr>
          <p:cNvSpPr>
            <a:spLocks noGrp="1"/>
          </p:cNvSpPr>
          <p:nvPr>
            <p:ph idx="10"/>
          </p:nvPr>
        </p:nvSpPr>
        <p:spPr/>
        <p:txBody>
          <a:bodyPr/>
          <a:lstStyle/>
          <a:p>
            <a:r>
              <a:rPr lang="en-US" altLang="zh-CN" dirty="0"/>
              <a:t>HTML(</a:t>
            </a:r>
            <a:r>
              <a:rPr lang="zh-CN" altLang="en-US" dirty="0"/>
              <a:t>超文本标记语言</a:t>
            </a:r>
            <a:r>
              <a:rPr lang="en-US" altLang="zh-CN" dirty="0"/>
              <a:t>)</a:t>
            </a:r>
            <a:r>
              <a:rPr lang="zh-CN" altLang="en-US" dirty="0"/>
              <a:t>，</a:t>
            </a:r>
            <a:r>
              <a:rPr lang="en-US" altLang="zh-CN" dirty="0"/>
              <a:t>XML</a:t>
            </a:r>
            <a:r>
              <a:rPr lang="zh-CN" altLang="en-US" dirty="0"/>
              <a:t>（可拓展标记语言）， </a:t>
            </a:r>
            <a:r>
              <a:rPr lang="en-US" altLang="zh-CN" dirty="0"/>
              <a:t>XPath</a:t>
            </a:r>
            <a:r>
              <a:rPr lang="zh-CN" altLang="en-US" dirty="0"/>
              <a:t>的用法</a:t>
            </a:r>
          </a:p>
        </p:txBody>
      </p:sp>
      <p:pic>
        <p:nvPicPr>
          <p:cNvPr id="4" name="图片 3"/>
          <p:cNvPicPr>
            <a:picLocks noChangeAspect="1"/>
          </p:cNvPicPr>
          <p:nvPr/>
        </p:nvPicPr>
        <p:blipFill>
          <a:blip r:embed="rId3"/>
          <a:stretch>
            <a:fillRect/>
          </a:stretch>
        </p:blipFill>
        <p:spPr>
          <a:xfrm>
            <a:off x="3071664" y="2780928"/>
            <a:ext cx="4775445" cy="2508379"/>
          </a:xfrm>
          <a:prstGeom prst="rect">
            <a:avLst/>
          </a:prstGeom>
        </p:spPr>
      </p:pic>
      <p:sp>
        <p:nvSpPr>
          <p:cNvPr id="6" name="矩形 5">
            <a:extLst>
              <a:ext uri="{FF2B5EF4-FFF2-40B4-BE49-F238E27FC236}">
                <a16:creationId xmlns:a16="http://schemas.microsoft.com/office/drawing/2014/main" id="{8638412A-628F-48BE-81CF-9F1F53B0660A}"/>
              </a:ext>
            </a:extLst>
          </p:cNvPr>
          <p:cNvSpPr/>
          <p:nvPr/>
        </p:nvSpPr>
        <p:spPr>
          <a:xfrm>
            <a:off x="6744072" y="1843757"/>
            <a:ext cx="5057761" cy="923330"/>
          </a:xfrm>
          <a:prstGeom prst="rect">
            <a:avLst/>
          </a:prstGeom>
        </p:spPr>
        <p:txBody>
          <a:bodyPr wrap="square">
            <a:spAutoFit/>
          </a:bodyPr>
          <a:lstStyle/>
          <a:p>
            <a:pPr>
              <a:lnSpc>
                <a:spcPct val="150000"/>
              </a:lnSpc>
            </a:pPr>
            <a:r>
              <a:rPr lang="zh-CN" altLang="en-US" sz="1800" dirty="0">
                <a:latin typeface="宋体" panose="02010600030101010101" pitchFamily="2" charset="-122"/>
              </a:rPr>
              <a:t>爬取京东评论数据：</a:t>
            </a:r>
            <a:endParaRPr lang="en-US" altLang="zh-CN" sz="1800" dirty="0">
              <a:latin typeface="宋体" panose="02010600030101010101" pitchFamily="2" charset="-122"/>
            </a:endParaRPr>
          </a:p>
          <a:p>
            <a:pPr marL="0" indent="0">
              <a:lnSpc>
                <a:spcPct val="150000"/>
              </a:lnSpc>
              <a:buNone/>
            </a:pPr>
            <a:r>
              <a:rPr lang="en-US" altLang="zh-CN" sz="1800" dirty="0"/>
              <a:t>https://item.jd.com/1106432.html#comments-list</a:t>
            </a:r>
          </a:p>
        </p:txBody>
      </p:sp>
    </p:spTree>
    <p:extLst>
      <p:ext uri="{BB962C8B-B14F-4D97-AF65-F5344CB8AC3E}">
        <p14:creationId xmlns:p14="http://schemas.microsoft.com/office/powerpoint/2010/main" val="3404490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dirty="0"/>
              <a:t>一、文本挖掘</a:t>
            </a:r>
            <a:endParaRPr lang="en-US" altLang="zh-CN" dirty="0"/>
          </a:p>
          <a:p>
            <a:pPr marL="0" indent="0">
              <a:lnSpc>
                <a:spcPct val="150000"/>
              </a:lnSpc>
              <a:buNone/>
              <a:defRPr/>
            </a:pPr>
            <a:r>
              <a:rPr lang="zh-CN" altLang="en-US" dirty="0"/>
              <a:t>      </a:t>
            </a:r>
            <a:r>
              <a:rPr lang="zh-CN" altLang="en-US" dirty="0">
                <a:latin typeface="+mn-ea"/>
                <a:ea typeface="+mn-ea"/>
              </a:rPr>
              <a:t>文本挖掘是一个以半结构（如 </a:t>
            </a:r>
            <a:r>
              <a:rPr lang="en-US" altLang="zh-CN" dirty="0">
                <a:latin typeface="+mn-ea"/>
                <a:ea typeface="+mn-ea"/>
              </a:rPr>
              <a:t>WEB </a:t>
            </a:r>
            <a:r>
              <a:rPr lang="zh-CN" altLang="en-US" dirty="0">
                <a:latin typeface="+mn-ea"/>
                <a:ea typeface="+mn-ea"/>
              </a:rPr>
              <a:t>网页）或者无结构（如纯文本）的自然语言文本为对象的数据挖掘，是从大规模文本数据集中发现隐藏的、重要的、新颖的、潜在的有用的规律的过程。</a:t>
            </a:r>
            <a:endParaRPr lang="en-US" altLang="zh-CN" dirty="0">
              <a:latin typeface="+mn-ea"/>
              <a:ea typeface="+mn-ea"/>
            </a:endParaRPr>
          </a:p>
          <a:p>
            <a:pPr>
              <a:lnSpc>
                <a:spcPct val="150000"/>
              </a:lnSpc>
              <a:defRPr/>
            </a:pPr>
            <a:r>
              <a:rPr lang="zh-CN" altLang="en-US" dirty="0"/>
              <a:t>二、文本挖掘与数据挖掘</a:t>
            </a:r>
            <a:endParaRPr lang="en-US" altLang="zh-CN" dirty="0"/>
          </a:p>
          <a:p>
            <a:pPr marL="0" indent="0">
              <a:lnSpc>
                <a:spcPct val="150000"/>
              </a:lnSpc>
              <a:buNone/>
              <a:defRPr/>
            </a:pPr>
            <a:r>
              <a:rPr lang="zh-CN" altLang="en-US" dirty="0">
                <a:latin typeface="+mn-ea"/>
                <a:ea typeface="+mn-ea"/>
              </a:rPr>
              <a:t>    文本挖掘</a:t>
            </a:r>
            <a:r>
              <a:rPr lang="en-US" altLang="zh-CN" dirty="0">
                <a:latin typeface="+mn-ea"/>
                <a:ea typeface="+mn-ea"/>
              </a:rPr>
              <a:t>(Text Mining)</a:t>
            </a:r>
            <a:r>
              <a:rPr lang="zh-CN" altLang="en-US" dirty="0">
                <a:latin typeface="+mn-ea"/>
                <a:ea typeface="+mn-ea"/>
              </a:rPr>
              <a:t>：文档本身是半结构化的或非结构化的，无确定形式并且缺乏机器可理解的语义；</a:t>
            </a:r>
            <a:endParaRPr lang="en-US" altLang="zh-CN" dirty="0">
              <a:latin typeface="+mn-ea"/>
              <a:ea typeface="+mn-ea"/>
            </a:endParaRPr>
          </a:p>
          <a:p>
            <a:pPr marL="0" indent="0">
              <a:lnSpc>
                <a:spcPct val="150000"/>
              </a:lnSpc>
              <a:buNone/>
              <a:defRPr/>
            </a:pPr>
            <a:r>
              <a:rPr lang="zh-CN" altLang="en-US" dirty="0">
                <a:latin typeface="+mn-ea"/>
                <a:ea typeface="+mn-ea"/>
              </a:rPr>
              <a:t>    数据挖掘（</a:t>
            </a:r>
            <a:r>
              <a:rPr lang="en-US" altLang="zh-CN" dirty="0">
                <a:latin typeface="+mn-ea"/>
                <a:ea typeface="+mn-ea"/>
              </a:rPr>
              <a:t>Data Mining</a:t>
            </a:r>
            <a:r>
              <a:rPr lang="zh-CN" altLang="en-US" dirty="0">
                <a:latin typeface="+mn-ea"/>
                <a:ea typeface="+mn-ea"/>
              </a:rPr>
              <a:t>） ：其对象以数据库中的结构化数据为主，并利用关系表等存储结构来发现知识。因此，数据挖掘需要建立在对文本集预处理的基础之上。</a:t>
            </a:r>
          </a:p>
        </p:txBody>
      </p:sp>
      <p:sp>
        <p:nvSpPr>
          <p:cNvPr id="37890" name="标题 1"/>
          <p:cNvSpPr>
            <a:spLocks noGrp="1"/>
          </p:cNvSpPr>
          <p:nvPr>
            <p:ph type="title"/>
          </p:nvPr>
        </p:nvSpPr>
        <p:spPr/>
        <p:txBody>
          <a:bodyPr/>
          <a:lstStyle/>
          <a:p>
            <a:r>
              <a:rPr lang="zh-CN" altLang="en-US" dirty="0"/>
              <a:t>文本挖掘相关概念</a:t>
            </a:r>
          </a:p>
        </p:txBody>
      </p:sp>
    </p:spTree>
  </p:cSld>
  <p:clrMapOvr>
    <a:masterClrMapping/>
  </p:clrMapOvr>
  <p:transition spd="slow" advTm="492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sz="1800" dirty="0">
                <a:latin typeface="+mn-ea"/>
                <a:ea typeface="+mn-ea"/>
              </a:rPr>
              <a:t>文档聚类、文档分类、文体变化分析及网络挖掘；</a:t>
            </a:r>
            <a:endParaRPr lang="en-US" altLang="zh-CN" sz="1800" dirty="0">
              <a:latin typeface="+mn-ea"/>
              <a:ea typeface="+mn-ea"/>
            </a:endParaRPr>
          </a:p>
          <a:p>
            <a:pPr>
              <a:lnSpc>
                <a:spcPct val="200000"/>
              </a:lnSpc>
            </a:pPr>
            <a:r>
              <a:rPr lang="zh-CN" altLang="en-US" sz="1800" dirty="0">
                <a:latin typeface="+mn-ea"/>
                <a:ea typeface="+mn-ea"/>
              </a:rPr>
              <a:t>语料：报告、信函、出版物等</a:t>
            </a:r>
            <a:endParaRPr lang="en-US" altLang="zh-CN" sz="1800" dirty="0">
              <a:latin typeface="+mn-ea"/>
              <a:ea typeface="+mn-ea"/>
            </a:endParaRPr>
          </a:p>
          <a:p>
            <a:pPr>
              <a:lnSpc>
                <a:spcPct val="200000"/>
              </a:lnSpc>
            </a:pPr>
            <a:r>
              <a:rPr lang="zh-CN" altLang="en-US" sz="1800" dirty="0">
                <a:latin typeface="+mn-ea"/>
                <a:ea typeface="+mn-ea"/>
              </a:rPr>
              <a:t>半结构化的文本库；</a:t>
            </a:r>
            <a:endParaRPr lang="en-US" altLang="zh-CN" sz="1800" dirty="0">
              <a:latin typeface="+mn-ea"/>
              <a:ea typeface="+mn-ea"/>
            </a:endParaRPr>
          </a:p>
          <a:p>
            <a:pPr>
              <a:lnSpc>
                <a:spcPct val="200000"/>
              </a:lnSpc>
            </a:pPr>
            <a:r>
              <a:rPr lang="zh-CN" altLang="en-US" sz="1800" dirty="0">
                <a:latin typeface="+mn-ea"/>
                <a:ea typeface="+mn-ea"/>
              </a:rPr>
              <a:t>词条</a:t>
            </a:r>
            <a:r>
              <a:rPr lang="en-US" altLang="zh-CN" sz="1800" dirty="0">
                <a:latin typeface="+mn-ea"/>
                <a:ea typeface="+mn-ea"/>
              </a:rPr>
              <a:t>-</a:t>
            </a:r>
            <a:r>
              <a:rPr lang="zh-CN" altLang="en-US" sz="1800" dirty="0">
                <a:latin typeface="+mn-ea"/>
                <a:ea typeface="+mn-ea"/>
              </a:rPr>
              <a:t>文档矩阵</a:t>
            </a:r>
          </a:p>
        </p:txBody>
      </p:sp>
      <p:sp>
        <p:nvSpPr>
          <p:cNvPr id="2" name="标题 1"/>
          <p:cNvSpPr>
            <a:spLocks noGrp="1"/>
          </p:cNvSpPr>
          <p:nvPr>
            <p:ph type="title"/>
          </p:nvPr>
        </p:nvSpPr>
        <p:spPr/>
        <p:txBody>
          <a:bodyPr/>
          <a:lstStyle/>
          <a:p>
            <a:r>
              <a:rPr lang="zh-CN" altLang="en-US" dirty="0"/>
              <a:t>文本挖掘相关概念</a:t>
            </a:r>
          </a:p>
        </p:txBody>
      </p:sp>
      <p:sp>
        <p:nvSpPr>
          <p:cNvPr id="5" name="内容占位符 4">
            <a:extLst>
              <a:ext uri="{FF2B5EF4-FFF2-40B4-BE49-F238E27FC236}">
                <a16:creationId xmlns:a16="http://schemas.microsoft.com/office/drawing/2014/main" id="{B4E03878-AD47-4CF9-B4B7-19FD5D1D354C}"/>
              </a:ext>
            </a:extLst>
          </p:cNvPr>
          <p:cNvSpPr>
            <a:spLocks noGrp="1"/>
          </p:cNvSpPr>
          <p:nvPr>
            <p:ph idx="10"/>
          </p:nvPr>
        </p:nvSpPr>
        <p:spPr/>
        <p:txBody>
          <a:bodyPr/>
          <a:lstStyle/>
          <a:p>
            <a:r>
              <a:rPr lang="zh-CN" altLang="en-US" b="1" dirty="0">
                <a:latin typeface="+mn-ea"/>
              </a:rPr>
              <a:t>自动化或半自动化处理文本的过程</a:t>
            </a:r>
            <a:endParaRPr lang="en-US" altLang="zh-CN" sz="1800" dirty="0">
              <a:latin typeface="+mn-ea"/>
            </a:endParaRPr>
          </a:p>
        </p:txBody>
      </p:sp>
      <p:pic>
        <p:nvPicPr>
          <p:cNvPr id="4" name="图片 3"/>
          <p:cNvPicPr>
            <a:picLocks noChangeAspect="1"/>
          </p:cNvPicPr>
          <p:nvPr/>
        </p:nvPicPr>
        <p:blipFill>
          <a:blip r:embed="rId2"/>
          <a:stretch>
            <a:fillRect/>
          </a:stretch>
        </p:blipFill>
        <p:spPr>
          <a:xfrm>
            <a:off x="2423593" y="4149081"/>
            <a:ext cx="7272727" cy="1929105"/>
          </a:xfrm>
          <a:prstGeom prst="rect">
            <a:avLst/>
          </a:prstGeom>
        </p:spPr>
      </p:pic>
    </p:spTree>
    <p:extLst>
      <p:ext uri="{BB962C8B-B14F-4D97-AF65-F5344CB8AC3E}">
        <p14:creationId xmlns:p14="http://schemas.microsoft.com/office/powerpoint/2010/main" val="279987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en-US" altLang="zh-CN" dirty="0"/>
              <a:t>1</a:t>
            </a:r>
            <a:r>
              <a:rPr lang="zh-CN" altLang="en-US" dirty="0"/>
              <a:t>、网络安全</a:t>
            </a:r>
            <a:endParaRPr lang="en-US" altLang="zh-CN" dirty="0"/>
          </a:p>
          <a:p>
            <a:pPr marL="0" indent="0">
              <a:lnSpc>
                <a:spcPct val="150000"/>
              </a:lnSpc>
              <a:buNone/>
              <a:defRPr/>
            </a:pPr>
            <a:r>
              <a:rPr lang="zh-CN" altLang="en-US" dirty="0"/>
              <a:t>      </a:t>
            </a:r>
            <a:r>
              <a:rPr lang="zh-CN" altLang="en-US" dirty="0">
                <a:latin typeface="+mn-ea"/>
                <a:ea typeface="+mn-ea"/>
              </a:rPr>
              <a:t>入侵检测，即对“是否是入侵？是何种入侵？”做出准确判断是网络安全防护的关键问题。</a:t>
            </a:r>
            <a:endParaRPr lang="en-US" altLang="zh-CN" dirty="0">
              <a:latin typeface="+mn-ea"/>
              <a:ea typeface="+mn-ea"/>
            </a:endParaRPr>
          </a:p>
          <a:p>
            <a:pPr>
              <a:lnSpc>
                <a:spcPct val="150000"/>
              </a:lnSpc>
              <a:defRPr/>
            </a:pPr>
            <a:r>
              <a:rPr lang="en-US" altLang="zh-CN" dirty="0"/>
              <a:t>2</a:t>
            </a:r>
            <a:r>
              <a:rPr lang="zh-CN" altLang="en-US" dirty="0"/>
              <a:t>、垃圾邮件过滤</a:t>
            </a:r>
            <a:endParaRPr lang="en-US" altLang="zh-CN" dirty="0"/>
          </a:p>
          <a:p>
            <a:pPr>
              <a:lnSpc>
                <a:spcPct val="150000"/>
              </a:lnSpc>
              <a:defRPr/>
            </a:pPr>
            <a:r>
              <a:rPr lang="en-US" altLang="zh-CN" dirty="0"/>
              <a:t>3</a:t>
            </a:r>
            <a:r>
              <a:rPr lang="zh-CN" altLang="en-US" dirty="0"/>
              <a:t>、搜索引擎</a:t>
            </a:r>
            <a:endParaRPr lang="en-US" altLang="zh-CN" dirty="0"/>
          </a:p>
          <a:p>
            <a:pPr marL="0" indent="0">
              <a:lnSpc>
                <a:spcPct val="150000"/>
              </a:lnSpc>
              <a:buNone/>
              <a:defRPr/>
            </a:pPr>
            <a:r>
              <a:rPr lang="en-US" altLang="zh-CN" dirty="0"/>
              <a:t>      </a:t>
            </a:r>
            <a:r>
              <a:rPr lang="zh-CN" altLang="en-US" dirty="0">
                <a:latin typeface="+mn-ea"/>
                <a:ea typeface="+mn-ea"/>
              </a:rPr>
              <a:t>搜索引擎向用户返回查询结果时，通常需要根据文档的摘要信息进行返回。</a:t>
            </a:r>
            <a:endParaRPr lang="en-US" altLang="zh-CN" dirty="0">
              <a:latin typeface="+mn-ea"/>
              <a:ea typeface="+mn-ea"/>
            </a:endParaRPr>
          </a:p>
          <a:p>
            <a:pPr marL="0" indent="0">
              <a:buNone/>
              <a:defRPr/>
            </a:pPr>
            <a:endParaRPr lang="zh-CN" altLang="en-US" dirty="0"/>
          </a:p>
        </p:txBody>
      </p:sp>
      <p:sp>
        <p:nvSpPr>
          <p:cNvPr id="41986" name="标题 1"/>
          <p:cNvSpPr>
            <a:spLocks noGrp="1"/>
          </p:cNvSpPr>
          <p:nvPr>
            <p:ph type="title"/>
          </p:nvPr>
        </p:nvSpPr>
        <p:spPr/>
        <p:txBody>
          <a:bodyPr/>
          <a:lstStyle/>
          <a:p>
            <a:r>
              <a:rPr lang="zh-CN" altLang="en-US" sz="2400"/>
              <a:t>文本挖掘的应用</a:t>
            </a:r>
            <a:endParaRPr lang="zh-CN" altLang="en-US"/>
          </a:p>
        </p:txBody>
      </p:sp>
    </p:spTree>
  </p:cSld>
  <p:clrMapOvr>
    <a:masterClrMapping/>
  </p:clrMapOvr>
  <p:transition spd="slow" advTm="15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文本挖掘相关概念</a:t>
            </a:r>
          </a:p>
        </p:txBody>
      </p:sp>
      <p:sp>
        <p:nvSpPr>
          <p:cNvPr id="2" name="内容占位符 1">
            <a:extLst>
              <a:ext uri="{FF2B5EF4-FFF2-40B4-BE49-F238E27FC236}">
                <a16:creationId xmlns:a16="http://schemas.microsoft.com/office/drawing/2014/main" id="{1D5E9B79-5285-4F3B-B094-F441911E860A}"/>
              </a:ext>
            </a:extLst>
          </p:cNvPr>
          <p:cNvSpPr>
            <a:spLocks noGrp="1"/>
          </p:cNvSpPr>
          <p:nvPr>
            <p:ph idx="10"/>
          </p:nvPr>
        </p:nvSpPr>
        <p:spPr/>
        <p:txBody>
          <a:bodyPr/>
          <a:lstStyle/>
          <a:p>
            <a:r>
              <a:rPr lang="zh-CN" altLang="en-US" dirty="0"/>
              <a:t>文本挖掘模型结构</a:t>
            </a:r>
            <a:endParaRPr lang="en-US" altLang="zh-CN" dirty="0"/>
          </a:p>
        </p:txBody>
      </p:sp>
      <p:pic>
        <p:nvPicPr>
          <p:cNvPr id="3994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817182"/>
            <a:ext cx="7478712" cy="424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advTm="9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p:txBody>
          <a:bodyPr/>
          <a:lstStyle/>
          <a:p>
            <a:r>
              <a:rPr lang="zh-CN" altLang="en-US" sz="1800" dirty="0"/>
              <a:t>最大匹配法</a:t>
            </a:r>
            <a:r>
              <a:rPr lang="en-US" altLang="zh-CN" sz="1800" dirty="0"/>
              <a:t>-</a:t>
            </a:r>
            <a:r>
              <a:rPr lang="zh-CN" altLang="en-US" sz="1800" dirty="0"/>
              <a:t>最大正向匹配法示例</a:t>
            </a:r>
            <a:endParaRPr lang="en-US" altLang="zh-CN" sz="1800" dirty="0"/>
          </a:p>
          <a:p>
            <a:pPr marL="0" indent="0">
              <a:buNone/>
            </a:pPr>
            <a:r>
              <a:rPr lang="zh-CN" altLang="en-US" sz="1800" dirty="0"/>
              <a:t>（以</a:t>
            </a:r>
            <a:r>
              <a:rPr lang="en-US" altLang="zh-CN" sz="1800" dirty="0"/>
              <a:t>6-8</a:t>
            </a:r>
            <a:r>
              <a:rPr lang="zh-CN" altLang="en-US" sz="1800" dirty="0"/>
              <a:t>汉字字符，提出最早，精度不高）</a:t>
            </a:r>
            <a:endParaRPr lang="en-US" altLang="zh-CN" sz="1800" dirty="0"/>
          </a:p>
          <a:p>
            <a:endParaRPr lang="zh-CN" altLang="en-US" dirty="0"/>
          </a:p>
        </p:txBody>
      </p:sp>
      <p:sp>
        <p:nvSpPr>
          <p:cNvPr id="46082" name="标题 1"/>
          <p:cNvSpPr>
            <a:spLocks noGrp="1"/>
          </p:cNvSpPr>
          <p:nvPr>
            <p:ph type="title"/>
          </p:nvPr>
        </p:nvSpPr>
        <p:spPr/>
        <p:txBody>
          <a:bodyPr/>
          <a:lstStyle/>
          <a:p>
            <a:r>
              <a:rPr lang="zh-CN" altLang="en-US"/>
              <a:t>分词的基本方法</a:t>
            </a:r>
          </a:p>
        </p:txBody>
      </p:sp>
      <p:sp>
        <p:nvSpPr>
          <p:cNvPr id="2" name="内容占位符 1">
            <a:extLst>
              <a:ext uri="{FF2B5EF4-FFF2-40B4-BE49-F238E27FC236}">
                <a16:creationId xmlns:a16="http://schemas.microsoft.com/office/drawing/2014/main" id="{E72DE754-212D-4C0B-B8E0-A27FCE8908FF}"/>
              </a:ext>
            </a:extLst>
          </p:cNvPr>
          <p:cNvSpPr>
            <a:spLocks noGrp="1"/>
          </p:cNvSpPr>
          <p:nvPr>
            <p:ph idx="10"/>
          </p:nvPr>
        </p:nvSpPr>
        <p:spPr/>
        <p:txBody>
          <a:bodyPr/>
          <a:lstStyle/>
          <a:p>
            <a:r>
              <a:rPr lang="zh-CN" altLang="en-US" dirty="0"/>
              <a:t>常见的分词基本方法有：最大匹配法，最大概率法。</a:t>
            </a:r>
            <a:endParaRPr lang="en-US" altLang="zh-CN" dirty="0"/>
          </a:p>
        </p:txBody>
      </p:sp>
      <p:pic>
        <p:nvPicPr>
          <p:cNvPr id="4608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1052736"/>
            <a:ext cx="5202835" cy="5389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880"/>
    </mc:Choice>
    <mc:Fallback xmlns="">
      <p:transition spd="slow" advTm="288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9808E5B-80BC-47C6-B6B5-9463A4CCBED7}"/>
              </a:ext>
            </a:extLst>
          </p:cNvPr>
          <p:cNvSpPr>
            <a:spLocks noGrp="1"/>
          </p:cNvSpPr>
          <p:nvPr>
            <p:ph idx="1"/>
          </p:nvPr>
        </p:nvSpPr>
        <p:spPr/>
        <p:txBody>
          <a:bodyPr/>
          <a:lstStyle/>
          <a:p>
            <a:pPr>
              <a:lnSpc>
                <a:spcPct val="100000"/>
              </a:lnSpc>
            </a:pPr>
            <a:r>
              <a:rPr lang="en-US" altLang="zh-CN" sz="1600" dirty="0"/>
              <a:t>S1= “</a:t>
            </a:r>
            <a:r>
              <a:rPr lang="zh-CN" altLang="en-US" sz="1600" dirty="0"/>
              <a:t>今天我们要学习电商产品评价数据情感分析案例” </a:t>
            </a:r>
          </a:p>
          <a:p>
            <a:pPr>
              <a:lnSpc>
                <a:spcPct val="100000"/>
              </a:lnSpc>
            </a:pPr>
            <a:r>
              <a:rPr lang="zh-CN" altLang="en-US" sz="1600" dirty="0"/>
              <a:t>设定最大词长 </a:t>
            </a:r>
            <a:r>
              <a:rPr lang="en-US" altLang="zh-CN" sz="1600" dirty="0" err="1"/>
              <a:t>MaxLen</a:t>
            </a:r>
            <a:r>
              <a:rPr lang="en-US" altLang="zh-CN" sz="1600" dirty="0"/>
              <a:t>=5</a:t>
            </a:r>
            <a:r>
              <a:rPr lang="zh-CN" altLang="en-US" sz="1600" dirty="0"/>
              <a:t>，</a:t>
            </a:r>
            <a:r>
              <a:rPr lang="en-US" altLang="zh-CN" sz="1600" dirty="0"/>
              <a:t>S2=“” </a:t>
            </a:r>
            <a:r>
              <a:rPr lang="zh-CN" altLang="en-US" sz="1600" dirty="0"/>
              <a:t>。</a:t>
            </a:r>
          </a:p>
          <a:p>
            <a:pPr>
              <a:lnSpc>
                <a:spcPct val="100000"/>
              </a:lnSpc>
            </a:pPr>
            <a:r>
              <a:rPr lang="zh-CN" altLang="en-US" sz="1600" dirty="0"/>
              <a:t>分词步骤：</a:t>
            </a:r>
          </a:p>
          <a:p>
            <a:pPr lvl="1">
              <a:lnSpc>
                <a:spcPct val="100000"/>
              </a:lnSpc>
              <a:buFont typeface="Arial" panose="020B0604020202020204" pitchFamily="34" charset="0"/>
              <a:buChar char="•"/>
            </a:pPr>
            <a:r>
              <a:rPr lang="zh-CN" altLang="en-US" sz="1547" dirty="0"/>
              <a:t>（</a:t>
            </a:r>
            <a:r>
              <a:rPr lang="en-US" altLang="zh-CN" sz="1547" dirty="0"/>
              <a:t>1</a:t>
            </a:r>
            <a:r>
              <a:rPr lang="zh-CN" altLang="en-US" sz="1547" dirty="0"/>
              <a:t>） </a:t>
            </a:r>
            <a:r>
              <a:rPr lang="en-US" altLang="zh-CN" sz="1547" dirty="0"/>
              <a:t>S2=“” </a:t>
            </a:r>
            <a:r>
              <a:rPr lang="zh-CN" altLang="en-US" sz="1547" dirty="0"/>
              <a:t>；</a:t>
            </a:r>
            <a:r>
              <a:rPr lang="en-US" altLang="zh-CN" sz="1547" dirty="0"/>
              <a:t>S1 </a:t>
            </a:r>
            <a:r>
              <a:rPr lang="zh-CN" altLang="en-US" sz="1547" dirty="0"/>
              <a:t>不为空，从 </a:t>
            </a:r>
            <a:r>
              <a:rPr lang="en-US" altLang="zh-CN" sz="1547" dirty="0"/>
              <a:t>S1 </a:t>
            </a:r>
            <a:r>
              <a:rPr lang="zh-CN" altLang="en-US" sz="1547" dirty="0"/>
              <a:t>左边取出候选子串 </a:t>
            </a:r>
            <a:r>
              <a:rPr lang="en-US" altLang="zh-CN" sz="1547" dirty="0"/>
              <a:t>W=“</a:t>
            </a:r>
            <a:r>
              <a:rPr lang="zh-CN" altLang="en-US" sz="1547" dirty="0"/>
              <a:t>今天我们要” ；</a:t>
            </a:r>
          </a:p>
          <a:p>
            <a:pPr lvl="1">
              <a:lnSpc>
                <a:spcPct val="100000"/>
              </a:lnSpc>
              <a:buFont typeface="Arial" panose="020B0604020202020204" pitchFamily="34" charset="0"/>
              <a:buChar char="•"/>
            </a:pPr>
            <a:r>
              <a:rPr lang="zh-CN" altLang="en-US" sz="1547" dirty="0"/>
              <a:t>（</a:t>
            </a:r>
            <a:r>
              <a:rPr lang="en-US" altLang="zh-CN" sz="1547" dirty="0"/>
              <a:t>2</a:t>
            </a:r>
            <a:r>
              <a:rPr lang="zh-CN" altLang="en-US" sz="1547" dirty="0"/>
              <a:t>） 查词表，</a:t>
            </a:r>
            <a:r>
              <a:rPr lang="en-US" altLang="zh-CN" sz="1547" dirty="0"/>
              <a:t>W </a:t>
            </a:r>
            <a:r>
              <a:rPr lang="zh-CN" altLang="en-US" sz="1547" dirty="0"/>
              <a:t>不在词表中，将 </a:t>
            </a:r>
            <a:r>
              <a:rPr lang="en-US" altLang="zh-CN" sz="1547" dirty="0"/>
              <a:t>W </a:t>
            </a:r>
            <a:r>
              <a:rPr lang="zh-CN" altLang="en-US" sz="1547" dirty="0"/>
              <a:t>最右边一个字去掉，得到 </a:t>
            </a:r>
            <a:r>
              <a:rPr lang="en-US" altLang="zh-CN" sz="1547" dirty="0"/>
              <a:t>W=“</a:t>
            </a:r>
            <a:r>
              <a:rPr lang="zh-CN" altLang="en-US" sz="1547" dirty="0"/>
              <a:t>今天我们” ；</a:t>
            </a:r>
          </a:p>
          <a:p>
            <a:pPr lvl="1">
              <a:lnSpc>
                <a:spcPct val="100000"/>
              </a:lnSpc>
              <a:buFont typeface="Arial" panose="020B0604020202020204" pitchFamily="34" charset="0"/>
              <a:buChar char="•"/>
            </a:pPr>
            <a:r>
              <a:rPr lang="zh-CN" altLang="en-US" sz="1547" dirty="0"/>
              <a:t>（</a:t>
            </a:r>
            <a:r>
              <a:rPr lang="en-US" altLang="zh-CN" sz="1547" dirty="0"/>
              <a:t>3</a:t>
            </a:r>
            <a:r>
              <a:rPr lang="zh-CN" altLang="en-US" sz="1547" dirty="0"/>
              <a:t>） 查词表， </a:t>
            </a:r>
            <a:r>
              <a:rPr lang="en-US" altLang="zh-CN" sz="1547" dirty="0"/>
              <a:t>W </a:t>
            </a:r>
            <a:r>
              <a:rPr lang="zh-CN" altLang="en-US" sz="1547" dirty="0"/>
              <a:t>不在词表中，将 </a:t>
            </a:r>
            <a:r>
              <a:rPr lang="en-US" altLang="zh-CN" sz="1547" dirty="0"/>
              <a:t>W </a:t>
            </a:r>
            <a:r>
              <a:rPr lang="zh-CN" altLang="en-US" sz="1547" dirty="0"/>
              <a:t>最右边一个字去掉，得到 </a:t>
            </a:r>
            <a:r>
              <a:rPr lang="en-US" altLang="zh-CN" sz="1547" dirty="0"/>
              <a:t>W=“</a:t>
            </a:r>
            <a:r>
              <a:rPr lang="zh-CN" altLang="en-US" sz="1547" dirty="0"/>
              <a:t>今天我” ；</a:t>
            </a:r>
          </a:p>
          <a:p>
            <a:pPr lvl="1">
              <a:lnSpc>
                <a:spcPct val="100000"/>
              </a:lnSpc>
              <a:buFont typeface="Arial" panose="020B0604020202020204" pitchFamily="34" charset="0"/>
              <a:buChar char="•"/>
            </a:pPr>
            <a:r>
              <a:rPr lang="zh-CN" altLang="en-US" sz="1547" dirty="0"/>
              <a:t>（</a:t>
            </a:r>
            <a:r>
              <a:rPr lang="en-US" altLang="zh-CN" sz="1547" dirty="0"/>
              <a:t>4</a:t>
            </a:r>
            <a:r>
              <a:rPr lang="zh-CN" altLang="en-US" sz="1547" dirty="0"/>
              <a:t>） 查词表， “今天”在词表中，将 </a:t>
            </a:r>
            <a:r>
              <a:rPr lang="en-US" altLang="zh-CN" sz="1547" dirty="0"/>
              <a:t>W </a:t>
            </a:r>
            <a:r>
              <a:rPr lang="zh-CN" altLang="en-US" sz="1547" dirty="0"/>
              <a:t>加入到 </a:t>
            </a:r>
            <a:r>
              <a:rPr lang="en-US" altLang="zh-CN" sz="1547" dirty="0"/>
              <a:t>S2 </a:t>
            </a:r>
            <a:r>
              <a:rPr lang="zh-CN" altLang="en-US" sz="1547" dirty="0"/>
              <a:t>中，</a:t>
            </a:r>
            <a:r>
              <a:rPr lang="en-US" altLang="zh-CN" sz="1547" dirty="0"/>
              <a:t>S2=“</a:t>
            </a:r>
            <a:r>
              <a:rPr lang="zh-CN" altLang="en-US" sz="1547" dirty="0"/>
              <a:t>今天” ，并将 </a:t>
            </a:r>
            <a:r>
              <a:rPr lang="en-US" altLang="zh-CN" sz="1547" dirty="0"/>
              <a:t>W </a:t>
            </a:r>
            <a:r>
              <a:rPr lang="zh-CN" altLang="en-US" sz="1547" dirty="0"/>
              <a:t>从 </a:t>
            </a:r>
            <a:r>
              <a:rPr lang="en-US" altLang="zh-CN" sz="1547" dirty="0"/>
              <a:t>S1 </a:t>
            </a:r>
            <a:r>
              <a:rPr lang="zh-CN" altLang="en-US" sz="1547" dirty="0"/>
              <a:t>中去掉，此时 </a:t>
            </a:r>
            <a:r>
              <a:rPr lang="en-US" altLang="zh-CN" sz="1547" dirty="0"/>
              <a:t>S1=“</a:t>
            </a:r>
            <a:r>
              <a:rPr lang="zh-CN" altLang="en-US" sz="1547" dirty="0"/>
              <a:t>我们要学习电商产品评价数据情感分析案例” ；</a:t>
            </a:r>
          </a:p>
          <a:p>
            <a:pPr lvl="1">
              <a:lnSpc>
                <a:spcPct val="100000"/>
              </a:lnSpc>
              <a:buFont typeface="Arial" panose="020B0604020202020204" pitchFamily="34" charset="0"/>
              <a:buChar char="•"/>
            </a:pPr>
            <a:r>
              <a:rPr lang="zh-CN" altLang="en-US" sz="1547" dirty="0"/>
              <a:t>（</a:t>
            </a:r>
            <a:r>
              <a:rPr lang="en-US" altLang="zh-CN" sz="1547" dirty="0"/>
              <a:t>5</a:t>
            </a:r>
            <a:r>
              <a:rPr lang="zh-CN" altLang="en-US" sz="1547" dirty="0"/>
              <a:t>） </a:t>
            </a:r>
            <a:r>
              <a:rPr lang="en-US" altLang="zh-CN" sz="1547" dirty="0"/>
              <a:t>S1 </a:t>
            </a:r>
            <a:r>
              <a:rPr lang="zh-CN" altLang="en-US" sz="1547" dirty="0"/>
              <a:t>不为空，于是从 </a:t>
            </a:r>
            <a:r>
              <a:rPr lang="en-US" altLang="zh-CN" sz="1547" dirty="0"/>
              <a:t>S1 </a:t>
            </a:r>
            <a:r>
              <a:rPr lang="zh-CN" altLang="en-US" sz="1547" dirty="0"/>
              <a:t>左 边取出候选子串 </a:t>
            </a:r>
            <a:r>
              <a:rPr lang="en-US" altLang="zh-CN" sz="1547" dirty="0"/>
              <a:t>W=“</a:t>
            </a:r>
            <a:r>
              <a:rPr lang="zh-CN" altLang="en-US" sz="1547" dirty="0"/>
              <a:t>我们要学习” ；</a:t>
            </a:r>
          </a:p>
          <a:p>
            <a:pPr lvl="1">
              <a:lnSpc>
                <a:spcPct val="100000"/>
              </a:lnSpc>
              <a:buFont typeface="Arial" panose="020B0604020202020204" pitchFamily="34" charset="0"/>
              <a:buChar char="•"/>
            </a:pPr>
            <a:r>
              <a:rPr lang="zh-CN" altLang="en-US" sz="1547" dirty="0"/>
              <a:t>（</a:t>
            </a:r>
            <a:r>
              <a:rPr lang="en-US" altLang="zh-CN" sz="1547" dirty="0"/>
              <a:t>6</a:t>
            </a:r>
            <a:r>
              <a:rPr lang="zh-CN" altLang="en-US" sz="1547" dirty="0"/>
              <a:t>） 查词表， </a:t>
            </a:r>
            <a:r>
              <a:rPr lang="en-US" altLang="zh-CN" sz="1547" dirty="0"/>
              <a:t>W </a:t>
            </a:r>
            <a:r>
              <a:rPr lang="zh-CN" altLang="en-US" sz="1547" dirty="0"/>
              <a:t>不在词表中，将 </a:t>
            </a:r>
            <a:r>
              <a:rPr lang="en-US" altLang="zh-CN" sz="1547" dirty="0"/>
              <a:t>W </a:t>
            </a:r>
            <a:r>
              <a:rPr lang="zh-CN" altLang="en-US" sz="1547" dirty="0"/>
              <a:t>最右边一个字去掉，得到 </a:t>
            </a:r>
            <a:r>
              <a:rPr lang="en-US" altLang="zh-CN" sz="1547" dirty="0"/>
              <a:t>W=“</a:t>
            </a:r>
            <a:r>
              <a:rPr lang="zh-CN" altLang="en-US" sz="1547" dirty="0"/>
              <a:t>我们要学” ；</a:t>
            </a:r>
          </a:p>
          <a:p>
            <a:pPr lvl="1">
              <a:lnSpc>
                <a:spcPct val="100000"/>
              </a:lnSpc>
              <a:buFont typeface="Arial" panose="020B0604020202020204" pitchFamily="34" charset="0"/>
              <a:buChar char="•"/>
            </a:pPr>
            <a:r>
              <a:rPr lang="zh-CN" altLang="en-US" sz="1547" dirty="0"/>
              <a:t>（</a:t>
            </a:r>
            <a:r>
              <a:rPr lang="en-US" altLang="zh-CN" sz="1547" dirty="0"/>
              <a:t>7</a:t>
            </a:r>
            <a:r>
              <a:rPr lang="zh-CN" altLang="en-US" sz="1547" dirty="0"/>
              <a:t>） 查词表， </a:t>
            </a:r>
            <a:r>
              <a:rPr lang="en-US" altLang="zh-CN" sz="1547" dirty="0"/>
              <a:t>W </a:t>
            </a:r>
            <a:r>
              <a:rPr lang="zh-CN" altLang="en-US" sz="1547" dirty="0"/>
              <a:t>不在词表中，将 </a:t>
            </a:r>
            <a:r>
              <a:rPr lang="en-US" altLang="zh-CN" sz="1547" dirty="0"/>
              <a:t>W </a:t>
            </a:r>
            <a:r>
              <a:rPr lang="zh-CN" altLang="en-US" sz="1547" dirty="0"/>
              <a:t>最右边一个字去掉，得到 </a:t>
            </a:r>
            <a:r>
              <a:rPr lang="en-US" altLang="zh-CN" sz="1547" dirty="0"/>
              <a:t>W=“</a:t>
            </a:r>
            <a:r>
              <a:rPr lang="zh-CN" altLang="en-US" sz="1547" dirty="0"/>
              <a:t>我们要” ；</a:t>
            </a:r>
          </a:p>
          <a:p>
            <a:pPr lvl="1">
              <a:lnSpc>
                <a:spcPct val="100000"/>
              </a:lnSpc>
              <a:buFont typeface="Arial" panose="020B0604020202020204" pitchFamily="34" charset="0"/>
              <a:buChar char="•"/>
            </a:pPr>
            <a:r>
              <a:rPr lang="zh-CN" altLang="en-US" sz="1547" dirty="0"/>
              <a:t>（</a:t>
            </a:r>
            <a:r>
              <a:rPr lang="en-US" altLang="zh-CN" sz="1547" dirty="0"/>
              <a:t>8</a:t>
            </a:r>
            <a:r>
              <a:rPr lang="zh-CN" altLang="en-US" sz="1547" dirty="0"/>
              <a:t>） 查词表， </a:t>
            </a:r>
            <a:r>
              <a:rPr lang="en-US" altLang="zh-CN" sz="1547" dirty="0"/>
              <a:t>W </a:t>
            </a:r>
            <a:r>
              <a:rPr lang="zh-CN" altLang="en-US" sz="1547" dirty="0"/>
              <a:t>不在词表中，将 </a:t>
            </a:r>
            <a:r>
              <a:rPr lang="en-US" altLang="zh-CN" sz="1547" dirty="0"/>
              <a:t>W </a:t>
            </a:r>
            <a:r>
              <a:rPr lang="zh-CN" altLang="en-US" sz="1547" dirty="0"/>
              <a:t>最右边一个字去掉，得到 </a:t>
            </a:r>
            <a:r>
              <a:rPr lang="en-US" altLang="zh-CN" sz="1547" dirty="0"/>
              <a:t>W=“</a:t>
            </a:r>
            <a:r>
              <a:rPr lang="zh-CN" altLang="en-US" sz="1547" dirty="0"/>
              <a:t>我们” ；</a:t>
            </a:r>
          </a:p>
          <a:p>
            <a:pPr lvl="1">
              <a:lnSpc>
                <a:spcPct val="100000"/>
              </a:lnSpc>
              <a:buFont typeface="Arial" panose="020B0604020202020204" pitchFamily="34" charset="0"/>
              <a:buChar char="•"/>
            </a:pPr>
            <a:r>
              <a:rPr lang="zh-CN" altLang="en-US" sz="1547" dirty="0"/>
              <a:t>（</a:t>
            </a:r>
            <a:r>
              <a:rPr lang="en-US" altLang="zh-CN" sz="1547" dirty="0"/>
              <a:t>9</a:t>
            </a:r>
            <a:r>
              <a:rPr lang="zh-CN" altLang="en-US" sz="1547" dirty="0"/>
              <a:t>） 查词表， “我们”在词表中，将 </a:t>
            </a:r>
            <a:r>
              <a:rPr lang="en-US" altLang="zh-CN" sz="1547" dirty="0"/>
              <a:t>W </a:t>
            </a:r>
            <a:r>
              <a:rPr lang="zh-CN" altLang="en-US" sz="1547" dirty="0"/>
              <a:t>加入到 </a:t>
            </a:r>
            <a:r>
              <a:rPr lang="en-US" altLang="zh-CN" sz="1547" dirty="0"/>
              <a:t>S2 </a:t>
            </a:r>
            <a:r>
              <a:rPr lang="zh-CN" altLang="en-US" sz="1547" dirty="0"/>
              <a:t>中，</a:t>
            </a:r>
            <a:r>
              <a:rPr lang="en-US" altLang="zh-CN" sz="1547" dirty="0"/>
              <a:t>S2=“</a:t>
            </a:r>
            <a:r>
              <a:rPr lang="zh-CN" altLang="en-US" sz="1547" dirty="0"/>
              <a:t>今天</a:t>
            </a:r>
            <a:r>
              <a:rPr lang="en-US" altLang="zh-CN" sz="1547" dirty="0"/>
              <a:t>/</a:t>
            </a:r>
            <a:r>
              <a:rPr lang="zh-CN" altLang="en-US" sz="1547" dirty="0"/>
              <a:t>我们” ，并将 </a:t>
            </a:r>
            <a:r>
              <a:rPr lang="en-US" altLang="zh-CN" sz="1547" dirty="0"/>
              <a:t>W </a:t>
            </a:r>
            <a:r>
              <a:rPr lang="zh-CN" altLang="en-US" sz="1547" dirty="0"/>
              <a:t>从 </a:t>
            </a:r>
            <a:r>
              <a:rPr lang="en-US" altLang="zh-CN" sz="1547" dirty="0"/>
              <a:t>S1 </a:t>
            </a:r>
            <a:r>
              <a:rPr lang="zh-CN" altLang="en-US" sz="1547" dirty="0"/>
              <a:t>中去掉，此时 </a:t>
            </a:r>
            <a:r>
              <a:rPr lang="en-US" altLang="zh-CN" sz="1547" dirty="0"/>
              <a:t>S1=“</a:t>
            </a:r>
            <a:r>
              <a:rPr lang="zh-CN" altLang="en-US" sz="1547" dirty="0"/>
              <a:t>要学习电商产品评价数据情感分析案例” ；</a:t>
            </a:r>
          </a:p>
          <a:p>
            <a:pPr lvl="1">
              <a:lnSpc>
                <a:spcPct val="100000"/>
              </a:lnSpc>
              <a:buFont typeface="Arial" panose="020B0604020202020204" pitchFamily="34" charset="0"/>
              <a:buChar char="•"/>
            </a:pPr>
            <a:r>
              <a:rPr lang="en-US" altLang="zh-CN" sz="1547" dirty="0"/>
              <a:t>…….</a:t>
            </a:r>
          </a:p>
          <a:p>
            <a:pPr lvl="1">
              <a:lnSpc>
                <a:spcPct val="100000"/>
              </a:lnSpc>
              <a:buFont typeface="Arial" panose="020B0604020202020204" pitchFamily="34" charset="0"/>
              <a:buChar char="•"/>
            </a:pPr>
            <a:r>
              <a:rPr lang="en-US" altLang="zh-CN" sz="1547" dirty="0"/>
              <a:t>…….</a:t>
            </a:r>
          </a:p>
          <a:p>
            <a:pPr lvl="1">
              <a:lnSpc>
                <a:spcPct val="100000"/>
              </a:lnSpc>
              <a:buFont typeface="Arial" panose="020B0604020202020204" pitchFamily="34" charset="0"/>
              <a:buChar char="•"/>
            </a:pPr>
            <a:r>
              <a:rPr lang="zh-CN" altLang="en-US" sz="1547" dirty="0"/>
              <a:t>（</a:t>
            </a:r>
            <a:r>
              <a:rPr lang="en-US" altLang="zh-CN" sz="1547" dirty="0"/>
              <a:t>n-1</a:t>
            </a:r>
            <a:r>
              <a:rPr lang="zh-CN" altLang="en-US" sz="1547" dirty="0"/>
              <a:t>） </a:t>
            </a:r>
            <a:r>
              <a:rPr lang="en-US" altLang="zh-CN" sz="1547" dirty="0"/>
              <a:t>S2=“/</a:t>
            </a:r>
            <a:r>
              <a:rPr lang="zh-CN" altLang="en-US" sz="1547" dirty="0"/>
              <a:t>今天</a:t>
            </a:r>
            <a:r>
              <a:rPr lang="en-US" altLang="zh-CN" sz="1547" dirty="0"/>
              <a:t>/</a:t>
            </a:r>
            <a:r>
              <a:rPr lang="zh-CN" altLang="en-US" sz="1547" dirty="0"/>
              <a:t>我们</a:t>
            </a:r>
            <a:r>
              <a:rPr lang="en-US" altLang="zh-CN" sz="1547" dirty="0"/>
              <a:t>/</a:t>
            </a:r>
            <a:r>
              <a:rPr lang="zh-CN" altLang="en-US" sz="1547" dirty="0"/>
              <a:t>要</a:t>
            </a:r>
            <a:r>
              <a:rPr lang="en-US" altLang="zh-CN" sz="1547" dirty="0"/>
              <a:t>/</a:t>
            </a:r>
            <a:r>
              <a:rPr lang="zh-CN" altLang="en-US" sz="1547" dirty="0"/>
              <a:t>学习 </a:t>
            </a:r>
            <a:r>
              <a:rPr lang="en-US" altLang="zh-CN" sz="1547" dirty="0"/>
              <a:t>/</a:t>
            </a:r>
            <a:r>
              <a:rPr lang="zh-CN" altLang="en-US" sz="1547" dirty="0"/>
              <a:t>电商产品</a:t>
            </a:r>
            <a:r>
              <a:rPr lang="en-US" altLang="zh-CN" sz="1547" dirty="0"/>
              <a:t>/</a:t>
            </a:r>
            <a:r>
              <a:rPr lang="zh-CN" altLang="en-US" sz="1547" dirty="0"/>
              <a:t>评价</a:t>
            </a:r>
            <a:r>
              <a:rPr lang="en-US" altLang="zh-CN" sz="1547" dirty="0"/>
              <a:t>/</a:t>
            </a:r>
            <a:r>
              <a:rPr lang="zh-CN" altLang="en-US" sz="1547" dirty="0"/>
              <a:t>数据</a:t>
            </a:r>
            <a:r>
              <a:rPr lang="en-US" altLang="zh-CN" sz="1547" dirty="0"/>
              <a:t>/</a:t>
            </a:r>
            <a:r>
              <a:rPr lang="zh-CN" altLang="en-US" sz="1547" dirty="0"/>
              <a:t>情感</a:t>
            </a:r>
            <a:r>
              <a:rPr lang="en-US" altLang="zh-CN" sz="1547" dirty="0"/>
              <a:t>/</a:t>
            </a:r>
            <a:r>
              <a:rPr lang="zh-CN" altLang="en-US" sz="1547" dirty="0"/>
              <a:t>分析</a:t>
            </a:r>
            <a:r>
              <a:rPr lang="en-US" altLang="zh-CN" sz="1547" dirty="0"/>
              <a:t>/</a:t>
            </a:r>
            <a:r>
              <a:rPr lang="zh-CN" altLang="en-US" sz="1547" dirty="0"/>
              <a:t>案例</a:t>
            </a:r>
            <a:r>
              <a:rPr lang="en-US" altLang="zh-CN" sz="1547" dirty="0"/>
              <a:t>/” </a:t>
            </a:r>
            <a:r>
              <a:rPr lang="zh-CN" altLang="en-US" sz="1547" dirty="0"/>
              <a:t>，此时 </a:t>
            </a:r>
            <a:r>
              <a:rPr lang="en-US" altLang="zh-CN" sz="1547" dirty="0"/>
              <a:t>S1=“” </a:t>
            </a:r>
            <a:r>
              <a:rPr lang="zh-CN" altLang="en-US" sz="1547" dirty="0"/>
              <a:t>。</a:t>
            </a:r>
          </a:p>
          <a:p>
            <a:pPr lvl="1">
              <a:lnSpc>
                <a:spcPct val="100000"/>
              </a:lnSpc>
              <a:buFont typeface="Arial" panose="020B0604020202020204" pitchFamily="34" charset="0"/>
              <a:buChar char="•"/>
            </a:pPr>
            <a:r>
              <a:rPr lang="zh-CN" altLang="en-US" sz="1547" dirty="0"/>
              <a:t>（</a:t>
            </a:r>
            <a:r>
              <a:rPr lang="en-US" altLang="zh-CN" sz="1547" dirty="0"/>
              <a:t>n</a:t>
            </a:r>
            <a:r>
              <a:rPr lang="zh-CN" altLang="en-US" sz="1547" dirty="0"/>
              <a:t>） </a:t>
            </a:r>
            <a:r>
              <a:rPr lang="en-US" altLang="zh-CN" sz="1547" dirty="0"/>
              <a:t>S1 </a:t>
            </a:r>
            <a:r>
              <a:rPr lang="zh-CN" altLang="en-US" sz="1547" dirty="0"/>
              <a:t>为空，输出 </a:t>
            </a:r>
            <a:r>
              <a:rPr lang="en-US" altLang="zh-CN" sz="1547" dirty="0"/>
              <a:t>S2 </a:t>
            </a:r>
            <a:r>
              <a:rPr lang="zh-CN" altLang="en-US" sz="1547" dirty="0"/>
              <a:t>作为分词结果，分词过程结束。</a:t>
            </a:r>
          </a:p>
          <a:p>
            <a:pPr>
              <a:lnSpc>
                <a:spcPct val="100000"/>
              </a:lnSpc>
            </a:pPr>
            <a:endParaRPr lang="zh-CN" altLang="en-US" sz="1600" dirty="0"/>
          </a:p>
        </p:txBody>
      </p:sp>
      <p:sp>
        <p:nvSpPr>
          <p:cNvPr id="46082" name="标题 1"/>
          <p:cNvSpPr>
            <a:spLocks noGrp="1"/>
          </p:cNvSpPr>
          <p:nvPr>
            <p:ph type="title"/>
          </p:nvPr>
        </p:nvSpPr>
        <p:spPr/>
        <p:txBody>
          <a:bodyPr/>
          <a:lstStyle/>
          <a:p>
            <a:r>
              <a:rPr lang="zh-CN" altLang="en-US" dirty="0"/>
              <a:t>分词的基本方法</a:t>
            </a:r>
          </a:p>
        </p:txBody>
      </p:sp>
    </p:spTree>
    <p:extLst>
      <p:ext uri="{BB962C8B-B14F-4D97-AF65-F5344CB8AC3E}">
        <p14:creationId xmlns:p14="http://schemas.microsoft.com/office/powerpoint/2010/main" val="1882796005"/>
      </p:ext>
    </p:extLst>
  </p:cSld>
  <p:clrMapOvr>
    <a:masterClrMapping/>
  </p:clrMapOvr>
  <mc:AlternateContent xmlns:mc="http://schemas.openxmlformats.org/markup-compatibility/2006" xmlns:p14="http://schemas.microsoft.com/office/powerpoint/2010/main">
    <mc:Choice Requires="p14">
      <p:transition spd="slow" p14:dur="2000" advTm="2880"/>
    </mc:Choice>
    <mc:Fallback xmlns="">
      <p:transition spd="slow" advTm="288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dirty="0"/>
              <a:t>逆向最大匹配法（</a:t>
            </a:r>
            <a:r>
              <a:rPr lang="en-US" altLang="zh-CN" dirty="0"/>
              <a:t>Reverse Maximum method</a:t>
            </a:r>
            <a:r>
              <a:rPr lang="zh-CN" altLang="en-US" dirty="0"/>
              <a:t>）</a:t>
            </a:r>
            <a:endParaRPr lang="en-US" altLang="zh-CN" dirty="0"/>
          </a:p>
          <a:p>
            <a:pPr marL="0" indent="0">
              <a:lnSpc>
                <a:spcPct val="150000"/>
              </a:lnSpc>
              <a:buNone/>
              <a:defRPr/>
            </a:pPr>
            <a:r>
              <a:rPr lang="zh-CN" altLang="en-US" dirty="0"/>
              <a:t>     匹配方向与正向最大匹配法相反，是从右向左。</a:t>
            </a:r>
          </a:p>
          <a:p>
            <a:pPr marL="0" indent="0">
              <a:lnSpc>
                <a:spcPct val="150000"/>
              </a:lnSpc>
              <a:buNone/>
              <a:defRPr/>
            </a:pPr>
            <a:r>
              <a:rPr lang="zh-CN" altLang="en-US" dirty="0"/>
              <a:t>     实验表明：对于汉语来说，逆向最大匹配法比</a:t>
            </a:r>
            <a:r>
              <a:rPr lang="en-US" altLang="zh-CN" dirty="0"/>
              <a:t>(</a:t>
            </a:r>
            <a:r>
              <a:rPr lang="zh-CN" altLang="en-US" dirty="0"/>
              <a:t>正向</a:t>
            </a:r>
            <a:r>
              <a:rPr lang="en-US" altLang="zh-CN" dirty="0"/>
              <a:t>)</a:t>
            </a:r>
            <a:r>
              <a:rPr lang="zh-CN" altLang="en-US" dirty="0"/>
              <a:t>最大匹配法更有效。</a:t>
            </a:r>
          </a:p>
          <a:p>
            <a:pPr>
              <a:lnSpc>
                <a:spcPct val="150000"/>
              </a:lnSpc>
              <a:defRPr/>
            </a:pPr>
            <a:r>
              <a:rPr lang="zh-CN" altLang="en-US" dirty="0"/>
              <a:t> 双向匹配法</a:t>
            </a:r>
            <a:r>
              <a:rPr lang="en-US" altLang="zh-CN" dirty="0"/>
              <a:t>(Bi-direction Matching method)</a:t>
            </a:r>
          </a:p>
          <a:p>
            <a:pPr marL="0" indent="0">
              <a:lnSpc>
                <a:spcPct val="150000"/>
              </a:lnSpc>
              <a:buNone/>
              <a:defRPr/>
            </a:pPr>
            <a:r>
              <a:rPr lang="en-US" altLang="zh-CN" dirty="0"/>
              <a:t>       </a:t>
            </a:r>
            <a:r>
              <a:rPr lang="zh-CN" altLang="en-US" dirty="0"/>
              <a:t>比较正向法与逆向法的分词结果，从而决定正确的分词。</a:t>
            </a:r>
            <a:endParaRPr lang="en-US" altLang="zh-CN" dirty="0"/>
          </a:p>
          <a:p>
            <a:pPr>
              <a:lnSpc>
                <a:spcPct val="150000"/>
              </a:lnSpc>
              <a:defRPr/>
            </a:pPr>
            <a:r>
              <a:rPr lang="zh-CN" altLang="en-US" dirty="0"/>
              <a:t>最佳匹配法（</a:t>
            </a:r>
            <a:r>
              <a:rPr lang="en-US" altLang="zh-CN" dirty="0"/>
              <a:t>Optimum Matching method, OM</a:t>
            </a:r>
            <a:r>
              <a:rPr lang="zh-CN" altLang="en-US" dirty="0"/>
              <a:t>法）</a:t>
            </a:r>
          </a:p>
          <a:p>
            <a:pPr marL="0" indent="0">
              <a:lnSpc>
                <a:spcPct val="150000"/>
              </a:lnSpc>
              <a:buNone/>
              <a:defRPr/>
            </a:pPr>
            <a:r>
              <a:rPr lang="zh-CN" altLang="en-US" dirty="0"/>
              <a:t>      将词典中的单词按它们在文本中的出现频度的大小排列，高频度的单词排在前，频度低的单词排在后，从而提高匹配的速度。</a:t>
            </a:r>
          </a:p>
          <a:p>
            <a:pPr marL="0" indent="0">
              <a:lnSpc>
                <a:spcPct val="150000"/>
              </a:lnSpc>
              <a:buNone/>
              <a:defRPr/>
            </a:pPr>
            <a:r>
              <a:rPr lang="zh-CN" altLang="en-US" dirty="0"/>
              <a:t>       </a:t>
            </a:r>
          </a:p>
        </p:txBody>
      </p:sp>
      <p:sp>
        <p:nvSpPr>
          <p:cNvPr id="48130" name="标题 1"/>
          <p:cNvSpPr>
            <a:spLocks noGrp="1"/>
          </p:cNvSpPr>
          <p:nvPr>
            <p:ph type="title"/>
          </p:nvPr>
        </p:nvSpPr>
        <p:spPr/>
        <p:txBody>
          <a:bodyPr/>
          <a:lstStyle/>
          <a:p>
            <a:r>
              <a:rPr lang="zh-CN" altLang="en-US"/>
              <a:t>其他基于匹配的分词方法</a:t>
            </a:r>
          </a:p>
        </p:txBody>
      </p:sp>
    </p:spTree>
  </p:cSld>
  <p:clrMapOvr>
    <a:masterClrMapping/>
  </p:clrMapOvr>
  <mc:AlternateContent xmlns:mc="http://schemas.openxmlformats.org/markup-compatibility/2006" xmlns:p14="http://schemas.microsoft.com/office/powerpoint/2010/main">
    <mc:Choice Requires="p14">
      <p:transition spd="slow" p14:dur="2000" advTm="4774"/>
    </mc:Choice>
    <mc:Fallback xmlns="">
      <p:transition spd="slow" advTm="477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defRPr/>
            </a:pPr>
            <a:r>
              <a:rPr lang="en-US" altLang="zh-CN" dirty="0"/>
              <a:t>1</a:t>
            </a:r>
            <a:r>
              <a:rPr lang="zh-CN" altLang="en-US" dirty="0"/>
              <a:t>、基本思想</a:t>
            </a:r>
          </a:p>
          <a:p>
            <a:pPr marL="0" indent="0">
              <a:buNone/>
              <a:defRPr/>
            </a:pPr>
            <a:r>
              <a:rPr lang="zh-CN" altLang="en-US" dirty="0"/>
              <a:t>      一个待切分的汉字串可能包含多种分词结果， </a:t>
            </a:r>
            <a:endParaRPr lang="en-US" altLang="zh-CN" dirty="0"/>
          </a:p>
          <a:p>
            <a:pPr marL="0" indent="0">
              <a:buNone/>
              <a:defRPr/>
            </a:pPr>
            <a:r>
              <a:rPr lang="zh-CN" altLang="en-US" dirty="0"/>
              <a:t>将其中概率最大的那个作为该字串的分词结果。</a:t>
            </a:r>
            <a:endParaRPr lang="en-US" altLang="zh-CN" dirty="0"/>
          </a:p>
          <a:p>
            <a:pPr marL="0" indent="0">
              <a:buNone/>
              <a:defRPr/>
            </a:pPr>
            <a:r>
              <a:rPr lang="en-US" altLang="zh-CN" dirty="0"/>
              <a:t>2</a:t>
            </a:r>
            <a:r>
              <a:rPr lang="zh-CN" altLang="en-US" dirty="0"/>
              <a:t>、基本示例</a:t>
            </a:r>
            <a:endParaRPr lang="en-US" altLang="zh-CN" dirty="0"/>
          </a:p>
          <a:p>
            <a:pPr marL="0" indent="0">
              <a:buNone/>
              <a:defRPr/>
            </a:pPr>
            <a:endParaRPr lang="en-US" altLang="zh-CN" dirty="0"/>
          </a:p>
          <a:p>
            <a:pPr marL="0" indent="0">
              <a:buNone/>
              <a:defRPr/>
            </a:pPr>
            <a:endParaRPr lang="en-US" altLang="zh-CN" dirty="0"/>
          </a:p>
          <a:p>
            <a:pPr marL="0" indent="0">
              <a:buNone/>
              <a:defRPr/>
            </a:pPr>
            <a:endParaRPr lang="en-US" altLang="zh-CN" dirty="0"/>
          </a:p>
          <a:p>
            <a:pPr marL="0" indent="0">
              <a:buNone/>
              <a:defRPr/>
            </a:pPr>
            <a:r>
              <a:rPr lang="en-US" altLang="zh-CN" sz="1400" dirty="0"/>
              <a:t>S</a:t>
            </a:r>
            <a:r>
              <a:rPr lang="zh-CN" altLang="en-US" sz="1400" dirty="0"/>
              <a:t>：有意见分歧</a:t>
            </a:r>
          </a:p>
          <a:p>
            <a:pPr marL="0" indent="0">
              <a:buNone/>
              <a:defRPr/>
            </a:pPr>
            <a:r>
              <a:rPr lang="en-US" altLang="zh-CN" sz="1400" dirty="0"/>
              <a:t>W1</a:t>
            </a:r>
            <a:r>
              <a:rPr lang="zh-CN" altLang="en-US" sz="1400" dirty="0"/>
              <a:t>：有</a:t>
            </a:r>
            <a:r>
              <a:rPr lang="en-US" altLang="zh-CN" sz="1400" dirty="0"/>
              <a:t>/ </a:t>
            </a:r>
            <a:r>
              <a:rPr lang="zh-CN" altLang="en-US" sz="1400" dirty="0"/>
              <a:t>意见</a:t>
            </a:r>
            <a:r>
              <a:rPr lang="en-US" altLang="zh-CN" sz="1400" dirty="0"/>
              <a:t>/ </a:t>
            </a:r>
            <a:r>
              <a:rPr lang="zh-CN" altLang="en-US" sz="1400" dirty="0"/>
              <a:t>分歧</a:t>
            </a:r>
            <a:r>
              <a:rPr lang="en-US" altLang="zh-CN" sz="1400" dirty="0"/>
              <a:t>/</a:t>
            </a:r>
          </a:p>
          <a:p>
            <a:pPr marL="0" indent="0">
              <a:buNone/>
              <a:defRPr/>
            </a:pPr>
            <a:r>
              <a:rPr lang="en-US" altLang="zh-CN" sz="1400" dirty="0"/>
              <a:t>W2</a:t>
            </a:r>
            <a:r>
              <a:rPr lang="zh-CN" altLang="en-US" sz="1400" dirty="0"/>
              <a:t>：有意</a:t>
            </a:r>
            <a:r>
              <a:rPr lang="en-US" altLang="zh-CN" sz="1400" dirty="0"/>
              <a:t>/ </a:t>
            </a:r>
            <a:r>
              <a:rPr lang="zh-CN" altLang="en-US" sz="1400" dirty="0"/>
              <a:t>见</a:t>
            </a:r>
            <a:r>
              <a:rPr lang="en-US" altLang="zh-CN" sz="1400" dirty="0"/>
              <a:t>/ </a:t>
            </a:r>
            <a:r>
              <a:rPr lang="zh-CN" altLang="en-US" sz="1400" dirty="0"/>
              <a:t>分歧</a:t>
            </a:r>
            <a:r>
              <a:rPr lang="en-US" altLang="zh-CN" sz="1400" dirty="0"/>
              <a:t>/</a:t>
            </a:r>
          </a:p>
        </p:txBody>
      </p:sp>
      <p:sp>
        <p:nvSpPr>
          <p:cNvPr id="50178" name="标题 1"/>
          <p:cNvSpPr>
            <a:spLocks noGrp="1"/>
          </p:cNvSpPr>
          <p:nvPr>
            <p:ph type="title"/>
          </p:nvPr>
        </p:nvSpPr>
        <p:spPr/>
        <p:txBody>
          <a:bodyPr/>
          <a:lstStyle/>
          <a:p>
            <a:r>
              <a:rPr lang="zh-CN" altLang="en-US"/>
              <a:t>分词的基本方法</a:t>
            </a:r>
          </a:p>
        </p:txBody>
      </p:sp>
      <p:sp>
        <p:nvSpPr>
          <p:cNvPr id="2" name="内容占位符 1">
            <a:extLst>
              <a:ext uri="{FF2B5EF4-FFF2-40B4-BE49-F238E27FC236}">
                <a16:creationId xmlns:a16="http://schemas.microsoft.com/office/drawing/2014/main" id="{79BE59FF-A824-4153-8987-9B8EB20EB000}"/>
              </a:ext>
            </a:extLst>
          </p:cNvPr>
          <p:cNvSpPr>
            <a:spLocks noGrp="1"/>
          </p:cNvSpPr>
          <p:nvPr>
            <p:ph idx="10"/>
          </p:nvPr>
        </p:nvSpPr>
        <p:spPr/>
        <p:txBody>
          <a:bodyPr/>
          <a:lstStyle/>
          <a:p>
            <a:r>
              <a:rPr lang="zh-CN" altLang="en-US" dirty="0"/>
              <a:t>最大概率法</a:t>
            </a:r>
            <a:endParaRPr lang="en-US" altLang="zh-CN" dirty="0"/>
          </a:p>
        </p:txBody>
      </p:sp>
      <p:pic>
        <p:nvPicPr>
          <p:cNvPr id="5018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3338" y="3398148"/>
            <a:ext cx="4213225" cy="1836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181"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5341939"/>
            <a:ext cx="2687637" cy="39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182"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60096" y="1063770"/>
            <a:ext cx="3672408" cy="5316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854"/>
    </mc:Choice>
    <mc:Fallback xmlns="">
      <p:transition spd="slow" advTm="485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1881188" y="3357563"/>
            <a:ext cx="3571875" cy="0"/>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3000375" y="2286000"/>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fontAlgn="auto" hangingPunct="1">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6" name="AutoShape 12">
            <a:hlinkClick r:id="" action="ppaction://noaction" highlightClick="1"/>
          </p:cNvPr>
          <p:cNvSpPr>
            <a:spLocks noChangeArrowheads="1"/>
          </p:cNvSpPr>
          <p:nvPr/>
        </p:nvSpPr>
        <p:spPr bwMode="auto">
          <a:xfrm>
            <a:off x="4368801" y="3444876"/>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b="1" dirty="0">
                <a:solidFill>
                  <a:schemeClr val="bg1"/>
                </a:solidFill>
                <a:latin typeface="微软雅黑" pitchFamily="34" charset="-122"/>
                <a:ea typeface="微软雅黑" pitchFamily="34" charset="-122"/>
                <a:sym typeface="微软雅黑" pitchFamily="34" charset="-122"/>
              </a:rPr>
              <a:t> </a:t>
            </a:r>
            <a:r>
              <a:rPr lang="zh-CN" altLang="en-US" sz="1800" dirty="0">
                <a:solidFill>
                  <a:schemeClr val="bg1"/>
                </a:solidFill>
                <a:latin typeface="微软雅黑" pitchFamily="34" charset="-122"/>
                <a:ea typeface="微软雅黑" pitchFamily="34" charset="-122"/>
                <a:sym typeface="微软雅黑" pitchFamily="34" charset="-122"/>
              </a:rPr>
              <a:t>上机实验</a:t>
            </a:r>
          </a:p>
        </p:txBody>
      </p:sp>
      <p:sp>
        <p:nvSpPr>
          <p:cNvPr id="7" name="Oval 13">
            <a:hlinkClick r:id="" action="ppaction://noaction" highlightClick="1"/>
          </p:cNvPr>
          <p:cNvSpPr>
            <a:spLocks noChangeArrowheads="1"/>
          </p:cNvSpPr>
          <p:nvPr/>
        </p:nvSpPr>
        <p:spPr bwMode="auto">
          <a:xfrm>
            <a:off x="3379789" y="3444876"/>
            <a:ext cx="623887" cy="576263"/>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3</a:t>
            </a:r>
          </a:p>
        </p:txBody>
      </p:sp>
      <p:sp>
        <p:nvSpPr>
          <p:cNvPr id="8" name="Oval 15">
            <a:hlinkClick r:id="" action="ppaction://noaction" highlightClick="1"/>
          </p:cNvPr>
          <p:cNvSpPr>
            <a:spLocks noChangeArrowheads="1"/>
          </p:cNvSpPr>
          <p:nvPr/>
        </p:nvSpPr>
        <p:spPr bwMode="auto">
          <a:xfrm>
            <a:off x="3379789" y="2003410"/>
            <a:ext cx="623887" cy="576262"/>
          </a:xfrm>
          <a:prstGeom prst="ellipse">
            <a:avLst/>
          </a:prstGeom>
          <a:solidFill>
            <a:srgbClr val="FB9708"/>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1</a:t>
            </a:r>
          </a:p>
        </p:txBody>
      </p:sp>
      <p:sp>
        <p:nvSpPr>
          <p:cNvPr id="9" name="AutoShape 17">
            <a:hlinkClick r:id="" action="ppaction://noaction" highlightClick="1"/>
          </p:cNvPr>
          <p:cNvSpPr>
            <a:spLocks noChangeArrowheads="1"/>
          </p:cNvSpPr>
          <p:nvPr/>
        </p:nvSpPr>
        <p:spPr bwMode="auto">
          <a:xfrm>
            <a:off x="4368801" y="2003410"/>
            <a:ext cx="4602163" cy="576262"/>
          </a:xfrm>
          <a:prstGeom prst="actionButtonBlank">
            <a:avLst/>
          </a:prstGeom>
          <a:solidFill>
            <a:srgbClr val="FB9708"/>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背景与挖掘目标</a:t>
            </a:r>
            <a:endParaRPr lang="zh-CN" altLang="en-US" sz="1800" dirty="0">
              <a:solidFill>
                <a:schemeClr val="bg1"/>
              </a:solidFill>
              <a:latin typeface="微软雅黑" pitchFamily="34" charset="-122"/>
              <a:ea typeface="微软雅黑" pitchFamily="34" charset="-122"/>
            </a:endParaRPr>
          </a:p>
        </p:txBody>
      </p:sp>
      <p:sp>
        <p:nvSpPr>
          <p:cNvPr id="10" name="Oval 13">
            <a:hlinkClick r:id="" action="ppaction://noaction" highlightClick="1"/>
          </p:cNvPr>
          <p:cNvSpPr>
            <a:spLocks noChangeArrowheads="1"/>
          </p:cNvSpPr>
          <p:nvPr/>
        </p:nvSpPr>
        <p:spPr bwMode="auto">
          <a:xfrm>
            <a:off x="3379789" y="4217988"/>
            <a:ext cx="623887" cy="576262"/>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4</a:t>
            </a:r>
          </a:p>
        </p:txBody>
      </p:sp>
      <p:sp>
        <p:nvSpPr>
          <p:cNvPr id="11" name="AutoShape 12">
            <a:hlinkClick r:id="" action="ppaction://noaction" highlightClick="1"/>
          </p:cNvPr>
          <p:cNvSpPr>
            <a:spLocks noChangeArrowheads="1"/>
          </p:cNvSpPr>
          <p:nvPr/>
        </p:nvSpPr>
        <p:spPr bwMode="auto">
          <a:xfrm>
            <a:off x="4368801" y="2714626"/>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分析方法与过程</a:t>
            </a:r>
            <a:endParaRPr lang="zh-CN" altLang="en-US" sz="1800" dirty="0">
              <a:solidFill>
                <a:schemeClr val="bg1"/>
              </a:solidFill>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79789" y="2714626"/>
            <a:ext cx="623887" cy="576263"/>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2</a:t>
            </a:r>
          </a:p>
        </p:txBody>
      </p:sp>
      <p:sp>
        <p:nvSpPr>
          <p:cNvPr id="13" name="AutoShape 12">
            <a:hlinkClick r:id="" action="ppaction://noaction" highlightClick="1"/>
          </p:cNvPr>
          <p:cNvSpPr>
            <a:spLocks noChangeArrowheads="1"/>
          </p:cNvSpPr>
          <p:nvPr/>
        </p:nvSpPr>
        <p:spPr bwMode="auto">
          <a:xfrm>
            <a:off x="4381501" y="4210051"/>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rPr>
              <a:t>拓展思考</a:t>
            </a:r>
          </a:p>
        </p:txBody>
      </p:sp>
      <p:sp>
        <p:nvSpPr>
          <p:cNvPr id="21520" name="标题 13"/>
          <p:cNvSpPr>
            <a:spLocks noGrp="1"/>
          </p:cNvSpPr>
          <p:nvPr>
            <p:ph type="title"/>
          </p:nvPr>
        </p:nvSpPr>
        <p:spPr/>
        <p:txBody>
          <a:bodyPr/>
          <a:lstStyle/>
          <a:p>
            <a:r>
              <a:rPr lang="zh-CN" altLang="en-US" dirty="0"/>
              <a:t>目录</a:t>
            </a:r>
          </a:p>
        </p:txBody>
      </p:sp>
    </p:spTree>
  </p:cSld>
  <p:clrMapOvr>
    <a:masterClrMapping/>
  </p:clrMapOvr>
  <p:transition advTm="219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lstStyle/>
          <a:p>
            <a:pPr>
              <a:lnSpc>
                <a:spcPct val="150000"/>
              </a:lnSpc>
              <a:defRPr/>
            </a:pPr>
            <a:r>
              <a:rPr lang="zh-CN" altLang="en-US" sz="1800" dirty="0"/>
              <a:t>交集型歧义</a:t>
            </a:r>
            <a:endParaRPr lang="en-US" altLang="zh-CN" sz="1800" dirty="0"/>
          </a:p>
          <a:p>
            <a:pPr marL="0" indent="0">
              <a:buNone/>
              <a:defRPr/>
            </a:pPr>
            <a:r>
              <a:rPr lang="en-US" altLang="zh-CN" dirty="0"/>
              <a:t>        </a:t>
            </a:r>
            <a:r>
              <a:rPr lang="en-US" altLang="zh-CN" dirty="0">
                <a:latin typeface="+mn-ea"/>
                <a:ea typeface="+mn-ea"/>
              </a:rPr>
              <a:t>AB</a:t>
            </a:r>
            <a:r>
              <a:rPr lang="zh-CN" altLang="en-US" dirty="0">
                <a:latin typeface="+mn-ea"/>
                <a:ea typeface="+mn-ea"/>
              </a:rPr>
              <a:t>和</a:t>
            </a:r>
            <a:r>
              <a:rPr lang="en-US" altLang="zh-CN" dirty="0">
                <a:latin typeface="+mn-ea"/>
                <a:ea typeface="+mn-ea"/>
              </a:rPr>
              <a:t>BC</a:t>
            </a:r>
            <a:r>
              <a:rPr lang="zh-CN" altLang="en-US" dirty="0">
                <a:latin typeface="+mn-ea"/>
                <a:ea typeface="+mn-ea"/>
              </a:rPr>
              <a:t>都是词典中的词</a:t>
            </a:r>
            <a:r>
              <a:rPr lang="en-US" altLang="zh-CN" dirty="0">
                <a:latin typeface="+mn-ea"/>
                <a:ea typeface="+mn-ea"/>
              </a:rPr>
              <a:t>:</a:t>
            </a:r>
          </a:p>
          <a:p>
            <a:pPr marL="0" indent="0">
              <a:buNone/>
              <a:defRPr/>
            </a:pPr>
            <a:r>
              <a:rPr lang="en-US" altLang="zh-CN" dirty="0">
                <a:latin typeface="+mn-ea"/>
                <a:ea typeface="+mn-ea"/>
              </a:rPr>
              <a:t>    1</a:t>
            </a:r>
            <a:r>
              <a:rPr lang="zh-CN" altLang="en-US" dirty="0">
                <a:latin typeface="+mn-ea"/>
                <a:ea typeface="+mn-ea"/>
              </a:rPr>
              <a:t>、网球场：</a:t>
            </a:r>
            <a:endParaRPr lang="en-US" altLang="zh-CN" dirty="0">
              <a:latin typeface="+mn-ea"/>
              <a:ea typeface="+mn-ea"/>
            </a:endParaRPr>
          </a:p>
          <a:p>
            <a:pPr marL="0" indent="0">
              <a:buNone/>
              <a:defRPr/>
            </a:pPr>
            <a:r>
              <a:rPr lang="zh-CN" altLang="en-US" dirty="0">
                <a:latin typeface="+mn-ea"/>
                <a:ea typeface="+mn-ea"/>
              </a:rPr>
              <a:t>     网球</a:t>
            </a:r>
            <a:r>
              <a:rPr lang="en-US" altLang="zh-CN" dirty="0">
                <a:latin typeface="+mn-ea"/>
                <a:ea typeface="+mn-ea"/>
              </a:rPr>
              <a:t>  </a:t>
            </a:r>
            <a:r>
              <a:rPr lang="zh-CN" altLang="en-US" dirty="0">
                <a:latin typeface="+mn-ea"/>
                <a:ea typeface="+mn-ea"/>
              </a:rPr>
              <a:t>场，</a:t>
            </a:r>
            <a:r>
              <a:rPr lang="en-US" altLang="zh-CN" dirty="0">
                <a:latin typeface="+mn-ea"/>
                <a:ea typeface="+mn-ea"/>
              </a:rPr>
              <a:t> </a:t>
            </a:r>
            <a:r>
              <a:rPr lang="zh-CN" altLang="en-US" dirty="0">
                <a:latin typeface="+mn-ea"/>
                <a:ea typeface="+mn-ea"/>
              </a:rPr>
              <a:t>网</a:t>
            </a:r>
            <a:r>
              <a:rPr lang="en-US" altLang="zh-CN" dirty="0">
                <a:latin typeface="+mn-ea"/>
                <a:ea typeface="+mn-ea"/>
              </a:rPr>
              <a:t>  </a:t>
            </a:r>
            <a:r>
              <a:rPr lang="zh-CN" altLang="en-US" dirty="0">
                <a:latin typeface="+mn-ea"/>
                <a:ea typeface="+mn-ea"/>
              </a:rPr>
              <a:t>球场</a:t>
            </a:r>
            <a:endParaRPr lang="en-US" altLang="zh-CN" dirty="0">
              <a:latin typeface="+mn-ea"/>
              <a:ea typeface="+mn-ea"/>
            </a:endParaRPr>
          </a:p>
          <a:p>
            <a:pPr marL="0" indent="0">
              <a:spcBef>
                <a:spcPct val="0"/>
              </a:spcBef>
              <a:buClrTx/>
              <a:buNone/>
            </a:pPr>
            <a:r>
              <a:rPr lang="en-US" altLang="zh-CN" dirty="0">
                <a:solidFill>
                  <a:srgbClr val="494949"/>
                </a:solidFill>
                <a:latin typeface="+mn-ea"/>
                <a:ea typeface="+mn-ea"/>
              </a:rPr>
              <a:t>    2</a:t>
            </a:r>
            <a:r>
              <a:rPr lang="zh-CN" altLang="en-US" dirty="0">
                <a:solidFill>
                  <a:srgbClr val="494949"/>
                </a:solidFill>
                <a:latin typeface="+mn-ea"/>
                <a:ea typeface="+mn-ea"/>
              </a:rPr>
              <a:t>、</a:t>
            </a:r>
            <a:r>
              <a:rPr lang="zh-CN" altLang="zh-CN" dirty="0">
                <a:solidFill>
                  <a:srgbClr val="494949"/>
                </a:solidFill>
                <a:latin typeface="+mn-ea"/>
                <a:ea typeface="+mn-ea"/>
              </a:rPr>
              <a:t>研究生命的起源</a:t>
            </a:r>
            <a:endParaRPr lang="en-US" altLang="zh-CN" dirty="0">
              <a:solidFill>
                <a:srgbClr val="494949"/>
              </a:solidFill>
              <a:latin typeface="+mn-ea"/>
              <a:ea typeface="+mn-ea"/>
            </a:endParaRPr>
          </a:p>
          <a:p>
            <a:pPr marL="0" indent="0">
              <a:spcBef>
                <a:spcPct val="0"/>
              </a:spcBef>
              <a:buClrTx/>
              <a:buNone/>
            </a:pPr>
            <a:r>
              <a:rPr lang="en-US" altLang="zh-CN" dirty="0">
                <a:solidFill>
                  <a:srgbClr val="494949"/>
                </a:solidFill>
                <a:latin typeface="+mn-ea"/>
                <a:ea typeface="+mn-ea"/>
              </a:rPr>
              <a:t>     </a:t>
            </a:r>
            <a:r>
              <a:rPr lang="zh-CN" altLang="zh-CN" dirty="0">
                <a:solidFill>
                  <a:srgbClr val="494949"/>
                </a:solidFill>
                <a:latin typeface="+mn-ea"/>
                <a:ea typeface="+mn-ea"/>
              </a:rPr>
              <a:t>研究  生命  的  起源 </a:t>
            </a:r>
            <a:endParaRPr lang="zh-CN" altLang="zh-CN" dirty="0">
              <a:latin typeface="+mn-ea"/>
              <a:ea typeface="+mn-ea"/>
            </a:endParaRPr>
          </a:p>
          <a:p>
            <a:pPr marL="0" indent="0">
              <a:spcBef>
                <a:spcPct val="0"/>
              </a:spcBef>
              <a:buClrTx/>
              <a:buNone/>
            </a:pPr>
            <a:r>
              <a:rPr lang="en-US" altLang="zh-CN" dirty="0">
                <a:solidFill>
                  <a:srgbClr val="494949"/>
                </a:solidFill>
                <a:latin typeface="+mn-ea"/>
                <a:ea typeface="+mn-ea"/>
              </a:rPr>
              <a:t>     </a:t>
            </a:r>
            <a:r>
              <a:rPr lang="zh-CN" altLang="zh-CN" dirty="0">
                <a:solidFill>
                  <a:srgbClr val="494949"/>
                </a:solidFill>
                <a:latin typeface="+mn-ea"/>
                <a:ea typeface="+mn-ea"/>
              </a:rPr>
              <a:t>研究生  命  的  起源 </a:t>
            </a:r>
            <a:endParaRPr lang="en-US" altLang="zh-CN" dirty="0">
              <a:solidFill>
                <a:srgbClr val="494949"/>
              </a:solidFill>
              <a:latin typeface="+mn-ea"/>
              <a:ea typeface="+mn-ea"/>
            </a:endParaRPr>
          </a:p>
          <a:p>
            <a:pPr marL="0" indent="0">
              <a:spcBef>
                <a:spcPct val="0"/>
              </a:spcBef>
              <a:buClrTx/>
              <a:buNone/>
            </a:pPr>
            <a:endParaRPr lang="en-US" altLang="zh-CN" dirty="0">
              <a:solidFill>
                <a:srgbClr val="494949"/>
              </a:solidFill>
              <a:latin typeface="+mn-ea"/>
              <a:ea typeface="+mn-ea"/>
            </a:endParaRPr>
          </a:p>
          <a:p>
            <a:pPr marL="0" indent="0">
              <a:spcBef>
                <a:spcPct val="0"/>
              </a:spcBef>
              <a:buClrTx/>
              <a:buNone/>
            </a:pPr>
            <a:endParaRPr lang="en-US" altLang="zh-CN" dirty="0">
              <a:solidFill>
                <a:srgbClr val="494949"/>
              </a:solidFill>
              <a:latin typeface="+mn-ea"/>
              <a:ea typeface="+mn-ea"/>
            </a:endParaRPr>
          </a:p>
          <a:p>
            <a:pPr marL="0" indent="0">
              <a:spcBef>
                <a:spcPct val="0"/>
              </a:spcBef>
              <a:buClrTx/>
              <a:buNone/>
            </a:pPr>
            <a:endParaRPr lang="en-US" altLang="zh-CN" dirty="0">
              <a:solidFill>
                <a:srgbClr val="494949"/>
              </a:solidFill>
              <a:latin typeface="+mn-ea"/>
              <a:ea typeface="+mn-ea"/>
            </a:endParaRPr>
          </a:p>
          <a:p>
            <a:pPr marL="0" indent="0">
              <a:spcBef>
                <a:spcPct val="0"/>
              </a:spcBef>
              <a:buClrTx/>
              <a:buNone/>
            </a:pPr>
            <a:endParaRPr lang="en-US" altLang="zh-CN" dirty="0">
              <a:solidFill>
                <a:srgbClr val="494949"/>
              </a:solidFill>
              <a:latin typeface="+mn-ea"/>
              <a:ea typeface="+mn-ea"/>
            </a:endParaRPr>
          </a:p>
          <a:p>
            <a:pPr marL="0" indent="0">
              <a:spcBef>
                <a:spcPct val="0"/>
              </a:spcBef>
              <a:buClrTx/>
              <a:buNone/>
            </a:pPr>
            <a:endParaRPr lang="en-US" altLang="zh-CN" dirty="0"/>
          </a:p>
          <a:p>
            <a:pPr>
              <a:lnSpc>
                <a:spcPct val="150000"/>
              </a:lnSpc>
              <a:defRPr/>
            </a:pPr>
            <a:r>
              <a:rPr lang="zh-CN" altLang="en-US" dirty="0"/>
              <a:t>组合型歧义</a:t>
            </a:r>
          </a:p>
          <a:p>
            <a:pPr marL="0" indent="0">
              <a:buNone/>
              <a:defRPr/>
            </a:pPr>
            <a:r>
              <a:rPr lang="zh-CN" altLang="en-US" dirty="0">
                <a:latin typeface="+mn-ea"/>
                <a:ea typeface="+mn-ea"/>
              </a:rPr>
              <a:t>   </a:t>
            </a:r>
            <a:r>
              <a:rPr lang="en-US" altLang="zh-CN" dirty="0">
                <a:latin typeface="+mn-ea"/>
                <a:ea typeface="+mn-ea"/>
              </a:rPr>
              <a:t>AB</a:t>
            </a:r>
            <a:r>
              <a:rPr lang="zh-CN" altLang="en-US" dirty="0">
                <a:latin typeface="+mn-ea"/>
                <a:ea typeface="+mn-ea"/>
              </a:rPr>
              <a:t>和</a:t>
            </a:r>
            <a:r>
              <a:rPr lang="en-US" altLang="zh-CN" dirty="0">
                <a:latin typeface="+mn-ea"/>
                <a:ea typeface="+mn-ea"/>
              </a:rPr>
              <a:t>A</a:t>
            </a:r>
            <a:r>
              <a:rPr lang="zh-CN" altLang="en-US" dirty="0">
                <a:latin typeface="+mn-ea"/>
                <a:ea typeface="+mn-ea"/>
              </a:rPr>
              <a:t>、</a:t>
            </a:r>
            <a:r>
              <a:rPr lang="en-US" altLang="zh-CN" dirty="0">
                <a:latin typeface="+mn-ea"/>
                <a:ea typeface="+mn-ea"/>
              </a:rPr>
              <a:t>B</a:t>
            </a:r>
            <a:r>
              <a:rPr lang="zh-CN" altLang="en-US" dirty="0">
                <a:latin typeface="+mn-ea"/>
                <a:ea typeface="+mn-ea"/>
              </a:rPr>
              <a:t>都是词典中的词：</a:t>
            </a:r>
            <a:endParaRPr lang="en-US" altLang="zh-CN" dirty="0">
              <a:latin typeface="+mn-ea"/>
              <a:ea typeface="+mn-ea"/>
            </a:endParaRPr>
          </a:p>
          <a:p>
            <a:pPr marL="0" indent="0">
              <a:buNone/>
              <a:defRPr/>
            </a:pPr>
            <a:r>
              <a:rPr lang="en-US" altLang="zh-CN" dirty="0">
                <a:latin typeface="+mn-ea"/>
                <a:ea typeface="+mn-ea"/>
              </a:rPr>
              <a:t>   1</a:t>
            </a:r>
            <a:r>
              <a:rPr lang="zh-CN" altLang="en-US" dirty="0">
                <a:latin typeface="+mn-ea"/>
                <a:ea typeface="+mn-ea"/>
              </a:rPr>
              <a:t>、个人</a:t>
            </a:r>
            <a:endParaRPr lang="en-US" altLang="zh-CN" dirty="0">
              <a:latin typeface="+mn-ea"/>
              <a:ea typeface="+mn-ea"/>
            </a:endParaRPr>
          </a:p>
          <a:p>
            <a:pPr marL="0" indent="0">
              <a:buNone/>
              <a:defRPr/>
            </a:pPr>
            <a:r>
              <a:rPr lang="en-US" altLang="zh-CN" dirty="0">
                <a:latin typeface="+mn-ea"/>
                <a:ea typeface="+mn-ea"/>
              </a:rPr>
              <a:t>   </a:t>
            </a:r>
            <a:r>
              <a:rPr lang="zh-CN" altLang="en-US" dirty="0">
                <a:latin typeface="+mn-ea"/>
                <a:ea typeface="+mn-ea"/>
              </a:rPr>
              <a:t>个人，（一）</a:t>
            </a:r>
            <a:r>
              <a:rPr lang="en-US" altLang="zh-CN" dirty="0">
                <a:latin typeface="+mn-ea"/>
                <a:ea typeface="+mn-ea"/>
              </a:rPr>
              <a:t>  </a:t>
            </a:r>
            <a:r>
              <a:rPr lang="zh-CN" altLang="en-US" dirty="0">
                <a:latin typeface="+mn-ea"/>
                <a:ea typeface="+mn-ea"/>
              </a:rPr>
              <a:t>个</a:t>
            </a:r>
            <a:r>
              <a:rPr lang="en-US" altLang="zh-CN" dirty="0">
                <a:latin typeface="+mn-ea"/>
                <a:ea typeface="+mn-ea"/>
              </a:rPr>
              <a:t>  </a:t>
            </a:r>
            <a:r>
              <a:rPr lang="zh-CN" altLang="en-US" dirty="0">
                <a:latin typeface="+mn-ea"/>
                <a:ea typeface="+mn-ea"/>
              </a:rPr>
              <a:t>人</a:t>
            </a:r>
            <a:endParaRPr lang="en-US" altLang="zh-CN" dirty="0">
              <a:latin typeface="+mn-ea"/>
              <a:ea typeface="+mn-ea"/>
            </a:endParaRPr>
          </a:p>
          <a:p>
            <a:pPr marL="0" indent="0">
              <a:spcBef>
                <a:spcPct val="0"/>
              </a:spcBef>
              <a:buClrTx/>
              <a:buNone/>
            </a:pPr>
            <a:r>
              <a:rPr lang="en-US" altLang="zh-CN" dirty="0">
                <a:solidFill>
                  <a:srgbClr val="494949"/>
                </a:solidFill>
                <a:latin typeface="+mn-ea"/>
                <a:ea typeface="+mn-ea"/>
              </a:rPr>
              <a:t>   2</a:t>
            </a:r>
            <a:r>
              <a:rPr lang="zh-CN" altLang="en-US" dirty="0">
                <a:solidFill>
                  <a:srgbClr val="494949"/>
                </a:solidFill>
                <a:latin typeface="+mn-ea"/>
                <a:ea typeface="+mn-ea"/>
              </a:rPr>
              <a:t>、</a:t>
            </a:r>
            <a:r>
              <a:rPr lang="zh-CN" altLang="zh-CN" dirty="0">
                <a:solidFill>
                  <a:srgbClr val="494949"/>
                </a:solidFill>
                <a:latin typeface="+mn-ea"/>
                <a:ea typeface="+mn-ea"/>
              </a:rPr>
              <a:t>“他从马上下来”可以切分为 </a:t>
            </a:r>
            <a:endParaRPr lang="zh-CN" altLang="zh-CN" dirty="0">
              <a:latin typeface="+mn-ea"/>
              <a:ea typeface="+mn-ea"/>
            </a:endParaRPr>
          </a:p>
          <a:p>
            <a:pPr marL="0" indent="0">
              <a:spcBef>
                <a:spcPct val="0"/>
              </a:spcBef>
              <a:buClrTx/>
              <a:buNone/>
            </a:pPr>
            <a:r>
              <a:rPr lang="en-US" altLang="zh-CN" dirty="0">
                <a:solidFill>
                  <a:srgbClr val="494949"/>
                </a:solidFill>
                <a:latin typeface="+mn-ea"/>
                <a:ea typeface="+mn-ea"/>
              </a:rPr>
              <a:t>   </a:t>
            </a:r>
            <a:r>
              <a:rPr lang="zh-CN" altLang="zh-CN" dirty="0">
                <a:solidFill>
                  <a:srgbClr val="494949"/>
                </a:solidFill>
                <a:latin typeface="+mn-ea"/>
                <a:ea typeface="+mn-ea"/>
              </a:rPr>
              <a:t>他  从  马  上  下来 </a:t>
            </a:r>
            <a:endParaRPr lang="zh-CN" altLang="zh-CN" dirty="0">
              <a:latin typeface="+mn-ea"/>
              <a:ea typeface="+mn-ea"/>
            </a:endParaRPr>
          </a:p>
          <a:p>
            <a:pPr marL="0" indent="0">
              <a:spcBef>
                <a:spcPct val="0"/>
              </a:spcBef>
              <a:buClrTx/>
              <a:buNone/>
            </a:pPr>
            <a:r>
              <a:rPr lang="en-US" altLang="zh-CN" dirty="0">
                <a:solidFill>
                  <a:srgbClr val="494949"/>
                </a:solidFill>
                <a:latin typeface="+mn-ea"/>
                <a:ea typeface="+mn-ea"/>
              </a:rPr>
              <a:t>   </a:t>
            </a:r>
            <a:r>
              <a:rPr lang="zh-CN" altLang="zh-CN" dirty="0">
                <a:solidFill>
                  <a:srgbClr val="494949"/>
                </a:solidFill>
                <a:latin typeface="+mn-ea"/>
                <a:ea typeface="+mn-ea"/>
              </a:rPr>
              <a:t>他  从  马上  下来 </a:t>
            </a:r>
            <a:endParaRPr lang="en-US" altLang="zh-CN" dirty="0">
              <a:latin typeface="+mn-ea"/>
              <a:ea typeface="+mn-ea"/>
            </a:endParaRPr>
          </a:p>
          <a:p>
            <a:pPr>
              <a:lnSpc>
                <a:spcPct val="150000"/>
              </a:lnSpc>
              <a:defRPr/>
            </a:pPr>
            <a:r>
              <a:rPr lang="zh-CN" altLang="en-US" dirty="0"/>
              <a:t>混合型歧义： </a:t>
            </a:r>
            <a:endParaRPr lang="en-US" altLang="zh-CN" dirty="0"/>
          </a:p>
          <a:p>
            <a:pPr marL="0" indent="0">
              <a:lnSpc>
                <a:spcPct val="150000"/>
              </a:lnSpc>
              <a:buNone/>
              <a:defRPr/>
            </a:pPr>
            <a:r>
              <a:rPr lang="zh-CN" altLang="en-US" dirty="0"/>
              <a:t>       这样的</a:t>
            </a:r>
            <a:r>
              <a:rPr lang="zh-CN" altLang="en-US" dirty="0">
                <a:solidFill>
                  <a:srgbClr val="0070C0"/>
                </a:solidFill>
              </a:rPr>
              <a:t>人才能</a:t>
            </a:r>
            <a:r>
              <a:rPr lang="zh-CN" altLang="en-US" dirty="0"/>
              <a:t>经受住考验</a:t>
            </a:r>
            <a:endParaRPr lang="en-US" altLang="zh-CN" dirty="0"/>
          </a:p>
          <a:p>
            <a:pPr marL="0" indent="0">
              <a:lnSpc>
                <a:spcPct val="150000"/>
              </a:lnSpc>
              <a:buNone/>
              <a:defRPr/>
            </a:pPr>
            <a:r>
              <a:rPr lang="en-US" altLang="zh-CN" dirty="0"/>
              <a:t>        </a:t>
            </a:r>
          </a:p>
          <a:p>
            <a:pPr marL="0" indent="0">
              <a:buNone/>
              <a:defRPr/>
            </a:pPr>
            <a:endParaRPr lang="en-US" altLang="zh-CN" dirty="0"/>
          </a:p>
          <a:p>
            <a:pPr marL="0" indent="0">
              <a:buNone/>
              <a:defRPr/>
            </a:pPr>
            <a:r>
              <a:rPr lang="zh-CN" altLang="en-US" dirty="0"/>
              <a:t>      </a:t>
            </a:r>
          </a:p>
        </p:txBody>
      </p:sp>
      <p:sp>
        <p:nvSpPr>
          <p:cNvPr id="52226" name="标题 1"/>
          <p:cNvSpPr>
            <a:spLocks noGrp="1"/>
          </p:cNvSpPr>
          <p:nvPr>
            <p:ph type="title"/>
          </p:nvPr>
        </p:nvSpPr>
        <p:spPr/>
        <p:txBody>
          <a:bodyPr/>
          <a:lstStyle/>
          <a:p>
            <a:r>
              <a:rPr lang="zh-CN" altLang="en-US"/>
              <a:t>分词中的两大难题</a:t>
            </a:r>
          </a:p>
        </p:txBody>
      </p:sp>
      <p:sp>
        <p:nvSpPr>
          <p:cNvPr id="2" name="内容占位符 1">
            <a:extLst>
              <a:ext uri="{FF2B5EF4-FFF2-40B4-BE49-F238E27FC236}">
                <a16:creationId xmlns:a16="http://schemas.microsoft.com/office/drawing/2014/main" id="{1AD3FF02-4759-4AAA-9006-51EF52FA796C}"/>
              </a:ext>
            </a:extLst>
          </p:cNvPr>
          <p:cNvSpPr>
            <a:spLocks noGrp="1"/>
          </p:cNvSpPr>
          <p:nvPr>
            <p:ph idx="10"/>
          </p:nvPr>
        </p:nvSpPr>
        <p:spPr/>
        <p:txBody>
          <a:bodyPr/>
          <a:lstStyle/>
          <a:p>
            <a:r>
              <a:rPr lang="en-US" altLang="zh-CN" dirty="0"/>
              <a:t>1</a:t>
            </a:r>
            <a:r>
              <a:rPr lang="zh-CN" altLang="en-US" dirty="0"/>
              <a:t>、切分歧义</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2775"/>
    </mc:Choice>
    <mc:Fallback xmlns="">
      <p:transition spd="slow" advTm="277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sz="1800" dirty="0">
                <a:latin typeface="+mn-ea"/>
                <a:ea typeface="+mn-ea"/>
              </a:rPr>
              <a:t>新词，专业术语称为未登录词。也就是那些在字典中都没有收录过，但又确实能称为词的那些词。</a:t>
            </a:r>
          </a:p>
          <a:p>
            <a:pPr marL="0" indent="0">
              <a:lnSpc>
                <a:spcPct val="150000"/>
              </a:lnSpc>
              <a:buNone/>
              <a:defRPr/>
            </a:pPr>
            <a:r>
              <a:rPr lang="zh-CN" altLang="en-US" sz="1800" dirty="0">
                <a:latin typeface="+mn-ea"/>
                <a:ea typeface="+mn-ea"/>
              </a:rPr>
              <a:t>       新词识别包括：</a:t>
            </a:r>
          </a:p>
          <a:p>
            <a:pPr marL="0" indent="0">
              <a:lnSpc>
                <a:spcPct val="150000"/>
              </a:lnSpc>
              <a:buNone/>
              <a:defRPr/>
            </a:pPr>
            <a:r>
              <a:rPr lang="zh-CN" altLang="en-US" sz="1800" dirty="0">
                <a:latin typeface="+mn-ea"/>
                <a:ea typeface="+mn-ea"/>
              </a:rPr>
              <a:t>       数字识别；</a:t>
            </a:r>
            <a:endParaRPr lang="en-US" altLang="zh-CN" sz="1800" dirty="0">
              <a:latin typeface="+mn-ea"/>
              <a:ea typeface="+mn-ea"/>
            </a:endParaRPr>
          </a:p>
          <a:p>
            <a:pPr marL="0" indent="0">
              <a:lnSpc>
                <a:spcPct val="150000"/>
              </a:lnSpc>
              <a:buNone/>
              <a:defRPr/>
            </a:pPr>
            <a:r>
              <a:rPr lang="zh-CN" altLang="en-US" sz="1800" dirty="0">
                <a:latin typeface="+mn-ea"/>
                <a:ea typeface="+mn-ea"/>
              </a:rPr>
              <a:t>       命名实体识别，如：人名、地名、机构名、专业术语；</a:t>
            </a:r>
          </a:p>
          <a:p>
            <a:pPr marL="0" indent="0">
              <a:lnSpc>
                <a:spcPct val="150000"/>
              </a:lnSpc>
              <a:buNone/>
              <a:defRPr/>
            </a:pPr>
            <a:r>
              <a:rPr lang="zh-CN" altLang="en-US" sz="1800" dirty="0">
                <a:latin typeface="+mn-ea"/>
                <a:ea typeface="+mn-ea"/>
              </a:rPr>
              <a:t>       形式词、离合词识别，如：看一看、打听打听、高高兴兴、游了一会儿泳、担什么心等。</a:t>
            </a:r>
          </a:p>
          <a:p>
            <a:pPr marL="0" indent="0">
              <a:lnSpc>
                <a:spcPct val="150000"/>
              </a:lnSpc>
              <a:buNone/>
              <a:defRPr/>
            </a:pPr>
            <a:r>
              <a:rPr lang="zh-CN" altLang="en-US" sz="1800" dirty="0">
                <a:latin typeface="+mn-ea"/>
                <a:ea typeface="+mn-ea"/>
              </a:rPr>
              <a:t>        对于现在的搜索引擎来说，分词系统中的新词识别十分重要。目前新词识别准确率已经成为评价一个分词系统好坏的重要标志之一。</a:t>
            </a:r>
          </a:p>
        </p:txBody>
      </p:sp>
      <p:sp>
        <p:nvSpPr>
          <p:cNvPr id="54274" name="标题 1"/>
          <p:cNvSpPr>
            <a:spLocks noGrp="1"/>
          </p:cNvSpPr>
          <p:nvPr>
            <p:ph type="title"/>
          </p:nvPr>
        </p:nvSpPr>
        <p:spPr/>
        <p:txBody>
          <a:bodyPr/>
          <a:lstStyle/>
          <a:p>
            <a:r>
              <a:rPr lang="zh-CN" altLang="en-US"/>
              <a:t>分词中的两大难题</a:t>
            </a:r>
          </a:p>
        </p:txBody>
      </p:sp>
      <p:sp>
        <p:nvSpPr>
          <p:cNvPr id="2" name="内容占位符 1">
            <a:extLst>
              <a:ext uri="{FF2B5EF4-FFF2-40B4-BE49-F238E27FC236}">
                <a16:creationId xmlns:a16="http://schemas.microsoft.com/office/drawing/2014/main" id="{6F09216F-0B9F-48CD-8391-8AF22AF57DA6}"/>
              </a:ext>
            </a:extLst>
          </p:cNvPr>
          <p:cNvSpPr>
            <a:spLocks noGrp="1"/>
          </p:cNvSpPr>
          <p:nvPr>
            <p:ph idx="10"/>
          </p:nvPr>
        </p:nvSpPr>
        <p:spPr/>
        <p:txBody>
          <a:bodyPr/>
          <a:lstStyle/>
          <a:p>
            <a:r>
              <a:rPr lang="en-US" altLang="zh-CN" dirty="0"/>
              <a:t>2</a:t>
            </a:r>
            <a:r>
              <a:rPr lang="zh-CN" altLang="en-US" dirty="0"/>
              <a:t>、新词识别</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sz="2000" dirty="0"/>
              <a:t>基本思想：</a:t>
            </a:r>
          </a:p>
          <a:p>
            <a:pPr marL="0" indent="0">
              <a:lnSpc>
                <a:spcPct val="150000"/>
              </a:lnSpc>
              <a:buNone/>
              <a:defRPr/>
            </a:pPr>
            <a:r>
              <a:rPr lang="zh-CN" altLang="en-US" dirty="0">
                <a:latin typeface="+mn-ea"/>
                <a:ea typeface="+mn-ea"/>
              </a:rPr>
              <a:t>      </a:t>
            </a:r>
            <a:r>
              <a:rPr lang="en-US" altLang="zh-CN" dirty="0">
                <a:latin typeface="+mn-ea"/>
                <a:ea typeface="+mn-ea"/>
              </a:rPr>
              <a:t>1</a:t>
            </a:r>
            <a:r>
              <a:rPr lang="zh-CN" altLang="en-US" dirty="0">
                <a:latin typeface="+mn-ea"/>
                <a:ea typeface="+mn-ea"/>
              </a:rPr>
              <a:t>、对汉字进行标注，即由字构词</a:t>
            </a:r>
            <a:r>
              <a:rPr lang="en-US" altLang="zh-CN" dirty="0">
                <a:latin typeface="+mn-ea"/>
                <a:ea typeface="+mn-ea"/>
              </a:rPr>
              <a:t>(</a:t>
            </a:r>
            <a:r>
              <a:rPr lang="zh-CN" altLang="en-US" dirty="0">
                <a:latin typeface="+mn-ea"/>
                <a:ea typeface="+mn-ea"/>
              </a:rPr>
              <a:t>组词</a:t>
            </a:r>
            <a:r>
              <a:rPr lang="en-US" altLang="zh-CN" dirty="0">
                <a:latin typeface="+mn-ea"/>
                <a:ea typeface="+mn-ea"/>
              </a:rPr>
              <a:t>)</a:t>
            </a:r>
            <a:r>
              <a:rPr lang="zh-CN" altLang="en-US" dirty="0">
                <a:latin typeface="+mn-ea"/>
                <a:ea typeface="+mn-ea"/>
              </a:rPr>
              <a:t>；不仅考虑了文字词语出现的频率信息，同时考虑上下文语境；</a:t>
            </a:r>
          </a:p>
          <a:p>
            <a:pPr marL="0" indent="0">
              <a:lnSpc>
                <a:spcPct val="150000"/>
              </a:lnSpc>
              <a:buNone/>
              <a:defRPr/>
            </a:pPr>
            <a:r>
              <a:rPr lang="zh-CN" altLang="en-US" dirty="0">
                <a:latin typeface="+mn-ea"/>
                <a:ea typeface="+mn-ea"/>
              </a:rPr>
              <a:t>     </a:t>
            </a:r>
            <a:r>
              <a:rPr lang="en-US" altLang="zh-CN" dirty="0">
                <a:latin typeface="+mn-ea"/>
                <a:ea typeface="+mn-ea"/>
              </a:rPr>
              <a:t>2</a:t>
            </a:r>
            <a:r>
              <a:rPr lang="zh-CN" altLang="en-US" dirty="0">
                <a:latin typeface="+mn-ea"/>
                <a:ea typeface="+mn-ea"/>
              </a:rPr>
              <a:t>、采用机器学习的方法。</a:t>
            </a:r>
          </a:p>
          <a:p>
            <a:pPr>
              <a:lnSpc>
                <a:spcPct val="150000"/>
              </a:lnSpc>
              <a:defRPr/>
            </a:pPr>
            <a:r>
              <a:rPr lang="zh-CN" altLang="en-US" sz="2000" dirty="0"/>
              <a:t>字的构词位置：</a:t>
            </a:r>
            <a:endParaRPr lang="zh-CN" altLang="en-US" sz="2000" dirty="0">
              <a:latin typeface="+mn-ea"/>
              <a:ea typeface="+mn-ea"/>
            </a:endParaRPr>
          </a:p>
          <a:p>
            <a:pPr marL="0" indent="0">
              <a:lnSpc>
                <a:spcPct val="150000"/>
              </a:lnSpc>
              <a:buNone/>
              <a:defRPr/>
            </a:pPr>
            <a:r>
              <a:rPr lang="zh-CN" altLang="en-US" dirty="0">
                <a:latin typeface="+mn-ea"/>
                <a:ea typeface="+mn-ea"/>
              </a:rPr>
              <a:t>     </a:t>
            </a:r>
            <a:r>
              <a:rPr lang="zh-CN" altLang="en-US" dirty="0"/>
              <a:t>词首（</a:t>
            </a:r>
            <a:r>
              <a:rPr lang="en-US" altLang="zh-CN" dirty="0"/>
              <a:t>B</a:t>
            </a:r>
            <a:r>
              <a:rPr lang="zh-CN" altLang="en-US" dirty="0"/>
              <a:t>），词尾（</a:t>
            </a:r>
            <a:r>
              <a:rPr lang="en-US" altLang="zh-CN" dirty="0"/>
              <a:t>E</a:t>
            </a:r>
            <a:r>
              <a:rPr lang="zh-CN" altLang="en-US" dirty="0"/>
              <a:t>），词中（</a:t>
            </a:r>
            <a:r>
              <a:rPr lang="en-US" altLang="zh-CN" dirty="0"/>
              <a:t>M</a:t>
            </a:r>
            <a:r>
              <a:rPr lang="zh-CN" altLang="en-US" dirty="0"/>
              <a:t>），单字词（</a:t>
            </a:r>
            <a:r>
              <a:rPr lang="en-US" altLang="zh-CN" dirty="0"/>
              <a:t>S</a:t>
            </a:r>
            <a:r>
              <a:rPr lang="zh-CN" altLang="en-US" dirty="0"/>
              <a:t>）</a:t>
            </a:r>
            <a:endParaRPr lang="en-US" altLang="zh-CN" dirty="0"/>
          </a:p>
          <a:p>
            <a:pPr marL="0" indent="0">
              <a:lnSpc>
                <a:spcPct val="150000"/>
              </a:lnSpc>
              <a:buNone/>
              <a:defRPr/>
            </a:pPr>
            <a:r>
              <a:rPr lang="en-US" altLang="zh-CN" dirty="0">
                <a:latin typeface="+mn-ea"/>
                <a:ea typeface="+mn-ea"/>
              </a:rPr>
              <a:t>1</a:t>
            </a:r>
            <a:r>
              <a:rPr lang="zh-CN" altLang="en-US" dirty="0">
                <a:latin typeface="+mn-ea"/>
                <a:ea typeface="+mn-ea"/>
              </a:rPr>
              <a:t>、对汉字进行标注</a:t>
            </a:r>
            <a:endParaRPr lang="en-US" altLang="zh-CN" dirty="0">
              <a:latin typeface="+mn-ea"/>
              <a:ea typeface="+mn-ea"/>
            </a:endParaRPr>
          </a:p>
          <a:p>
            <a:pPr marL="0" indent="0">
              <a:lnSpc>
                <a:spcPct val="150000"/>
              </a:lnSpc>
              <a:buNone/>
              <a:defRPr/>
            </a:pPr>
            <a:r>
              <a:rPr lang="zh-CN" altLang="en-US" dirty="0">
                <a:latin typeface="+mn-ea"/>
                <a:ea typeface="+mn-ea"/>
              </a:rPr>
              <a:t> 上海人均国内生产总值五千美元。</a:t>
            </a:r>
          </a:p>
          <a:p>
            <a:pPr marL="0" indent="0">
              <a:lnSpc>
                <a:spcPct val="150000"/>
              </a:lnSpc>
              <a:buNone/>
              <a:defRPr/>
            </a:pPr>
            <a:r>
              <a:rPr lang="zh-CN" altLang="en-US" dirty="0">
                <a:latin typeface="+mn-ea"/>
                <a:ea typeface="+mn-ea"/>
              </a:rPr>
              <a:t>       上</a:t>
            </a:r>
            <a:r>
              <a:rPr lang="en-US" altLang="zh-CN" dirty="0">
                <a:latin typeface="+mn-ea"/>
                <a:ea typeface="+mn-ea"/>
              </a:rPr>
              <a:t>/B </a:t>
            </a:r>
            <a:r>
              <a:rPr lang="zh-CN" altLang="en-US" dirty="0">
                <a:latin typeface="+mn-ea"/>
                <a:ea typeface="+mn-ea"/>
              </a:rPr>
              <a:t>海</a:t>
            </a:r>
            <a:r>
              <a:rPr lang="en-US" altLang="zh-CN" dirty="0">
                <a:latin typeface="+mn-ea"/>
                <a:ea typeface="+mn-ea"/>
              </a:rPr>
              <a:t>/E </a:t>
            </a:r>
            <a:r>
              <a:rPr lang="zh-CN" altLang="en-US" dirty="0">
                <a:latin typeface="+mn-ea"/>
                <a:ea typeface="+mn-ea"/>
              </a:rPr>
              <a:t>人</a:t>
            </a:r>
            <a:r>
              <a:rPr lang="en-US" altLang="zh-CN" dirty="0">
                <a:latin typeface="+mn-ea"/>
                <a:ea typeface="+mn-ea"/>
              </a:rPr>
              <a:t>/B</a:t>
            </a:r>
            <a:r>
              <a:rPr lang="zh-CN" altLang="en-US" dirty="0">
                <a:latin typeface="+mn-ea"/>
                <a:ea typeface="+mn-ea"/>
              </a:rPr>
              <a:t>均</a:t>
            </a:r>
            <a:r>
              <a:rPr lang="en-US" altLang="zh-CN" dirty="0">
                <a:latin typeface="+mn-ea"/>
                <a:ea typeface="+mn-ea"/>
              </a:rPr>
              <a:t>/E </a:t>
            </a:r>
            <a:r>
              <a:rPr lang="zh-CN" altLang="en-US" dirty="0">
                <a:latin typeface="+mn-ea"/>
                <a:ea typeface="+mn-ea"/>
              </a:rPr>
              <a:t>国</a:t>
            </a:r>
            <a:r>
              <a:rPr lang="en-US" altLang="zh-CN" dirty="0">
                <a:latin typeface="+mn-ea"/>
                <a:ea typeface="+mn-ea"/>
              </a:rPr>
              <a:t>/B </a:t>
            </a:r>
            <a:r>
              <a:rPr lang="zh-CN" altLang="en-US" dirty="0">
                <a:latin typeface="+mn-ea"/>
                <a:ea typeface="+mn-ea"/>
              </a:rPr>
              <a:t>内</a:t>
            </a:r>
            <a:r>
              <a:rPr lang="en-US" altLang="zh-CN" dirty="0">
                <a:latin typeface="+mn-ea"/>
                <a:ea typeface="+mn-ea"/>
              </a:rPr>
              <a:t>/E </a:t>
            </a:r>
            <a:r>
              <a:rPr lang="zh-CN" altLang="en-US" dirty="0">
                <a:latin typeface="+mn-ea"/>
                <a:ea typeface="+mn-ea"/>
              </a:rPr>
              <a:t>生</a:t>
            </a:r>
            <a:r>
              <a:rPr lang="en-US" altLang="zh-CN" dirty="0">
                <a:latin typeface="+mn-ea"/>
                <a:ea typeface="+mn-ea"/>
              </a:rPr>
              <a:t>/B </a:t>
            </a:r>
            <a:r>
              <a:rPr lang="zh-CN" altLang="en-US" dirty="0">
                <a:latin typeface="+mn-ea"/>
                <a:ea typeface="+mn-ea"/>
              </a:rPr>
              <a:t>产</a:t>
            </a:r>
            <a:r>
              <a:rPr lang="en-US" altLang="zh-CN" dirty="0">
                <a:latin typeface="+mn-ea"/>
                <a:ea typeface="+mn-ea"/>
              </a:rPr>
              <a:t>/E </a:t>
            </a:r>
            <a:r>
              <a:rPr lang="zh-CN" altLang="en-US" dirty="0">
                <a:latin typeface="+mn-ea"/>
                <a:ea typeface="+mn-ea"/>
              </a:rPr>
              <a:t>总</a:t>
            </a:r>
            <a:r>
              <a:rPr lang="en-US" altLang="zh-CN" dirty="0">
                <a:latin typeface="+mn-ea"/>
                <a:ea typeface="+mn-ea"/>
              </a:rPr>
              <a:t>/B </a:t>
            </a:r>
            <a:r>
              <a:rPr lang="zh-CN" altLang="en-US" dirty="0">
                <a:latin typeface="+mn-ea"/>
                <a:ea typeface="+mn-ea"/>
              </a:rPr>
              <a:t>值</a:t>
            </a:r>
            <a:r>
              <a:rPr lang="en-US" altLang="zh-CN" dirty="0">
                <a:latin typeface="+mn-ea"/>
                <a:ea typeface="+mn-ea"/>
              </a:rPr>
              <a:t>/E </a:t>
            </a:r>
            <a:r>
              <a:rPr lang="zh-CN" altLang="en-US" dirty="0">
                <a:latin typeface="+mn-ea"/>
                <a:ea typeface="+mn-ea"/>
              </a:rPr>
              <a:t>五</a:t>
            </a:r>
            <a:r>
              <a:rPr lang="en-US" altLang="zh-CN" dirty="0">
                <a:latin typeface="+mn-ea"/>
                <a:ea typeface="+mn-ea"/>
              </a:rPr>
              <a:t>/B </a:t>
            </a:r>
            <a:r>
              <a:rPr lang="zh-CN" altLang="en-US" dirty="0">
                <a:latin typeface="+mn-ea"/>
                <a:ea typeface="+mn-ea"/>
              </a:rPr>
              <a:t>千</a:t>
            </a:r>
            <a:r>
              <a:rPr lang="en-US" altLang="zh-CN" dirty="0">
                <a:latin typeface="+mn-ea"/>
                <a:ea typeface="+mn-ea"/>
              </a:rPr>
              <a:t>/M </a:t>
            </a:r>
            <a:r>
              <a:rPr lang="zh-CN" altLang="en-US" dirty="0">
                <a:latin typeface="+mn-ea"/>
                <a:ea typeface="+mn-ea"/>
              </a:rPr>
              <a:t>美</a:t>
            </a:r>
            <a:r>
              <a:rPr lang="en-US" altLang="zh-CN" dirty="0">
                <a:latin typeface="+mn-ea"/>
                <a:ea typeface="+mn-ea"/>
              </a:rPr>
              <a:t>/M </a:t>
            </a:r>
            <a:r>
              <a:rPr lang="zh-CN" altLang="en-US" dirty="0">
                <a:latin typeface="+mn-ea"/>
                <a:ea typeface="+mn-ea"/>
              </a:rPr>
              <a:t>元</a:t>
            </a:r>
            <a:r>
              <a:rPr lang="en-US" altLang="zh-CN" dirty="0">
                <a:latin typeface="+mn-ea"/>
                <a:ea typeface="+mn-ea"/>
              </a:rPr>
              <a:t>/E </a:t>
            </a:r>
            <a:r>
              <a:rPr lang="zh-CN" altLang="en-US" dirty="0">
                <a:latin typeface="+mn-ea"/>
                <a:ea typeface="+mn-ea"/>
              </a:rPr>
              <a:t>。</a:t>
            </a:r>
            <a:r>
              <a:rPr lang="en-US" altLang="zh-CN" dirty="0">
                <a:latin typeface="+mn-ea"/>
                <a:ea typeface="+mn-ea"/>
              </a:rPr>
              <a:t>/S</a:t>
            </a:r>
          </a:p>
          <a:p>
            <a:pPr marL="0" indent="0">
              <a:lnSpc>
                <a:spcPct val="150000"/>
              </a:lnSpc>
              <a:buNone/>
              <a:defRPr/>
            </a:pPr>
            <a:r>
              <a:rPr lang="en-US" altLang="zh-CN" dirty="0">
                <a:latin typeface="+mn-ea"/>
                <a:ea typeface="+mn-ea"/>
              </a:rPr>
              <a:t>       </a:t>
            </a:r>
            <a:r>
              <a:rPr lang="zh-CN" altLang="en-US" dirty="0">
                <a:latin typeface="+mn-ea"/>
                <a:ea typeface="+mn-ea"/>
              </a:rPr>
              <a:t>上海</a:t>
            </a:r>
            <a:r>
              <a:rPr lang="en-US" altLang="zh-CN" dirty="0">
                <a:latin typeface="+mn-ea"/>
                <a:ea typeface="+mn-ea"/>
              </a:rPr>
              <a:t>/</a:t>
            </a:r>
            <a:r>
              <a:rPr lang="zh-CN" altLang="en-US" dirty="0">
                <a:latin typeface="+mn-ea"/>
                <a:ea typeface="+mn-ea"/>
              </a:rPr>
              <a:t>人均</a:t>
            </a:r>
            <a:r>
              <a:rPr lang="en-US" altLang="zh-CN" dirty="0">
                <a:latin typeface="+mn-ea"/>
                <a:ea typeface="+mn-ea"/>
              </a:rPr>
              <a:t>/</a:t>
            </a:r>
            <a:r>
              <a:rPr lang="zh-CN" altLang="en-US" dirty="0">
                <a:latin typeface="+mn-ea"/>
                <a:ea typeface="+mn-ea"/>
              </a:rPr>
              <a:t>国内</a:t>
            </a:r>
            <a:r>
              <a:rPr lang="en-US" altLang="zh-CN" dirty="0">
                <a:latin typeface="+mn-ea"/>
                <a:ea typeface="+mn-ea"/>
              </a:rPr>
              <a:t>/</a:t>
            </a:r>
            <a:r>
              <a:rPr lang="zh-CN" altLang="en-US" dirty="0">
                <a:latin typeface="+mn-ea"/>
                <a:ea typeface="+mn-ea"/>
              </a:rPr>
              <a:t>生产</a:t>
            </a:r>
            <a:r>
              <a:rPr lang="en-US" altLang="zh-CN" dirty="0">
                <a:latin typeface="+mn-ea"/>
                <a:ea typeface="+mn-ea"/>
              </a:rPr>
              <a:t>/</a:t>
            </a:r>
            <a:r>
              <a:rPr lang="zh-CN" altLang="en-US" dirty="0">
                <a:latin typeface="+mn-ea"/>
                <a:ea typeface="+mn-ea"/>
              </a:rPr>
              <a:t>总值</a:t>
            </a:r>
            <a:r>
              <a:rPr lang="en-US" altLang="zh-CN" dirty="0">
                <a:latin typeface="+mn-ea"/>
                <a:ea typeface="+mn-ea"/>
              </a:rPr>
              <a:t>/</a:t>
            </a:r>
            <a:r>
              <a:rPr lang="zh-CN" altLang="en-US" dirty="0">
                <a:latin typeface="+mn-ea"/>
                <a:ea typeface="+mn-ea"/>
              </a:rPr>
              <a:t>五千美元</a:t>
            </a:r>
            <a:r>
              <a:rPr lang="en-US" altLang="zh-CN" dirty="0">
                <a:latin typeface="+mn-ea"/>
                <a:ea typeface="+mn-ea"/>
              </a:rPr>
              <a:t>/</a:t>
            </a:r>
            <a:r>
              <a:rPr lang="zh-CN" altLang="en-US" dirty="0">
                <a:latin typeface="+mn-ea"/>
                <a:ea typeface="+mn-ea"/>
              </a:rPr>
              <a:t>。</a:t>
            </a:r>
            <a:endParaRPr lang="en-US" altLang="zh-CN" dirty="0">
              <a:latin typeface="+mn-ea"/>
              <a:ea typeface="+mn-ea"/>
            </a:endParaRPr>
          </a:p>
          <a:p>
            <a:pPr marL="0" indent="0">
              <a:buNone/>
              <a:defRPr/>
            </a:pPr>
            <a:endParaRPr lang="en-US" altLang="zh-CN" dirty="0"/>
          </a:p>
          <a:p>
            <a:pPr marL="0" indent="0">
              <a:buNone/>
              <a:defRPr/>
            </a:pPr>
            <a:endParaRPr lang="zh-CN" altLang="en-US" dirty="0"/>
          </a:p>
          <a:p>
            <a:pPr marL="0" indent="0">
              <a:lnSpc>
                <a:spcPct val="150000"/>
              </a:lnSpc>
              <a:buNone/>
              <a:defRPr/>
            </a:pPr>
            <a:endParaRPr lang="zh-CN" altLang="en-US" dirty="0"/>
          </a:p>
        </p:txBody>
      </p:sp>
      <p:sp>
        <p:nvSpPr>
          <p:cNvPr id="59394" name="标题 1"/>
          <p:cNvSpPr>
            <a:spLocks noGrp="1"/>
          </p:cNvSpPr>
          <p:nvPr>
            <p:ph type="title"/>
          </p:nvPr>
        </p:nvSpPr>
        <p:spPr/>
        <p:txBody>
          <a:bodyPr/>
          <a:lstStyle/>
          <a:p>
            <a:r>
              <a:rPr lang="zh-CN" altLang="en-US"/>
              <a:t>基于标注的方法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内容占位符 1"/>
          <p:cNvPicPr>
            <a:picLocks noGrp="1" noChangeAspect="1"/>
          </p:cNvPicPr>
          <p:nvPr>
            <p:ph idx="1"/>
          </p:nvPr>
        </p:nvPicPr>
        <p:blipFill rotWithShape="1">
          <a:blip r:embed="rId2">
            <a:extLst>
              <a:ext uri="{28A0092B-C50C-407E-A947-70E740481C1C}">
                <a14:useLocalDpi xmlns:a14="http://schemas.microsoft.com/office/drawing/2010/main" val="0"/>
              </a:ext>
            </a:extLst>
          </a:blip>
          <a:srcRect t="1460"/>
          <a:stretch/>
        </p:blipFill>
        <p:spPr>
          <a:xfrm>
            <a:off x="1969051" y="2735778"/>
            <a:ext cx="7544454" cy="2703384"/>
          </a:xfrm>
        </p:spPr>
      </p:pic>
      <p:sp>
        <p:nvSpPr>
          <p:cNvPr id="61442" name="标题 1"/>
          <p:cNvSpPr>
            <a:spLocks noGrp="1"/>
          </p:cNvSpPr>
          <p:nvPr>
            <p:ph type="title"/>
          </p:nvPr>
        </p:nvSpPr>
        <p:spPr/>
        <p:txBody>
          <a:bodyPr/>
          <a:lstStyle/>
          <a:p>
            <a:r>
              <a:rPr lang="zh-CN" altLang="en-US"/>
              <a:t>基于标注的方法</a:t>
            </a:r>
          </a:p>
        </p:txBody>
      </p:sp>
      <p:sp>
        <p:nvSpPr>
          <p:cNvPr id="3" name="内容占位符 2">
            <a:extLst>
              <a:ext uri="{FF2B5EF4-FFF2-40B4-BE49-F238E27FC236}">
                <a16:creationId xmlns:a16="http://schemas.microsoft.com/office/drawing/2014/main" id="{592F07FE-6C8B-43BD-9AF7-CF16D8ECB83B}"/>
              </a:ext>
            </a:extLst>
          </p:cNvPr>
          <p:cNvSpPr>
            <a:spLocks noGrp="1"/>
          </p:cNvSpPr>
          <p:nvPr>
            <p:ph idx="10"/>
          </p:nvPr>
        </p:nvSpPr>
        <p:spPr/>
        <p:txBody>
          <a:bodyPr/>
          <a:lstStyle/>
          <a:p>
            <a:r>
              <a:rPr lang="zh-CN" altLang="en-US" dirty="0"/>
              <a:t>词性标注</a:t>
            </a:r>
            <a:endParaRPr lang="en-US" altLang="zh-CN" dirty="0"/>
          </a:p>
        </p:txBody>
      </p:sp>
      <p:sp>
        <p:nvSpPr>
          <p:cNvPr id="61444" name="文本框 2"/>
          <p:cNvSpPr txBox="1">
            <a:spLocks noChangeArrowheads="1"/>
          </p:cNvSpPr>
          <p:nvPr/>
        </p:nvSpPr>
        <p:spPr bwMode="auto">
          <a:xfrm>
            <a:off x="423822" y="1817182"/>
            <a:ext cx="8336474"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pPr>
            <a:r>
              <a:rPr lang="zh-CN" altLang="en-US" sz="1800" dirty="0">
                <a:latin typeface="+mn-ea"/>
                <a:ea typeface="+mn-ea"/>
              </a:rPr>
              <a:t>汉语里兼类词是指一个词有两种或两种以上的词性。兼类词又称同词异类。</a:t>
            </a:r>
            <a:endParaRPr lang="en-US" altLang="zh-CN" sz="1800" dirty="0">
              <a:latin typeface="+mn-ea"/>
              <a:ea typeface="+mn-ea"/>
            </a:endParaRPr>
          </a:p>
          <a:p>
            <a:pPr>
              <a:lnSpc>
                <a:spcPct val="150000"/>
              </a:lnSpc>
            </a:pPr>
            <a:r>
              <a:rPr lang="zh-CN" altLang="en-US" sz="1800" dirty="0">
                <a:latin typeface="+mn-ea"/>
                <a:ea typeface="+mn-ea"/>
              </a:rPr>
              <a:t>例如：报道，编辑（名词</a:t>
            </a:r>
            <a:r>
              <a:rPr lang="en-US" altLang="zh-CN" sz="1800" dirty="0">
                <a:latin typeface="+mn-ea"/>
                <a:ea typeface="+mn-ea"/>
              </a:rPr>
              <a:t>/</a:t>
            </a:r>
            <a:r>
              <a:rPr lang="zh-CN" altLang="en-US" sz="1800" dirty="0">
                <a:latin typeface="+mn-ea"/>
                <a:ea typeface="+mn-ea"/>
              </a:rPr>
              <a:t>动词）</a:t>
            </a:r>
          </a:p>
        </p:txBody>
      </p:sp>
      <p:sp>
        <p:nvSpPr>
          <p:cNvPr id="61445" name="文本框 3"/>
          <p:cNvSpPr txBox="1">
            <a:spLocks noChangeArrowheads="1"/>
          </p:cNvSpPr>
          <p:nvPr/>
        </p:nvSpPr>
        <p:spPr bwMode="auto">
          <a:xfrm>
            <a:off x="454354" y="5589240"/>
            <a:ext cx="249299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r>
              <a:rPr lang="zh-CN" altLang="en-US" sz="1800" dirty="0"/>
              <a:t>如何排除词性歧义呢？</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defRPr/>
            </a:pPr>
            <a:r>
              <a:rPr lang="zh-CN" altLang="en-US" sz="1800" dirty="0">
                <a:latin typeface="+mn-ea"/>
                <a:ea typeface="+mn-ea"/>
              </a:rPr>
              <a:t>支持向量机（</a:t>
            </a:r>
            <a:r>
              <a:rPr lang="en-US" altLang="zh-CN" sz="1800" dirty="0">
                <a:latin typeface="+mn-ea"/>
                <a:ea typeface="+mn-ea"/>
              </a:rPr>
              <a:t>SVM</a:t>
            </a:r>
            <a:r>
              <a:rPr lang="zh-CN" altLang="en-US" sz="1800" dirty="0">
                <a:latin typeface="+mn-ea"/>
                <a:ea typeface="+mn-ea"/>
              </a:rPr>
              <a:t>）</a:t>
            </a:r>
          </a:p>
          <a:p>
            <a:pPr marL="0" indent="0">
              <a:lnSpc>
                <a:spcPct val="150000"/>
              </a:lnSpc>
              <a:buNone/>
              <a:defRPr/>
            </a:pPr>
            <a:r>
              <a:rPr lang="zh-CN" altLang="en-US" sz="1800" dirty="0">
                <a:latin typeface="+mn-ea"/>
                <a:ea typeface="+mn-ea"/>
              </a:rPr>
              <a:t>最大熵（</a:t>
            </a:r>
            <a:r>
              <a:rPr lang="en-US" altLang="zh-CN" sz="1800" dirty="0">
                <a:latin typeface="+mn-ea"/>
                <a:ea typeface="+mn-ea"/>
              </a:rPr>
              <a:t>Maximum Entropy</a:t>
            </a:r>
            <a:r>
              <a:rPr lang="zh-CN" altLang="en-US" sz="1800" dirty="0">
                <a:latin typeface="+mn-ea"/>
                <a:ea typeface="+mn-ea"/>
              </a:rPr>
              <a:t>）</a:t>
            </a:r>
          </a:p>
          <a:p>
            <a:pPr marL="0" indent="0">
              <a:lnSpc>
                <a:spcPct val="150000"/>
              </a:lnSpc>
              <a:buNone/>
              <a:defRPr/>
            </a:pPr>
            <a:r>
              <a:rPr lang="zh-CN" altLang="en-US" sz="1800" dirty="0">
                <a:latin typeface="+mn-ea"/>
                <a:ea typeface="+mn-ea"/>
              </a:rPr>
              <a:t>隐马模型（</a:t>
            </a:r>
            <a:r>
              <a:rPr lang="en-US" altLang="zh-CN" sz="1800" dirty="0">
                <a:latin typeface="+mn-ea"/>
                <a:ea typeface="+mn-ea"/>
              </a:rPr>
              <a:t>HMM</a:t>
            </a:r>
            <a:r>
              <a:rPr lang="zh-CN" altLang="en-US" sz="1800" dirty="0">
                <a:latin typeface="+mn-ea"/>
                <a:ea typeface="+mn-ea"/>
              </a:rPr>
              <a:t>）</a:t>
            </a:r>
          </a:p>
          <a:p>
            <a:pPr marL="0" indent="0">
              <a:lnSpc>
                <a:spcPct val="150000"/>
              </a:lnSpc>
              <a:buNone/>
              <a:defRPr/>
            </a:pPr>
            <a:r>
              <a:rPr lang="zh-CN" altLang="en-US" sz="1800" dirty="0">
                <a:latin typeface="+mn-ea"/>
                <a:ea typeface="+mn-ea"/>
              </a:rPr>
              <a:t>最大熵隐马模型（</a:t>
            </a:r>
            <a:r>
              <a:rPr lang="en-US" altLang="zh-CN" sz="1800" dirty="0">
                <a:latin typeface="+mn-ea"/>
                <a:ea typeface="+mn-ea"/>
              </a:rPr>
              <a:t>MEMM</a:t>
            </a:r>
            <a:r>
              <a:rPr lang="zh-CN" altLang="en-US" sz="1800" dirty="0">
                <a:latin typeface="+mn-ea"/>
                <a:ea typeface="+mn-ea"/>
              </a:rPr>
              <a:t>）</a:t>
            </a:r>
            <a:endParaRPr lang="en-US" altLang="zh-CN" sz="1800" dirty="0">
              <a:latin typeface="+mn-ea"/>
              <a:ea typeface="+mn-ea"/>
            </a:endParaRPr>
          </a:p>
          <a:p>
            <a:pPr marL="0" indent="0">
              <a:lnSpc>
                <a:spcPct val="150000"/>
              </a:lnSpc>
              <a:buNone/>
              <a:defRPr/>
            </a:pPr>
            <a:r>
              <a:rPr lang="zh-CN" altLang="en-US" sz="1800" dirty="0">
                <a:latin typeface="+mn-ea"/>
                <a:ea typeface="+mn-ea"/>
              </a:rPr>
              <a:t>条件随机场（</a:t>
            </a:r>
            <a:r>
              <a:rPr lang="en-US" altLang="zh-CN" sz="1800" dirty="0">
                <a:latin typeface="+mn-ea"/>
                <a:ea typeface="+mn-ea"/>
              </a:rPr>
              <a:t>CRFs</a:t>
            </a:r>
            <a:r>
              <a:rPr lang="zh-CN" altLang="en-US" sz="1800" dirty="0">
                <a:latin typeface="+mn-ea"/>
                <a:ea typeface="+mn-ea"/>
              </a:rPr>
              <a:t>）</a:t>
            </a:r>
          </a:p>
          <a:p>
            <a:pPr marL="0" indent="0">
              <a:lnSpc>
                <a:spcPct val="150000"/>
              </a:lnSpc>
              <a:buNone/>
              <a:defRPr/>
            </a:pPr>
            <a:r>
              <a:rPr lang="zh-CN" altLang="en-US" sz="1800" dirty="0">
                <a:latin typeface="+mn-ea"/>
                <a:ea typeface="+mn-ea"/>
              </a:rPr>
              <a:t>优缺点：</a:t>
            </a:r>
          </a:p>
          <a:p>
            <a:pPr marL="0" indent="0">
              <a:lnSpc>
                <a:spcPct val="150000"/>
              </a:lnSpc>
              <a:buNone/>
              <a:defRPr/>
            </a:pPr>
            <a:r>
              <a:rPr lang="zh-CN" altLang="en-US" sz="1800" dirty="0">
                <a:latin typeface="+mn-ea"/>
                <a:ea typeface="+mn-ea"/>
              </a:rPr>
              <a:t>优点：对歧义词和未登录词的识别都具有良好的效果；</a:t>
            </a:r>
          </a:p>
          <a:p>
            <a:pPr marL="0" indent="0">
              <a:lnSpc>
                <a:spcPct val="150000"/>
              </a:lnSpc>
              <a:buNone/>
              <a:defRPr/>
            </a:pPr>
            <a:r>
              <a:rPr lang="zh-CN" altLang="en-US" sz="1800" dirty="0">
                <a:latin typeface="+mn-ea"/>
                <a:ea typeface="+mn-ea"/>
              </a:rPr>
              <a:t>缺点：训练周期较长，计算量较大。</a:t>
            </a:r>
          </a:p>
          <a:p>
            <a:pPr>
              <a:defRPr/>
            </a:pPr>
            <a:endParaRPr lang="zh-CN" altLang="en-US" dirty="0"/>
          </a:p>
        </p:txBody>
      </p:sp>
      <p:sp>
        <p:nvSpPr>
          <p:cNvPr id="60418" name="标题 1"/>
          <p:cNvSpPr>
            <a:spLocks noGrp="1"/>
          </p:cNvSpPr>
          <p:nvPr>
            <p:ph type="title"/>
          </p:nvPr>
        </p:nvSpPr>
        <p:spPr/>
        <p:txBody>
          <a:bodyPr/>
          <a:lstStyle/>
          <a:p>
            <a:r>
              <a:rPr lang="zh-CN" altLang="en-US"/>
              <a:t>基于标注的方法</a:t>
            </a:r>
          </a:p>
        </p:txBody>
      </p:sp>
      <p:sp>
        <p:nvSpPr>
          <p:cNvPr id="2" name="内容占位符 1">
            <a:extLst>
              <a:ext uri="{FF2B5EF4-FFF2-40B4-BE49-F238E27FC236}">
                <a16:creationId xmlns:a16="http://schemas.microsoft.com/office/drawing/2014/main" id="{E7798790-0303-45B8-B89C-A16853E4FBA5}"/>
              </a:ext>
            </a:extLst>
          </p:cNvPr>
          <p:cNvSpPr>
            <a:spLocks noGrp="1"/>
          </p:cNvSpPr>
          <p:nvPr>
            <p:ph idx="10"/>
          </p:nvPr>
        </p:nvSpPr>
        <p:spPr/>
        <p:txBody>
          <a:bodyPr/>
          <a:lstStyle/>
          <a:p>
            <a:r>
              <a:rPr lang="en-US" altLang="zh-CN" dirty="0"/>
              <a:t>2</a:t>
            </a:r>
            <a:r>
              <a:rPr lang="zh-CN" altLang="en-US" dirty="0"/>
              <a:t>、采用机器学习的方法。</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Times New Roman" panose="02020603050405020304" pitchFamily="18" charset="0"/>
              </a:rPr>
              <a:t>三元组</a:t>
            </a:r>
            <a:r>
              <a:rPr lang="en-US" altLang="zh-CN" dirty="0">
                <a:latin typeface="Times New Roman" panose="02020603050405020304" pitchFamily="18" charset="0"/>
              </a:rPr>
              <a:t>(</a:t>
            </a:r>
            <a:r>
              <a:rPr lang="en-US" altLang="zh-CN" i="1" dirty="0">
                <a:latin typeface="Times New Roman" panose="02020603050405020304" pitchFamily="18" charset="0"/>
              </a:rPr>
              <a:t>S, </a:t>
            </a:r>
            <a:r>
              <a:rPr lang="en-US" altLang="zh-CN" i="1" dirty="0">
                <a:latin typeface="Symbol" panose="05050102010706020507" pitchFamily="18" charset="2"/>
              </a:rPr>
              <a:t>p</a:t>
            </a:r>
            <a:r>
              <a:rPr lang="en-US" altLang="zh-CN" i="1"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 A</a:t>
            </a:r>
            <a:r>
              <a:rPr lang="en-US" altLang="zh-CN" dirty="0">
                <a:latin typeface="Times New Roman" panose="02020603050405020304" pitchFamily="18" charset="0"/>
                <a:sym typeface="Symbol" panose="05050102010706020507" pitchFamily="18" charset="2"/>
              </a:rPr>
              <a:t>)</a:t>
            </a:r>
          </a:p>
          <a:p>
            <a:pPr lvl="1"/>
            <a:r>
              <a:rPr lang="en-US" altLang="zh-CN" sz="1800" i="1" dirty="0">
                <a:latin typeface="Times New Roman" panose="02020603050405020304" pitchFamily="18" charset="0"/>
              </a:rPr>
              <a:t>S</a:t>
            </a:r>
            <a:r>
              <a:rPr lang="en-US" altLang="zh-CN" sz="1800" dirty="0">
                <a:latin typeface="Times New Roman" panose="02020603050405020304" pitchFamily="18" charset="0"/>
                <a:sym typeface="Symbol" panose="05050102010706020507" pitchFamily="18" charset="2"/>
              </a:rPr>
              <a:t> </a:t>
            </a:r>
            <a:r>
              <a:rPr lang="zh-CN" altLang="en-US" sz="1800" dirty="0">
                <a:latin typeface="Times New Roman" panose="02020603050405020304" pitchFamily="18" charset="0"/>
                <a:sym typeface="Symbol" panose="05050102010706020507" pitchFamily="18" charset="2"/>
              </a:rPr>
              <a:t>：状态的集合， </a:t>
            </a:r>
            <a:r>
              <a:rPr lang="en-US" altLang="zh-CN" sz="1800" i="1" dirty="0">
                <a:latin typeface="Times New Roman" panose="02020603050405020304" pitchFamily="18" charset="0"/>
              </a:rPr>
              <a:t>S </a:t>
            </a:r>
            <a:r>
              <a:rPr lang="en-US" altLang="zh-CN" sz="1800" dirty="0">
                <a:latin typeface="Times New Roman" panose="02020603050405020304" pitchFamily="18" charset="0"/>
              </a:rPr>
              <a:t>= {</a:t>
            </a:r>
            <a:r>
              <a:rPr lang="en-US" altLang="zh-CN" sz="1800" i="1" dirty="0">
                <a:latin typeface="Times New Roman" panose="02020603050405020304" pitchFamily="18" charset="0"/>
              </a:rPr>
              <a:t>s</a:t>
            </a:r>
            <a:r>
              <a:rPr lang="en-US" altLang="zh-CN" sz="1800" baseline="-25000" dirty="0">
                <a:latin typeface="Times New Roman" panose="02020603050405020304" pitchFamily="18" charset="0"/>
              </a:rPr>
              <a:t>1</a:t>
            </a:r>
            <a:r>
              <a:rPr lang="en-US" altLang="zh-CN" sz="1800" i="1" dirty="0">
                <a:latin typeface="Times New Roman" panose="02020603050405020304" pitchFamily="18" charset="0"/>
              </a:rPr>
              <a:t>,s</a:t>
            </a:r>
            <a:r>
              <a:rPr lang="en-US" altLang="zh-CN" sz="1800" baseline="-25000" dirty="0">
                <a:latin typeface="Times New Roman" panose="02020603050405020304" pitchFamily="18" charset="0"/>
              </a:rPr>
              <a:t>2</a:t>
            </a:r>
            <a:r>
              <a:rPr lang="en-US" altLang="zh-CN" sz="1800" i="1" dirty="0">
                <a:latin typeface="Times New Roman" panose="02020603050405020304" pitchFamily="18" charset="0"/>
              </a:rPr>
              <a:t> …</a:t>
            </a:r>
            <a:r>
              <a:rPr lang="en-US" altLang="zh-CN" sz="1800" i="1" dirty="0" err="1">
                <a:latin typeface="Times New Roman" panose="02020603050405020304" pitchFamily="18" charset="0"/>
              </a:rPr>
              <a:t>s</a:t>
            </a:r>
            <a:r>
              <a:rPr lang="en-US" altLang="zh-CN" sz="1800" i="1" baseline="-25000" dirty="0" err="1">
                <a:latin typeface="Times New Roman" panose="02020603050405020304" pitchFamily="18" charset="0"/>
              </a:rPr>
              <a:t>N</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p>
          <a:p>
            <a:pPr lvl="1"/>
            <a:r>
              <a:rPr lang="en-US" altLang="zh-CN" sz="1800" i="1" dirty="0">
                <a:latin typeface="Symbol" panose="05050102010706020507" pitchFamily="18" charset="2"/>
              </a:rPr>
              <a:t>p </a:t>
            </a:r>
            <a:r>
              <a:rPr lang="zh-CN" altLang="en-US" sz="1800" dirty="0">
                <a:latin typeface="Times New Roman" panose="02020603050405020304" pitchFamily="18" charset="0"/>
                <a:sym typeface="Symbol" panose="05050102010706020507" pitchFamily="18" charset="2"/>
              </a:rPr>
              <a:t>：初始状态的概率。 </a:t>
            </a:r>
            <a:r>
              <a:rPr lang="en-US" altLang="zh-CN" sz="1800" i="1" dirty="0">
                <a:latin typeface="Symbol" panose="05050102010706020507" pitchFamily="18" charset="2"/>
              </a:rPr>
              <a:t>p</a:t>
            </a:r>
            <a:r>
              <a:rPr lang="en-US" altLang="zh-CN" sz="1800" dirty="0">
                <a:latin typeface="Times New Roman" panose="02020603050405020304" pitchFamily="18" charset="0"/>
                <a:sym typeface="Symbol" panose="05050102010706020507" pitchFamily="18" charset="2"/>
              </a:rPr>
              <a:t> ={</a:t>
            </a:r>
            <a:r>
              <a:rPr lang="en-US" altLang="zh-CN" sz="1800" i="1" dirty="0">
                <a:latin typeface="Symbol" panose="05050102010706020507" pitchFamily="18" charset="2"/>
              </a:rPr>
              <a:t>p</a:t>
            </a:r>
            <a:r>
              <a:rPr lang="en-US" altLang="zh-CN" sz="1800" baseline="-25000" dirty="0">
                <a:latin typeface="Times New Roman" panose="02020603050405020304" pitchFamily="18" charset="0"/>
              </a:rPr>
              <a:t>1</a:t>
            </a:r>
            <a:r>
              <a:rPr lang="en-US" altLang="zh-CN" sz="1800" i="1" dirty="0">
                <a:latin typeface="Times New Roman" panose="02020603050405020304" pitchFamily="18" charset="0"/>
              </a:rPr>
              <a:t>,</a:t>
            </a:r>
            <a:r>
              <a:rPr lang="en-US" altLang="zh-CN" sz="1800" i="1" dirty="0">
                <a:latin typeface="Symbol" panose="05050102010706020507" pitchFamily="18" charset="2"/>
              </a:rPr>
              <a:t>p</a:t>
            </a:r>
            <a:r>
              <a:rPr lang="en-US" altLang="zh-CN" sz="1800" baseline="-25000" dirty="0">
                <a:latin typeface="Times New Roman" panose="02020603050405020304" pitchFamily="18" charset="0"/>
              </a:rPr>
              <a:t>2</a:t>
            </a:r>
            <a:r>
              <a:rPr lang="en-US" altLang="zh-CN" sz="1800" i="1" dirty="0">
                <a:latin typeface="Times New Roman" panose="02020603050405020304" pitchFamily="18" charset="0"/>
              </a:rPr>
              <a:t>…</a:t>
            </a:r>
            <a:r>
              <a:rPr lang="en-US" altLang="zh-CN" sz="1800" i="1" dirty="0" err="1">
                <a:latin typeface="Symbol" panose="05050102010706020507" pitchFamily="18" charset="2"/>
              </a:rPr>
              <a:t>p</a:t>
            </a:r>
            <a:r>
              <a:rPr lang="en-US" altLang="zh-CN" sz="1800" i="1" baseline="-25000" dirty="0" err="1">
                <a:latin typeface="Times New Roman" panose="02020603050405020304" pitchFamily="18" charset="0"/>
              </a:rPr>
              <a:t>N</a:t>
            </a:r>
            <a:r>
              <a:rPr lang="en-US" altLang="zh-CN" sz="1800" dirty="0">
                <a:latin typeface="Times New Roman" panose="02020603050405020304" pitchFamily="18" charset="0"/>
                <a:sym typeface="Symbol" panose="05050102010706020507" pitchFamily="18" charset="2"/>
              </a:rPr>
              <a:t>}; </a:t>
            </a:r>
            <a:r>
              <a:rPr lang="en-US" altLang="zh-CN" sz="1800" i="1" dirty="0">
                <a:latin typeface="Symbol" panose="05050102010706020507" pitchFamily="18" charset="2"/>
              </a:rPr>
              <a:t>p</a:t>
            </a:r>
            <a:r>
              <a:rPr lang="en-US" altLang="zh-CN" sz="1800" i="1" baseline="-25000" dirty="0">
                <a:latin typeface="Times New Roman" panose="02020603050405020304" pitchFamily="18" charset="0"/>
              </a:rPr>
              <a:t>i</a:t>
            </a:r>
            <a:r>
              <a:rPr lang="en-US" altLang="zh-CN" sz="1800" baseline="-25000" dirty="0">
                <a:latin typeface="Times New Roman" panose="02020603050405020304" pitchFamily="18" charset="0"/>
              </a:rPr>
              <a:t> </a:t>
            </a:r>
            <a:r>
              <a:rPr lang="en-US" altLang="zh-CN" sz="1800" dirty="0">
                <a:latin typeface="Times New Roman" panose="02020603050405020304" pitchFamily="18" charset="0"/>
              </a:rPr>
              <a:t>=</a:t>
            </a:r>
            <a:r>
              <a:rPr lang="en-US" altLang="zh-CN" sz="1800" i="1" dirty="0">
                <a:latin typeface="Times New Roman" panose="02020603050405020304" pitchFamily="18" charset="0"/>
              </a:rPr>
              <a:t>P</a:t>
            </a:r>
            <a:r>
              <a:rPr lang="en-US" altLang="zh-CN" sz="1800" dirty="0">
                <a:latin typeface="Times New Roman" panose="02020603050405020304" pitchFamily="18" charset="0"/>
              </a:rPr>
              <a:t>(</a:t>
            </a:r>
            <a:r>
              <a:rPr lang="en-US" altLang="zh-CN" sz="1800" i="1" dirty="0">
                <a:latin typeface="Times New Roman" panose="02020603050405020304" pitchFamily="18" charset="0"/>
              </a:rPr>
              <a:t>X</a:t>
            </a:r>
            <a:r>
              <a:rPr lang="en-US" altLang="zh-CN" sz="1800" baseline="-25000" dirty="0">
                <a:latin typeface="Times New Roman" panose="02020603050405020304" pitchFamily="18" charset="0"/>
              </a:rPr>
              <a:t>1</a:t>
            </a:r>
            <a:r>
              <a:rPr lang="en-US" altLang="zh-CN" sz="1800" i="1" dirty="0">
                <a:latin typeface="Times New Roman" panose="02020603050405020304" pitchFamily="18" charset="0"/>
              </a:rPr>
              <a:t>= </a:t>
            </a:r>
            <a:r>
              <a:rPr lang="en-US" altLang="zh-CN" sz="1800" i="1" dirty="0" err="1">
                <a:latin typeface="Times New Roman" panose="02020603050405020304" pitchFamily="18" charset="0"/>
              </a:rPr>
              <a:t>s</a:t>
            </a:r>
            <a:r>
              <a:rPr lang="en-US" altLang="zh-CN" sz="1800" i="1" baseline="-25000" dirty="0" err="1">
                <a:latin typeface="Times New Roman" panose="02020603050405020304" pitchFamily="18" charset="0"/>
              </a:rPr>
              <a:t>i</a:t>
            </a:r>
            <a:r>
              <a:rPr lang="en-US" altLang="zh-CN" sz="1800" dirty="0">
                <a:latin typeface="Times New Roman" panose="02020603050405020304" pitchFamily="18" charset="0"/>
              </a:rPr>
              <a:t>)</a:t>
            </a:r>
          </a:p>
          <a:p>
            <a:pPr lvl="1"/>
            <a:r>
              <a:rPr lang="en-US" altLang="zh-CN" sz="1800" i="1" dirty="0">
                <a:latin typeface="Times New Roman" panose="02020603050405020304" pitchFamily="18" charset="0"/>
                <a:sym typeface="Symbol" panose="05050102010706020507" pitchFamily="18" charset="2"/>
              </a:rPr>
              <a:t>A</a:t>
            </a:r>
            <a:r>
              <a:rPr lang="en-US" altLang="zh-CN" sz="1800" dirty="0">
                <a:latin typeface="Times New Roman" panose="02020603050405020304" pitchFamily="18" charset="0"/>
                <a:sym typeface="Symbol" panose="05050102010706020507" pitchFamily="18" charset="2"/>
              </a:rPr>
              <a:t> </a:t>
            </a:r>
            <a:r>
              <a:rPr lang="zh-CN" altLang="en-US" sz="1800" dirty="0">
                <a:latin typeface="Times New Roman" panose="02020603050405020304" pitchFamily="18" charset="0"/>
                <a:sym typeface="Symbol" panose="05050102010706020507" pitchFamily="18" charset="2"/>
              </a:rPr>
              <a:t>：状态转移概率矩阵。 </a:t>
            </a:r>
            <a:r>
              <a:rPr lang="en-US" altLang="zh-CN" sz="1800" i="1" dirty="0">
                <a:latin typeface="Times New Roman" panose="02020603050405020304" pitchFamily="18" charset="0"/>
                <a:sym typeface="Symbol" panose="05050102010706020507" pitchFamily="18" charset="2"/>
              </a:rPr>
              <a:t>A</a:t>
            </a:r>
            <a:r>
              <a:rPr lang="en-US" altLang="zh-CN" sz="1800" dirty="0">
                <a:latin typeface="Times New Roman" panose="02020603050405020304" pitchFamily="18" charset="0"/>
                <a:sym typeface="Symbol" panose="05050102010706020507" pitchFamily="18" charset="2"/>
              </a:rPr>
              <a:t>={</a:t>
            </a:r>
            <a:r>
              <a:rPr lang="en-US" altLang="zh-CN" sz="1800" i="1" dirty="0" err="1">
                <a:latin typeface="Times New Roman" panose="02020603050405020304" pitchFamily="18" charset="0"/>
              </a:rPr>
              <a:t>a</a:t>
            </a:r>
            <a:r>
              <a:rPr lang="en-US" altLang="zh-CN" sz="1800" i="1" baseline="-25000" dirty="0" err="1">
                <a:latin typeface="Times New Roman" panose="02020603050405020304" pitchFamily="18" charset="0"/>
              </a:rPr>
              <a:t>ij</a:t>
            </a:r>
            <a:r>
              <a:rPr lang="en-US" altLang="zh-CN" sz="1800" dirty="0">
                <a:latin typeface="Times New Roman" panose="02020603050405020304" pitchFamily="18" charset="0"/>
                <a:sym typeface="Symbol" panose="05050102010706020507" pitchFamily="18" charset="2"/>
              </a:rPr>
              <a:t>}; </a:t>
            </a:r>
            <a:r>
              <a:rPr lang="en-US" altLang="zh-CN" sz="1800" i="1" dirty="0" err="1">
                <a:latin typeface="Times New Roman" panose="02020603050405020304" pitchFamily="18" charset="0"/>
              </a:rPr>
              <a:t>a</a:t>
            </a:r>
            <a:r>
              <a:rPr lang="en-US" altLang="zh-CN" sz="1800" i="1" baseline="-25000" dirty="0" err="1">
                <a:latin typeface="Times New Roman" panose="02020603050405020304" pitchFamily="18" charset="0"/>
              </a:rPr>
              <a:t>ij</a:t>
            </a:r>
            <a:r>
              <a:rPr lang="en-US" altLang="zh-CN" sz="1800" dirty="0">
                <a:latin typeface="Times New Roman" panose="02020603050405020304" pitchFamily="18" charset="0"/>
              </a:rPr>
              <a:t> = </a:t>
            </a:r>
            <a:r>
              <a:rPr lang="en-US" altLang="zh-CN" sz="1800" i="1" dirty="0">
                <a:latin typeface="Times New Roman" panose="02020603050405020304" pitchFamily="18" charset="0"/>
              </a:rPr>
              <a:t>P</a:t>
            </a:r>
            <a:r>
              <a:rPr lang="en-US" altLang="zh-CN" sz="1800" dirty="0">
                <a:latin typeface="Times New Roman" panose="02020603050405020304" pitchFamily="18" charset="0"/>
              </a:rPr>
              <a:t>(</a:t>
            </a:r>
            <a:r>
              <a:rPr lang="en-US" altLang="zh-CN" sz="1800" i="1" dirty="0">
                <a:latin typeface="Times New Roman" panose="02020603050405020304" pitchFamily="18" charset="0"/>
              </a:rPr>
              <a:t>X</a:t>
            </a:r>
            <a:r>
              <a:rPr lang="en-US" altLang="zh-CN" sz="1800" i="1" baseline="-25000" dirty="0">
                <a:latin typeface="Times New Roman" panose="02020603050405020304" pitchFamily="18" charset="0"/>
              </a:rPr>
              <a:t>t+</a:t>
            </a:r>
            <a:r>
              <a:rPr lang="en-US" altLang="zh-CN" sz="1800" baseline="-25000" dirty="0">
                <a:latin typeface="Times New Roman" panose="02020603050405020304" pitchFamily="18" charset="0"/>
              </a:rPr>
              <a:t>1</a:t>
            </a:r>
            <a:r>
              <a:rPr lang="en-US" altLang="zh-CN" sz="1800" i="1" dirty="0">
                <a:latin typeface="Times New Roman" panose="02020603050405020304" pitchFamily="18" charset="0"/>
              </a:rPr>
              <a:t>=</a:t>
            </a:r>
            <a:r>
              <a:rPr lang="en-US" altLang="zh-CN" sz="1800" i="1" dirty="0" err="1">
                <a:latin typeface="Times New Roman" panose="02020603050405020304" pitchFamily="18" charset="0"/>
              </a:rPr>
              <a:t>s</a:t>
            </a:r>
            <a:r>
              <a:rPr lang="en-US" altLang="zh-CN" sz="1800" i="1" baseline="-25000" dirty="0" err="1">
                <a:latin typeface="Times New Roman" panose="02020603050405020304" pitchFamily="18" charset="0"/>
              </a:rPr>
              <a:t>j</a:t>
            </a:r>
            <a:r>
              <a:rPr lang="en-US" altLang="zh-CN" sz="1800" i="1" dirty="0" err="1">
                <a:latin typeface="Times New Roman" panose="02020603050405020304" pitchFamily="18" charset="0"/>
              </a:rPr>
              <a:t>|X</a:t>
            </a:r>
            <a:r>
              <a:rPr lang="en-US" altLang="zh-CN" sz="1800" i="1" baseline="-25000" dirty="0" err="1">
                <a:latin typeface="Times New Roman" panose="02020603050405020304" pitchFamily="18" charset="0"/>
              </a:rPr>
              <a:t>t</a:t>
            </a:r>
            <a:r>
              <a:rPr lang="en-US" altLang="zh-CN" sz="1800" i="1" dirty="0">
                <a:latin typeface="Times New Roman" panose="02020603050405020304" pitchFamily="18" charset="0"/>
              </a:rPr>
              <a:t>=</a:t>
            </a:r>
            <a:r>
              <a:rPr lang="en-US" altLang="zh-CN" sz="1800" i="1" dirty="0" err="1">
                <a:latin typeface="Times New Roman" panose="02020603050405020304" pitchFamily="18" charset="0"/>
              </a:rPr>
              <a:t>s</a:t>
            </a:r>
            <a:r>
              <a:rPr lang="en-US" altLang="zh-CN" sz="1800" i="1" baseline="-25000" dirty="0" err="1">
                <a:latin typeface="Times New Roman" panose="02020603050405020304" pitchFamily="18" charset="0"/>
              </a:rPr>
              <a:t>i</a:t>
            </a:r>
            <a:r>
              <a:rPr lang="en-US" altLang="zh-CN" sz="1800" dirty="0">
                <a:latin typeface="Times New Roman" panose="02020603050405020304" pitchFamily="18" charset="0"/>
              </a:rPr>
              <a:t>)</a:t>
            </a:r>
          </a:p>
          <a:p>
            <a:pPr marL="0" indent="0">
              <a:buNone/>
            </a:pPr>
            <a:r>
              <a:rPr lang="zh-CN" altLang="en-US" dirty="0"/>
              <a:t>状态空间 </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i="1" dirty="0" err="1">
                <a:latin typeface="Times New Roman" panose="02020603050405020304" pitchFamily="18" charset="0"/>
              </a:rPr>
              <a:t>t,i,p,a,h,e</a:t>
            </a:r>
            <a:r>
              <a:rPr lang="en-US" altLang="zh-CN" dirty="0">
                <a:latin typeface="Times New Roman" panose="02020603050405020304" pitchFamily="18" charset="0"/>
              </a:rPr>
              <a:t>}</a:t>
            </a:r>
            <a:endParaRPr lang="en-US" altLang="zh-CN" dirty="0"/>
          </a:p>
          <a:p>
            <a:pPr marL="0" indent="0">
              <a:buNone/>
            </a:pPr>
            <a:r>
              <a:rPr lang="zh-CN" altLang="en-US" dirty="0"/>
              <a:t>初始概率 </a:t>
            </a:r>
            <a:r>
              <a:rPr lang="en-US" altLang="zh-CN" i="1" dirty="0">
                <a:latin typeface="Symbol" panose="05050102010706020507" pitchFamily="18" charset="2"/>
              </a:rPr>
              <a:t>p</a:t>
            </a:r>
            <a:r>
              <a:rPr lang="en-US" altLang="zh-CN" i="1" dirty="0">
                <a:latin typeface="Times New Roman" panose="02020603050405020304" pitchFamily="18" charset="0"/>
              </a:rPr>
              <a:t> </a:t>
            </a:r>
            <a:r>
              <a:rPr lang="en-US" altLang="zh-CN" dirty="0">
                <a:latin typeface="Times New Roman" panose="02020603050405020304" pitchFamily="18" charset="0"/>
              </a:rPr>
              <a:t>={1.0,0,0,0,0}</a:t>
            </a:r>
            <a:endParaRPr lang="en-US" altLang="zh-CN" dirty="0"/>
          </a:p>
          <a:p>
            <a:pPr marL="0" indent="0">
              <a:buNone/>
            </a:pPr>
            <a:r>
              <a:rPr lang="zh-CN" altLang="en-US" dirty="0"/>
              <a:t>状态转移概率矩阵</a:t>
            </a:r>
          </a:p>
          <a:p>
            <a:pPr marL="914400" lvl="2" indent="0">
              <a:buNone/>
            </a:pPr>
            <a:endParaRPr lang="en-US" altLang="zh-CN" sz="2000" dirty="0">
              <a:latin typeface="Times New Roman" panose="02020603050405020304" pitchFamily="18" charset="0"/>
            </a:endParaRPr>
          </a:p>
          <a:p>
            <a:pPr lvl="2"/>
            <a:endParaRPr lang="en-US" altLang="zh-CN" sz="2000" dirty="0">
              <a:latin typeface="Times New Roman" panose="02020603050405020304" pitchFamily="18" charset="0"/>
              <a:sym typeface="Symbol" panose="05050102010706020507" pitchFamily="18" charset="2"/>
            </a:endParaRPr>
          </a:p>
          <a:p>
            <a:endParaRPr lang="zh-CN" altLang="en-US" dirty="0"/>
          </a:p>
        </p:txBody>
      </p:sp>
      <p:sp>
        <p:nvSpPr>
          <p:cNvPr id="2" name="标题 1"/>
          <p:cNvSpPr>
            <a:spLocks noGrp="1"/>
          </p:cNvSpPr>
          <p:nvPr>
            <p:ph type="title"/>
          </p:nvPr>
        </p:nvSpPr>
        <p:spPr/>
        <p:txBody>
          <a:bodyPr/>
          <a:lstStyle/>
          <a:p>
            <a:r>
              <a:rPr lang="en-US" altLang="zh-CN" dirty="0"/>
              <a:t>Markov</a:t>
            </a:r>
            <a:r>
              <a:rPr lang="zh-CN" altLang="en-US" dirty="0"/>
              <a:t>模型</a:t>
            </a:r>
          </a:p>
        </p:txBody>
      </p:sp>
      <p:sp>
        <p:nvSpPr>
          <p:cNvPr id="7" name="内容占位符 6">
            <a:extLst>
              <a:ext uri="{FF2B5EF4-FFF2-40B4-BE49-F238E27FC236}">
                <a16:creationId xmlns:a16="http://schemas.microsoft.com/office/drawing/2014/main" id="{5C34707A-5F13-4C32-B94A-E1643DF790F6}"/>
              </a:ext>
            </a:extLst>
          </p:cNvPr>
          <p:cNvSpPr>
            <a:spLocks noGrp="1"/>
          </p:cNvSpPr>
          <p:nvPr>
            <p:ph idx="10"/>
          </p:nvPr>
        </p:nvSpPr>
        <p:spPr/>
        <p:txBody>
          <a:bodyPr/>
          <a:lstStyle/>
          <a:p>
            <a:r>
              <a:rPr lang="zh-CN" altLang="en-US" dirty="0">
                <a:latin typeface="Times New Roman" panose="02020603050405020304" pitchFamily="18" charset="0"/>
              </a:rPr>
              <a:t>模型表示：</a:t>
            </a: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3570737"/>
            <a:ext cx="3275856" cy="2782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5" name="Object 7"/>
          <p:cNvGraphicFramePr>
            <a:graphicFrameLocks noChangeAspect="1"/>
          </p:cNvGraphicFramePr>
          <p:nvPr>
            <p:extLst>
              <p:ext uri="{D42A27DB-BD31-4B8C-83A1-F6EECF244321}">
                <p14:modId xmlns:p14="http://schemas.microsoft.com/office/powerpoint/2010/main" val="1487375394"/>
              </p:ext>
            </p:extLst>
          </p:nvPr>
        </p:nvGraphicFramePr>
        <p:xfrm>
          <a:off x="6456040" y="1500363"/>
          <a:ext cx="5489575" cy="2238375"/>
        </p:xfrm>
        <a:graphic>
          <a:graphicData uri="http://schemas.openxmlformats.org/presentationml/2006/ole">
            <mc:AlternateContent xmlns:mc="http://schemas.openxmlformats.org/markup-compatibility/2006">
              <mc:Choice xmlns:v="urn:schemas-microsoft-com:vml" Requires="v">
                <p:oleObj spid="_x0000_s155963" name="图片" r:id="rId4" imgW="5486400" imgH="1828800" progId="Word.Picture.8">
                  <p:embed/>
                </p:oleObj>
              </mc:Choice>
              <mc:Fallback>
                <p:oleObj name="图片" r:id="rId4" imgW="5486400" imgH="1828800" progId="Word.Picture.8">
                  <p:embed/>
                  <p:pic>
                    <p:nvPicPr>
                      <p:cNvPr id="289799" name="Object 7"/>
                      <p:cNvPicPr>
                        <a:picLocks noChangeAspect="1" noChangeArrowheads="1"/>
                      </p:cNvPicPr>
                      <p:nvPr/>
                    </p:nvPicPr>
                    <p:blipFill>
                      <a:blip r:embed="rId5"/>
                      <a:srcRect/>
                      <a:stretch>
                        <a:fillRect/>
                      </a:stretch>
                    </p:blipFill>
                    <p:spPr bwMode="auto">
                      <a:xfrm>
                        <a:off x="6456040" y="1500363"/>
                        <a:ext cx="5489575" cy="2238375"/>
                      </a:xfrm>
                      <a:prstGeom prst="rect">
                        <a:avLst/>
                      </a:prstGeom>
                      <a:noFill/>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3995646601"/>
              </p:ext>
            </p:extLst>
          </p:nvPr>
        </p:nvGraphicFramePr>
        <p:xfrm>
          <a:off x="793094" y="5013176"/>
          <a:ext cx="4976812" cy="611188"/>
        </p:xfrm>
        <a:graphic>
          <a:graphicData uri="http://schemas.openxmlformats.org/presentationml/2006/ole">
            <mc:AlternateContent xmlns:mc="http://schemas.openxmlformats.org/markup-compatibility/2006">
              <mc:Choice xmlns:v="urn:schemas-microsoft-com:vml" Requires="v">
                <p:oleObj spid="_x0000_s155964" name="公式" r:id="rId6" imgW="3289300" imgH="406400" progId="Equation.3">
                  <p:embed/>
                </p:oleObj>
              </mc:Choice>
              <mc:Fallback>
                <p:oleObj name="公式" r:id="rId6" imgW="3289300" imgH="406400" progId="Equation.3">
                  <p:embed/>
                  <p:pic>
                    <p:nvPicPr>
                      <p:cNvPr id="295947" name="Object 11"/>
                      <p:cNvPicPr>
                        <a:picLocks noChangeAspect="1" noChangeArrowheads="1"/>
                      </p:cNvPicPr>
                      <p:nvPr/>
                    </p:nvPicPr>
                    <p:blipFill>
                      <a:blip r:embed="rId7"/>
                      <a:srcRect/>
                      <a:stretch>
                        <a:fillRect/>
                      </a:stretch>
                    </p:blipFill>
                    <p:spPr bwMode="auto">
                      <a:xfrm>
                        <a:off x="793094" y="5013176"/>
                        <a:ext cx="4976812" cy="611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497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95546-0F99-458C-B4B5-93159F9FEB2F}"/>
              </a:ext>
            </a:extLst>
          </p:cNvPr>
          <p:cNvSpPr>
            <a:spLocks noGrp="1"/>
          </p:cNvSpPr>
          <p:nvPr>
            <p:ph idx="1"/>
          </p:nvPr>
        </p:nvSpPr>
        <p:spPr/>
        <p:txBody>
          <a:bodyPr numCol="2"/>
          <a:lstStyle/>
          <a:p>
            <a:pPr lvl="1">
              <a:lnSpc>
                <a:spcPct val="150000"/>
              </a:lnSpc>
            </a:pPr>
            <a:r>
              <a:rPr lang="zh-CN" altLang="en-US" sz="1800" dirty="0"/>
              <a:t>五元组</a:t>
            </a:r>
            <a:r>
              <a:rPr lang="en-US" altLang="zh-CN" sz="1800" dirty="0">
                <a:latin typeface="Times New Roman" panose="02020603050405020304" pitchFamily="18" charset="0"/>
              </a:rPr>
              <a:t>(</a:t>
            </a:r>
            <a:r>
              <a:rPr lang="en-US" altLang="zh-CN" sz="1800" i="1" dirty="0">
                <a:latin typeface="Times New Roman" panose="02020603050405020304" pitchFamily="18" charset="0"/>
              </a:rPr>
              <a:t>S, V, </a:t>
            </a:r>
            <a:r>
              <a:rPr lang="en-US" altLang="zh-CN" sz="1800" i="1" dirty="0">
                <a:latin typeface="Symbol" panose="05050102010706020507" pitchFamily="18" charset="2"/>
              </a:rPr>
              <a:t>p</a:t>
            </a:r>
            <a:r>
              <a:rPr lang="en-US" altLang="zh-CN" sz="1800" i="1" dirty="0">
                <a:latin typeface="Times New Roman" panose="02020603050405020304" pitchFamily="18" charset="0"/>
              </a:rPr>
              <a:t> </a:t>
            </a:r>
            <a:r>
              <a:rPr lang="en-US" altLang="zh-CN" sz="1800" i="1" dirty="0">
                <a:latin typeface="Times New Roman" panose="02020603050405020304" pitchFamily="18" charset="0"/>
                <a:sym typeface="Symbol" panose="05050102010706020507" pitchFamily="18" charset="2"/>
              </a:rPr>
              <a:t>,A,B</a:t>
            </a:r>
            <a:r>
              <a:rPr lang="en-US" altLang="zh-CN" sz="1800" dirty="0">
                <a:latin typeface="Times New Roman" panose="02020603050405020304" pitchFamily="18" charset="0"/>
                <a:sym typeface="Symbol" panose="05050102010706020507" pitchFamily="18" charset="2"/>
              </a:rPr>
              <a:t>)</a:t>
            </a:r>
          </a:p>
          <a:p>
            <a:pPr lvl="2">
              <a:lnSpc>
                <a:spcPct val="150000"/>
              </a:lnSpc>
            </a:pPr>
            <a:r>
              <a:rPr lang="zh-CN" altLang="en-US" sz="1800" dirty="0">
                <a:latin typeface="Times New Roman" panose="02020603050405020304" pitchFamily="18" charset="0"/>
                <a:sym typeface="Symbol" panose="05050102010706020507" pitchFamily="18" charset="2"/>
              </a:rPr>
              <a:t>符号表</a:t>
            </a:r>
          </a:p>
          <a:p>
            <a:pPr lvl="3">
              <a:lnSpc>
                <a:spcPct val="150000"/>
              </a:lnSpc>
            </a:pPr>
            <a:r>
              <a:rPr lang="en-US" altLang="zh-CN" sz="1800" i="1" dirty="0">
                <a:latin typeface="Times New Roman" panose="02020603050405020304" pitchFamily="18" charset="0"/>
              </a:rPr>
              <a:t>S</a:t>
            </a:r>
            <a:r>
              <a:rPr lang="en-US" altLang="zh-CN" sz="1800" dirty="0">
                <a:latin typeface="Times New Roman" panose="02020603050405020304" pitchFamily="18" charset="0"/>
                <a:sym typeface="Symbol" panose="05050102010706020507" pitchFamily="18" charset="2"/>
              </a:rPr>
              <a:t> </a:t>
            </a:r>
            <a:r>
              <a:rPr lang="zh-CN" altLang="en-US" sz="1800" dirty="0">
                <a:latin typeface="Times New Roman" panose="02020603050405020304" pitchFamily="18" charset="0"/>
                <a:sym typeface="Symbol" panose="05050102010706020507" pitchFamily="18" charset="2"/>
              </a:rPr>
              <a:t>：状态集合，</a:t>
            </a:r>
            <a:r>
              <a:rPr lang="en-US" altLang="zh-CN" sz="1800" dirty="0">
                <a:latin typeface="Times New Roman" panose="02020603050405020304" pitchFamily="18" charset="0"/>
              </a:rPr>
              <a:t>{</a:t>
            </a:r>
            <a:r>
              <a:rPr lang="en-US" altLang="zh-CN" sz="1800" i="1" dirty="0">
                <a:latin typeface="Times New Roman" panose="02020603050405020304" pitchFamily="18" charset="0"/>
              </a:rPr>
              <a:t>s</a:t>
            </a:r>
            <a:r>
              <a:rPr lang="en-US" altLang="zh-CN" sz="1800" baseline="-25000" dirty="0">
                <a:latin typeface="Times New Roman" panose="02020603050405020304" pitchFamily="18" charset="0"/>
              </a:rPr>
              <a:t>1</a:t>
            </a:r>
            <a:r>
              <a:rPr lang="en-US" altLang="zh-CN" sz="1800" i="1" dirty="0">
                <a:latin typeface="Times New Roman" panose="02020603050405020304" pitchFamily="18" charset="0"/>
              </a:rPr>
              <a:t>, …, </a:t>
            </a:r>
            <a:r>
              <a:rPr lang="en-US" altLang="zh-CN" sz="1800" i="1" dirty="0" err="1">
                <a:latin typeface="Times New Roman" panose="02020603050405020304" pitchFamily="18" charset="0"/>
              </a:rPr>
              <a:t>s</a:t>
            </a:r>
            <a:r>
              <a:rPr lang="en-US" altLang="zh-CN" sz="1800" i="1" baseline="-25000" dirty="0" err="1">
                <a:latin typeface="Times New Roman" panose="02020603050405020304" pitchFamily="18" charset="0"/>
              </a:rPr>
              <a:t>N</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p>
          <a:p>
            <a:pPr lvl="3">
              <a:lnSpc>
                <a:spcPct val="150000"/>
              </a:lnSpc>
            </a:pPr>
            <a:r>
              <a:rPr lang="en-US" altLang="zh-CN" sz="1800" i="1" dirty="0">
                <a:latin typeface="Times New Roman" panose="02020603050405020304" pitchFamily="18" charset="0"/>
                <a:sym typeface="Symbol" panose="05050102010706020507" pitchFamily="18" charset="2"/>
              </a:rPr>
              <a:t>V</a:t>
            </a:r>
            <a:r>
              <a:rPr lang="zh-CN" altLang="en-US" sz="1800" dirty="0">
                <a:latin typeface="Times New Roman" panose="02020603050405020304" pitchFamily="18" charset="0"/>
                <a:sym typeface="Symbol" panose="05050102010706020507" pitchFamily="18" charset="2"/>
              </a:rPr>
              <a:t>：</a:t>
            </a:r>
            <a:r>
              <a:rPr lang="zh-CN" altLang="en-US" sz="1800" dirty="0">
                <a:latin typeface="Times New Roman" panose="02020603050405020304" pitchFamily="18" charset="0"/>
              </a:rPr>
              <a:t>输出字母表，</a:t>
            </a:r>
            <a:r>
              <a:rPr lang="en-US" altLang="zh-CN" sz="1800" dirty="0">
                <a:latin typeface="Times New Roman" panose="02020603050405020304" pitchFamily="18" charset="0"/>
              </a:rPr>
              <a:t>{</a:t>
            </a:r>
            <a:r>
              <a:rPr lang="en-US" altLang="zh-CN" sz="1800" i="1" dirty="0">
                <a:latin typeface="Times New Roman" panose="02020603050405020304" pitchFamily="18" charset="0"/>
              </a:rPr>
              <a:t>v</a:t>
            </a:r>
            <a:r>
              <a:rPr lang="en-US" altLang="zh-CN" sz="1800" baseline="-25000" dirty="0">
                <a:latin typeface="Times New Roman" panose="02020603050405020304" pitchFamily="18" charset="0"/>
              </a:rPr>
              <a:t>1</a:t>
            </a:r>
            <a:r>
              <a:rPr lang="en-US" altLang="zh-CN" sz="1800" i="1" dirty="0">
                <a:latin typeface="Times New Roman" panose="02020603050405020304" pitchFamily="18" charset="0"/>
              </a:rPr>
              <a:t>, …, </a:t>
            </a:r>
            <a:r>
              <a:rPr lang="en-US" altLang="zh-CN" sz="1800" i="1" dirty="0" err="1">
                <a:latin typeface="Times New Roman" panose="02020603050405020304" pitchFamily="18" charset="0"/>
              </a:rPr>
              <a:t>v</a:t>
            </a:r>
            <a:r>
              <a:rPr lang="en-US" altLang="zh-CN" sz="1800" i="1" baseline="-25000" dirty="0" err="1">
                <a:latin typeface="Times New Roman" panose="02020603050405020304" pitchFamily="18" charset="0"/>
              </a:rPr>
              <a:t>M</a:t>
            </a:r>
            <a:r>
              <a:rPr lang="en-US" altLang="zh-CN" sz="1800" dirty="0">
                <a:latin typeface="Times New Roman" panose="02020603050405020304" pitchFamily="18" charset="0"/>
              </a:rPr>
              <a:t>}</a:t>
            </a:r>
            <a:endParaRPr lang="en-US" altLang="zh-CN" sz="1800" dirty="0">
              <a:latin typeface="Times New Roman" panose="02020603050405020304" pitchFamily="18" charset="0"/>
              <a:sym typeface="Symbol" panose="05050102010706020507" pitchFamily="18" charset="2"/>
            </a:endParaRPr>
          </a:p>
          <a:p>
            <a:pPr lvl="2">
              <a:lnSpc>
                <a:spcPct val="150000"/>
              </a:lnSpc>
            </a:pPr>
            <a:r>
              <a:rPr lang="zh-CN" altLang="en-US" sz="1800" dirty="0">
                <a:latin typeface="Symbol" panose="05050102010706020507" pitchFamily="18" charset="2"/>
              </a:rPr>
              <a:t>模型参数</a:t>
            </a:r>
            <a:endParaRPr lang="zh-CN" altLang="en-US" sz="1800" dirty="0">
              <a:latin typeface="Times New Roman" panose="02020603050405020304" pitchFamily="18" charset="0"/>
            </a:endParaRPr>
          </a:p>
          <a:p>
            <a:pPr lvl="3">
              <a:lnSpc>
                <a:spcPct val="150000"/>
              </a:lnSpc>
            </a:pPr>
            <a:r>
              <a:rPr lang="en-US" altLang="zh-CN" sz="1800" i="1" dirty="0">
                <a:latin typeface="Symbol" panose="05050102010706020507" pitchFamily="18" charset="2"/>
              </a:rPr>
              <a:t>p </a:t>
            </a:r>
            <a:r>
              <a:rPr lang="zh-CN" altLang="en-US" sz="1800" dirty="0">
                <a:latin typeface="Times New Roman" panose="02020603050405020304" pitchFamily="18" charset="0"/>
                <a:sym typeface="Symbol" panose="05050102010706020507" pitchFamily="18" charset="2"/>
              </a:rPr>
              <a:t>：初始状态概率。 </a:t>
            </a:r>
            <a:r>
              <a:rPr lang="en-US" altLang="zh-CN" sz="1800" i="1" dirty="0">
                <a:latin typeface="Symbol" panose="05050102010706020507" pitchFamily="18" charset="2"/>
              </a:rPr>
              <a:t>p</a:t>
            </a:r>
            <a:r>
              <a:rPr lang="en-US" altLang="zh-CN" sz="1800" dirty="0">
                <a:latin typeface="Times New Roman" panose="02020603050405020304" pitchFamily="18" charset="0"/>
                <a:sym typeface="Symbol" panose="05050102010706020507" pitchFamily="18" charset="2"/>
              </a:rPr>
              <a:t>  = {</a:t>
            </a:r>
            <a:r>
              <a:rPr lang="en-US" altLang="zh-CN" sz="1800" i="1" dirty="0">
                <a:latin typeface="Symbol" panose="05050102010706020507" pitchFamily="18" charset="2"/>
              </a:rPr>
              <a:t>p</a:t>
            </a:r>
            <a:r>
              <a:rPr lang="en-US" altLang="zh-CN" sz="1800" i="1" baseline="-25000" dirty="0">
                <a:latin typeface="Times New Roman" panose="02020603050405020304" pitchFamily="18" charset="0"/>
              </a:rPr>
              <a:t>i</a:t>
            </a:r>
            <a:r>
              <a:rPr lang="en-US" altLang="zh-CN" sz="1800" dirty="0">
                <a:latin typeface="Times New Roman" panose="02020603050405020304" pitchFamily="18" charset="0"/>
                <a:sym typeface="Symbol" panose="05050102010706020507" pitchFamily="18" charset="2"/>
              </a:rPr>
              <a:t>}; </a:t>
            </a:r>
          </a:p>
          <a:p>
            <a:pPr lvl="3">
              <a:lnSpc>
                <a:spcPct val="150000"/>
              </a:lnSpc>
            </a:pPr>
            <a:r>
              <a:rPr lang="en-US" altLang="zh-CN" sz="1800" i="1" dirty="0">
                <a:latin typeface="Times New Roman" panose="02020603050405020304" pitchFamily="18" charset="0"/>
                <a:sym typeface="Symbol" panose="05050102010706020507" pitchFamily="18" charset="2"/>
              </a:rPr>
              <a:t>A</a:t>
            </a:r>
            <a:r>
              <a:rPr lang="en-US" altLang="zh-CN" sz="1800" dirty="0">
                <a:latin typeface="Times New Roman" panose="02020603050405020304" pitchFamily="18" charset="0"/>
                <a:sym typeface="Symbol" panose="05050102010706020507" pitchFamily="18" charset="2"/>
              </a:rPr>
              <a:t> </a:t>
            </a:r>
            <a:r>
              <a:rPr lang="zh-CN" altLang="en-US" sz="1800" dirty="0">
                <a:latin typeface="Times New Roman" panose="02020603050405020304" pitchFamily="18" charset="0"/>
                <a:sym typeface="Symbol" panose="05050102010706020507" pitchFamily="18" charset="2"/>
              </a:rPr>
              <a:t>：状态转移概率。 </a:t>
            </a:r>
            <a:r>
              <a:rPr lang="en-US" altLang="zh-CN" sz="1800" i="1" dirty="0">
                <a:latin typeface="Times New Roman" panose="02020603050405020304" pitchFamily="18" charset="0"/>
                <a:sym typeface="Symbol" panose="05050102010706020507" pitchFamily="18" charset="2"/>
              </a:rPr>
              <a:t>A</a:t>
            </a:r>
            <a:r>
              <a:rPr lang="en-US" altLang="zh-CN" sz="1800" dirty="0">
                <a:latin typeface="Times New Roman" panose="02020603050405020304" pitchFamily="18" charset="0"/>
                <a:sym typeface="Symbol" panose="05050102010706020507" pitchFamily="18" charset="2"/>
              </a:rPr>
              <a:t> = {</a:t>
            </a:r>
            <a:r>
              <a:rPr lang="en-US" altLang="zh-CN" sz="1800" i="1" dirty="0" err="1">
                <a:latin typeface="Times New Roman" panose="02020603050405020304" pitchFamily="18" charset="0"/>
              </a:rPr>
              <a:t>a</a:t>
            </a:r>
            <a:r>
              <a:rPr lang="en-US" altLang="zh-CN" sz="1800" i="1" baseline="-25000" dirty="0" err="1">
                <a:latin typeface="Times New Roman" panose="02020603050405020304" pitchFamily="18" charset="0"/>
              </a:rPr>
              <a:t>ij</a:t>
            </a:r>
            <a:r>
              <a:rPr lang="en-US" altLang="zh-CN" sz="1800" dirty="0">
                <a:latin typeface="Times New Roman" panose="02020603050405020304" pitchFamily="18" charset="0"/>
                <a:sym typeface="Symbol" panose="05050102010706020507" pitchFamily="18" charset="2"/>
              </a:rPr>
              <a:t>}; </a:t>
            </a:r>
            <a:endParaRPr lang="en-US" altLang="zh-CN" sz="1800" dirty="0">
              <a:latin typeface="Times New Roman" panose="02020603050405020304" pitchFamily="18" charset="0"/>
            </a:endParaRPr>
          </a:p>
          <a:p>
            <a:pPr lvl="3">
              <a:lnSpc>
                <a:spcPct val="150000"/>
              </a:lnSpc>
            </a:pPr>
            <a:r>
              <a:rPr lang="en-US" altLang="zh-CN" sz="1800" i="1" dirty="0">
                <a:latin typeface="Times New Roman" panose="02020603050405020304" pitchFamily="18" charset="0"/>
                <a:sym typeface="Symbol" panose="05050102010706020507" pitchFamily="18" charset="2"/>
              </a:rPr>
              <a:t>B</a:t>
            </a:r>
            <a:r>
              <a:rPr lang="en-US" altLang="zh-CN" sz="1800" dirty="0">
                <a:latin typeface="Times New Roman" panose="02020603050405020304" pitchFamily="18" charset="0"/>
                <a:sym typeface="Symbol" panose="05050102010706020507" pitchFamily="18" charset="2"/>
              </a:rPr>
              <a:t> </a:t>
            </a:r>
            <a:r>
              <a:rPr lang="zh-CN" altLang="en-US" sz="1800" dirty="0">
                <a:latin typeface="Times New Roman" panose="02020603050405020304" pitchFamily="18" charset="0"/>
                <a:sym typeface="Symbol" panose="05050102010706020507" pitchFamily="18" charset="2"/>
              </a:rPr>
              <a:t>：符号输出概率。 </a:t>
            </a:r>
            <a:r>
              <a:rPr lang="en-US" altLang="zh-CN" sz="1800" i="1" dirty="0">
                <a:latin typeface="Times New Roman" panose="02020603050405020304" pitchFamily="18" charset="0"/>
                <a:sym typeface="Symbol" panose="05050102010706020507" pitchFamily="18" charset="2"/>
              </a:rPr>
              <a:t>B = </a:t>
            </a:r>
            <a:r>
              <a:rPr lang="en-US" altLang="zh-CN" sz="1800" dirty="0">
                <a:latin typeface="Times New Roman" panose="02020603050405020304" pitchFamily="18" charset="0"/>
                <a:sym typeface="Symbol" panose="05050102010706020507" pitchFamily="18" charset="2"/>
              </a:rPr>
              <a:t>{</a:t>
            </a:r>
            <a:r>
              <a:rPr lang="en-US" altLang="zh-CN" sz="1800" i="1" dirty="0" err="1">
                <a:latin typeface="Times New Roman" panose="02020603050405020304" pitchFamily="18" charset="0"/>
                <a:sym typeface="Symbol" panose="05050102010706020507" pitchFamily="18" charset="2"/>
              </a:rPr>
              <a:t>b</a:t>
            </a:r>
            <a:r>
              <a:rPr lang="en-US" altLang="zh-CN" sz="1800" i="1" baseline="-25000" dirty="0" err="1">
                <a:latin typeface="Times New Roman" panose="02020603050405020304" pitchFamily="18" charset="0"/>
              </a:rPr>
              <a:t>jk</a:t>
            </a:r>
            <a:r>
              <a:rPr lang="en-US" altLang="zh-CN" sz="1800" dirty="0">
                <a:latin typeface="Times New Roman" panose="02020603050405020304" pitchFamily="18" charset="0"/>
                <a:sym typeface="Symbol" panose="05050102010706020507" pitchFamily="18" charset="2"/>
              </a:rPr>
              <a:t>};</a:t>
            </a:r>
          </a:p>
          <a:p>
            <a:pPr marL="1088456" lvl="3" indent="0">
              <a:lnSpc>
                <a:spcPct val="150000"/>
              </a:lnSpc>
              <a:buNone/>
            </a:pPr>
            <a:endParaRPr lang="en-US" altLang="zh-CN" sz="1800" dirty="0">
              <a:latin typeface="Times New Roman" panose="02020603050405020304" pitchFamily="18" charset="0"/>
              <a:sym typeface="Symbol" panose="05050102010706020507" pitchFamily="18" charset="2"/>
            </a:endParaRPr>
          </a:p>
          <a:p>
            <a:pPr lvl="1">
              <a:lnSpc>
                <a:spcPct val="150000"/>
              </a:lnSpc>
            </a:pPr>
            <a:r>
              <a:rPr lang="zh-CN" altLang="en-US" sz="1800" dirty="0"/>
              <a:t>序列</a:t>
            </a:r>
          </a:p>
          <a:p>
            <a:pPr lvl="2">
              <a:lnSpc>
                <a:spcPct val="150000"/>
              </a:lnSpc>
            </a:pPr>
            <a:r>
              <a:rPr lang="zh-CN" altLang="en-US" sz="1800" dirty="0">
                <a:latin typeface="Times New Roman" panose="02020603050405020304" pitchFamily="18" charset="0"/>
                <a:sym typeface="Symbol" panose="05050102010706020507" pitchFamily="18" charset="2"/>
              </a:rPr>
              <a:t>状态序列： </a:t>
            </a:r>
            <a:r>
              <a:rPr lang="en-US" altLang="zh-CN" sz="1800" i="1" dirty="0">
                <a:latin typeface="Times New Roman" panose="02020603050405020304" pitchFamily="18" charset="0"/>
                <a:sym typeface="Symbol" panose="05050102010706020507" pitchFamily="18" charset="2"/>
              </a:rPr>
              <a:t>X</a:t>
            </a:r>
            <a:r>
              <a:rPr lang="en-US" altLang="zh-CN" sz="1800" i="1" dirty="0">
                <a:latin typeface="Times New Roman" panose="02020603050405020304" pitchFamily="18" charset="0"/>
              </a:rPr>
              <a:t> </a:t>
            </a:r>
            <a:r>
              <a:rPr lang="en-US" altLang="zh-CN" sz="1800" dirty="0">
                <a:latin typeface="Times New Roman" panose="02020603050405020304" pitchFamily="18" charset="0"/>
              </a:rPr>
              <a:t>= </a:t>
            </a:r>
            <a:r>
              <a:rPr lang="en-US" altLang="zh-CN" sz="1800" i="1" dirty="0">
                <a:latin typeface="Times New Roman" panose="02020603050405020304" pitchFamily="18" charset="0"/>
                <a:sym typeface="Symbol" panose="05050102010706020507" pitchFamily="18" charset="2"/>
              </a:rPr>
              <a:t>X</a:t>
            </a:r>
            <a:r>
              <a:rPr lang="en-US" altLang="zh-CN" sz="1800" baseline="-25000" dirty="0">
                <a:latin typeface="Times New Roman" panose="02020603050405020304" pitchFamily="18" charset="0"/>
              </a:rPr>
              <a:t>1 </a:t>
            </a:r>
            <a:r>
              <a:rPr lang="en-US" altLang="zh-CN" sz="1800" dirty="0">
                <a:latin typeface="Times New Roman" panose="02020603050405020304" pitchFamily="18" charset="0"/>
              </a:rPr>
              <a:t>,</a:t>
            </a:r>
            <a:r>
              <a:rPr lang="en-US" altLang="zh-CN" sz="1800" baseline="-25000" dirty="0">
                <a:latin typeface="Times New Roman" panose="02020603050405020304" pitchFamily="18" charset="0"/>
              </a:rPr>
              <a:t> </a:t>
            </a:r>
            <a:r>
              <a:rPr lang="en-US" altLang="zh-CN" sz="1800" i="1" dirty="0">
                <a:latin typeface="Times New Roman" panose="02020603050405020304" pitchFamily="18" charset="0"/>
                <a:sym typeface="Symbol" panose="05050102010706020507" pitchFamily="18" charset="2"/>
              </a:rPr>
              <a:t>X</a:t>
            </a:r>
            <a:r>
              <a:rPr lang="en-US" altLang="zh-CN" sz="1800" baseline="-25000" dirty="0">
                <a:latin typeface="Times New Roman" panose="02020603050405020304" pitchFamily="18" charset="0"/>
              </a:rPr>
              <a:t>2</a:t>
            </a:r>
            <a:r>
              <a:rPr lang="en-US" altLang="zh-CN" sz="1800" b="1" i="1" dirty="0">
                <a:latin typeface="Times New Roman" panose="02020603050405020304" pitchFamily="18" charset="0"/>
              </a:rPr>
              <a:t>…</a:t>
            </a:r>
            <a:r>
              <a:rPr lang="en-US" altLang="zh-CN" sz="1800" i="1" dirty="0">
                <a:latin typeface="Times New Roman" panose="02020603050405020304" pitchFamily="18" charset="0"/>
                <a:sym typeface="Symbol" panose="05050102010706020507" pitchFamily="18" charset="2"/>
              </a:rPr>
              <a:t>X</a:t>
            </a:r>
            <a:r>
              <a:rPr lang="en-US" altLang="zh-CN" sz="1800" i="1" baseline="-25000" dirty="0">
                <a:latin typeface="Times New Roman" panose="02020603050405020304" pitchFamily="18" charset="0"/>
              </a:rPr>
              <a:t>T</a:t>
            </a:r>
            <a:endParaRPr lang="en-US" altLang="zh-CN" sz="1800" dirty="0">
              <a:latin typeface="Times New Roman" panose="02020603050405020304" pitchFamily="18" charset="0"/>
            </a:endParaRPr>
          </a:p>
          <a:p>
            <a:pPr lvl="2">
              <a:lnSpc>
                <a:spcPct val="150000"/>
              </a:lnSpc>
            </a:pPr>
            <a:r>
              <a:rPr lang="zh-CN" altLang="en-US" sz="1800" dirty="0">
                <a:latin typeface="Times New Roman" panose="02020603050405020304" pitchFamily="18" charset="0"/>
                <a:sym typeface="Symbol" panose="05050102010706020507" pitchFamily="18" charset="2"/>
              </a:rPr>
              <a:t>输出序列： </a:t>
            </a:r>
            <a:r>
              <a:rPr lang="en-US" altLang="zh-CN" sz="1800" i="1" dirty="0">
                <a:latin typeface="Times New Roman" panose="02020603050405020304" pitchFamily="18" charset="0"/>
                <a:sym typeface="Symbol" panose="05050102010706020507" pitchFamily="18" charset="2"/>
              </a:rPr>
              <a:t>O </a:t>
            </a:r>
            <a:r>
              <a:rPr lang="en-US" altLang="zh-CN" sz="1800" dirty="0">
                <a:latin typeface="Times New Roman" panose="02020603050405020304" pitchFamily="18" charset="0"/>
              </a:rPr>
              <a:t>= </a:t>
            </a:r>
            <a:r>
              <a:rPr lang="en-US" altLang="zh-CN" sz="1800" i="1" dirty="0">
                <a:latin typeface="Times New Roman" panose="02020603050405020304" pitchFamily="18" charset="0"/>
                <a:sym typeface="Symbol" panose="05050102010706020507" pitchFamily="18" charset="2"/>
              </a:rPr>
              <a:t>O</a:t>
            </a:r>
            <a:r>
              <a:rPr lang="en-US" altLang="zh-CN" sz="1800" baseline="-25000" dirty="0">
                <a:latin typeface="Times New Roman" panose="02020603050405020304" pitchFamily="18" charset="0"/>
              </a:rPr>
              <a:t>1 </a:t>
            </a:r>
            <a:r>
              <a:rPr lang="en-US" altLang="zh-CN" sz="1800" dirty="0">
                <a:latin typeface="Times New Roman" panose="02020603050405020304" pitchFamily="18" charset="0"/>
              </a:rPr>
              <a:t>,</a:t>
            </a:r>
            <a:r>
              <a:rPr lang="en-US" altLang="zh-CN" sz="1800" i="1" dirty="0">
                <a:latin typeface="Times New Roman" panose="02020603050405020304" pitchFamily="18" charset="0"/>
              </a:rPr>
              <a:t> </a:t>
            </a:r>
            <a:r>
              <a:rPr lang="en-US" altLang="zh-CN" sz="1800" i="1" dirty="0">
                <a:latin typeface="Times New Roman" panose="02020603050405020304" pitchFamily="18" charset="0"/>
                <a:sym typeface="Symbol" panose="05050102010706020507" pitchFamily="18" charset="2"/>
              </a:rPr>
              <a:t>O</a:t>
            </a:r>
            <a:r>
              <a:rPr lang="en-US" altLang="zh-CN" sz="1800" baseline="-25000" dirty="0">
                <a:latin typeface="Times New Roman" panose="02020603050405020304" pitchFamily="18" charset="0"/>
              </a:rPr>
              <a:t>2</a:t>
            </a:r>
            <a:r>
              <a:rPr lang="en-US" altLang="zh-CN" sz="1800" i="1" dirty="0">
                <a:latin typeface="Times New Roman" panose="02020603050405020304" pitchFamily="18" charset="0"/>
              </a:rPr>
              <a:t> </a:t>
            </a:r>
            <a:r>
              <a:rPr lang="en-US" altLang="zh-CN" sz="1800" b="1" i="1" dirty="0">
                <a:latin typeface="Times New Roman" panose="02020603050405020304" pitchFamily="18" charset="0"/>
              </a:rPr>
              <a:t>…</a:t>
            </a:r>
            <a:r>
              <a:rPr lang="en-US" altLang="zh-CN" sz="1800" i="1" dirty="0">
                <a:latin typeface="Times New Roman" panose="02020603050405020304" pitchFamily="18" charset="0"/>
                <a:sym typeface="Symbol" panose="05050102010706020507" pitchFamily="18" charset="2"/>
              </a:rPr>
              <a:t>O</a:t>
            </a:r>
            <a:r>
              <a:rPr lang="en-US" altLang="zh-CN" sz="1800" i="1" baseline="-25000" dirty="0">
                <a:latin typeface="Times New Roman" panose="02020603050405020304" pitchFamily="18" charset="0"/>
              </a:rPr>
              <a:t>T</a:t>
            </a:r>
            <a:endParaRPr lang="en-US" altLang="zh-CN" sz="1800" dirty="0">
              <a:latin typeface="Times New Roman" panose="02020603050405020304" pitchFamily="18" charset="0"/>
            </a:endParaRPr>
          </a:p>
          <a:p>
            <a:endParaRPr lang="zh-CN" altLang="en-US" dirty="0"/>
          </a:p>
        </p:txBody>
      </p:sp>
      <p:sp>
        <p:nvSpPr>
          <p:cNvPr id="2" name="标题 1"/>
          <p:cNvSpPr>
            <a:spLocks noGrp="1"/>
          </p:cNvSpPr>
          <p:nvPr>
            <p:ph type="title"/>
          </p:nvPr>
        </p:nvSpPr>
        <p:spPr/>
        <p:txBody>
          <a:bodyPr/>
          <a:lstStyle/>
          <a:p>
            <a:r>
              <a:rPr lang="en-US" altLang="zh-CN" dirty="0"/>
              <a:t>HMM</a:t>
            </a:r>
            <a:r>
              <a:rPr lang="zh-CN" altLang="en-US" dirty="0"/>
              <a:t>模型表示</a:t>
            </a:r>
          </a:p>
        </p:txBody>
      </p:sp>
      <p:sp>
        <p:nvSpPr>
          <p:cNvPr id="10" name="内容占位符 9">
            <a:extLst>
              <a:ext uri="{FF2B5EF4-FFF2-40B4-BE49-F238E27FC236}">
                <a16:creationId xmlns:a16="http://schemas.microsoft.com/office/drawing/2014/main" id="{301F34D3-A7EB-41F1-A93D-9CE71F7811D5}"/>
              </a:ext>
            </a:extLst>
          </p:cNvPr>
          <p:cNvSpPr>
            <a:spLocks noGrp="1"/>
          </p:cNvSpPr>
          <p:nvPr>
            <p:ph idx="10"/>
          </p:nvPr>
        </p:nvSpPr>
        <p:spPr/>
        <p:txBody>
          <a:bodyPr/>
          <a:lstStyle/>
          <a:p>
            <a:r>
              <a:rPr lang="zh-CN" altLang="en-US" dirty="0"/>
              <a:t>模型表示</a:t>
            </a:r>
          </a:p>
        </p:txBody>
      </p:sp>
      <p:graphicFrame>
        <p:nvGraphicFramePr>
          <p:cNvPr id="5" name="Object 5"/>
          <p:cNvGraphicFramePr>
            <a:graphicFrameLocks noChangeAspect="1"/>
          </p:cNvGraphicFramePr>
          <p:nvPr>
            <p:extLst>
              <p:ext uri="{D42A27DB-BD31-4B8C-83A1-F6EECF244321}">
                <p14:modId xmlns:p14="http://schemas.microsoft.com/office/powerpoint/2010/main" val="486510478"/>
              </p:ext>
            </p:extLst>
          </p:nvPr>
        </p:nvGraphicFramePr>
        <p:xfrm>
          <a:off x="4943872" y="4196124"/>
          <a:ext cx="576064" cy="304336"/>
        </p:xfrm>
        <a:graphic>
          <a:graphicData uri="http://schemas.openxmlformats.org/presentationml/2006/ole">
            <mc:AlternateContent xmlns:mc="http://schemas.openxmlformats.org/markup-compatibility/2006">
              <mc:Choice xmlns:v="urn:schemas-microsoft-com:vml" Requires="v">
                <p:oleObj spid="_x0000_s157425" name="公式" r:id="rId3" imgW="342603" imgH="177646" progId="Equation.3">
                  <p:embed/>
                </p:oleObj>
              </mc:Choice>
              <mc:Fallback>
                <p:oleObj name="公式" r:id="rId3" imgW="342603" imgH="177646" progId="Equation.3">
                  <p:embed/>
                  <p:pic>
                    <p:nvPicPr>
                      <p:cNvPr id="45773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872" y="4196124"/>
                        <a:ext cx="576064" cy="3043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878802170"/>
              </p:ext>
            </p:extLst>
          </p:nvPr>
        </p:nvGraphicFramePr>
        <p:xfrm>
          <a:off x="4943872" y="4653136"/>
          <a:ext cx="822431" cy="353247"/>
        </p:xfrm>
        <a:graphic>
          <a:graphicData uri="http://schemas.openxmlformats.org/presentationml/2006/ole">
            <mc:AlternateContent xmlns:mc="http://schemas.openxmlformats.org/markup-compatibility/2006">
              <mc:Choice xmlns:v="urn:schemas-microsoft-com:vml" Requires="v">
                <p:oleObj spid="_x0000_s157426" name="公式" r:id="rId5" imgW="469696" imgH="203112" progId="Equation.3">
                  <p:embed/>
                </p:oleObj>
              </mc:Choice>
              <mc:Fallback>
                <p:oleObj name="公式" r:id="rId5" imgW="469696" imgH="203112" progId="Equation.3">
                  <p:embed/>
                  <p:pic>
                    <p:nvPicPr>
                      <p:cNvPr id="4577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872" y="4653136"/>
                        <a:ext cx="822431" cy="353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1587922019"/>
              </p:ext>
            </p:extLst>
          </p:nvPr>
        </p:nvGraphicFramePr>
        <p:xfrm>
          <a:off x="4943872" y="5128102"/>
          <a:ext cx="1316976" cy="353247"/>
        </p:xfrm>
        <a:graphic>
          <a:graphicData uri="http://schemas.openxmlformats.org/presentationml/2006/ole">
            <mc:AlternateContent xmlns:mc="http://schemas.openxmlformats.org/markup-compatibility/2006">
              <mc:Choice xmlns:v="urn:schemas-microsoft-com:vml" Requires="v">
                <p:oleObj spid="_x0000_s157427" name="公式" r:id="rId7" imgW="749160" imgH="203040" progId="Equation.3">
                  <p:embed/>
                </p:oleObj>
              </mc:Choice>
              <mc:Fallback>
                <p:oleObj name="公式" r:id="rId7" imgW="749160" imgH="203040" progId="Equation.3">
                  <p:embed/>
                  <p:pic>
                    <p:nvPicPr>
                      <p:cNvPr id="45773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3872" y="5128102"/>
                        <a:ext cx="1316976" cy="353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393032211"/>
              </p:ext>
            </p:extLst>
          </p:nvPr>
        </p:nvGraphicFramePr>
        <p:xfrm>
          <a:off x="9876190" y="2392137"/>
          <a:ext cx="612105" cy="300533"/>
        </p:xfrm>
        <a:graphic>
          <a:graphicData uri="http://schemas.openxmlformats.org/presentationml/2006/ole">
            <mc:AlternateContent xmlns:mc="http://schemas.openxmlformats.org/markup-compatibility/2006">
              <mc:Choice xmlns:v="urn:schemas-microsoft-com:vml" Requires="v">
                <p:oleObj spid="_x0000_s157428" name="公式" r:id="rId9" imgW="469900" imgH="228600" progId="Equation.3">
                  <p:embed/>
                </p:oleObj>
              </mc:Choice>
              <mc:Fallback>
                <p:oleObj name="公式" r:id="rId9" imgW="469900" imgH="228600" progId="Equation.3">
                  <p:embed/>
                  <p:pic>
                    <p:nvPicPr>
                      <p:cNvPr id="45773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76190" y="2392137"/>
                        <a:ext cx="612105" cy="30053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13"/>
          <p:cNvGraphicFramePr>
            <a:graphicFrameLocks noChangeAspect="1"/>
          </p:cNvGraphicFramePr>
          <p:nvPr>
            <p:extLst>
              <p:ext uri="{D42A27DB-BD31-4B8C-83A1-F6EECF244321}">
                <p14:modId xmlns:p14="http://schemas.microsoft.com/office/powerpoint/2010/main" val="1389631221"/>
              </p:ext>
            </p:extLst>
          </p:nvPr>
        </p:nvGraphicFramePr>
        <p:xfrm>
          <a:off x="9840416" y="2780928"/>
          <a:ext cx="666079" cy="339786"/>
        </p:xfrm>
        <a:graphic>
          <a:graphicData uri="http://schemas.openxmlformats.org/presentationml/2006/ole">
            <mc:AlternateContent xmlns:mc="http://schemas.openxmlformats.org/markup-compatibility/2006">
              <mc:Choice xmlns:v="urn:schemas-microsoft-com:vml" Requires="v">
                <p:oleObj spid="_x0000_s157429" name="公式" r:id="rId11" imgW="444240" imgH="228600" progId="Equation.3">
                  <p:embed/>
                </p:oleObj>
              </mc:Choice>
              <mc:Fallback>
                <p:oleObj name="公式" r:id="rId11" imgW="444240" imgH="228600" progId="Equation.3">
                  <p:embed/>
                  <p:pic>
                    <p:nvPicPr>
                      <p:cNvPr id="457741"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40416" y="2780928"/>
                        <a:ext cx="666079" cy="33978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1493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sz="2000" dirty="0">
                <a:latin typeface="+mn-ea"/>
                <a:ea typeface="+mn-ea"/>
              </a:rPr>
              <a:t>对于输入的词序列，根据语法词典，列出每个词可能的词性候选，构成词网格，即状态空间。（是完整的栅格状态空间的子空间）</a:t>
            </a:r>
          </a:p>
          <a:p>
            <a:pPr>
              <a:lnSpc>
                <a:spcPct val="120000"/>
              </a:lnSpc>
            </a:pPr>
            <a:r>
              <a:rPr lang="zh-CN" altLang="en-US" sz="2000" dirty="0">
                <a:latin typeface="+mn-ea"/>
                <a:ea typeface="+mn-ea"/>
              </a:rPr>
              <a:t>采用</a:t>
            </a:r>
            <a:r>
              <a:rPr lang="en-US" altLang="zh-CN" sz="2000" dirty="0">
                <a:latin typeface="+mn-ea"/>
                <a:ea typeface="+mn-ea"/>
              </a:rPr>
              <a:t>Viterbi</a:t>
            </a:r>
            <a:r>
              <a:rPr lang="zh-CN" altLang="en-US" sz="2000" dirty="0">
                <a:latin typeface="+mn-ea"/>
                <a:ea typeface="+mn-ea"/>
              </a:rPr>
              <a:t>算法搜索词网格，搜索最佳路径（词性序列、状态序列）。</a:t>
            </a:r>
            <a:endParaRPr lang="en-US" altLang="zh-CN" sz="2000" dirty="0">
              <a:latin typeface="+mn-ea"/>
              <a:ea typeface="+mn-ea"/>
            </a:endParaRPr>
          </a:p>
          <a:p>
            <a:pPr>
              <a:lnSpc>
                <a:spcPct val="120000"/>
              </a:lnSpc>
            </a:pPr>
            <a:r>
              <a:rPr lang="zh-CN" altLang="en-US" sz="2000" dirty="0">
                <a:latin typeface="+mn-ea"/>
                <a:ea typeface="+mn-ea"/>
              </a:rPr>
              <a:t>计算相关概率时，取</a:t>
            </a:r>
            <a:r>
              <a:rPr lang="en-US" altLang="zh-CN" sz="2000" dirty="0">
                <a:latin typeface="+mn-ea"/>
                <a:ea typeface="+mn-ea"/>
              </a:rPr>
              <a:t>-log</a:t>
            </a:r>
            <a:r>
              <a:rPr lang="zh-CN" altLang="en-US" sz="2000" dirty="0">
                <a:latin typeface="+mn-ea"/>
                <a:ea typeface="+mn-ea"/>
              </a:rPr>
              <a:t>对数形式，目的是将乘法运算变成加法运算。</a:t>
            </a:r>
          </a:p>
          <a:p>
            <a:pPr>
              <a:lnSpc>
                <a:spcPct val="120000"/>
              </a:lnSpc>
            </a:pPr>
            <a:r>
              <a:rPr lang="zh-CN" altLang="en-US" sz="2000" dirty="0">
                <a:latin typeface="+mn-ea"/>
                <a:ea typeface="+mn-ea"/>
              </a:rPr>
              <a:t>同时，</a:t>
            </a:r>
            <a:r>
              <a:rPr lang="zh-CN" altLang="en-US" sz="2000" b="1" dirty="0">
                <a:solidFill>
                  <a:srgbClr val="FF0000"/>
                </a:solidFill>
                <a:latin typeface="+mn-ea"/>
                <a:ea typeface="+mn-ea"/>
              </a:rPr>
              <a:t>将求最大概率的路径问题转换成求最小费用的路径问题</a:t>
            </a:r>
            <a:endParaRPr lang="zh-CN" altLang="en-US" sz="2000" dirty="0">
              <a:latin typeface="+mn-ea"/>
              <a:ea typeface="+mn-ea"/>
            </a:endParaRPr>
          </a:p>
        </p:txBody>
      </p:sp>
      <p:sp>
        <p:nvSpPr>
          <p:cNvPr id="2" name="标题 1"/>
          <p:cNvSpPr>
            <a:spLocks noGrp="1"/>
          </p:cNvSpPr>
          <p:nvPr>
            <p:ph type="title"/>
          </p:nvPr>
        </p:nvSpPr>
        <p:spPr/>
        <p:txBody>
          <a:bodyPr/>
          <a:lstStyle/>
          <a:p>
            <a:r>
              <a:rPr lang="en-US" altLang="zh-CN" b="0" dirty="0"/>
              <a:t>HMM</a:t>
            </a:r>
            <a:r>
              <a:rPr lang="zh-CN" altLang="en-US" b="0" dirty="0"/>
              <a:t>针对中文分词应用</a:t>
            </a:r>
            <a:r>
              <a:rPr lang="en-US" altLang="zh-CN" b="0" dirty="0"/>
              <a:t>-Viterbi</a:t>
            </a:r>
            <a:r>
              <a:rPr lang="zh-CN" altLang="en-US" b="0" dirty="0"/>
              <a:t>算法</a:t>
            </a:r>
            <a:endParaRPr lang="zh-CN" altLang="en-US" dirty="0"/>
          </a:p>
        </p:txBody>
      </p:sp>
      <p:grpSp>
        <p:nvGrpSpPr>
          <p:cNvPr id="63" name="组合 62"/>
          <p:cNvGrpSpPr/>
          <p:nvPr/>
        </p:nvGrpSpPr>
        <p:grpSpPr>
          <a:xfrm>
            <a:off x="1847528" y="3323174"/>
            <a:ext cx="8611118" cy="609883"/>
            <a:chOff x="532882" y="3429000"/>
            <a:chExt cx="8215582" cy="321851"/>
          </a:xfrm>
        </p:grpSpPr>
        <p:sp>
          <p:nvSpPr>
            <p:cNvPr id="28" name="矩形 27"/>
            <p:cNvSpPr/>
            <p:nvPr/>
          </p:nvSpPr>
          <p:spPr>
            <a:xfrm>
              <a:off x="7164288" y="3429000"/>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步</a:t>
              </a:r>
            </a:p>
          </p:txBody>
        </p:sp>
        <p:sp>
          <p:nvSpPr>
            <p:cNvPr id="33" name="矩形 32"/>
            <p:cNvSpPr/>
            <p:nvPr/>
          </p:nvSpPr>
          <p:spPr>
            <a:xfrm>
              <a:off x="532882" y="346281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人</a:t>
              </a:r>
            </a:p>
          </p:txBody>
        </p:sp>
        <p:sp>
          <p:nvSpPr>
            <p:cNvPr id="34" name="矩形 33"/>
            <p:cNvSpPr/>
            <p:nvPr/>
          </p:nvSpPr>
          <p:spPr>
            <a:xfrm>
              <a:off x="7733682"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提</a:t>
              </a:r>
            </a:p>
          </p:txBody>
        </p:sp>
        <p:sp>
          <p:nvSpPr>
            <p:cNvPr id="35" name="矩形 34"/>
            <p:cNvSpPr/>
            <p:nvPr/>
          </p:nvSpPr>
          <p:spPr>
            <a:xfrm>
              <a:off x="8316416"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高</a:t>
              </a:r>
            </a:p>
          </p:txBody>
        </p:sp>
        <p:sp>
          <p:nvSpPr>
            <p:cNvPr id="36" name="矩形 35"/>
            <p:cNvSpPr/>
            <p:nvPr/>
          </p:nvSpPr>
          <p:spPr>
            <a:xfrm>
              <a:off x="1118404"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民</a:t>
              </a:r>
            </a:p>
          </p:txBody>
        </p:sp>
        <p:sp>
          <p:nvSpPr>
            <p:cNvPr id="37" name="矩形 36"/>
            <p:cNvSpPr/>
            <p:nvPr/>
          </p:nvSpPr>
          <p:spPr>
            <a:xfrm>
              <a:off x="1704742" y="346150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收</a:t>
              </a:r>
            </a:p>
          </p:txBody>
        </p:sp>
        <p:sp>
          <p:nvSpPr>
            <p:cNvPr id="38" name="矩形 37"/>
            <p:cNvSpPr/>
            <p:nvPr/>
          </p:nvSpPr>
          <p:spPr>
            <a:xfrm>
              <a:off x="2299062"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入</a:t>
              </a:r>
            </a:p>
          </p:txBody>
        </p:sp>
        <p:sp>
          <p:nvSpPr>
            <p:cNvPr id="39" name="矩形 38"/>
            <p:cNvSpPr/>
            <p:nvPr/>
          </p:nvSpPr>
          <p:spPr>
            <a:xfrm>
              <a:off x="2902476"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和</a:t>
              </a:r>
            </a:p>
          </p:txBody>
        </p:sp>
        <p:sp>
          <p:nvSpPr>
            <p:cNvPr id="40" name="矩形 39"/>
            <p:cNvSpPr/>
            <p:nvPr/>
          </p:nvSpPr>
          <p:spPr>
            <a:xfrm>
              <a:off x="3485210"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生</a:t>
              </a:r>
            </a:p>
          </p:txBody>
        </p:sp>
        <p:sp>
          <p:nvSpPr>
            <p:cNvPr id="41" name="矩形 40"/>
            <p:cNvSpPr/>
            <p:nvPr/>
          </p:nvSpPr>
          <p:spPr>
            <a:xfrm>
              <a:off x="4161771" y="346150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活</a:t>
              </a:r>
            </a:p>
          </p:txBody>
        </p:sp>
        <p:sp>
          <p:nvSpPr>
            <p:cNvPr id="42" name="矩形 41"/>
            <p:cNvSpPr/>
            <p:nvPr/>
          </p:nvSpPr>
          <p:spPr>
            <a:xfrm>
              <a:off x="4735921"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水</a:t>
              </a:r>
            </a:p>
          </p:txBody>
        </p:sp>
        <p:sp>
          <p:nvSpPr>
            <p:cNvPr id="43" name="矩形 42"/>
            <p:cNvSpPr/>
            <p:nvPr/>
          </p:nvSpPr>
          <p:spPr>
            <a:xfrm>
              <a:off x="5322259" y="346150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平</a:t>
              </a:r>
            </a:p>
          </p:txBody>
        </p:sp>
        <p:sp>
          <p:nvSpPr>
            <p:cNvPr id="44" name="矩形 43"/>
            <p:cNvSpPr/>
            <p:nvPr/>
          </p:nvSpPr>
          <p:spPr>
            <a:xfrm>
              <a:off x="5916579"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进</a:t>
              </a:r>
            </a:p>
          </p:txBody>
        </p:sp>
        <p:sp>
          <p:nvSpPr>
            <p:cNvPr id="45" name="矩形 44"/>
            <p:cNvSpPr/>
            <p:nvPr/>
          </p:nvSpPr>
          <p:spPr>
            <a:xfrm>
              <a:off x="6519993"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一</a:t>
              </a:r>
            </a:p>
          </p:txBody>
        </p:sp>
      </p:grpSp>
      <p:sp>
        <p:nvSpPr>
          <p:cNvPr id="64" name="椭圆 63"/>
          <p:cNvSpPr/>
          <p:nvPr/>
        </p:nvSpPr>
        <p:spPr>
          <a:xfrm>
            <a:off x="1847280" y="414908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65" name="椭圆 64"/>
          <p:cNvSpPr/>
          <p:nvPr/>
        </p:nvSpPr>
        <p:spPr>
          <a:xfrm>
            <a:off x="1844215" y="478497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66" name="椭圆 65"/>
          <p:cNvSpPr/>
          <p:nvPr/>
        </p:nvSpPr>
        <p:spPr>
          <a:xfrm>
            <a:off x="1857804" y="538796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67" name="椭圆 66"/>
          <p:cNvSpPr/>
          <p:nvPr/>
        </p:nvSpPr>
        <p:spPr>
          <a:xfrm>
            <a:off x="1844215" y="5978945"/>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68" name="椭圆 67"/>
          <p:cNvSpPr/>
          <p:nvPr/>
        </p:nvSpPr>
        <p:spPr>
          <a:xfrm>
            <a:off x="2499055" y="414908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69" name="椭圆 68"/>
          <p:cNvSpPr/>
          <p:nvPr/>
        </p:nvSpPr>
        <p:spPr>
          <a:xfrm>
            <a:off x="2495990" y="478497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70" name="椭圆 69"/>
          <p:cNvSpPr/>
          <p:nvPr/>
        </p:nvSpPr>
        <p:spPr>
          <a:xfrm>
            <a:off x="2509579" y="538796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71" name="椭圆 70"/>
          <p:cNvSpPr/>
          <p:nvPr/>
        </p:nvSpPr>
        <p:spPr>
          <a:xfrm>
            <a:off x="2495990" y="5978945"/>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72" name="椭圆 71"/>
          <p:cNvSpPr/>
          <p:nvPr/>
        </p:nvSpPr>
        <p:spPr>
          <a:xfrm>
            <a:off x="3056994" y="415220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73" name="椭圆 72"/>
          <p:cNvSpPr/>
          <p:nvPr/>
        </p:nvSpPr>
        <p:spPr>
          <a:xfrm>
            <a:off x="3053929" y="478809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74" name="椭圆 73"/>
          <p:cNvSpPr/>
          <p:nvPr/>
        </p:nvSpPr>
        <p:spPr>
          <a:xfrm>
            <a:off x="3067518" y="539108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75" name="椭圆 74"/>
          <p:cNvSpPr/>
          <p:nvPr/>
        </p:nvSpPr>
        <p:spPr>
          <a:xfrm>
            <a:off x="3053929" y="598206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76" name="椭圆 75"/>
          <p:cNvSpPr/>
          <p:nvPr/>
        </p:nvSpPr>
        <p:spPr>
          <a:xfrm>
            <a:off x="3708769" y="415220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77" name="椭圆 76"/>
          <p:cNvSpPr/>
          <p:nvPr/>
        </p:nvSpPr>
        <p:spPr>
          <a:xfrm>
            <a:off x="3705704" y="478809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78" name="椭圆 77"/>
          <p:cNvSpPr/>
          <p:nvPr/>
        </p:nvSpPr>
        <p:spPr>
          <a:xfrm>
            <a:off x="3719293" y="539108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79" name="椭圆 78"/>
          <p:cNvSpPr/>
          <p:nvPr/>
        </p:nvSpPr>
        <p:spPr>
          <a:xfrm>
            <a:off x="3705704" y="598206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80" name="椭圆 79"/>
          <p:cNvSpPr/>
          <p:nvPr/>
        </p:nvSpPr>
        <p:spPr>
          <a:xfrm>
            <a:off x="4341649" y="414595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81" name="椭圆 80"/>
          <p:cNvSpPr/>
          <p:nvPr/>
        </p:nvSpPr>
        <p:spPr>
          <a:xfrm>
            <a:off x="4338584" y="478184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82" name="椭圆 81"/>
          <p:cNvSpPr/>
          <p:nvPr/>
        </p:nvSpPr>
        <p:spPr>
          <a:xfrm>
            <a:off x="4352173" y="538483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83" name="椭圆 82"/>
          <p:cNvSpPr/>
          <p:nvPr/>
        </p:nvSpPr>
        <p:spPr>
          <a:xfrm>
            <a:off x="4338584" y="5975822"/>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84" name="椭圆 83"/>
          <p:cNvSpPr/>
          <p:nvPr/>
        </p:nvSpPr>
        <p:spPr>
          <a:xfrm>
            <a:off x="4993424" y="414595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85" name="椭圆 84"/>
          <p:cNvSpPr/>
          <p:nvPr/>
        </p:nvSpPr>
        <p:spPr>
          <a:xfrm>
            <a:off x="4990359" y="478184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86" name="椭圆 85"/>
          <p:cNvSpPr/>
          <p:nvPr/>
        </p:nvSpPr>
        <p:spPr>
          <a:xfrm>
            <a:off x="5003948" y="538483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87" name="椭圆 86"/>
          <p:cNvSpPr/>
          <p:nvPr/>
        </p:nvSpPr>
        <p:spPr>
          <a:xfrm>
            <a:off x="4990359" y="5975822"/>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88" name="椭圆 87"/>
          <p:cNvSpPr/>
          <p:nvPr/>
        </p:nvSpPr>
        <p:spPr>
          <a:xfrm>
            <a:off x="5551363" y="414908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89" name="椭圆 88"/>
          <p:cNvSpPr/>
          <p:nvPr/>
        </p:nvSpPr>
        <p:spPr>
          <a:xfrm>
            <a:off x="5548298" y="478497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90" name="椭圆 89"/>
          <p:cNvSpPr/>
          <p:nvPr/>
        </p:nvSpPr>
        <p:spPr>
          <a:xfrm>
            <a:off x="5561887" y="538796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91" name="椭圆 90"/>
          <p:cNvSpPr/>
          <p:nvPr/>
        </p:nvSpPr>
        <p:spPr>
          <a:xfrm>
            <a:off x="5548298" y="5978945"/>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92" name="椭圆 91"/>
          <p:cNvSpPr/>
          <p:nvPr/>
        </p:nvSpPr>
        <p:spPr>
          <a:xfrm>
            <a:off x="6203138" y="414908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93" name="椭圆 92"/>
          <p:cNvSpPr/>
          <p:nvPr/>
        </p:nvSpPr>
        <p:spPr>
          <a:xfrm>
            <a:off x="6200073" y="478497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94" name="椭圆 93"/>
          <p:cNvSpPr/>
          <p:nvPr/>
        </p:nvSpPr>
        <p:spPr>
          <a:xfrm>
            <a:off x="6213662" y="538796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95" name="椭圆 94"/>
          <p:cNvSpPr/>
          <p:nvPr/>
        </p:nvSpPr>
        <p:spPr>
          <a:xfrm>
            <a:off x="6200073" y="5978945"/>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96" name="椭圆 95"/>
          <p:cNvSpPr/>
          <p:nvPr/>
        </p:nvSpPr>
        <p:spPr>
          <a:xfrm>
            <a:off x="6894093" y="414908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97" name="椭圆 96"/>
          <p:cNvSpPr/>
          <p:nvPr/>
        </p:nvSpPr>
        <p:spPr>
          <a:xfrm>
            <a:off x="6891028" y="478497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98" name="椭圆 97"/>
          <p:cNvSpPr/>
          <p:nvPr/>
        </p:nvSpPr>
        <p:spPr>
          <a:xfrm>
            <a:off x="6904617" y="538796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99" name="椭圆 98"/>
          <p:cNvSpPr/>
          <p:nvPr/>
        </p:nvSpPr>
        <p:spPr>
          <a:xfrm>
            <a:off x="6891028" y="5978945"/>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100" name="椭圆 99"/>
          <p:cNvSpPr/>
          <p:nvPr/>
        </p:nvSpPr>
        <p:spPr>
          <a:xfrm>
            <a:off x="7545868" y="414908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101" name="椭圆 100"/>
          <p:cNvSpPr/>
          <p:nvPr/>
        </p:nvSpPr>
        <p:spPr>
          <a:xfrm>
            <a:off x="7542803" y="478497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102" name="椭圆 101"/>
          <p:cNvSpPr/>
          <p:nvPr/>
        </p:nvSpPr>
        <p:spPr>
          <a:xfrm>
            <a:off x="7556392" y="5387961"/>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103" name="椭圆 102"/>
          <p:cNvSpPr/>
          <p:nvPr/>
        </p:nvSpPr>
        <p:spPr>
          <a:xfrm>
            <a:off x="7542803" y="5978945"/>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104" name="椭圆 103"/>
          <p:cNvSpPr/>
          <p:nvPr/>
        </p:nvSpPr>
        <p:spPr>
          <a:xfrm>
            <a:off x="8103807" y="415220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105" name="椭圆 104"/>
          <p:cNvSpPr/>
          <p:nvPr/>
        </p:nvSpPr>
        <p:spPr>
          <a:xfrm>
            <a:off x="8100742" y="478809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106" name="椭圆 105"/>
          <p:cNvSpPr/>
          <p:nvPr/>
        </p:nvSpPr>
        <p:spPr>
          <a:xfrm>
            <a:off x="8114331" y="539108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107" name="椭圆 106"/>
          <p:cNvSpPr/>
          <p:nvPr/>
        </p:nvSpPr>
        <p:spPr>
          <a:xfrm>
            <a:off x="8100742" y="598206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108" name="椭圆 107"/>
          <p:cNvSpPr/>
          <p:nvPr/>
        </p:nvSpPr>
        <p:spPr>
          <a:xfrm>
            <a:off x="8755582" y="415220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109" name="椭圆 108"/>
          <p:cNvSpPr/>
          <p:nvPr/>
        </p:nvSpPr>
        <p:spPr>
          <a:xfrm>
            <a:off x="8752517" y="478809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110" name="椭圆 109"/>
          <p:cNvSpPr/>
          <p:nvPr/>
        </p:nvSpPr>
        <p:spPr>
          <a:xfrm>
            <a:off x="8766106" y="5391084"/>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111" name="椭圆 110"/>
          <p:cNvSpPr/>
          <p:nvPr/>
        </p:nvSpPr>
        <p:spPr>
          <a:xfrm>
            <a:off x="8752517" y="598206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112" name="椭圆 111"/>
          <p:cNvSpPr/>
          <p:nvPr/>
        </p:nvSpPr>
        <p:spPr>
          <a:xfrm>
            <a:off x="9388462" y="414595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113" name="椭圆 112"/>
          <p:cNvSpPr/>
          <p:nvPr/>
        </p:nvSpPr>
        <p:spPr>
          <a:xfrm>
            <a:off x="9385397" y="478184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114" name="椭圆 113"/>
          <p:cNvSpPr/>
          <p:nvPr/>
        </p:nvSpPr>
        <p:spPr>
          <a:xfrm>
            <a:off x="9398986" y="538483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115" name="椭圆 114"/>
          <p:cNvSpPr/>
          <p:nvPr/>
        </p:nvSpPr>
        <p:spPr>
          <a:xfrm>
            <a:off x="9385397" y="5975822"/>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116" name="椭圆 115"/>
          <p:cNvSpPr/>
          <p:nvPr/>
        </p:nvSpPr>
        <p:spPr>
          <a:xfrm>
            <a:off x="10040237" y="414595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117" name="椭圆 116"/>
          <p:cNvSpPr/>
          <p:nvPr/>
        </p:nvSpPr>
        <p:spPr>
          <a:xfrm>
            <a:off x="10037172" y="478184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118" name="椭圆 117"/>
          <p:cNvSpPr/>
          <p:nvPr/>
        </p:nvSpPr>
        <p:spPr>
          <a:xfrm>
            <a:off x="10050761" y="5384838"/>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119" name="椭圆 118"/>
          <p:cNvSpPr/>
          <p:nvPr/>
        </p:nvSpPr>
        <p:spPr>
          <a:xfrm>
            <a:off x="10037172" y="5975822"/>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Tree>
    <p:extLst>
      <p:ext uri="{BB962C8B-B14F-4D97-AF65-F5344CB8AC3E}">
        <p14:creationId xmlns:p14="http://schemas.microsoft.com/office/powerpoint/2010/main" val="303048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内容占位符 76">
            <a:extLst>
              <a:ext uri="{FF2B5EF4-FFF2-40B4-BE49-F238E27FC236}">
                <a16:creationId xmlns:a16="http://schemas.microsoft.com/office/drawing/2014/main" id="{E7585A0E-2148-47EA-B99B-8A002BE39675}"/>
              </a:ext>
            </a:extLst>
          </p:cNvPr>
          <p:cNvSpPr>
            <a:spLocks noGrp="1"/>
          </p:cNvSpPr>
          <p:nvPr>
            <p:ph idx="1"/>
          </p:nvPr>
        </p:nvSpPr>
        <p:spPr>
          <a:xfrm>
            <a:off x="423822" y="1124046"/>
            <a:ext cx="11107601" cy="4987156"/>
          </a:xfrm>
        </p:spPr>
        <p:txBody>
          <a:bodyPr/>
          <a:lstStyle/>
          <a:p>
            <a:r>
              <a:rPr lang="en-US" altLang="zh-CN" dirty="0">
                <a:latin typeface="+mn-ea"/>
              </a:rPr>
              <a:t> </a:t>
            </a:r>
            <a:r>
              <a:rPr lang="zh-CN" altLang="en-US" dirty="0">
                <a:latin typeface="+mn-ea"/>
              </a:rPr>
              <a:t>根据动态规划原理，最优路径具有这样的特性：如果最优路径从结点 </a:t>
            </a:r>
            <a:r>
              <a:rPr lang="en-US" altLang="zh-CN" i="1" dirty="0" err="1">
                <a:latin typeface="+mn-ea"/>
              </a:rPr>
              <a:t>i</a:t>
            </a:r>
            <a:r>
              <a:rPr lang="en-US" altLang="zh-CN" i="1" dirty="0">
                <a:latin typeface="+mn-ea"/>
              </a:rPr>
              <a:t>{t}</a:t>
            </a:r>
            <a:r>
              <a:rPr lang="zh-CN" altLang="en-US" i="1" dirty="0">
                <a:latin typeface="+mn-ea"/>
              </a:rPr>
              <a:t>到终点 </a:t>
            </a:r>
            <a:r>
              <a:rPr lang="en-US" altLang="zh-CN" i="1" dirty="0" err="1">
                <a:latin typeface="+mn-ea"/>
              </a:rPr>
              <a:t>i</a:t>
            </a:r>
            <a:r>
              <a:rPr lang="en-US" altLang="zh-CN" i="1" dirty="0">
                <a:latin typeface="+mn-ea"/>
              </a:rPr>
              <a:t>{T}</a:t>
            </a:r>
            <a:r>
              <a:rPr lang="zh-CN" altLang="en-US" dirty="0">
                <a:latin typeface="+mn-ea"/>
              </a:rPr>
              <a:t>，那么这两点之间的所有可能的部分路径必须是最优的。</a:t>
            </a:r>
            <a:br>
              <a:rPr lang="zh-CN" altLang="en-US" dirty="0">
                <a:latin typeface="+mn-ea"/>
              </a:rPr>
            </a:br>
            <a:r>
              <a:rPr lang="en-US" altLang="zh-CN" dirty="0">
                <a:latin typeface="+mn-ea"/>
              </a:rPr>
              <a:t>    </a:t>
            </a:r>
            <a:r>
              <a:rPr lang="zh-CN" altLang="en-US" dirty="0">
                <a:latin typeface="+mn-ea"/>
              </a:rPr>
              <a:t>依据这一原理，我们只需从时刻 </a:t>
            </a:r>
            <a:r>
              <a:rPr lang="en-US" altLang="zh-CN" i="1" dirty="0">
                <a:latin typeface="+mn-ea"/>
              </a:rPr>
              <a:t>t</a:t>
            </a:r>
            <a:r>
              <a:rPr lang="en-US" altLang="zh-CN" dirty="0">
                <a:latin typeface="+mn-ea"/>
              </a:rPr>
              <a:t>=1 </a:t>
            </a:r>
            <a:r>
              <a:rPr lang="zh-CN" altLang="en-US" dirty="0">
                <a:latin typeface="+mn-ea"/>
              </a:rPr>
              <a:t>开始，递推地计算在时刻 </a:t>
            </a:r>
            <a:r>
              <a:rPr lang="en-US" altLang="zh-CN" i="1" dirty="0">
                <a:latin typeface="+mn-ea"/>
              </a:rPr>
              <a:t>t</a:t>
            </a:r>
            <a:r>
              <a:rPr lang="en-US" altLang="zh-CN" dirty="0">
                <a:latin typeface="+mn-ea"/>
              </a:rPr>
              <a:t> </a:t>
            </a:r>
            <a:r>
              <a:rPr lang="zh-CN" altLang="en-US" dirty="0">
                <a:latin typeface="+mn-ea"/>
              </a:rPr>
              <a:t>状态为 </a:t>
            </a:r>
            <a:r>
              <a:rPr lang="en-US" altLang="zh-CN" i="1" dirty="0" err="1">
                <a:latin typeface="+mn-ea"/>
              </a:rPr>
              <a:t>i</a:t>
            </a:r>
            <a:r>
              <a:rPr lang="en-US" altLang="zh-CN" dirty="0">
                <a:latin typeface="+mn-ea"/>
              </a:rPr>
              <a:t> </a:t>
            </a:r>
            <a:r>
              <a:rPr lang="zh-CN" altLang="en-US" dirty="0">
                <a:latin typeface="+mn-ea"/>
              </a:rPr>
              <a:t>的各部分路径的最大概率，直至得到时刻 </a:t>
            </a:r>
            <a:r>
              <a:rPr lang="en-US" altLang="zh-CN" i="1" dirty="0">
                <a:latin typeface="+mn-ea"/>
              </a:rPr>
              <a:t>t</a:t>
            </a:r>
            <a:r>
              <a:rPr lang="en-US" altLang="zh-CN" dirty="0">
                <a:latin typeface="+mn-ea"/>
              </a:rPr>
              <a:t>=</a:t>
            </a:r>
            <a:r>
              <a:rPr lang="en-US" altLang="zh-CN" i="1" dirty="0">
                <a:latin typeface="+mn-ea"/>
              </a:rPr>
              <a:t>T</a:t>
            </a:r>
            <a:r>
              <a:rPr lang="en-US" altLang="zh-CN" dirty="0">
                <a:latin typeface="+mn-ea"/>
              </a:rPr>
              <a:t> </a:t>
            </a:r>
            <a:r>
              <a:rPr lang="zh-CN" altLang="en-US" dirty="0">
                <a:latin typeface="+mn-ea"/>
              </a:rPr>
              <a:t>状态</a:t>
            </a:r>
            <a:r>
              <a:rPr lang="en-US" altLang="zh-CN" dirty="0">
                <a:latin typeface="+mn-ea"/>
              </a:rPr>
              <a:t> </a:t>
            </a:r>
            <a:r>
              <a:rPr lang="en-US" altLang="zh-CN" i="1" dirty="0" err="1">
                <a:latin typeface="+mn-ea"/>
              </a:rPr>
              <a:t>i</a:t>
            </a:r>
            <a:r>
              <a:rPr lang="en-US" altLang="zh-CN" dirty="0">
                <a:latin typeface="+mn-ea"/>
              </a:rPr>
              <a:t> </a:t>
            </a:r>
            <a:r>
              <a:rPr lang="zh-CN" altLang="en-US" dirty="0">
                <a:latin typeface="+mn-ea"/>
              </a:rPr>
              <a:t>的各条路径的最大概率 </a:t>
            </a:r>
            <a:r>
              <a:rPr lang="en-US" altLang="zh-CN" i="1" dirty="0">
                <a:latin typeface="+mn-ea"/>
              </a:rPr>
              <a:t>P</a:t>
            </a:r>
            <a:r>
              <a:rPr lang="zh-CN" altLang="en-US" i="1" dirty="0">
                <a:latin typeface="+mn-ea"/>
              </a:rPr>
              <a:t>，</a:t>
            </a:r>
            <a:r>
              <a:rPr lang="zh-CN" altLang="en-US" dirty="0">
                <a:latin typeface="+mn-ea"/>
              </a:rPr>
              <a:t>最优路径的终结点 </a:t>
            </a:r>
            <a:r>
              <a:rPr lang="en-US" altLang="zh-CN" i="1" dirty="0" err="1">
                <a:latin typeface="+mn-ea"/>
              </a:rPr>
              <a:t>i</a:t>
            </a:r>
            <a:r>
              <a:rPr lang="en-US" altLang="zh-CN" i="1" dirty="0">
                <a:latin typeface="+mn-ea"/>
              </a:rPr>
              <a:t>{T}</a:t>
            </a:r>
            <a:r>
              <a:rPr lang="zh-CN" altLang="en-US" dirty="0">
                <a:latin typeface="+mn-ea"/>
              </a:rPr>
              <a:t>也同时得到，这就是维特比算法</a:t>
            </a:r>
            <a:r>
              <a:rPr lang="en-US" altLang="zh-CN" dirty="0">
                <a:latin typeface="+mn-ea"/>
              </a:rPr>
              <a:t>.</a:t>
            </a:r>
            <a:endParaRPr lang="zh-CN" altLang="en-US" dirty="0"/>
          </a:p>
        </p:txBody>
      </p:sp>
      <p:sp>
        <p:nvSpPr>
          <p:cNvPr id="2" name="标题 1"/>
          <p:cNvSpPr>
            <a:spLocks noGrp="1"/>
          </p:cNvSpPr>
          <p:nvPr>
            <p:ph type="title"/>
          </p:nvPr>
        </p:nvSpPr>
        <p:spPr/>
        <p:txBody>
          <a:bodyPr/>
          <a:lstStyle/>
          <a:p>
            <a:r>
              <a:rPr lang="en-US" altLang="zh-CN" b="0" dirty="0"/>
              <a:t>HMM</a:t>
            </a:r>
            <a:r>
              <a:rPr lang="zh-CN" altLang="en-US" b="0" dirty="0"/>
              <a:t>针对中文分词应用</a:t>
            </a:r>
            <a:r>
              <a:rPr lang="en-US" altLang="zh-CN" b="0" dirty="0"/>
              <a:t>-Viterbi</a:t>
            </a:r>
            <a:r>
              <a:rPr lang="zh-CN" altLang="en-US" b="0" dirty="0"/>
              <a:t>算法</a:t>
            </a:r>
            <a:endParaRPr lang="zh-CN" altLang="en-US" dirty="0"/>
          </a:p>
        </p:txBody>
      </p:sp>
      <p:grpSp>
        <p:nvGrpSpPr>
          <p:cNvPr id="4" name="组合 3"/>
          <p:cNvGrpSpPr/>
          <p:nvPr/>
        </p:nvGrpSpPr>
        <p:grpSpPr>
          <a:xfrm>
            <a:off x="1844215" y="2806718"/>
            <a:ext cx="8611118" cy="579617"/>
            <a:chOff x="532882" y="3444972"/>
            <a:chExt cx="8215582" cy="305879"/>
          </a:xfrm>
        </p:grpSpPr>
        <p:sp>
          <p:nvSpPr>
            <p:cNvPr id="5" name="矩形 4"/>
            <p:cNvSpPr/>
            <p:nvPr/>
          </p:nvSpPr>
          <p:spPr>
            <a:xfrm>
              <a:off x="7164288" y="3444972"/>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步</a:t>
              </a:r>
            </a:p>
          </p:txBody>
        </p:sp>
        <p:sp>
          <p:nvSpPr>
            <p:cNvPr id="6" name="矩形 5"/>
            <p:cNvSpPr/>
            <p:nvPr/>
          </p:nvSpPr>
          <p:spPr>
            <a:xfrm>
              <a:off x="532882" y="346281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人</a:t>
              </a:r>
            </a:p>
          </p:txBody>
        </p:sp>
        <p:sp>
          <p:nvSpPr>
            <p:cNvPr id="7" name="矩形 6"/>
            <p:cNvSpPr/>
            <p:nvPr/>
          </p:nvSpPr>
          <p:spPr>
            <a:xfrm>
              <a:off x="7733682"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提</a:t>
              </a:r>
            </a:p>
          </p:txBody>
        </p:sp>
        <p:sp>
          <p:nvSpPr>
            <p:cNvPr id="8" name="矩形 7"/>
            <p:cNvSpPr/>
            <p:nvPr/>
          </p:nvSpPr>
          <p:spPr>
            <a:xfrm>
              <a:off x="8316416"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高</a:t>
              </a:r>
            </a:p>
          </p:txBody>
        </p:sp>
        <p:sp>
          <p:nvSpPr>
            <p:cNvPr id="9" name="矩形 8"/>
            <p:cNvSpPr/>
            <p:nvPr/>
          </p:nvSpPr>
          <p:spPr>
            <a:xfrm>
              <a:off x="1118404"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民</a:t>
              </a:r>
            </a:p>
          </p:txBody>
        </p:sp>
        <p:sp>
          <p:nvSpPr>
            <p:cNvPr id="10" name="矩形 9"/>
            <p:cNvSpPr/>
            <p:nvPr/>
          </p:nvSpPr>
          <p:spPr>
            <a:xfrm>
              <a:off x="1704742" y="346150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收</a:t>
              </a:r>
            </a:p>
          </p:txBody>
        </p:sp>
        <p:sp>
          <p:nvSpPr>
            <p:cNvPr id="11" name="矩形 10"/>
            <p:cNvSpPr/>
            <p:nvPr/>
          </p:nvSpPr>
          <p:spPr>
            <a:xfrm>
              <a:off x="2299062"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入</a:t>
              </a:r>
            </a:p>
          </p:txBody>
        </p:sp>
        <p:sp>
          <p:nvSpPr>
            <p:cNvPr id="12" name="矩形 11"/>
            <p:cNvSpPr/>
            <p:nvPr/>
          </p:nvSpPr>
          <p:spPr>
            <a:xfrm>
              <a:off x="2902476"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和</a:t>
              </a:r>
            </a:p>
          </p:txBody>
        </p:sp>
        <p:sp>
          <p:nvSpPr>
            <p:cNvPr id="13" name="矩形 12"/>
            <p:cNvSpPr/>
            <p:nvPr/>
          </p:nvSpPr>
          <p:spPr>
            <a:xfrm>
              <a:off x="3485210"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生</a:t>
              </a:r>
            </a:p>
          </p:txBody>
        </p:sp>
        <p:sp>
          <p:nvSpPr>
            <p:cNvPr id="14" name="矩形 13"/>
            <p:cNvSpPr/>
            <p:nvPr/>
          </p:nvSpPr>
          <p:spPr>
            <a:xfrm>
              <a:off x="4161771" y="346150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活</a:t>
              </a:r>
            </a:p>
          </p:txBody>
        </p:sp>
        <p:sp>
          <p:nvSpPr>
            <p:cNvPr id="15" name="矩形 14"/>
            <p:cNvSpPr/>
            <p:nvPr/>
          </p:nvSpPr>
          <p:spPr>
            <a:xfrm>
              <a:off x="4735921"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水</a:t>
              </a:r>
            </a:p>
          </p:txBody>
        </p:sp>
        <p:sp>
          <p:nvSpPr>
            <p:cNvPr id="16" name="矩形 15"/>
            <p:cNvSpPr/>
            <p:nvPr/>
          </p:nvSpPr>
          <p:spPr>
            <a:xfrm>
              <a:off x="5322259" y="346150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平</a:t>
              </a:r>
            </a:p>
          </p:txBody>
        </p:sp>
        <p:sp>
          <p:nvSpPr>
            <p:cNvPr id="17" name="矩形 16"/>
            <p:cNvSpPr/>
            <p:nvPr/>
          </p:nvSpPr>
          <p:spPr>
            <a:xfrm>
              <a:off x="5916579" y="345440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进</a:t>
              </a:r>
            </a:p>
          </p:txBody>
        </p:sp>
        <p:sp>
          <p:nvSpPr>
            <p:cNvPr id="18" name="矩形 17"/>
            <p:cNvSpPr/>
            <p:nvPr/>
          </p:nvSpPr>
          <p:spPr>
            <a:xfrm>
              <a:off x="6519993" y="3453094"/>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一</a:t>
              </a:r>
            </a:p>
          </p:txBody>
        </p:sp>
      </p:grpSp>
      <p:sp>
        <p:nvSpPr>
          <p:cNvPr id="19" name="椭圆 18"/>
          <p:cNvSpPr/>
          <p:nvPr/>
        </p:nvSpPr>
        <p:spPr>
          <a:xfrm>
            <a:off x="1847280" y="343212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20" name="椭圆 19"/>
          <p:cNvSpPr/>
          <p:nvPr/>
        </p:nvSpPr>
        <p:spPr>
          <a:xfrm>
            <a:off x="1844215" y="421203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21" name="椭圆 20"/>
          <p:cNvSpPr/>
          <p:nvPr/>
        </p:nvSpPr>
        <p:spPr>
          <a:xfrm>
            <a:off x="1857804" y="498045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22" name="椭圆 21"/>
          <p:cNvSpPr/>
          <p:nvPr/>
        </p:nvSpPr>
        <p:spPr>
          <a:xfrm>
            <a:off x="1844215" y="569403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23" name="椭圆 22"/>
          <p:cNvSpPr/>
          <p:nvPr/>
        </p:nvSpPr>
        <p:spPr>
          <a:xfrm>
            <a:off x="2499055" y="343212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24" name="椭圆 23"/>
          <p:cNvSpPr/>
          <p:nvPr/>
        </p:nvSpPr>
        <p:spPr>
          <a:xfrm>
            <a:off x="2495990" y="421203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25" name="椭圆 24"/>
          <p:cNvSpPr/>
          <p:nvPr/>
        </p:nvSpPr>
        <p:spPr>
          <a:xfrm>
            <a:off x="2509579" y="498045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26" name="椭圆 25"/>
          <p:cNvSpPr/>
          <p:nvPr/>
        </p:nvSpPr>
        <p:spPr>
          <a:xfrm>
            <a:off x="2495990" y="569403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27" name="椭圆 26"/>
          <p:cNvSpPr/>
          <p:nvPr/>
        </p:nvSpPr>
        <p:spPr>
          <a:xfrm>
            <a:off x="3056994" y="343524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28" name="椭圆 27"/>
          <p:cNvSpPr/>
          <p:nvPr/>
        </p:nvSpPr>
        <p:spPr>
          <a:xfrm>
            <a:off x="3053929" y="421515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29" name="椭圆 28"/>
          <p:cNvSpPr/>
          <p:nvPr/>
        </p:nvSpPr>
        <p:spPr>
          <a:xfrm>
            <a:off x="3067518" y="498357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30" name="椭圆 29"/>
          <p:cNvSpPr/>
          <p:nvPr/>
        </p:nvSpPr>
        <p:spPr>
          <a:xfrm>
            <a:off x="3053929" y="5697159"/>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31" name="椭圆 30"/>
          <p:cNvSpPr/>
          <p:nvPr/>
        </p:nvSpPr>
        <p:spPr>
          <a:xfrm>
            <a:off x="3708769" y="343524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32" name="椭圆 31"/>
          <p:cNvSpPr/>
          <p:nvPr/>
        </p:nvSpPr>
        <p:spPr>
          <a:xfrm>
            <a:off x="3705704" y="421515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33" name="椭圆 32"/>
          <p:cNvSpPr/>
          <p:nvPr/>
        </p:nvSpPr>
        <p:spPr>
          <a:xfrm>
            <a:off x="3719293" y="498357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34" name="椭圆 33"/>
          <p:cNvSpPr/>
          <p:nvPr/>
        </p:nvSpPr>
        <p:spPr>
          <a:xfrm>
            <a:off x="3705704" y="5697159"/>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35" name="椭圆 34"/>
          <p:cNvSpPr/>
          <p:nvPr/>
        </p:nvSpPr>
        <p:spPr>
          <a:xfrm>
            <a:off x="4341649" y="342900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36" name="椭圆 35"/>
          <p:cNvSpPr/>
          <p:nvPr/>
        </p:nvSpPr>
        <p:spPr>
          <a:xfrm>
            <a:off x="4338584" y="420890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37" name="椭圆 36"/>
          <p:cNvSpPr/>
          <p:nvPr/>
        </p:nvSpPr>
        <p:spPr>
          <a:xfrm>
            <a:off x="4352173" y="497732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38" name="椭圆 37"/>
          <p:cNvSpPr/>
          <p:nvPr/>
        </p:nvSpPr>
        <p:spPr>
          <a:xfrm>
            <a:off x="4338584" y="569091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39" name="椭圆 38"/>
          <p:cNvSpPr/>
          <p:nvPr/>
        </p:nvSpPr>
        <p:spPr>
          <a:xfrm>
            <a:off x="4993424" y="342900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40" name="椭圆 39"/>
          <p:cNvSpPr/>
          <p:nvPr/>
        </p:nvSpPr>
        <p:spPr>
          <a:xfrm>
            <a:off x="4990359" y="420890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41" name="椭圆 40"/>
          <p:cNvSpPr/>
          <p:nvPr/>
        </p:nvSpPr>
        <p:spPr>
          <a:xfrm>
            <a:off x="5003948" y="497732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42" name="椭圆 41"/>
          <p:cNvSpPr/>
          <p:nvPr/>
        </p:nvSpPr>
        <p:spPr>
          <a:xfrm>
            <a:off x="4990359" y="569091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43" name="椭圆 42"/>
          <p:cNvSpPr/>
          <p:nvPr/>
        </p:nvSpPr>
        <p:spPr>
          <a:xfrm>
            <a:off x="5551363" y="343212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44" name="椭圆 43"/>
          <p:cNvSpPr/>
          <p:nvPr/>
        </p:nvSpPr>
        <p:spPr>
          <a:xfrm>
            <a:off x="5548298" y="421203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45" name="椭圆 44"/>
          <p:cNvSpPr/>
          <p:nvPr/>
        </p:nvSpPr>
        <p:spPr>
          <a:xfrm>
            <a:off x="5561887" y="498045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46" name="椭圆 45"/>
          <p:cNvSpPr/>
          <p:nvPr/>
        </p:nvSpPr>
        <p:spPr>
          <a:xfrm>
            <a:off x="5548298" y="569403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47" name="椭圆 46"/>
          <p:cNvSpPr/>
          <p:nvPr/>
        </p:nvSpPr>
        <p:spPr>
          <a:xfrm>
            <a:off x="6203138" y="343212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48" name="椭圆 47"/>
          <p:cNvSpPr/>
          <p:nvPr/>
        </p:nvSpPr>
        <p:spPr>
          <a:xfrm>
            <a:off x="6200073" y="421203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49" name="椭圆 48"/>
          <p:cNvSpPr/>
          <p:nvPr/>
        </p:nvSpPr>
        <p:spPr>
          <a:xfrm>
            <a:off x="6213662" y="498045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50" name="椭圆 49"/>
          <p:cNvSpPr/>
          <p:nvPr/>
        </p:nvSpPr>
        <p:spPr>
          <a:xfrm>
            <a:off x="6200073" y="569403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51" name="椭圆 50"/>
          <p:cNvSpPr/>
          <p:nvPr/>
        </p:nvSpPr>
        <p:spPr>
          <a:xfrm>
            <a:off x="6894093" y="343212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52" name="椭圆 51"/>
          <p:cNvSpPr/>
          <p:nvPr/>
        </p:nvSpPr>
        <p:spPr>
          <a:xfrm>
            <a:off x="6891028" y="421203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53" name="椭圆 52"/>
          <p:cNvSpPr/>
          <p:nvPr/>
        </p:nvSpPr>
        <p:spPr>
          <a:xfrm>
            <a:off x="6904617" y="498045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54" name="椭圆 53"/>
          <p:cNvSpPr/>
          <p:nvPr/>
        </p:nvSpPr>
        <p:spPr>
          <a:xfrm>
            <a:off x="6891028" y="569403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55" name="椭圆 54"/>
          <p:cNvSpPr/>
          <p:nvPr/>
        </p:nvSpPr>
        <p:spPr>
          <a:xfrm>
            <a:off x="7545868" y="343212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56" name="椭圆 55"/>
          <p:cNvSpPr/>
          <p:nvPr/>
        </p:nvSpPr>
        <p:spPr>
          <a:xfrm>
            <a:off x="7542803" y="421203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57" name="椭圆 56"/>
          <p:cNvSpPr/>
          <p:nvPr/>
        </p:nvSpPr>
        <p:spPr>
          <a:xfrm>
            <a:off x="7556392" y="498045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58" name="椭圆 57"/>
          <p:cNvSpPr/>
          <p:nvPr/>
        </p:nvSpPr>
        <p:spPr>
          <a:xfrm>
            <a:off x="7542803" y="569403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59" name="椭圆 58"/>
          <p:cNvSpPr/>
          <p:nvPr/>
        </p:nvSpPr>
        <p:spPr>
          <a:xfrm>
            <a:off x="8103807" y="343524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60" name="椭圆 59"/>
          <p:cNvSpPr/>
          <p:nvPr/>
        </p:nvSpPr>
        <p:spPr>
          <a:xfrm>
            <a:off x="8100742" y="421515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61" name="椭圆 60"/>
          <p:cNvSpPr/>
          <p:nvPr/>
        </p:nvSpPr>
        <p:spPr>
          <a:xfrm>
            <a:off x="8114331" y="498357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62" name="椭圆 61"/>
          <p:cNvSpPr/>
          <p:nvPr/>
        </p:nvSpPr>
        <p:spPr>
          <a:xfrm>
            <a:off x="8100742" y="5697159"/>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63" name="椭圆 62"/>
          <p:cNvSpPr/>
          <p:nvPr/>
        </p:nvSpPr>
        <p:spPr>
          <a:xfrm>
            <a:off x="8755582" y="3435246"/>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64" name="椭圆 63"/>
          <p:cNvSpPr/>
          <p:nvPr/>
        </p:nvSpPr>
        <p:spPr>
          <a:xfrm>
            <a:off x="8752517" y="421515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65" name="椭圆 64"/>
          <p:cNvSpPr/>
          <p:nvPr/>
        </p:nvSpPr>
        <p:spPr>
          <a:xfrm>
            <a:off x="8766106" y="498357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66" name="椭圆 65"/>
          <p:cNvSpPr/>
          <p:nvPr/>
        </p:nvSpPr>
        <p:spPr>
          <a:xfrm>
            <a:off x="8752517" y="5697159"/>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67" name="椭圆 66"/>
          <p:cNvSpPr/>
          <p:nvPr/>
        </p:nvSpPr>
        <p:spPr>
          <a:xfrm>
            <a:off x="9388462" y="342900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68" name="椭圆 67"/>
          <p:cNvSpPr/>
          <p:nvPr/>
        </p:nvSpPr>
        <p:spPr>
          <a:xfrm>
            <a:off x="9385397" y="420890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69" name="椭圆 68"/>
          <p:cNvSpPr/>
          <p:nvPr/>
        </p:nvSpPr>
        <p:spPr>
          <a:xfrm>
            <a:off x="9398986" y="497732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70" name="椭圆 69"/>
          <p:cNvSpPr/>
          <p:nvPr/>
        </p:nvSpPr>
        <p:spPr>
          <a:xfrm>
            <a:off x="9385397" y="569091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sp>
        <p:nvSpPr>
          <p:cNvPr id="71" name="椭圆 70"/>
          <p:cNvSpPr/>
          <p:nvPr/>
        </p:nvSpPr>
        <p:spPr>
          <a:xfrm>
            <a:off x="10040237" y="3429000"/>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B</a:t>
            </a:r>
            <a:endParaRPr lang="zh-CN" altLang="en-US" sz="1800" dirty="0"/>
          </a:p>
        </p:txBody>
      </p:sp>
      <p:sp>
        <p:nvSpPr>
          <p:cNvPr id="72" name="椭圆 71"/>
          <p:cNvSpPr/>
          <p:nvPr/>
        </p:nvSpPr>
        <p:spPr>
          <a:xfrm>
            <a:off x="10037172" y="420890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E</a:t>
            </a:r>
            <a:endParaRPr lang="zh-CN" altLang="en-US" sz="1800" dirty="0"/>
          </a:p>
        </p:txBody>
      </p:sp>
      <p:sp>
        <p:nvSpPr>
          <p:cNvPr id="73" name="椭圆 72"/>
          <p:cNvSpPr/>
          <p:nvPr/>
        </p:nvSpPr>
        <p:spPr>
          <a:xfrm>
            <a:off x="10050761" y="4977327"/>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M</a:t>
            </a:r>
            <a:endParaRPr lang="zh-CN" altLang="en-US" sz="1800" dirty="0"/>
          </a:p>
        </p:txBody>
      </p:sp>
      <p:sp>
        <p:nvSpPr>
          <p:cNvPr id="74" name="椭圆 73"/>
          <p:cNvSpPr/>
          <p:nvPr/>
        </p:nvSpPr>
        <p:spPr>
          <a:xfrm>
            <a:off x="10037172" y="5690913"/>
            <a:ext cx="432296" cy="4322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S</a:t>
            </a:r>
            <a:endParaRPr lang="zh-CN" altLang="en-US" sz="1800" dirty="0"/>
          </a:p>
        </p:txBody>
      </p:sp>
      <p:cxnSp>
        <p:nvCxnSpPr>
          <p:cNvPr id="76" name="直接箭头连接符 75"/>
          <p:cNvCxnSpPr>
            <a:stCxn id="19" idx="6"/>
            <a:endCxn id="24" idx="2"/>
          </p:cNvCxnSpPr>
          <p:nvPr/>
        </p:nvCxnSpPr>
        <p:spPr>
          <a:xfrm>
            <a:off x="2279576" y="3648272"/>
            <a:ext cx="216414" cy="7799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4" name="直接箭头连接符 103"/>
          <p:cNvCxnSpPr>
            <a:stCxn id="24" idx="6"/>
            <a:endCxn id="27" idx="2"/>
          </p:cNvCxnSpPr>
          <p:nvPr/>
        </p:nvCxnSpPr>
        <p:spPr>
          <a:xfrm flipV="1">
            <a:off x="2928286" y="3651394"/>
            <a:ext cx="128708" cy="7767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6" name="直接箭头连接符 105"/>
          <p:cNvCxnSpPr>
            <a:stCxn id="27" idx="6"/>
            <a:endCxn id="32" idx="2"/>
          </p:cNvCxnSpPr>
          <p:nvPr/>
        </p:nvCxnSpPr>
        <p:spPr>
          <a:xfrm>
            <a:off x="3489290" y="3651395"/>
            <a:ext cx="216414" cy="7799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8" name="直接箭头连接符 107"/>
          <p:cNvCxnSpPr>
            <a:stCxn id="32" idx="6"/>
            <a:endCxn id="38" idx="2"/>
          </p:cNvCxnSpPr>
          <p:nvPr/>
        </p:nvCxnSpPr>
        <p:spPr>
          <a:xfrm>
            <a:off x="4138000" y="4431301"/>
            <a:ext cx="200584" cy="14757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0" name="直接箭头连接符 109"/>
          <p:cNvCxnSpPr>
            <a:stCxn id="38" idx="6"/>
            <a:endCxn id="39" idx="2"/>
          </p:cNvCxnSpPr>
          <p:nvPr/>
        </p:nvCxnSpPr>
        <p:spPr>
          <a:xfrm flipV="1">
            <a:off x="4770880" y="3645149"/>
            <a:ext cx="222544" cy="22619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2" name="直接箭头连接符 111"/>
          <p:cNvCxnSpPr>
            <a:stCxn id="39" idx="6"/>
            <a:endCxn id="44" idx="2"/>
          </p:cNvCxnSpPr>
          <p:nvPr/>
        </p:nvCxnSpPr>
        <p:spPr>
          <a:xfrm>
            <a:off x="5425720" y="3645148"/>
            <a:ext cx="122578" cy="7830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4" name="直接箭头连接符 113"/>
          <p:cNvCxnSpPr>
            <a:stCxn id="44" idx="6"/>
            <a:endCxn id="47" idx="2"/>
          </p:cNvCxnSpPr>
          <p:nvPr/>
        </p:nvCxnSpPr>
        <p:spPr>
          <a:xfrm flipV="1">
            <a:off x="5980594" y="3648272"/>
            <a:ext cx="222544" cy="7799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6" name="直接箭头连接符 115"/>
          <p:cNvCxnSpPr>
            <a:stCxn id="47" idx="6"/>
            <a:endCxn id="52" idx="2"/>
          </p:cNvCxnSpPr>
          <p:nvPr/>
        </p:nvCxnSpPr>
        <p:spPr>
          <a:xfrm>
            <a:off x="6635434" y="3648272"/>
            <a:ext cx="255594" cy="7799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8" name="直接箭头连接符 117"/>
          <p:cNvCxnSpPr>
            <a:stCxn id="52" idx="6"/>
            <a:endCxn id="55" idx="2"/>
          </p:cNvCxnSpPr>
          <p:nvPr/>
        </p:nvCxnSpPr>
        <p:spPr>
          <a:xfrm flipV="1">
            <a:off x="7323324" y="3648272"/>
            <a:ext cx="222544" cy="7799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0" name="直接箭头连接符 119"/>
          <p:cNvCxnSpPr>
            <a:stCxn id="55" idx="6"/>
            <a:endCxn id="61" idx="2"/>
          </p:cNvCxnSpPr>
          <p:nvPr/>
        </p:nvCxnSpPr>
        <p:spPr>
          <a:xfrm>
            <a:off x="7978165" y="3648271"/>
            <a:ext cx="136167" cy="15514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2" name="直接箭头连接符 121"/>
          <p:cNvCxnSpPr>
            <a:stCxn id="61" idx="6"/>
            <a:endCxn id="64" idx="2"/>
          </p:cNvCxnSpPr>
          <p:nvPr/>
        </p:nvCxnSpPr>
        <p:spPr>
          <a:xfrm flipV="1">
            <a:off x="8546627" y="4431301"/>
            <a:ext cx="205890" cy="76842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4" name="直接箭头连接符 123"/>
          <p:cNvCxnSpPr>
            <a:stCxn id="64" idx="6"/>
            <a:endCxn id="67" idx="2"/>
          </p:cNvCxnSpPr>
          <p:nvPr/>
        </p:nvCxnSpPr>
        <p:spPr>
          <a:xfrm flipV="1">
            <a:off x="9184814" y="3645149"/>
            <a:ext cx="203649" cy="7861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6" name="直接箭头连接符 125"/>
          <p:cNvCxnSpPr>
            <a:stCxn id="67" idx="6"/>
            <a:endCxn id="72" idx="2"/>
          </p:cNvCxnSpPr>
          <p:nvPr/>
        </p:nvCxnSpPr>
        <p:spPr>
          <a:xfrm>
            <a:off x="9820758" y="3645149"/>
            <a:ext cx="216414" cy="7799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7552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D19B739-8C29-4BD8-9AE4-F64872970B6A}"/>
              </a:ext>
            </a:extLst>
          </p:cNvPr>
          <p:cNvSpPr>
            <a:spLocks noGrp="1"/>
          </p:cNvSpPr>
          <p:nvPr>
            <p:ph type="title"/>
          </p:nvPr>
        </p:nvSpPr>
        <p:spPr/>
        <p:txBody>
          <a:bodyPr/>
          <a:lstStyle/>
          <a:p>
            <a:r>
              <a:rPr lang="en-US" altLang="zh-CN" dirty="0"/>
              <a:t>Python</a:t>
            </a:r>
            <a:r>
              <a:rPr lang="zh-CN" altLang="en-US" dirty="0"/>
              <a:t>安装</a:t>
            </a:r>
            <a:r>
              <a:rPr lang="en-US" altLang="zh-CN" dirty="0" err="1"/>
              <a:t>jieba</a:t>
            </a:r>
            <a:r>
              <a:rPr lang="zh-CN" altLang="en-US" dirty="0"/>
              <a:t>分词库</a:t>
            </a:r>
          </a:p>
        </p:txBody>
      </p:sp>
      <p:pic>
        <p:nvPicPr>
          <p:cNvPr id="4" name="图片 3">
            <a:extLst>
              <a:ext uri="{FF2B5EF4-FFF2-40B4-BE49-F238E27FC236}">
                <a16:creationId xmlns:a16="http://schemas.microsoft.com/office/drawing/2014/main" id="{93432D8B-D492-408B-B7A8-CB48B8D37F78}"/>
              </a:ext>
            </a:extLst>
          </p:cNvPr>
          <p:cNvPicPr>
            <a:picLocks noChangeAspect="1"/>
          </p:cNvPicPr>
          <p:nvPr/>
        </p:nvPicPr>
        <p:blipFill>
          <a:blip r:embed="rId2"/>
          <a:stretch>
            <a:fillRect/>
          </a:stretch>
        </p:blipFill>
        <p:spPr>
          <a:xfrm>
            <a:off x="623392" y="1253042"/>
            <a:ext cx="3657788" cy="1428823"/>
          </a:xfrm>
          <a:prstGeom prst="rect">
            <a:avLst/>
          </a:prstGeom>
        </p:spPr>
      </p:pic>
      <p:pic>
        <p:nvPicPr>
          <p:cNvPr id="5" name="图片 4">
            <a:extLst>
              <a:ext uri="{FF2B5EF4-FFF2-40B4-BE49-F238E27FC236}">
                <a16:creationId xmlns:a16="http://schemas.microsoft.com/office/drawing/2014/main" id="{95FCA194-D0BD-4F6E-A894-A980715027B2}"/>
              </a:ext>
            </a:extLst>
          </p:cNvPr>
          <p:cNvPicPr>
            <a:picLocks noChangeAspect="1"/>
          </p:cNvPicPr>
          <p:nvPr/>
        </p:nvPicPr>
        <p:blipFill>
          <a:blip r:embed="rId3"/>
          <a:stretch>
            <a:fillRect/>
          </a:stretch>
        </p:blipFill>
        <p:spPr>
          <a:xfrm>
            <a:off x="2064158" y="2852936"/>
            <a:ext cx="9163521" cy="2108308"/>
          </a:xfrm>
          <a:prstGeom prst="rect">
            <a:avLst/>
          </a:prstGeom>
        </p:spPr>
      </p:pic>
      <p:pic>
        <p:nvPicPr>
          <p:cNvPr id="6" name="图片 5">
            <a:extLst>
              <a:ext uri="{FF2B5EF4-FFF2-40B4-BE49-F238E27FC236}">
                <a16:creationId xmlns:a16="http://schemas.microsoft.com/office/drawing/2014/main" id="{1AFFB2B6-5045-406F-B0D9-81D45298DE00}"/>
              </a:ext>
            </a:extLst>
          </p:cNvPr>
          <p:cNvPicPr>
            <a:picLocks noChangeAspect="1"/>
          </p:cNvPicPr>
          <p:nvPr/>
        </p:nvPicPr>
        <p:blipFill>
          <a:blip r:embed="rId4"/>
          <a:stretch>
            <a:fillRect/>
          </a:stretch>
        </p:blipFill>
        <p:spPr>
          <a:xfrm>
            <a:off x="4871864" y="5229200"/>
            <a:ext cx="3638737" cy="717587"/>
          </a:xfrm>
          <a:prstGeom prst="rect">
            <a:avLst/>
          </a:prstGeom>
        </p:spPr>
      </p:pic>
    </p:spTree>
    <p:extLst>
      <p:ext uri="{BB962C8B-B14F-4D97-AF65-F5344CB8AC3E}">
        <p14:creationId xmlns:p14="http://schemas.microsoft.com/office/powerpoint/2010/main" val="12598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28E33A6-3DBB-48F1-AC50-E4EA37383EDD}"/>
              </a:ext>
            </a:extLst>
          </p:cNvPr>
          <p:cNvSpPr>
            <a:spLocks noGrp="1"/>
          </p:cNvSpPr>
          <p:nvPr>
            <p:ph idx="1"/>
          </p:nvPr>
        </p:nvSpPr>
        <p:spPr/>
        <p:txBody>
          <a:bodyPr/>
          <a:lstStyle/>
          <a:p>
            <a:r>
              <a:rPr lang="zh-CN" altLang="en-US" dirty="0"/>
              <a:t>商品评论</a:t>
            </a:r>
          </a:p>
        </p:txBody>
      </p:sp>
      <p:sp>
        <p:nvSpPr>
          <p:cNvPr id="23555" name="标题 3"/>
          <p:cNvSpPr>
            <a:spLocks noGrp="1"/>
          </p:cNvSpPr>
          <p:nvPr>
            <p:ph type="title"/>
          </p:nvPr>
        </p:nvSpPr>
        <p:spPr/>
        <p:txBody>
          <a:bodyPr/>
          <a:lstStyle/>
          <a:p>
            <a:r>
              <a:rPr lang="zh-CN" altLang="en-US"/>
              <a:t>案例背景</a:t>
            </a:r>
          </a:p>
        </p:txBody>
      </p:sp>
      <p:pic>
        <p:nvPicPr>
          <p:cNvPr id="6" name="图片 5">
            <a:extLst>
              <a:ext uri="{FF2B5EF4-FFF2-40B4-BE49-F238E27FC236}">
                <a16:creationId xmlns:a16="http://schemas.microsoft.com/office/drawing/2014/main" id="{50264047-1B7E-4434-8AAB-AFB9F764D78F}"/>
              </a:ext>
            </a:extLst>
          </p:cNvPr>
          <p:cNvPicPr>
            <a:picLocks noChangeAspect="1"/>
          </p:cNvPicPr>
          <p:nvPr/>
        </p:nvPicPr>
        <p:blipFill>
          <a:blip r:embed="rId4"/>
          <a:stretch>
            <a:fillRect/>
          </a:stretch>
        </p:blipFill>
        <p:spPr>
          <a:xfrm>
            <a:off x="1271464" y="1864934"/>
            <a:ext cx="9563591" cy="3505380"/>
          </a:xfrm>
          <a:prstGeom prst="rect">
            <a:avLst/>
          </a:prstGeom>
        </p:spPr>
      </p:pic>
    </p:spTree>
    <p:custDataLst>
      <p:tags r:id="rId1"/>
    </p:custDataLst>
  </p:cSld>
  <p:clrMapOvr>
    <a:masterClrMapping/>
  </p:clrMapOvr>
  <p:transition spd="slow" advTm="4602"/>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5D4C5-9EE4-4673-99ED-09C240BC03B5}"/>
              </a:ext>
            </a:extLst>
          </p:cNvPr>
          <p:cNvSpPr>
            <a:spLocks noGrp="1"/>
          </p:cNvSpPr>
          <p:nvPr>
            <p:ph idx="1"/>
          </p:nvPr>
        </p:nvSpPr>
        <p:spPr/>
        <p:txBody>
          <a:bodyPr/>
          <a:lstStyle/>
          <a:p>
            <a:r>
              <a:rPr lang="en-US" altLang="zh-CN" dirty="0" err="1"/>
              <a:t>SnowNLP</a:t>
            </a:r>
            <a:r>
              <a:rPr lang="zh-CN" altLang="en-US" dirty="0"/>
              <a:t>是一个</a:t>
            </a:r>
            <a:r>
              <a:rPr lang="en-US" altLang="zh-CN" dirty="0"/>
              <a:t>python</a:t>
            </a:r>
            <a:r>
              <a:rPr lang="zh-CN" altLang="en-US" dirty="0"/>
              <a:t>写的类库，可以方便的处理中文文本内容，是受到了</a:t>
            </a:r>
            <a:r>
              <a:rPr lang="en-US" altLang="zh-CN" dirty="0" err="1"/>
              <a:t>TextBlob</a:t>
            </a:r>
            <a:r>
              <a:rPr lang="zh-CN" altLang="en-US" dirty="0"/>
              <a:t>的启发而写的，由于现在大部分的自然语言处理库基本都是针对英文的，于是写了一个方便处理中文的类库，并且和</a:t>
            </a:r>
            <a:r>
              <a:rPr lang="en-US" altLang="zh-CN" dirty="0" err="1"/>
              <a:t>TextBlob</a:t>
            </a:r>
            <a:r>
              <a:rPr lang="zh-CN" altLang="en-US" dirty="0"/>
              <a:t>不同的是，这里没有用</a:t>
            </a:r>
            <a:r>
              <a:rPr lang="en-US" altLang="zh-CN" dirty="0"/>
              <a:t>NLTK</a:t>
            </a:r>
            <a:r>
              <a:rPr lang="zh-CN" altLang="en-US" dirty="0"/>
              <a:t>，所有的算法都是自己</a:t>
            </a:r>
            <a:r>
              <a:rPr lang="en-US" altLang="zh-CN" dirty="0"/>
              <a:t>(</a:t>
            </a:r>
            <a:r>
              <a:rPr lang="zh-CN" altLang="en-US" dirty="0"/>
              <a:t>不是本人</a:t>
            </a:r>
            <a:r>
              <a:rPr lang="en-US" altLang="zh-CN" dirty="0"/>
              <a:t>)</a:t>
            </a:r>
            <a:r>
              <a:rPr lang="zh-CN" altLang="en-US" dirty="0"/>
              <a:t>实现的，并且自带了一些训练好的字典。</a:t>
            </a:r>
            <a:endParaRPr lang="en-US" altLang="zh-CN" dirty="0"/>
          </a:p>
          <a:p>
            <a:r>
              <a:rPr lang="en-US" altLang="zh-CN" dirty="0" err="1"/>
              <a:t>snownlp</a:t>
            </a:r>
            <a:r>
              <a:rPr lang="zh-CN" altLang="en-US" dirty="0"/>
              <a:t>主要可以进行中文分词（算法是</a:t>
            </a:r>
            <a:r>
              <a:rPr lang="en-US" altLang="zh-CN" dirty="0"/>
              <a:t>Character-Based Generative Model</a:t>
            </a:r>
            <a:r>
              <a:rPr lang="zh-CN" altLang="en-US" dirty="0"/>
              <a:t>）、词性标注（原理是</a:t>
            </a:r>
            <a:r>
              <a:rPr lang="en-US" altLang="zh-CN" dirty="0" err="1"/>
              <a:t>TnT</a:t>
            </a:r>
            <a:r>
              <a:rPr lang="zh-CN" altLang="en-US" dirty="0"/>
              <a:t>、</a:t>
            </a:r>
            <a:r>
              <a:rPr lang="en-US" altLang="zh-CN" dirty="0"/>
              <a:t>3-gram </a:t>
            </a:r>
            <a:r>
              <a:rPr lang="zh-CN" altLang="en-US" dirty="0"/>
              <a:t>隐马）、情感分析（官网木有介绍原理，但是指明购物类的评论的准确率较高，其实是因为它的语料库主要是购物方面的，可以自己构建相关领域语料库，替换原来的，准确率也挺不错的）、文本分类（原理是朴素贝叶斯）、转换拼音、繁体转简体、提取文本关键词（原理是</a:t>
            </a:r>
            <a:r>
              <a:rPr lang="en-US" altLang="zh-CN" dirty="0" err="1"/>
              <a:t>TextRank</a:t>
            </a:r>
            <a:r>
              <a:rPr lang="zh-CN" altLang="en-US" dirty="0"/>
              <a:t>）、提取摘要（原理是</a:t>
            </a:r>
            <a:r>
              <a:rPr lang="en-US" altLang="zh-CN" dirty="0" err="1"/>
              <a:t>TextRank</a:t>
            </a:r>
            <a:r>
              <a:rPr lang="zh-CN" altLang="en-US" dirty="0"/>
              <a:t>）、分割句子、文本相似（原理是</a:t>
            </a:r>
            <a:r>
              <a:rPr lang="en-US" altLang="zh-CN" dirty="0"/>
              <a:t>BM25</a:t>
            </a:r>
            <a:r>
              <a:rPr lang="zh-CN" altLang="en-US" dirty="0"/>
              <a:t>）。</a:t>
            </a:r>
            <a:endParaRPr lang="en-US" altLang="zh-CN" dirty="0"/>
          </a:p>
          <a:p>
            <a:r>
              <a:rPr lang="zh-CN" altLang="en-US" dirty="0"/>
              <a:t>官网链接：</a:t>
            </a:r>
            <a:r>
              <a:rPr lang="en-US" altLang="zh-CN" dirty="0"/>
              <a:t>https://pypi.python.org/pypi/snownlp/0.11.1</a:t>
            </a:r>
            <a:endParaRPr lang="zh-CN" altLang="en-US" dirty="0"/>
          </a:p>
        </p:txBody>
      </p:sp>
      <p:sp>
        <p:nvSpPr>
          <p:cNvPr id="3" name="标题 2">
            <a:extLst>
              <a:ext uri="{FF2B5EF4-FFF2-40B4-BE49-F238E27FC236}">
                <a16:creationId xmlns:a16="http://schemas.microsoft.com/office/drawing/2014/main" id="{27E871AC-EB8E-40A5-A26A-69214381BA6E}"/>
              </a:ext>
            </a:extLst>
          </p:cNvPr>
          <p:cNvSpPr>
            <a:spLocks noGrp="1"/>
          </p:cNvSpPr>
          <p:nvPr>
            <p:ph type="title"/>
          </p:nvPr>
        </p:nvSpPr>
        <p:spPr/>
        <p:txBody>
          <a:bodyPr/>
          <a:lstStyle/>
          <a:p>
            <a:r>
              <a:rPr lang="en-US" altLang="zh-CN" dirty="0" err="1"/>
              <a:t>snownlp</a:t>
            </a:r>
            <a:r>
              <a:rPr lang="zh-CN" altLang="en-US" dirty="0"/>
              <a:t>文本处理库</a:t>
            </a:r>
          </a:p>
        </p:txBody>
      </p:sp>
    </p:spTree>
    <p:extLst>
      <p:ext uri="{BB962C8B-B14F-4D97-AF65-F5344CB8AC3E}">
        <p14:creationId xmlns:p14="http://schemas.microsoft.com/office/powerpoint/2010/main" val="147077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DAF468-08E2-4C0C-8652-46BBAC57638C}"/>
              </a:ext>
            </a:extLst>
          </p:cNvPr>
          <p:cNvSpPr>
            <a:spLocks noGrp="1"/>
          </p:cNvSpPr>
          <p:nvPr>
            <p:ph idx="1"/>
          </p:nvPr>
        </p:nvSpPr>
        <p:spPr/>
        <p:txBody>
          <a:bodyPr/>
          <a:lstStyle/>
          <a:p>
            <a:r>
              <a:rPr lang="en-US" altLang="zh-CN" dirty="0" err="1"/>
              <a:t>Gensim</a:t>
            </a:r>
            <a:r>
              <a:rPr lang="zh-CN" altLang="en-US" dirty="0"/>
              <a:t>是一款开源的第三方</a:t>
            </a:r>
            <a:r>
              <a:rPr lang="en-US" altLang="zh-CN" dirty="0"/>
              <a:t>Python</a:t>
            </a:r>
            <a:r>
              <a:rPr lang="zh-CN" altLang="en-US" dirty="0"/>
              <a:t>工具包，用于从原始的非结构化的文本中，无监督地学习到文本隐层的主题向量表达。它支持包括</a:t>
            </a:r>
            <a:r>
              <a:rPr lang="en-US" altLang="zh-CN" dirty="0"/>
              <a:t>TF-IDF</a:t>
            </a:r>
            <a:r>
              <a:rPr lang="zh-CN" altLang="en-US" dirty="0"/>
              <a:t>，</a:t>
            </a:r>
            <a:r>
              <a:rPr lang="en-US" altLang="zh-CN" dirty="0"/>
              <a:t>LSA</a:t>
            </a:r>
            <a:r>
              <a:rPr lang="zh-CN" altLang="en-US" dirty="0"/>
              <a:t>，</a:t>
            </a:r>
            <a:r>
              <a:rPr lang="en-US" altLang="zh-CN" dirty="0"/>
              <a:t>LDA</a:t>
            </a:r>
            <a:r>
              <a:rPr lang="zh-CN" altLang="en-US" dirty="0"/>
              <a:t>，和</a:t>
            </a:r>
            <a:r>
              <a:rPr lang="en-US" altLang="zh-CN" dirty="0"/>
              <a:t>word2vec</a:t>
            </a:r>
            <a:r>
              <a:rPr lang="zh-CN" altLang="en-US" dirty="0"/>
              <a:t>在内的多种主题模型算法，支持流式训练，并提供了诸如相似度计算，信息检索等一些常用任务的</a:t>
            </a:r>
            <a:r>
              <a:rPr lang="en-US" altLang="zh-CN" dirty="0"/>
              <a:t>API</a:t>
            </a:r>
            <a:r>
              <a:rPr lang="zh-CN" altLang="en-US" dirty="0"/>
              <a:t>接口。</a:t>
            </a:r>
            <a:endParaRPr lang="en-US" altLang="zh-CN" dirty="0"/>
          </a:p>
          <a:p>
            <a:r>
              <a:rPr lang="zh-CN" altLang="en-US" dirty="0"/>
              <a:t>基本概念</a:t>
            </a:r>
          </a:p>
          <a:p>
            <a:pPr lvl="1">
              <a:buFont typeface="Arial" panose="020B0604020202020204" pitchFamily="34" charset="0"/>
              <a:buChar char="•"/>
            </a:pPr>
            <a:r>
              <a:rPr lang="zh-CN" altLang="en-US" dirty="0"/>
              <a:t>语料（</a:t>
            </a:r>
            <a:r>
              <a:rPr lang="en-US" altLang="zh-CN" dirty="0"/>
              <a:t>Corpus</a:t>
            </a:r>
            <a:r>
              <a:rPr lang="zh-CN" altLang="en-US" dirty="0"/>
              <a:t>）：一组原始文本的集合，用于无监督地训练文本主题的隐层结构。语料中不需要人工标注的附加信息。在</a:t>
            </a:r>
            <a:r>
              <a:rPr lang="en-US" altLang="zh-CN" dirty="0" err="1"/>
              <a:t>Gensim</a:t>
            </a:r>
            <a:r>
              <a:rPr lang="zh-CN" altLang="en-US" dirty="0"/>
              <a:t>中，</a:t>
            </a:r>
            <a:r>
              <a:rPr lang="en-US" altLang="zh-CN" dirty="0"/>
              <a:t>Corpus</a:t>
            </a:r>
            <a:r>
              <a:rPr lang="zh-CN" altLang="en-US" dirty="0"/>
              <a:t>通常是一个可迭代的对象（比如列表）。每一次迭代返回一个可用于表达文本对象的稀疏向量。</a:t>
            </a:r>
          </a:p>
          <a:p>
            <a:pPr lvl="1">
              <a:buFont typeface="Arial" panose="020B0604020202020204" pitchFamily="34" charset="0"/>
              <a:buChar char="•"/>
            </a:pPr>
            <a:r>
              <a:rPr lang="zh-CN" altLang="en-US" dirty="0"/>
              <a:t>向量（</a:t>
            </a:r>
            <a:r>
              <a:rPr lang="en-US" altLang="zh-CN" dirty="0"/>
              <a:t>Vector</a:t>
            </a:r>
            <a:r>
              <a:rPr lang="zh-CN" altLang="en-US" dirty="0"/>
              <a:t>）：由一组文本特征构成的列表。是一段文本在</a:t>
            </a:r>
            <a:r>
              <a:rPr lang="en-US" altLang="zh-CN" dirty="0" err="1"/>
              <a:t>Gensim</a:t>
            </a:r>
            <a:r>
              <a:rPr lang="zh-CN" altLang="en-US" dirty="0"/>
              <a:t>中的内部表达。</a:t>
            </a:r>
          </a:p>
          <a:p>
            <a:pPr lvl="1">
              <a:buFont typeface="Arial" panose="020B0604020202020204" pitchFamily="34" charset="0"/>
              <a:buChar char="•"/>
            </a:pPr>
            <a:r>
              <a:rPr lang="zh-CN" altLang="en-US" dirty="0"/>
              <a:t>稀疏向量（</a:t>
            </a:r>
            <a:r>
              <a:rPr lang="en-US" altLang="zh-CN" dirty="0"/>
              <a:t>Sparse Vector</a:t>
            </a:r>
            <a:r>
              <a:rPr lang="zh-CN" altLang="en-US" dirty="0"/>
              <a:t>）：通常，我们可以略去向量中多余的</a:t>
            </a:r>
            <a:r>
              <a:rPr lang="en-US" altLang="zh-CN" dirty="0"/>
              <a:t>0</a:t>
            </a:r>
            <a:r>
              <a:rPr lang="zh-CN" altLang="en-US" dirty="0"/>
              <a:t>元素。此时，向量中的每一个元素是一个</a:t>
            </a:r>
            <a:r>
              <a:rPr lang="en-US" altLang="zh-CN" dirty="0"/>
              <a:t>(key, value)</a:t>
            </a:r>
            <a:r>
              <a:rPr lang="zh-CN" altLang="en-US" dirty="0"/>
              <a:t>的</a:t>
            </a:r>
            <a:r>
              <a:rPr lang="en-US" altLang="zh-CN" dirty="0"/>
              <a:t>tuple</a:t>
            </a:r>
            <a:r>
              <a:rPr lang="zh-CN" altLang="en-US" dirty="0"/>
              <a:t>。</a:t>
            </a:r>
          </a:p>
          <a:p>
            <a:pPr lvl="1">
              <a:buFont typeface="Arial" panose="020B0604020202020204" pitchFamily="34" charset="0"/>
              <a:buChar char="•"/>
            </a:pPr>
            <a:r>
              <a:rPr lang="zh-CN" altLang="en-US" dirty="0"/>
              <a:t>模型（</a:t>
            </a:r>
            <a:r>
              <a:rPr lang="en-US" altLang="zh-CN" dirty="0"/>
              <a:t>Model</a:t>
            </a:r>
            <a:r>
              <a:rPr lang="zh-CN" altLang="en-US" dirty="0"/>
              <a:t>）：是一个抽象的术语。定义了两个向量空间的变换（即从文本的一种向量表达变换为另一种向量表达）。</a:t>
            </a:r>
          </a:p>
        </p:txBody>
      </p:sp>
      <p:sp>
        <p:nvSpPr>
          <p:cNvPr id="3" name="标题 2">
            <a:extLst>
              <a:ext uri="{FF2B5EF4-FFF2-40B4-BE49-F238E27FC236}">
                <a16:creationId xmlns:a16="http://schemas.microsoft.com/office/drawing/2014/main" id="{8EF6D02D-5AA9-4552-9C91-136CD380F0A4}"/>
              </a:ext>
            </a:extLst>
          </p:cNvPr>
          <p:cNvSpPr>
            <a:spLocks noGrp="1"/>
          </p:cNvSpPr>
          <p:nvPr>
            <p:ph type="title"/>
          </p:nvPr>
        </p:nvSpPr>
        <p:spPr/>
        <p:txBody>
          <a:bodyPr/>
          <a:lstStyle/>
          <a:p>
            <a:r>
              <a:rPr lang="en-US" altLang="zh-CN" dirty="0" err="1"/>
              <a:t>Gensim</a:t>
            </a:r>
            <a:r>
              <a:rPr lang="zh-CN" altLang="en-US" dirty="0"/>
              <a:t>库</a:t>
            </a:r>
          </a:p>
        </p:txBody>
      </p:sp>
    </p:spTree>
    <p:extLst>
      <p:ext uri="{BB962C8B-B14F-4D97-AF65-F5344CB8AC3E}">
        <p14:creationId xmlns:p14="http://schemas.microsoft.com/office/powerpoint/2010/main" val="1320316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6DC3D5-59A6-4E32-9C73-0366554B56FF}"/>
              </a:ext>
            </a:extLst>
          </p:cNvPr>
          <p:cNvSpPr>
            <a:spLocks noGrp="1"/>
          </p:cNvSpPr>
          <p:nvPr>
            <p:ph idx="1"/>
          </p:nvPr>
        </p:nvSpPr>
        <p:spPr/>
        <p:txBody>
          <a:bodyPr/>
          <a:lstStyle/>
          <a:p>
            <a:r>
              <a:rPr lang="zh-CN" altLang="en-US" dirty="0"/>
              <a:t>中文前加</a:t>
            </a:r>
            <a:r>
              <a:rPr lang="en-US" altLang="zh-CN" dirty="0"/>
              <a:t>u</a:t>
            </a:r>
            <a:r>
              <a:rPr lang="zh-CN" altLang="en-US" dirty="0"/>
              <a:t>就是告诉</a:t>
            </a:r>
            <a:r>
              <a:rPr lang="en-US" altLang="zh-CN" dirty="0"/>
              <a:t>python</a:t>
            </a:r>
            <a:r>
              <a:rPr lang="zh-CN" altLang="en-US" dirty="0"/>
              <a:t>后面的是个</a:t>
            </a:r>
            <a:r>
              <a:rPr lang="en-US" altLang="zh-CN" dirty="0" err="1"/>
              <a:t>unicode</a:t>
            </a:r>
            <a:r>
              <a:rPr lang="zh-CN" altLang="en-US" dirty="0"/>
              <a:t>编码，存储时按</a:t>
            </a:r>
            <a:r>
              <a:rPr lang="en-US" altLang="zh-CN" dirty="0" err="1"/>
              <a:t>unicode</a:t>
            </a:r>
            <a:r>
              <a:rPr lang="zh-CN" altLang="en-US" dirty="0"/>
              <a:t>格式存储。</a:t>
            </a:r>
            <a:endParaRPr lang="en-US" altLang="zh-CN" dirty="0"/>
          </a:p>
          <a:p>
            <a:r>
              <a:rPr lang="en-US" altLang="zh-CN" dirty="0"/>
              <a:t>apply(</a:t>
            </a:r>
            <a:r>
              <a:rPr lang="en-US" altLang="zh-CN" dirty="0" err="1"/>
              <a:t>func</a:t>
            </a:r>
            <a:r>
              <a:rPr lang="en-US" altLang="zh-CN" dirty="0"/>
              <a:t> [, </a:t>
            </a:r>
            <a:r>
              <a:rPr lang="en-US" altLang="zh-CN" dirty="0" err="1"/>
              <a:t>args</a:t>
            </a:r>
            <a:r>
              <a:rPr lang="en-US" altLang="zh-CN" dirty="0"/>
              <a:t> [, </a:t>
            </a:r>
            <a:r>
              <a:rPr lang="en-US" altLang="zh-CN" dirty="0" err="1"/>
              <a:t>kwargs</a:t>
            </a:r>
            <a:r>
              <a:rPr lang="en-US" altLang="zh-CN" dirty="0"/>
              <a:t> ]]) </a:t>
            </a:r>
            <a:r>
              <a:rPr lang="zh-CN" altLang="en-US" dirty="0"/>
              <a:t>函数用于当函数参数已经存在于一个元组或字典中时，间接地调用函数。</a:t>
            </a:r>
            <a:r>
              <a:rPr lang="en-US" altLang="zh-CN" dirty="0" err="1"/>
              <a:t>args</a:t>
            </a:r>
            <a:r>
              <a:rPr lang="zh-CN" altLang="en-US" dirty="0"/>
              <a:t>是一个包含将要提供给函数的按位置传递的参数的元组。如果省略了</a:t>
            </a:r>
            <a:r>
              <a:rPr lang="en-US" altLang="zh-CN" dirty="0" err="1"/>
              <a:t>args</a:t>
            </a:r>
            <a:r>
              <a:rPr lang="zh-CN" altLang="en-US" dirty="0"/>
              <a:t>，任 何参数都不会被传递，</a:t>
            </a:r>
            <a:r>
              <a:rPr lang="en-US" altLang="zh-CN" dirty="0" err="1"/>
              <a:t>kwargs</a:t>
            </a:r>
            <a:r>
              <a:rPr lang="zh-CN" altLang="en-US" dirty="0"/>
              <a:t>是一个包含关键字参数的字典。</a:t>
            </a:r>
          </a:p>
        </p:txBody>
      </p:sp>
      <p:sp>
        <p:nvSpPr>
          <p:cNvPr id="3" name="标题 2">
            <a:extLst>
              <a:ext uri="{FF2B5EF4-FFF2-40B4-BE49-F238E27FC236}">
                <a16:creationId xmlns:a16="http://schemas.microsoft.com/office/drawing/2014/main" id="{F85CA041-8BCE-4FA2-903A-C5D3506A8702}"/>
              </a:ext>
            </a:extLst>
          </p:cNvPr>
          <p:cNvSpPr>
            <a:spLocks noGrp="1"/>
          </p:cNvSpPr>
          <p:nvPr>
            <p:ph type="title"/>
          </p:nvPr>
        </p:nvSpPr>
        <p:spPr/>
        <p:txBody>
          <a:bodyPr/>
          <a:lstStyle/>
          <a:p>
            <a:r>
              <a:rPr lang="en-US" altLang="zh-CN" dirty="0"/>
              <a:t>Python</a:t>
            </a:r>
            <a:r>
              <a:rPr lang="zh-CN" altLang="en-US" dirty="0"/>
              <a:t>注意事项</a:t>
            </a:r>
          </a:p>
        </p:txBody>
      </p:sp>
    </p:spTree>
    <p:extLst>
      <p:ext uri="{BB962C8B-B14F-4D97-AF65-F5344CB8AC3E}">
        <p14:creationId xmlns:p14="http://schemas.microsoft.com/office/powerpoint/2010/main" val="2442171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88DD0270-7F1E-4E1B-99F7-DF7870C43AFC}"/>
              </a:ext>
            </a:extLst>
          </p:cNvPr>
          <p:cNvSpPr>
            <a:spLocks noGrp="1"/>
          </p:cNvSpPr>
          <p:nvPr>
            <p:ph idx="1"/>
          </p:nvPr>
        </p:nvSpPr>
        <p:spPr/>
        <p:txBody>
          <a:bodyPr/>
          <a:lstStyle/>
          <a:p>
            <a:r>
              <a:rPr lang="zh-CN" altLang="zh-CN" dirty="0"/>
              <a:t>再将品牌为“美的”的“评论”一列抽取</a:t>
            </a:r>
            <a:endParaRPr lang="en-US" altLang="zh-CN" dirty="0"/>
          </a:p>
          <a:p>
            <a:endParaRPr lang="zh-CN" altLang="en-US" dirty="0"/>
          </a:p>
        </p:txBody>
      </p:sp>
      <p:sp>
        <p:nvSpPr>
          <p:cNvPr id="35843" name="标题 3"/>
          <p:cNvSpPr>
            <a:spLocks noGrp="1"/>
          </p:cNvSpPr>
          <p:nvPr>
            <p:ph type="title"/>
          </p:nvPr>
        </p:nvSpPr>
        <p:spPr/>
        <p:txBody>
          <a:bodyPr/>
          <a:lstStyle/>
          <a:p>
            <a:r>
              <a:rPr lang="zh-CN" altLang="en-US"/>
              <a:t>分析方法与过程</a:t>
            </a:r>
          </a:p>
        </p:txBody>
      </p:sp>
      <p:sp>
        <p:nvSpPr>
          <p:cNvPr id="3" name="内容占位符 2">
            <a:extLst>
              <a:ext uri="{FF2B5EF4-FFF2-40B4-BE49-F238E27FC236}">
                <a16:creationId xmlns:a16="http://schemas.microsoft.com/office/drawing/2014/main" id="{DCBB6EB0-B373-4E30-8D9B-2CD4895045AC}"/>
              </a:ext>
            </a:extLst>
          </p:cNvPr>
          <p:cNvSpPr>
            <a:spLocks noGrp="1"/>
          </p:cNvSpPr>
          <p:nvPr>
            <p:ph idx="10"/>
          </p:nvPr>
        </p:nvSpPr>
        <p:spPr/>
        <p:txBody>
          <a:bodyPr/>
          <a:lstStyle/>
          <a:p>
            <a:r>
              <a:rPr lang="zh-CN" altLang="en-US" dirty="0"/>
              <a:t>第</a:t>
            </a:r>
            <a:r>
              <a:rPr lang="en-US" altLang="zh-CN" dirty="0"/>
              <a:t>1</a:t>
            </a:r>
            <a:r>
              <a:rPr lang="zh-CN" altLang="en-US" dirty="0"/>
              <a:t>步：评论数据采集</a:t>
            </a:r>
            <a:endParaRPr lang="en-US" altLang="zh-CN" dirty="0"/>
          </a:p>
        </p:txBody>
      </p:sp>
      <p:pic>
        <p:nvPicPr>
          <p:cNvPr id="3584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2329171"/>
            <a:ext cx="8829675" cy="381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advTm="91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FA944A4A-09D1-4D50-8D48-CEE778E7DB0F}"/>
              </a:ext>
            </a:extLst>
          </p:cNvPr>
          <p:cNvSpPr>
            <a:spLocks noGrp="1"/>
          </p:cNvSpPr>
          <p:nvPr>
            <p:ph idx="1"/>
          </p:nvPr>
        </p:nvSpPr>
        <p:spPr/>
        <p:txBody>
          <a:bodyPr/>
          <a:lstStyle/>
          <a:p>
            <a:r>
              <a:rPr lang="zh-CN" altLang="en-US" dirty="0"/>
              <a:t>取到文本后，首先要进行文本评论数据的预处理。</a:t>
            </a:r>
          </a:p>
          <a:p>
            <a:r>
              <a:rPr lang="zh-CN" altLang="en-US" dirty="0"/>
              <a:t>文本评论数据里面存在大量价值含量很低甚至没有价值含量的条目，如果将这些评论数据也引入进行分词、词频统计乃至情感分析等，则必然会对分析造成很大的影响，得到的结果的质量也必然是存在问题的。那么在利用到这些文本评论数据之前就必须要先进行文本预处理，把大量的这些无价值含量的评论去除。</a:t>
            </a:r>
          </a:p>
          <a:p>
            <a:r>
              <a:rPr lang="zh-CN" altLang="en-US" dirty="0"/>
              <a:t>对这些文本评论数据的预处理主要由三个部分组成：</a:t>
            </a:r>
            <a:r>
              <a:rPr lang="zh-CN" altLang="en-US" dirty="0">
                <a:solidFill>
                  <a:srgbClr val="FF0000"/>
                </a:solidFill>
              </a:rPr>
              <a:t>文本去重、机械语料压缩以及短句删除</a:t>
            </a:r>
            <a:r>
              <a:rPr lang="zh-CN" altLang="en-US" dirty="0"/>
              <a:t>。</a:t>
            </a:r>
          </a:p>
          <a:p>
            <a:endParaRPr lang="zh-CN" altLang="en-US" dirty="0"/>
          </a:p>
        </p:txBody>
      </p:sp>
      <p:sp>
        <p:nvSpPr>
          <p:cNvPr id="69635" name="标题 3"/>
          <p:cNvSpPr>
            <a:spLocks noGrp="1"/>
          </p:cNvSpPr>
          <p:nvPr>
            <p:ph type="title"/>
          </p:nvPr>
        </p:nvSpPr>
        <p:spPr/>
        <p:txBody>
          <a:bodyPr/>
          <a:lstStyle/>
          <a:p>
            <a:r>
              <a:rPr lang="zh-CN" altLang="en-US"/>
              <a:t>分析方法与过程</a:t>
            </a:r>
          </a:p>
        </p:txBody>
      </p:sp>
      <p:sp>
        <p:nvSpPr>
          <p:cNvPr id="3" name="内容占位符 2">
            <a:extLst>
              <a:ext uri="{FF2B5EF4-FFF2-40B4-BE49-F238E27FC236}">
                <a16:creationId xmlns:a16="http://schemas.microsoft.com/office/drawing/2014/main" id="{7FBCC3FF-847D-4138-A0FC-FABF3830F3BB}"/>
              </a:ext>
            </a:extLst>
          </p:cNvPr>
          <p:cNvSpPr>
            <a:spLocks noGrp="1"/>
          </p:cNvSpPr>
          <p:nvPr>
            <p:ph idx="10"/>
          </p:nvPr>
        </p:nvSpPr>
        <p:spPr/>
        <p:txBody>
          <a:bodyPr/>
          <a:lstStyle/>
          <a:p>
            <a:r>
              <a:rPr lang="zh-CN" altLang="en-US" dirty="0"/>
              <a:t>第</a:t>
            </a:r>
            <a:r>
              <a:rPr lang="en-US" altLang="zh-CN" dirty="0"/>
              <a:t>2</a:t>
            </a:r>
            <a:r>
              <a:rPr lang="zh-CN" altLang="en-US" dirty="0"/>
              <a:t>步：评论预处理</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D37654D7-42DC-4353-946B-12EB502F2DEB}"/>
              </a:ext>
            </a:extLst>
          </p:cNvPr>
          <p:cNvSpPr>
            <a:spLocks noGrp="1"/>
          </p:cNvSpPr>
          <p:nvPr>
            <p:ph idx="1"/>
          </p:nvPr>
        </p:nvSpPr>
        <p:spPr/>
        <p:txBody>
          <a:bodyPr/>
          <a:lstStyle/>
          <a:p>
            <a:r>
              <a:rPr lang="zh-CN" altLang="en-US" dirty="0"/>
              <a:t>文本去重</a:t>
            </a:r>
          </a:p>
          <a:p>
            <a:pPr lvl="1">
              <a:buFont typeface="Arial" panose="020B0604020202020204" pitchFamily="34" charset="0"/>
              <a:buChar char="•"/>
            </a:pPr>
            <a:r>
              <a:rPr lang="zh-CN" altLang="en-US" sz="1800" dirty="0"/>
              <a:t>①如果用户超过规定的时间仍然没有做出评论，系统会自动替客户做出评论，当然这种评论的结果大多都会是好评，比如国美。但是这类数据显然没有任何分析价值，而且这种评论是大量重复出现的，必须去除。</a:t>
            </a:r>
          </a:p>
          <a:p>
            <a:pPr lvl="1">
              <a:buFont typeface="Arial" panose="020B0604020202020204" pitchFamily="34" charset="0"/>
              <a:buChar char="•"/>
            </a:pPr>
            <a:r>
              <a:rPr lang="zh-CN" altLang="en-US" sz="1800" dirty="0"/>
              <a:t>②同一个人可能会出现重复的评论，因为同一个人可能会购买多种热水器。</a:t>
            </a:r>
          </a:p>
          <a:p>
            <a:pPr lvl="1">
              <a:buFont typeface="Arial" panose="020B0604020202020204" pitchFamily="34" charset="0"/>
              <a:buChar char="•"/>
            </a:pPr>
            <a:r>
              <a:rPr lang="zh-CN" altLang="en-US" sz="1800" dirty="0"/>
              <a:t>③由语言的特点可知，在大多数情况下，不同人之间的有价值的评论都不会出现完全重复，如果出现了不同人评论之间的完全重复，这些评论一般都是毫无意义的，或者是直接复制粘贴上一人的评论。</a:t>
            </a:r>
          </a:p>
          <a:p>
            <a:endParaRPr lang="zh-CN" altLang="en-US" dirty="0"/>
          </a:p>
        </p:txBody>
      </p:sp>
      <p:sp>
        <p:nvSpPr>
          <p:cNvPr id="71683" name="标题 3"/>
          <p:cNvSpPr>
            <a:spLocks noGrp="1"/>
          </p:cNvSpPr>
          <p:nvPr>
            <p:ph type="title"/>
          </p:nvPr>
        </p:nvSpPr>
        <p:spPr/>
        <p:txBody>
          <a:bodyPr/>
          <a:lstStyle/>
          <a:p>
            <a:r>
              <a:rPr lang="zh-CN" altLang="en-US"/>
              <a:t>分析方法与过程</a:t>
            </a:r>
          </a:p>
        </p:txBody>
      </p:sp>
      <p:sp>
        <p:nvSpPr>
          <p:cNvPr id="3" name="内容占位符 2">
            <a:extLst>
              <a:ext uri="{FF2B5EF4-FFF2-40B4-BE49-F238E27FC236}">
                <a16:creationId xmlns:a16="http://schemas.microsoft.com/office/drawing/2014/main" id="{40B663E5-9924-421C-90C9-C89F702F0DF7}"/>
              </a:ext>
            </a:extLst>
          </p:cNvPr>
          <p:cNvSpPr>
            <a:spLocks noGrp="1"/>
          </p:cNvSpPr>
          <p:nvPr>
            <p:ph idx="10"/>
          </p:nvPr>
        </p:nvSpPr>
        <p:spPr/>
        <p:txBody>
          <a:bodyPr/>
          <a:lstStyle/>
          <a:p>
            <a:r>
              <a:rPr lang="zh-CN" altLang="en-US" dirty="0"/>
              <a:t>第</a:t>
            </a:r>
            <a:r>
              <a:rPr lang="en-US" altLang="zh-CN" dirty="0"/>
              <a:t>2</a:t>
            </a:r>
            <a:r>
              <a:rPr lang="zh-CN" altLang="en-US" dirty="0"/>
              <a:t>步：评论预处理</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248084DF-11CB-4F39-8D8C-9F39798D6AFF}"/>
              </a:ext>
            </a:extLst>
          </p:cNvPr>
          <p:cNvSpPr>
            <a:spLocks noGrp="1"/>
          </p:cNvSpPr>
          <p:nvPr>
            <p:ph idx="1"/>
          </p:nvPr>
        </p:nvSpPr>
        <p:spPr/>
        <p:txBody>
          <a:bodyPr/>
          <a:lstStyle/>
          <a:p>
            <a:r>
              <a:rPr lang="zh-CN" altLang="en-US" dirty="0"/>
              <a:t>在中文中，只有字、句和段落能够通过明显的分界符进行简单的划界，而对于“词”和“词组”来说，它们的边界模糊，没有一个形式上的分界符。因此，进行中文文本挖掘时，首先应对文本分词，即将连续的字序列按照一定的规范重新组合成词序列的过程。</a:t>
            </a:r>
          </a:p>
          <a:p>
            <a:r>
              <a:rPr lang="zh-CN" altLang="en-US" dirty="0"/>
              <a:t>分词结果的准确性对后续文本挖掘算法有着不可忽视的影响，如果分词效果不佳，即使后续算法优秀也无法实现理想的效果。例如在特征选择的过程中，不同的分词效果，将直接影响词语在文本中的重要性，从而影响特征的选择。</a:t>
            </a:r>
          </a:p>
          <a:p>
            <a:endParaRPr lang="zh-CN" altLang="en-US" dirty="0"/>
          </a:p>
        </p:txBody>
      </p:sp>
      <p:sp>
        <p:nvSpPr>
          <p:cNvPr id="73731" name="标题 3"/>
          <p:cNvSpPr>
            <a:spLocks noGrp="1"/>
          </p:cNvSpPr>
          <p:nvPr>
            <p:ph type="title"/>
          </p:nvPr>
        </p:nvSpPr>
        <p:spPr/>
        <p:txBody>
          <a:bodyPr/>
          <a:lstStyle/>
          <a:p>
            <a:r>
              <a:rPr lang="zh-CN" altLang="en-US"/>
              <a:t>分析方法与过程</a:t>
            </a:r>
          </a:p>
        </p:txBody>
      </p:sp>
      <p:sp>
        <p:nvSpPr>
          <p:cNvPr id="3" name="内容占位符 2">
            <a:extLst>
              <a:ext uri="{FF2B5EF4-FFF2-40B4-BE49-F238E27FC236}">
                <a16:creationId xmlns:a16="http://schemas.microsoft.com/office/drawing/2014/main" id="{6A269A90-EF5E-4016-883D-0A239FCDD832}"/>
              </a:ext>
            </a:extLst>
          </p:cNvPr>
          <p:cNvSpPr>
            <a:spLocks noGrp="1"/>
          </p:cNvSpPr>
          <p:nvPr>
            <p:ph idx="10"/>
          </p:nvPr>
        </p:nvSpPr>
        <p:spPr/>
        <p:txBody>
          <a:bodyPr/>
          <a:lstStyle/>
          <a:p>
            <a:r>
              <a:rPr lang="zh-CN" altLang="en-US" dirty="0"/>
              <a:t>第</a:t>
            </a:r>
            <a:r>
              <a:rPr lang="en-US" altLang="zh-CN" dirty="0"/>
              <a:t>3</a:t>
            </a:r>
            <a:r>
              <a:rPr lang="zh-CN" altLang="en-US" dirty="0"/>
              <a:t>步：文本评论分词</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CE2814E8-272B-49E3-9512-B08861A7E565}"/>
              </a:ext>
            </a:extLst>
          </p:cNvPr>
          <p:cNvSpPr>
            <a:spLocks noGrp="1"/>
          </p:cNvSpPr>
          <p:nvPr>
            <p:ph idx="1"/>
          </p:nvPr>
        </p:nvSpPr>
        <p:spPr/>
        <p:txBody>
          <a:bodyPr/>
          <a:lstStyle/>
          <a:p>
            <a:r>
              <a:rPr lang="zh-CN" altLang="en-US" dirty="0"/>
              <a:t>情感倾向分析</a:t>
            </a:r>
          </a:p>
          <a:p>
            <a:r>
              <a:rPr lang="zh-CN" altLang="en-US" dirty="0"/>
              <a:t>基于</a:t>
            </a:r>
            <a:r>
              <a:rPr lang="en-US" altLang="zh-CN" dirty="0"/>
              <a:t>LDA</a:t>
            </a:r>
            <a:r>
              <a:rPr lang="zh-CN" altLang="en-US" dirty="0"/>
              <a:t>模型的主题分析</a:t>
            </a:r>
          </a:p>
          <a:p>
            <a:endParaRPr lang="zh-CN" altLang="en-US" dirty="0"/>
          </a:p>
        </p:txBody>
      </p:sp>
      <p:sp>
        <p:nvSpPr>
          <p:cNvPr id="75779" name="标题 3"/>
          <p:cNvSpPr>
            <a:spLocks noGrp="1"/>
          </p:cNvSpPr>
          <p:nvPr>
            <p:ph type="title"/>
          </p:nvPr>
        </p:nvSpPr>
        <p:spPr/>
        <p:txBody>
          <a:bodyPr/>
          <a:lstStyle/>
          <a:p>
            <a:r>
              <a:rPr lang="zh-CN" altLang="en-US"/>
              <a:t>分析方法与过程</a:t>
            </a:r>
          </a:p>
        </p:txBody>
      </p:sp>
      <p:sp>
        <p:nvSpPr>
          <p:cNvPr id="3" name="内容占位符 2">
            <a:extLst>
              <a:ext uri="{FF2B5EF4-FFF2-40B4-BE49-F238E27FC236}">
                <a16:creationId xmlns:a16="http://schemas.microsoft.com/office/drawing/2014/main" id="{966A7F4A-FDDC-4485-AC06-9FF21759454C}"/>
              </a:ext>
            </a:extLst>
          </p:cNvPr>
          <p:cNvSpPr>
            <a:spLocks noGrp="1"/>
          </p:cNvSpPr>
          <p:nvPr>
            <p:ph idx="10"/>
          </p:nvPr>
        </p:nvSpPr>
        <p:spPr/>
        <p:txBody>
          <a:bodyPr/>
          <a:lstStyle/>
          <a:p>
            <a:r>
              <a:rPr lang="zh-CN" altLang="en-US" dirty="0"/>
              <a:t>第</a:t>
            </a:r>
            <a:r>
              <a:rPr lang="en-US" altLang="zh-CN" dirty="0"/>
              <a:t>4</a:t>
            </a:r>
            <a:r>
              <a:rPr lang="zh-CN" altLang="en-US" dirty="0"/>
              <a:t>步：构建模型</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61F080E7-C181-412F-8478-15F17625B4F1}"/>
              </a:ext>
            </a:extLst>
          </p:cNvPr>
          <p:cNvSpPr>
            <a:spLocks noGrp="1"/>
          </p:cNvSpPr>
          <p:nvPr>
            <p:ph idx="1"/>
          </p:nvPr>
        </p:nvSpPr>
        <p:spPr/>
        <p:txBody>
          <a:bodyPr/>
          <a:lstStyle/>
          <a:p>
            <a:r>
              <a:rPr lang="zh-CN" altLang="zh-CN" b="1" dirty="0">
                <a:solidFill>
                  <a:srgbClr val="000000"/>
                </a:solidFill>
                <a:latin typeface="Arial" panose="020B0604020202020204" pitchFamily="34" charset="0"/>
              </a:rPr>
              <a:t>停用词</a:t>
            </a:r>
            <a:r>
              <a:rPr lang="zh-CN" altLang="zh-CN" dirty="0">
                <a:solidFill>
                  <a:srgbClr val="000000"/>
                </a:solidFill>
                <a:latin typeface="Arial" panose="020B0604020202020204" pitchFamily="34" charset="0"/>
              </a:rPr>
              <a:t>也被称为功能词，与其它词相比通常是没有实际含义的。停用词一般是指在文本内容中出现频率极高或者极低的介词、代词、虚词、以及一些与情感无关的字符。</a:t>
            </a:r>
          </a:p>
          <a:p>
            <a:endParaRPr lang="zh-CN" altLang="en-US" dirty="0"/>
          </a:p>
        </p:txBody>
      </p:sp>
      <p:sp>
        <p:nvSpPr>
          <p:cNvPr id="2" name="标题 1">
            <a:extLst>
              <a:ext uri="{FF2B5EF4-FFF2-40B4-BE49-F238E27FC236}">
                <a16:creationId xmlns:a16="http://schemas.microsoft.com/office/drawing/2014/main" id="{C8DF1D9B-3233-4300-8907-E134FAE30FFE}"/>
              </a:ext>
            </a:extLst>
          </p:cNvPr>
          <p:cNvSpPr>
            <a:spLocks noGrp="1"/>
          </p:cNvSpPr>
          <p:nvPr>
            <p:ph type="title"/>
          </p:nvPr>
        </p:nvSpPr>
        <p:spPr/>
        <p:txBody>
          <a:bodyPr/>
          <a:lstStyle/>
          <a:p>
            <a:r>
              <a:rPr lang="zh-CN" altLang="zh-CN" dirty="0">
                <a:solidFill>
                  <a:srgbClr val="000000"/>
                </a:solidFill>
                <a:latin typeface="Arial" panose="020B0604020202020204" pitchFamily="34" charset="0"/>
              </a:rPr>
              <a:t>去除停用词</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F556E25-5444-4177-9168-E82944D5002F}"/>
              </a:ext>
            </a:extLst>
          </p:cNvPr>
          <p:cNvSpPr>
            <a:spLocks noGrp="1"/>
          </p:cNvSpPr>
          <p:nvPr>
            <p:ph idx="1"/>
          </p:nvPr>
        </p:nvSpPr>
        <p:spPr/>
        <p:txBody>
          <a:bodyPr/>
          <a:lstStyle/>
          <a:p>
            <a:r>
              <a:rPr lang="zh-CN" altLang="en-US" dirty="0"/>
              <a:t>情感分析主要是判别文本的情感倾向性，即属于正面、负面、中性。</a:t>
            </a:r>
          </a:p>
          <a:p>
            <a:r>
              <a:rPr lang="zh-CN" altLang="en-US" dirty="0"/>
              <a:t>它通常由两个标准来衡量：</a:t>
            </a:r>
          </a:p>
          <a:p>
            <a:pPr lvl="1">
              <a:buFont typeface="Arial" panose="020B0604020202020204" pitchFamily="34" charset="0"/>
              <a:buChar char="•"/>
            </a:pPr>
            <a:r>
              <a:rPr lang="en-US" altLang="zh-CN" sz="1800" dirty="0"/>
              <a:t>1</a:t>
            </a:r>
            <a:r>
              <a:rPr lang="zh-CN" altLang="en-US" sz="1800" dirty="0"/>
              <a:t>、正面或负面</a:t>
            </a:r>
          </a:p>
          <a:p>
            <a:pPr lvl="1">
              <a:buFont typeface="Arial" panose="020B0604020202020204" pitchFamily="34" charset="0"/>
              <a:buChar char="•"/>
            </a:pPr>
            <a:r>
              <a:rPr lang="en-US" altLang="zh-CN" sz="1800" dirty="0"/>
              <a:t>2</a:t>
            </a:r>
            <a:r>
              <a:rPr lang="zh-CN" altLang="en-US" sz="1800" dirty="0"/>
              <a:t>、强弱程度</a:t>
            </a:r>
          </a:p>
          <a:p>
            <a:endParaRPr lang="zh-CN" altLang="en-US" dirty="0"/>
          </a:p>
        </p:txBody>
      </p:sp>
      <p:sp>
        <p:nvSpPr>
          <p:cNvPr id="3" name="标题 2">
            <a:extLst>
              <a:ext uri="{FF2B5EF4-FFF2-40B4-BE49-F238E27FC236}">
                <a16:creationId xmlns:a16="http://schemas.microsoft.com/office/drawing/2014/main" id="{27EC73CB-0F49-4C53-BC05-509D9606EEAF}"/>
              </a:ext>
            </a:extLst>
          </p:cNvPr>
          <p:cNvSpPr>
            <a:spLocks noGrp="1"/>
          </p:cNvSpPr>
          <p:nvPr>
            <p:ph type="title"/>
          </p:nvPr>
        </p:nvSpPr>
        <p:spPr/>
        <p:txBody>
          <a:bodyPr/>
          <a:lstStyle/>
          <a:p>
            <a:r>
              <a:rPr lang="zh-CN" altLang="zh-CN" dirty="0"/>
              <a:t>情感倾向分析</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28E33A6-3DBB-48F1-AC50-E4EA37383EDD}"/>
              </a:ext>
            </a:extLst>
          </p:cNvPr>
          <p:cNvSpPr>
            <a:spLocks noGrp="1"/>
          </p:cNvSpPr>
          <p:nvPr>
            <p:ph idx="1"/>
          </p:nvPr>
        </p:nvSpPr>
        <p:spPr/>
        <p:txBody>
          <a:bodyPr/>
          <a:lstStyle/>
          <a:p>
            <a:r>
              <a:rPr lang="zh-CN" altLang="en-US" dirty="0"/>
              <a:t>网购盛行</a:t>
            </a:r>
          </a:p>
          <a:p>
            <a:r>
              <a:rPr lang="zh-CN" altLang="en-US" dirty="0"/>
              <a:t>消费者反馈通畅</a:t>
            </a:r>
          </a:p>
          <a:p>
            <a:r>
              <a:rPr lang="zh-CN" altLang="en-US" dirty="0"/>
              <a:t>竞争激烈</a:t>
            </a:r>
          </a:p>
          <a:p>
            <a:r>
              <a:rPr lang="zh-CN" altLang="en-US" dirty="0"/>
              <a:t>消费者评论蕴含丰富信息</a:t>
            </a:r>
          </a:p>
          <a:p>
            <a:endParaRPr lang="zh-CN" altLang="en-US" dirty="0"/>
          </a:p>
        </p:txBody>
      </p:sp>
      <p:sp>
        <p:nvSpPr>
          <p:cNvPr id="23555" name="标题 3"/>
          <p:cNvSpPr>
            <a:spLocks noGrp="1"/>
          </p:cNvSpPr>
          <p:nvPr>
            <p:ph type="title"/>
          </p:nvPr>
        </p:nvSpPr>
        <p:spPr/>
        <p:txBody>
          <a:bodyPr/>
          <a:lstStyle/>
          <a:p>
            <a:r>
              <a:rPr lang="zh-CN" altLang="en-US"/>
              <a:t>案例背景</a:t>
            </a:r>
          </a:p>
        </p:txBody>
      </p:sp>
      <p:pic>
        <p:nvPicPr>
          <p:cNvPr id="3" name="图片 2"/>
          <p:cNvPicPr>
            <a:picLocks noChangeAspect="1"/>
          </p:cNvPicPr>
          <p:nvPr/>
        </p:nvPicPr>
        <p:blipFill>
          <a:blip r:embed="rId4"/>
          <a:stretch>
            <a:fillRect/>
          </a:stretch>
        </p:blipFill>
        <p:spPr>
          <a:xfrm>
            <a:off x="2999656" y="3404851"/>
            <a:ext cx="6350000" cy="2882900"/>
          </a:xfrm>
          <a:prstGeom prst="rect">
            <a:avLst/>
          </a:prstGeom>
        </p:spPr>
      </p:pic>
      <p:sp>
        <p:nvSpPr>
          <p:cNvPr id="6" name="AutoShape 6" descr="https://timgsa.baidu.com/timg?image&amp;quality=80&amp;size=b9999_10000&amp;sec=1509801977757&amp;di=e0a105a4da1c60d2cf17908fd939da6e&amp;imgtype=0&amp;src=http%3A%2F%2Fimg00.hc360.com%2Fhome-a%2F201112%2F201112281105149461.jpg">
            <a:extLst>
              <a:ext uri="{FF2B5EF4-FFF2-40B4-BE49-F238E27FC236}">
                <a16:creationId xmlns:a16="http://schemas.microsoft.com/office/drawing/2014/main" id="{FC443750-2A6C-4047-965B-08A46044DF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4287031160"/>
      </p:ext>
    </p:extLst>
  </p:cSld>
  <p:clrMapOvr>
    <a:masterClrMapping/>
  </p:clrMapOvr>
  <p:transition spd="slow" advTm="460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08B253-57BF-4793-B57D-1F1BD2F493BF}"/>
              </a:ext>
            </a:extLst>
          </p:cNvPr>
          <p:cNvSpPr>
            <a:spLocks noGrp="1"/>
          </p:cNvSpPr>
          <p:nvPr>
            <p:ph idx="1"/>
          </p:nvPr>
        </p:nvSpPr>
        <p:spPr/>
        <p:txBody>
          <a:bodyPr/>
          <a:lstStyle/>
          <a:p>
            <a:r>
              <a:rPr lang="en-US" altLang="zh-CN" dirty="0"/>
              <a:t>1</a:t>
            </a:r>
            <a:r>
              <a:rPr lang="zh-CN" altLang="en-US" dirty="0"/>
              <a:t>、构建为一张情感词表</a:t>
            </a:r>
          </a:p>
          <a:p>
            <a:r>
              <a:rPr lang="en-US" altLang="zh-CN" dirty="0"/>
              <a:t>2</a:t>
            </a:r>
            <a:r>
              <a:rPr lang="zh-CN" altLang="en-US" dirty="0"/>
              <a:t>、中文分词处理</a:t>
            </a:r>
          </a:p>
          <a:p>
            <a:r>
              <a:rPr lang="en-US" altLang="zh-CN" dirty="0"/>
              <a:t>3</a:t>
            </a:r>
            <a:r>
              <a:rPr lang="zh-CN" altLang="en-US" dirty="0"/>
              <a:t>、打分</a:t>
            </a:r>
          </a:p>
          <a:p>
            <a:r>
              <a:rPr lang="en-US" altLang="zh-CN" dirty="0"/>
              <a:t>4</a:t>
            </a:r>
            <a:r>
              <a:rPr lang="zh-CN" altLang="en-US" dirty="0"/>
              <a:t>、判别情感倾向</a:t>
            </a:r>
          </a:p>
          <a:p>
            <a:endParaRPr lang="zh-CN" altLang="en-US" dirty="0"/>
          </a:p>
        </p:txBody>
      </p:sp>
      <p:sp>
        <p:nvSpPr>
          <p:cNvPr id="2" name="标题 1">
            <a:extLst>
              <a:ext uri="{FF2B5EF4-FFF2-40B4-BE49-F238E27FC236}">
                <a16:creationId xmlns:a16="http://schemas.microsoft.com/office/drawing/2014/main" id="{B7890295-F41A-4F79-A727-3DC8DF485745}"/>
              </a:ext>
            </a:extLst>
          </p:cNvPr>
          <p:cNvSpPr>
            <a:spLocks noGrp="1"/>
          </p:cNvSpPr>
          <p:nvPr>
            <p:ph type="title"/>
          </p:nvPr>
        </p:nvSpPr>
        <p:spPr/>
        <p:txBody>
          <a:bodyPr/>
          <a:lstStyle/>
          <a:p>
            <a:r>
              <a:rPr lang="zh-CN" altLang="zh-CN" dirty="0">
                <a:solidFill>
                  <a:srgbClr val="000000"/>
                </a:solidFill>
                <a:latin typeface="Arial" panose="020B0604020202020204" pitchFamily="34" charset="0"/>
              </a:rPr>
              <a:t>情感词的获取</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889613F-4039-492D-93F9-54C647C7DF67}"/>
              </a:ext>
            </a:extLst>
          </p:cNvPr>
          <p:cNvSpPr>
            <a:spLocks noGrp="1"/>
          </p:cNvSpPr>
          <p:nvPr>
            <p:ph idx="1"/>
          </p:nvPr>
        </p:nvSpPr>
        <p:spPr/>
        <p:txBody>
          <a:bodyPr/>
          <a:lstStyle/>
          <a:p>
            <a:r>
              <a:rPr lang="zh-CN" altLang="en-US" dirty="0"/>
              <a:t> 判断两个文档相似性的方法是通过查看两个文档共同出现的单词的多少，这种方法没有考虑到文字背后的语义关联，可能在两个文档共同出现的单词很少甚至没有，但两个文档是相似的。</a:t>
            </a:r>
          </a:p>
          <a:p>
            <a:r>
              <a:rPr lang="zh-CN" altLang="en-US" dirty="0"/>
              <a:t> 在判断文档相关性的时候需要考虑到文档的语义，而语义挖掘的利器是主题模型，</a:t>
            </a:r>
            <a:r>
              <a:rPr lang="en-US" altLang="zh-CN" dirty="0"/>
              <a:t>LDA</a:t>
            </a:r>
            <a:r>
              <a:rPr lang="zh-CN" altLang="en-US" dirty="0"/>
              <a:t>就是其中一种比较有效的模型。</a:t>
            </a:r>
          </a:p>
          <a:p>
            <a:endParaRPr lang="zh-CN" altLang="en-US" dirty="0"/>
          </a:p>
          <a:p>
            <a:endParaRPr lang="zh-CN" altLang="en-US" dirty="0"/>
          </a:p>
          <a:p>
            <a:endParaRPr lang="zh-CN" altLang="en-US" dirty="0"/>
          </a:p>
          <a:p>
            <a:endParaRPr lang="zh-CN" altLang="en-US" dirty="0"/>
          </a:p>
        </p:txBody>
      </p:sp>
      <p:sp>
        <p:nvSpPr>
          <p:cNvPr id="3" name="标题 2">
            <a:extLst>
              <a:ext uri="{FF2B5EF4-FFF2-40B4-BE49-F238E27FC236}">
                <a16:creationId xmlns:a16="http://schemas.microsoft.com/office/drawing/2014/main" id="{8E8F7A4A-D38B-4016-B1AA-DBFA879F4467}"/>
              </a:ext>
            </a:extLst>
          </p:cNvPr>
          <p:cNvSpPr>
            <a:spLocks noGrp="1"/>
          </p:cNvSpPr>
          <p:nvPr>
            <p:ph type="title"/>
          </p:nvPr>
        </p:nvSpPr>
        <p:spPr/>
        <p:txBody>
          <a:bodyPr/>
          <a:lstStyle/>
          <a:p>
            <a:r>
              <a:rPr lang="zh-CN" altLang="en-US" dirty="0"/>
              <a:t>基于</a:t>
            </a:r>
            <a:r>
              <a:rPr lang="en-US" altLang="zh-CN" dirty="0"/>
              <a:t>LDA</a:t>
            </a:r>
            <a:r>
              <a:rPr lang="zh-CN" altLang="en-US" dirty="0"/>
              <a:t>模型的主题分析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659" y="2564904"/>
            <a:ext cx="5583238"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F19CC3D-BBB8-4978-83A1-1DDC5BA3E985}"/>
              </a:ext>
            </a:extLst>
          </p:cNvPr>
          <p:cNvSpPr>
            <a:spLocks noGrp="1"/>
          </p:cNvSpPr>
          <p:nvPr>
            <p:ph idx="1"/>
          </p:nvPr>
        </p:nvSpPr>
        <p:spPr/>
        <p:txBody>
          <a:bodyPr/>
          <a:lstStyle/>
          <a:p>
            <a:r>
              <a:rPr lang="zh-CN" altLang="en-US" dirty="0"/>
              <a:t> 可以用生成模型来看文档和主题这两件事。所谓生成模型，就是说一篇文章的每个词都是通过“以一定概率选择了某个主题，并从这个主题中以一定概率选择某个词语”这样一个过程得到的。要生成一篇文档，它里面的每个词语出现的概率为：</a:t>
            </a:r>
          </a:p>
        </p:txBody>
      </p:sp>
      <p:sp>
        <p:nvSpPr>
          <p:cNvPr id="2" name="标题 1">
            <a:extLst>
              <a:ext uri="{FF2B5EF4-FFF2-40B4-BE49-F238E27FC236}">
                <a16:creationId xmlns:a16="http://schemas.microsoft.com/office/drawing/2014/main" id="{2CDA6D33-59BB-4C60-8F22-F0E036380199}"/>
              </a:ext>
            </a:extLst>
          </p:cNvPr>
          <p:cNvSpPr>
            <a:spLocks noGrp="1"/>
          </p:cNvSpPr>
          <p:nvPr>
            <p:ph type="title"/>
          </p:nvPr>
        </p:nvSpPr>
        <p:spPr/>
        <p:txBody>
          <a:bodyPr/>
          <a:lstStyle/>
          <a:p>
            <a:r>
              <a:rPr lang="zh-CN" altLang="en-US" dirty="0"/>
              <a:t>基于</a:t>
            </a:r>
            <a:r>
              <a:rPr lang="en-US" altLang="zh-CN" dirty="0"/>
              <a:t>LDA</a:t>
            </a:r>
            <a:r>
              <a:rPr lang="zh-CN" altLang="en-US" dirty="0"/>
              <a:t>模型的主题分析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28D2F9-C3B8-460A-8ED6-040B775AA984}"/>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其中”文档</a:t>
            </a:r>
            <a:r>
              <a:rPr lang="en-US" altLang="zh-CN" dirty="0"/>
              <a:t>-</a:t>
            </a:r>
            <a:r>
              <a:rPr lang="zh-CN" altLang="en-US" dirty="0"/>
              <a:t>词语”矩阵表示每个文档中每个单词的词频，即出现的概率；”主题</a:t>
            </a:r>
            <a:r>
              <a:rPr lang="en-US" altLang="zh-CN" dirty="0"/>
              <a:t>-</a:t>
            </a:r>
            <a:r>
              <a:rPr lang="zh-CN" altLang="en-US" dirty="0"/>
              <a:t>词语”矩阵表示每个主题中每个单词的出现概率；”文档</a:t>
            </a:r>
            <a:r>
              <a:rPr lang="en-US" altLang="zh-CN" dirty="0"/>
              <a:t>-</a:t>
            </a:r>
            <a:r>
              <a:rPr lang="zh-CN" altLang="en-US" dirty="0"/>
              <a:t>主题”矩阵表示每个文档中每个主题出现的概率。</a:t>
            </a:r>
            <a:endParaRPr lang="en-US" altLang="zh-CN" dirty="0"/>
          </a:p>
          <a:p>
            <a:r>
              <a:rPr lang="zh-CN" altLang="zh-CN" dirty="0">
                <a:sym typeface="宋体" panose="02010600030101010101" pitchFamily="2" charset="-122"/>
              </a:rPr>
              <a:t>给定一系列文档，通过对文档进行分词，计算各个文档中每个单词的词频就可以得到左边这边</a:t>
            </a:r>
            <a:r>
              <a:rPr lang="zh-CN" altLang="zh-CN" dirty="0">
                <a:sym typeface="Arial" panose="020B0604020202020204" pitchFamily="34" charset="0"/>
              </a:rPr>
              <a:t>”</a:t>
            </a:r>
            <a:r>
              <a:rPr lang="zh-CN" altLang="zh-CN" dirty="0">
                <a:sym typeface="宋体" panose="02010600030101010101" pitchFamily="2" charset="-122"/>
              </a:rPr>
              <a:t>文档</a:t>
            </a:r>
            <a:r>
              <a:rPr lang="zh-CN" altLang="zh-CN" dirty="0">
                <a:sym typeface="Arial" panose="020B0604020202020204" pitchFamily="34" charset="0"/>
              </a:rPr>
              <a:t>-</a:t>
            </a:r>
            <a:r>
              <a:rPr lang="zh-CN" altLang="zh-CN" dirty="0">
                <a:sym typeface="宋体" panose="02010600030101010101" pitchFamily="2" charset="-122"/>
              </a:rPr>
              <a:t>词语</a:t>
            </a:r>
            <a:r>
              <a:rPr lang="zh-CN" altLang="zh-CN" dirty="0">
                <a:sym typeface="Arial" panose="020B0604020202020204" pitchFamily="34" charset="0"/>
              </a:rPr>
              <a:t>”</a:t>
            </a:r>
            <a:r>
              <a:rPr lang="zh-CN" altLang="zh-CN" dirty="0">
                <a:sym typeface="宋体" panose="02010600030101010101" pitchFamily="2" charset="-122"/>
              </a:rPr>
              <a:t>矩阵。 </a:t>
            </a:r>
            <a:r>
              <a:rPr lang="zh-CN" altLang="zh-CN" dirty="0">
                <a:sym typeface="Arial" panose="020B0604020202020204" pitchFamily="34" charset="0"/>
              </a:rPr>
              <a:t>主题模型就是</a:t>
            </a:r>
            <a:r>
              <a:rPr lang="zh-CN" altLang="zh-CN" dirty="0">
                <a:solidFill>
                  <a:srgbClr val="FF0000"/>
                </a:solidFill>
                <a:sym typeface="Arial" panose="020B0604020202020204" pitchFamily="34" charset="0"/>
              </a:rPr>
              <a:t>通过左边这个矩阵进行训练，学习出右边两个矩阵。</a:t>
            </a:r>
            <a:endParaRPr lang="zh-CN" altLang="zh-CN" dirty="0">
              <a:solidFill>
                <a:srgbClr val="FF0000"/>
              </a:solidFill>
            </a:endParaRPr>
          </a:p>
          <a:p>
            <a:endParaRPr lang="zh-CN" altLang="en-US" dirty="0"/>
          </a:p>
          <a:p>
            <a:endParaRPr lang="zh-CN" altLang="en-US" dirty="0"/>
          </a:p>
        </p:txBody>
      </p:sp>
      <p:pic>
        <p:nvPicPr>
          <p:cNvPr id="10342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2060848"/>
            <a:ext cx="4495800" cy="1314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 name="内容占位符 3">
            <a:extLst>
              <a:ext uri="{FF2B5EF4-FFF2-40B4-BE49-F238E27FC236}">
                <a16:creationId xmlns:a16="http://schemas.microsoft.com/office/drawing/2014/main" id="{A794DE82-C2A1-49E9-B01A-1D3927E71565}"/>
              </a:ext>
            </a:extLst>
          </p:cNvPr>
          <p:cNvSpPr>
            <a:spLocks noGrp="1"/>
          </p:cNvSpPr>
          <p:nvPr>
            <p:ph idx="10"/>
          </p:nvPr>
        </p:nvSpPr>
        <p:spPr/>
        <p:txBody>
          <a:bodyPr/>
          <a:lstStyle/>
          <a:p>
            <a:r>
              <a:rPr lang="zh-CN" altLang="zh-CN" dirty="0">
                <a:sym typeface="宋体" panose="02010600030101010101" pitchFamily="2" charset="-122"/>
              </a:rPr>
              <a:t>这个概率公式可以用矩阵表示：</a:t>
            </a:r>
            <a:endParaRPr lang="zh-CN" altLang="zh-CN" dirty="0"/>
          </a:p>
        </p:txBody>
      </p:sp>
      <p:sp>
        <p:nvSpPr>
          <p:cNvPr id="9" name="标题 1">
            <a:extLst>
              <a:ext uri="{FF2B5EF4-FFF2-40B4-BE49-F238E27FC236}">
                <a16:creationId xmlns:a16="http://schemas.microsoft.com/office/drawing/2014/main" id="{95E8BC36-B108-412D-AA40-E24283559180}"/>
              </a:ext>
            </a:extLst>
          </p:cNvPr>
          <p:cNvSpPr>
            <a:spLocks noGrp="1"/>
          </p:cNvSpPr>
          <p:nvPr>
            <p:ph type="title"/>
          </p:nvPr>
        </p:nvSpPr>
        <p:spPr/>
        <p:txBody>
          <a:bodyPr/>
          <a:lstStyle/>
          <a:p>
            <a:r>
              <a:rPr lang="zh-CN" altLang="en-US" dirty="0"/>
              <a:t>基于</a:t>
            </a:r>
            <a:r>
              <a:rPr lang="en-US" altLang="zh-CN" dirty="0"/>
              <a:t>LDA</a:t>
            </a:r>
            <a:r>
              <a:rPr lang="zh-CN" altLang="en-US" dirty="0"/>
              <a:t>模型的主题分析</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4691" name="Rectangle 5"/>
          <p:cNvSpPr>
            <a:spLocks noChangeArrowheads="1"/>
          </p:cNvSpPr>
          <p:nvPr/>
        </p:nvSpPr>
        <p:spPr bwMode="auto">
          <a:xfrm>
            <a:off x="1524001" y="168480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4692" name="Rectangle 6"/>
          <p:cNvSpPr>
            <a:spLocks noChangeArrowheads="1"/>
          </p:cNvSpPr>
          <p:nvPr/>
        </p:nvSpPr>
        <p:spPr bwMode="auto">
          <a:xfrm>
            <a:off x="1524001" y="264683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4693" name="Rectangle 9"/>
          <p:cNvSpPr>
            <a:spLocks noChangeArrowheads="1"/>
          </p:cNvSpPr>
          <p:nvPr/>
        </p:nvSpPr>
        <p:spPr bwMode="auto">
          <a:xfrm>
            <a:off x="1524001" y="269445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A1CCE73C-0C67-413E-B681-641558DC4839}"/>
              </a:ext>
            </a:extLst>
          </p:cNvPr>
          <p:cNvSpPr>
            <a:spLocks noGrp="1"/>
          </p:cNvSpPr>
          <p:nvPr>
            <p:ph idx="1"/>
          </p:nvPr>
        </p:nvSpPr>
        <p:spPr/>
        <p:txBody>
          <a:bodyPr/>
          <a:lstStyle/>
          <a:p>
            <a:r>
              <a:rPr lang="zh-CN" altLang="en-US" dirty="0"/>
              <a:t>虽然</a:t>
            </a:r>
            <a:r>
              <a:rPr lang="en-US" altLang="zh-CN" dirty="0"/>
              <a:t>LDA</a:t>
            </a:r>
            <a:r>
              <a:rPr lang="zh-CN" altLang="en-US" dirty="0"/>
              <a:t>可以直接对文本做主题分析，但是文本的正面评价和负面评价混淆在一起，并且由于分词粒度的影响（否定词或程度词等），可能在一个主题下生成一些令人迷惑的词语。因此，将文本分为正面评价和负面评价两个文本，再分别进行</a:t>
            </a:r>
            <a:r>
              <a:rPr lang="en-US" altLang="zh-CN" dirty="0"/>
              <a:t>LDA</a:t>
            </a:r>
            <a:r>
              <a:rPr lang="zh-CN" altLang="en-US" dirty="0"/>
              <a:t>主题分析</a:t>
            </a:r>
          </a:p>
        </p:txBody>
      </p:sp>
      <p:sp>
        <p:nvSpPr>
          <p:cNvPr id="114694" name="标题 3"/>
          <p:cNvSpPr>
            <a:spLocks noGrp="1"/>
          </p:cNvSpPr>
          <p:nvPr>
            <p:ph type="title"/>
          </p:nvPr>
        </p:nvSpPr>
        <p:spPr/>
        <p:txBody>
          <a:bodyPr/>
          <a:lstStyle/>
          <a:p>
            <a:r>
              <a:rPr lang="en-US" altLang="zh-CN"/>
              <a:t>LDA</a:t>
            </a:r>
            <a:r>
              <a:rPr lang="zh-CN" altLang="en-US"/>
              <a:t>模型的实现</a:t>
            </a:r>
          </a:p>
        </p:txBody>
      </p:sp>
      <p:sp>
        <p:nvSpPr>
          <p:cNvPr id="114696" name="Text Box 6"/>
          <p:cNvSpPr txBox="1">
            <a:spLocks noChangeArrowheads="1"/>
          </p:cNvSpPr>
          <p:nvPr/>
        </p:nvSpPr>
        <p:spPr bwMode="auto">
          <a:xfrm>
            <a:off x="6116639" y="855664"/>
            <a:ext cx="414337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285000"/>
              </a:lnSpc>
              <a:buClr>
                <a:schemeClr val="hlink"/>
              </a:buClr>
              <a:buFontTx/>
              <a:buNone/>
            </a:pPr>
            <a:endParaRPr lang="en-US" altLang="zh-CN" sz="200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6739" name="Rectangle 5"/>
          <p:cNvSpPr>
            <a:spLocks noChangeArrowheads="1"/>
          </p:cNvSpPr>
          <p:nvPr/>
        </p:nvSpPr>
        <p:spPr bwMode="auto">
          <a:xfrm>
            <a:off x="1524001" y="168480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6740" name="Rectangle 6"/>
          <p:cNvSpPr>
            <a:spLocks noChangeArrowheads="1"/>
          </p:cNvSpPr>
          <p:nvPr/>
        </p:nvSpPr>
        <p:spPr bwMode="auto">
          <a:xfrm>
            <a:off x="1524001" y="264683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6741" name="Rectangle 9"/>
          <p:cNvSpPr>
            <a:spLocks noChangeArrowheads="1"/>
          </p:cNvSpPr>
          <p:nvPr/>
        </p:nvSpPr>
        <p:spPr bwMode="auto">
          <a:xfrm>
            <a:off x="1524001" y="269445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B098C605-894A-472B-AD35-930898771FAB}"/>
              </a:ext>
            </a:extLst>
          </p:cNvPr>
          <p:cNvSpPr>
            <a:spLocks noGrp="1"/>
          </p:cNvSpPr>
          <p:nvPr>
            <p:ph idx="1"/>
          </p:nvPr>
        </p:nvSpPr>
        <p:spPr/>
        <p:txBody>
          <a:bodyPr/>
          <a:lstStyle/>
          <a:p>
            <a:r>
              <a:rPr lang="zh-CN" altLang="en-US" dirty="0"/>
              <a:t>接下来需要对两文本进行分词，保存成两个</a:t>
            </a:r>
            <a:r>
              <a:rPr lang="en-US" altLang="zh-CN" dirty="0"/>
              <a:t>txt</a:t>
            </a:r>
            <a:r>
              <a:rPr lang="zh-CN" altLang="en-US" dirty="0"/>
              <a:t>文档，并和停用词文档一起作为</a:t>
            </a:r>
            <a:r>
              <a:rPr lang="en-US" altLang="zh-CN" dirty="0"/>
              <a:t>LDA</a:t>
            </a:r>
            <a:r>
              <a:rPr lang="zh-CN" altLang="en-US" dirty="0"/>
              <a:t>程序的输入。</a:t>
            </a:r>
          </a:p>
          <a:p>
            <a:r>
              <a:rPr lang="zh-CN" altLang="en-US" dirty="0"/>
              <a:t>经过</a:t>
            </a:r>
            <a:r>
              <a:rPr lang="en-US" altLang="zh-CN" dirty="0"/>
              <a:t>LDA</a:t>
            </a:r>
            <a:r>
              <a:rPr lang="zh-CN" altLang="en-US" dirty="0"/>
              <a:t>主题分析后，评论文本被聚成</a:t>
            </a:r>
            <a:r>
              <a:rPr lang="en-US" altLang="zh-CN" dirty="0"/>
              <a:t>3</a:t>
            </a:r>
            <a:r>
              <a:rPr lang="zh-CN" altLang="en-US" dirty="0"/>
              <a:t>个主题，每个主题下生成</a:t>
            </a:r>
            <a:r>
              <a:rPr lang="en-US" altLang="zh-CN" dirty="0"/>
              <a:t>10</a:t>
            </a:r>
            <a:r>
              <a:rPr lang="zh-CN" altLang="en-US" dirty="0"/>
              <a:t>个最有可能出现的词语以及相应的概率。</a:t>
            </a:r>
          </a:p>
          <a:p>
            <a:endParaRPr lang="zh-CN" altLang="en-US" dirty="0"/>
          </a:p>
        </p:txBody>
      </p:sp>
      <p:sp>
        <p:nvSpPr>
          <p:cNvPr id="116742" name="标题 3"/>
          <p:cNvSpPr>
            <a:spLocks noGrp="1"/>
          </p:cNvSpPr>
          <p:nvPr>
            <p:ph type="title"/>
          </p:nvPr>
        </p:nvSpPr>
        <p:spPr/>
        <p:txBody>
          <a:bodyPr/>
          <a:lstStyle/>
          <a:p>
            <a:r>
              <a:rPr lang="en-US" altLang="zh-CN"/>
              <a:t>LDA</a:t>
            </a:r>
            <a:r>
              <a:rPr lang="zh-CN" altLang="en-US"/>
              <a:t>模型的实现</a:t>
            </a:r>
          </a:p>
        </p:txBody>
      </p:sp>
      <p:sp>
        <p:nvSpPr>
          <p:cNvPr id="116744" name="Text Box 6"/>
          <p:cNvSpPr txBox="1">
            <a:spLocks noChangeArrowheads="1"/>
          </p:cNvSpPr>
          <p:nvPr/>
        </p:nvSpPr>
        <p:spPr bwMode="auto">
          <a:xfrm>
            <a:off x="6116639" y="855664"/>
            <a:ext cx="414337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285000"/>
              </a:lnSpc>
              <a:buClr>
                <a:schemeClr val="hlink"/>
              </a:buClr>
              <a:buFontTx/>
              <a:buNone/>
            </a:pPr>
            <a:endParaRPr lang="en-US" altLang="zh-CN" sz="200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8787" name="Rectangle 5"/>
          <p:cNvSpPr>
            <a:spLocks noChangeArrowheads="1"/>
          </p:cNvSpPr>
          <p:nvPr/>
        </p:nvSpPr>
        <p:spPr bwMode="auto">
          <a:xfrm>
            <a:off x="1524001" y="168480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8788" name="Rectangle 6"/>
          <p:cNvSpPr>
            <a:spLocks noChangeArrowheads="1"/>
          </p:cNvSpPr>
          <p:nvPr/>
        </p:nvSpPr>
        <p:spPr bwMode="auto">
          <a:xfrm>
            <a:off x="1524001" y="264683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C3E081ED-F84D-4269-8660-53D526FF2BF3}"/>
              </a:ext>
            </a:extLst>
          </p:cNvPr>
          <p:cNvSpPr>
            <a:spLocks noGrp="1"/>
          </p:cNvSpPr>
          <p:nvPr>
            <p:ph idx="1"/>
          </p:nvPr>
        </p:nvSpPr>
        <p:spPr/>
        <p:txBody>
          <a:bodyPr/>
          <a:lstStyle/>
          <a:p>
            <a:endParaRPr lang="en-US" altLang="zh-CN" dirty="0">
              <a:solidFill>
                <a:srgbClr val="333333"/>
              </a:solidFill>
              <a:cs typeface="Arial" panose="020B0604020202020204" pitchFamily="34" charset="0"/>
            </a:endParaRPr>
          </a:p>
          <a:p>
            <a:endParaRPr lang="en-US" altLang="zh-CN" dirty="0">
              <a:solidFill>
                <a:srgbClr val="333333"/>
              </a:solidFill>
              <a:cs typeface="Arial" panose="020B0604020202020204" pitchFamily="34" charset="0"/>
            </a:endParaRPr>
          </a:p>
          <a:p>
            <a:endParaRPr lang="en-US" altLang="zh-CN" dirty="0">
              <a:solidFill>
                <a:srgbClr val="333333"/>
              </a:solidFill>
              <a:cs typeface="Arial" panose="020B0604020202020204" pitchFamily="34" charset="0"/>
            </a:endParaRPr>
          </a:p>
          <a:p>
            <a:endParaRPr lang="en-US" altLang="zh-CN" dirty="0">
              <a:solidFill>
                <a:srgbClr val="333333"/>
              </a:solidFill>
              <a:cs typeface="Arial" panose="020B0604020202020204" pitchFamily="34" charset="0"/>
            </a:endParaRPr>
          </a:p>
          <a:p>
            <a:r>
              <a:rPr lang="zh-CN" altLang="en-US" dirty="0">
                <a:solidFill>
                  <a:srgbClr val="333333"/>
                </a:solidFill>
                <a:cs typeface="Arial" panose="020B0604020202020204" pitchFamily="34" charset="0"/>
              </a:rPr>
              <a:t>根据美的热水器好评的</a:t>
            </a:r>
            <a:r>
              <a:rPr lang="en-US" altLang="zh-CN" dirty="0">
                <a:solidFill>
                  <a:srgbClr val="333333"/>
                </a:solidFill>
                <a:cs typeface="Arial" panose="020B0604020202020204" pitchFamily="34" charset="0"/>
              </a:rPr>
              <a:t>3</a:t>
            </a:r>
            <a:r>
              <a:rPr lang="zh-CN" altLang="en-US" dirty="0">
                <a:solidFill>
                  <a:srgbClr val="333333"/>
                </a:solidFill>
                <a:cs typeface="Arial" panose="020B0604020202020204" pitchFamily="34" charset="0"/>
              </a:rPr>
              <a:t>个潜在主题的特征词提取，主题</a:t>
            </a:r>
            <a:r>
              <a:rPr lang="en-US" altLang="zh-CN" dirty="0">
                <a:solidFill>
                  <a:srgbClr val="333333"/>
                </a:solidFill>
                <a:cs typeface="Arial" panose="020B0604020202020204" pitchFamily="34" charset="0"/>
              </a:rPr>
              <a:t>1</a:t>
            </a:r>
            <a:r>
              <a:rPr lang="zh-CN" altLang="en-US" dirty="0">
                <a:solidFill>
                  <a:srgbClr val="333333"/>
                </a:solidFill>
                <a:cs typeface="Arial" panose="020B0604020202020204" pitchFamily="34" charset="0"/>
              </a:rPr>
              <a:t>中的高频特征词，即很好、送货快、加热、速度、很快、服务、非常等，主要反映京东送货快、服务非常好；美的热水器加热速度快；</a:t>
            </a:r>
            <a:endParaRPr lang="en-US" altLang="zh-CN" dirty="0">
              <a:solidFill>
                <a:srgbClr val="333333"/>
              </a:solidFill>
              <a:cs typeface="Arial" panose="020B0604020202020204" pitchFamily="34" charset="0"/>
            </a:endParaRPr>
          </a:p>
          <a:p>
            <a:r>
              <a:rPr lang="zh-CN" altLang="en-US" dirty="0">
                <a:solidFill>
                  <a:srgbClr val="333333"/>
                </a:solidFill>
                <a:cs typeface="Arial" panose="020B0604020202020204" pitchFamily="34" charset="0"/>
              </a:rPr>
              <a:t>主题</a:t>
            </a:r>
            <a:r>
              <a:rPr lang="en-US" altLang="zh-CN" dirty="0">
                <a:solidFill>
                  <a:srgbClr val="333333"/>
                </a:solidFill>
                <a:cs typeface="Arial" panose="020B0604020202020204" pitchFamily="34" charset="0"/>
              </a:rPr>
              <a:t>2</a:t>
            </a:r>
            <a:r>
              <a:rPr lang="zh-CN" altLang="en-US" dirty="0">
                <a:solidFill>
                  <a:srgbClr val="333333"/>
                </a:solidFill>
                <a:cs typeface="Arial" panose="020B0604020202020204" pitchFamily="34" charset="0"/>
              </a:rPr>
              <a:t>中的高频特征词，即热门关注点主要是价格、东西、值得等，主要反映美的热水器不错，价格合适值得购买等；</a:t>
            </a:r>
            <a:endParaRPr lang="en-US" altLang="zh-CN" dirty="0">
              <a:solidFill>
                <a:srgbClr val="333333"/>
              </a:solidFill>
              <a:cs typeface="Arial" panose="020B0604020202020204" pitchFamily="34" charset="0"/>
            </a:endParaRPr>
          </a:p>
          <a:p>
            <a:r>
              <a:rPr lang="zh-CN" altLang="en-US" dirty="0">
                <a:solidFill>
                  <a:srgbClr val="333333"/>
                </a:solidFill>
                <a:cs typeface="Arial" panose="020B0604020202020204" pitchFamily="34" charset="0"/>
              </a:rPr>
              <a:t>主题</a:t>
            </a:r>
            <a:r>
              <a:rPr lang="en-US" altLang="zh-CN" dirty="0">
                <a:solidFill>
                  <a:srgbClr val="333333"/>
                </a:solidFill>
                <a:cs typeface="Arial" panose="020B0604020202020204" pitchFamily="34" charset="0"/>
              </a:rPr>
              <a:t>3</a:t>
            </a:r>
            <a:r>
              <a:rPr lang="zh-CN" altLang="en-US" dirty="0">
                <a:solidFill>
                  <a:srgbClr val="333333"/>
                </a:solidFill>
                <a:cs typeface="Arial" panose="020B0604020202020204" pitchFamily="34" charset="0"/>
              </a:rPr>
              <a:t>中的高频特征词，即热门关注点主要是售后、师傅、上门、安装等，主要反映京东的售后服务以及师傅上门安装等。</a:t>
            </a:r>
            <a:endParaRPr lang="zh-CN" altLang="zh-CN" dirty="0">
              <a:solidFill>
                <a:srgbClr val="333333"/>
              </a:solidFill>
              <a:cs typeface="Arial" panose="020B0604020202020204" pitchFamily="34" charset="0"/>
            </a:endParaRPr>
          </a:p>
          <a:p>
            <a:endParaRPr lang="zh-CN" altLang="en-US" dirty="0"/>
          </a:p>
        </p:txBody>
      </p:sp>
      <p:sp>
        <p:nvSpPr>
          <p:cNvPr id="118790" name="标题 3"/>
          <p:cNvSpPr>
            <a:spLocks noGrp="1"/>
          </p:cNvSpPr>
          <p:nvPr>
            <p:ph type="title"/>
          </p:nvPr>
        </p:nvSpPr>
        <p:spPr/>
        <p:txBody>
          <a:bodyPr/>
          <a:lstStyle/>
          <a:p>
            <a:r>
              <a:rPr lang="en-US" altLang="zh-CN" dirty="0"/>
              <a:t>LDA</a:t>
            </a:r>
            <a:r>
              <a:rPr lang="zh-CN" altLang="en-US" dirty="0"/>
              <a:t>模型的实现</a:t>
            </a:r>
          </a:p>
        </p:txBody>
      </p:sp>
      <p:sp>
        <p:nvSpPr>
          <p:cNvPr id="5" name="内容占位符 4">
            <a:extLst>
              <a:ext uri="{FF2B5EF4-FFF2-40B4-BE49-F238E27FC236}">
                <a16:creationId xmlns:a16="http://schemas.microsoft.com/office/drawing/2014/main" id="{BB94F34E-BBCC-4F06-8B38-D7FF4A00F5F9}"/>
              </a:ext>
            </a:extLst>
          </p:cNvPr>
          <p:cNvSpPr>
            <a:spLocks noGrp="1"/>
          </p:cNvSpPr>
          <p:nvPr>
            <p:ph idx="10"/>
          </p:nvPr>
        </p:nvSpPr>
        <p:spPr/>
        <p:txBody>
          <a:bodyPr/>
          <a:lstStyle/>
          <a:p>
            <a:r>
              <a:rPr lang="zh-CN" altLang="en-US" dirty="0"/>
              <a:t>美的正面评价潜在主题</a:t>
            </a:r>
          </a:p>
        </p:txBody>
      </p:sp>
      <p:graphicFrame>
        <p:nvGraphicFramePr>
          <p:cNvPr id="3" name="表格 2"/>
          <p:cNvGraphicFramePr>
            <a:graphicFrameLocks noGrp="1"/>
          </p:cNvGraphicFramePr>
          <p:nvPr>
            <p:extLst>
              <p:ext uri="{D42A27DB-BD31-4B8C-83A1-F6EECF244321}">
                <p14:modId xmlns:p14="http://schemas.microsoft.com/office/powerpoint/2010/main" val="575013802"/>
              </p:ext>
            </p:extLst>
          </p:nvPr>
        </p:nvGraphicFramePr>
        <p:xfrm>
          <a:off x="3972010" y="1056950"/>
          <a:ext cx="3538536" cy="2682240"/>
        </p:xfrm>
        <a:graphic>
          <a:graphicData uri="http://schemas.openxmlformats.org/drawingml/2006/table">
            <a:tbl>
              <a:tblPr firstRow="1" firstCol="1" bandRow="1">
                <a:tableStyleId>{BC89EF96-8CEA-46FF-86C4-4CE0E7609802}</a:tableStyleId>
              </a:tblPr>
              <a:tblGrid>
                <a:gridCol w="1179748">
                  <a:extLst>
                    <a:ext uri="{9D8B030D-6E8A-4147-A177-3AD203B41FA5}">
                      <a16:colId xmlns:a16="http://schemas.microsoft.com/office/drawing/2014/main" val="20000"/>
                    </a:ext>
                  </a:extLst>
                </a:gridCol>
                <a:gridCol w="1179748">
                  <a:extLst>
                    <a:ext uri="{9D8B030D-6E8A-4147-A177-3AD203B41FA5}">
                      <a16:colId xmlns:a16="http://schemas.microsoft.com/office/drawing/2014/main" val="20001"/>
                    </a:ext>
                  </a:extLst>
                </a:gridCol>
                <a:gridCol w="1179040">
                  <a:extLst>
                    <a:ext uri="{9D8B030D-6E8A-4147-A177-3AD203B41FA5}">
                      <a16:colId xmlns:a16="http://schemas.microsoft.com/office/drawing/2014/main" val="20002"/>
                    </a:ext>
                  </a:extLst>
                </a:gridCol>
              </a:tblGrid>
              <a:tr h="195551">
                <a:tc>
                  <a:txBody>
                    <a:bodyPr/>
                    <a:lstStyle/>
                    <a:p>
                      <a:pPr algn="ctr">
                        <a:spcAft>
                          <a:spcPts val="0"/>
                        </a:spcAft>
                      </a:pPr>
                      <a:r>
                        <a:rPr lang="zh-CN" sz="1600" kern="0" dirty="0">
                          <a:effectLst/>
                        </a:rPr>
                        <a:t>主题</a:t>
                      </a:r>
                      <a:r>
                        <a:rPr lang="en-US" sz="1600" kern="0" dirty="0">
                          <a:effectLst/>
                        </a:rPr>
                        <a:t>1</a:t>
                      </a:r>
                      <a:endParaRPr lang="zh-CN" sz="1600" kern="100" dirty="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主题</a:t>
                      </a:r>
                      <a:r>
                        <a:rPr lang="en-US" sz="1600" kern="0">
                          <a:effectLst/>
                        </a:rPr>
                        <a:t>2</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主题</a:t>
                      </a:r>
                      <a:r>
                        <a:rPr lang="en-US" sz="1600" kern="0">
                          <a:effectLst/>
                        </a:rPr>
                        <a:t>3</a:t>
                      </a:r>
                      <a:endParaRPr lang="zh-CN" sz="1600" kern="100">
                        <a:effectLst/>
                        <a:latin typeface="Times New Roman"/>
                        <a:ea typeface="宋体"/>
                        <a:cs typeface="Times New Roman"/>
                      </a:endParaRPr>
                    </a:p>
                  </a:txBody>
                  <a:tcPr marL="68576" marR="68576" marT="0" marB="0"/>
                </a:tc>
                <a:extLst>
                  <a:ext uri="{0D108BD9-81ED-4DB2-BD59-A6C34878D82A}">
                    <a16:rowId xmlns:a16="http://schemas.microsoft.com/office/drawing/2014/main" val="10000"/>
                  </a:ext>
                </a:extLst>
              </a:tr>
              <a:tr h="195551">
                <a:tc>
                  <a:txBody>
                    <a:bodyPr/>
                    <a:lstStyle/>
                    <a:p>
                      <a:pPr algn="ctr">
                        <a:spcAft>
                          <a:spcPts val="0"/>
                        </a:spcAft>
                      </a:pPr>
                      <a:r>
                        <a:rPr lang="zh-CN" sz="1600" kern="0">
                          <a:effectLst/>
                        </a:rPr>
                        <a:t>很好</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不错</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100" dirty="0">
                          <a:effectLst/>
                        </a:rPr>
                        <a:t>安装</a:t>
                      </a:r>
                      <a:endParaRPr lang="zh-CN" sz="1600" kern="100" dirty="0">
                        <a:effectLst/>
                        <a:latin typeface="Times New Roman"/>
                        <a:ea typeface="宋体"/>
                        <a:cs typeface="Times New Roman"/>
                      </a:endParaRPr>
                    </a:p>
                  </a:txBody>
                  <a:tcPr marL="68576" marR="68576" marT="0" marB="0"/>
                </a:tc>
                <a:extLst>
                  <a:ext uri="{0D108BD9-81ED-4DB2-BD59-A6C34878D82A}">
                    <a16:rowId xmlns:a16="http://schemas.microsoft.com/office/drawing/2014/main" val="10001"/>
                  </a:ext>
                </a:extLst>
              </a:tr>
              <a:tr h="195551">
                <a:tc>
                  <a:txBody>
                    <a:bodyPr/>
                    <a:lstStyle/>
                    <a:p>
                      <a:pPr algn="ctr">
                        <a:spcAft>
                          <a:spcPts val="0"/>
                        </a:spcAft>
                      </a:pPr>
                      <a:r>
                        <a:rPr lang="zh-CN" sz="1600" kern="0">
                          <a:effectLst/>
                        </a:rPr>
                        <a:t>送货</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dirty="0">
                          <a:effectLst/>
                        </a:rPr>
                        <a:t>的</a:t>
                      </a:r>
                      <a:endParaRPr lang="zh-CN" sz="1600" kern="100" dirty="0">
                        <a:effectLst/>
                        <a:latin typeface="Times New Roman"/>
                        <a:ea typeface="宋体"/>
                        <a:cs typeface="Times New Roman"/>
                      </a:endParaRPr>
                    </a:p>
                  </a:txBody>
                  <a:tcPr marL="68576" marR="68576" marT="0" marB="0"/>
                </a:tc>
                <a:tc>
                  <a:txBody>
                    <a:bodyPr/>
                    <a:lstStyle/>
                    <a:p>
                      <a:pPr algn="ctr">
                        <a:spcAft>
                          <a:spcPts val="0"/>
                        </a:spcAft>
                      </a:pPr>
                      <a:r>
                        <a:rPr lang="zh-CN" sz="1600" kern="0" dirty="0">
                          <a:effectLst/>
                        </a:rPr>
                        <a:t>了</a:t>
                      </a:r>
                      <a:endParaRPr lang="zh-CN" sz="1600" kern="100" dirty="0">
                        <a:effectLst/>
                        <a:latin typeface="Times New Roman"/>
                        <a:ea typeface="宋体"/>
                        <a:cs typeface="Times New Roman"/>
                      </a:endParaRPr>
                    </a:p>
                  </a:txBody>
                  <a:tcPr marL="68576" marR="68576" marT="0" marB="0"/>
                </a:tc>
                <a:extLst>
                  <a:ext uri="{0D108BD9-81ED-4DB2-BD59-A6C34878D82A}">
                    <a16:rowId xmlns:a16="http://schemas.microsoft.com/office/drawing/2014/main" val="10002"/>
                  </a:ext>
                </a:extLst>
              </a:tr>
              <a:tr h="195551">
                <a:tc>
                  <a:txBody>
                    <a:bodyPr/>
                    <a:lstStyle/>
                    <a:p>
                      <a:pPr algn="ctr">
                        <a:spcAft>
                          <a:spcPts val="0"/>
                        </a:spcAft>
                      </a:pPr>
                      <a:r>
                        <a:rPr lang="zh-CN" sz="1600" kern="0">
                          <a:effectLst/>
                        </a:rPr>
                        <a:t>快</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东西</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师傅</a:t>
                      </a:r>
                      <a:endParaRPr lang="zh-CN" sz="1600" kern="100">
                        <a:effectLst/>
                        <a:latin typeface="Times New Roman"/>
                        <a:ea typeface="宋体"/>
                        <a:cs typeface="Times New Roman"/>
                      </a:endParaRPr>
                    </a:p>
                  </a:txBody>
                  <a:tcPr marL="68576" marR="68576" marT="0" marB="0"/>
                </a:tc>
                <a:extLst>
                  <a:ext uri="{0D108BD9-81ED-4DB2-BD59-A6C34878D82A}">
                    <a16:rowId xmlns:a16="http://schemas.microsoft.com/office/drawing/2014/main" val="10003"/>
                  </a:ext>
                </a:extLst>
              </a:tr>
              <a:tr h="195551">
                <a:tc>
                  <a:txBody>
                    <a:bodyPr/>
                    <a:lstStyle/>
                    <a:p>
                      <a:pPr algn="ctr">
                        <a:spcAft>
                          <a:spcPts val="0"/>
                        </a:spcAft>
                      </a:pPr>
                      <a:r>
                        <a:rPr lang="zh-CN" sz="1600" kern="0">
                          <a:effectLst/>
                        </a:rPr>
                        <a:t>就是</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dirty="0">
                          <a:effectLst/>
                        </a:rPr>
                        <a:t>还不错</a:t>
                      </a:r>
                      <a:endParaRPr lang="zh-CN" sz="1600" kern="100" dirty="0">
                        <a:effectLst/>
                        <a:latin typeface="Times New Roman"/>
                        <a:ea typeface="宋体"/>
                        <a:cs typeface="Times New Roman"/>
                      </a:endParaRPr>
                    </a:p>
                  </a:txBody>
                  <a:tcPr marL="68576" marR="68576" marT="0" marB="0"/>
                </a:tc>
                <a:tc>
                  <a:txBody>
                    <a:bodyPr/>
                    <a:lstStyle/>
                    <a:p>
                      <a:pPr algn="ctr">
                        <a:spcAft>
                          <a:spcPts val="0"/>
                        </a:spcAft>
                      </a:pPr>
                      <a:r>
                        <a:rPr lang="zh-CN" sz="1600" kern="0" dirty="0">
                          <a:effectLst/>
                        </a:rPr>
                        <a:t>自己</a:t>
                      </a:r>
                      <a:endParaRPr lang="zh-CN" sz="1600" kern="100" dirty="0">
                        <a:effectLst/>
                        <a:latin typeface="Times New Roman"/>
                        <a:ea typeface="宋体"/>
                        <a:cs typeface="Times New Roman"/>
                      </a:endParaRPr>
                    </a:p>
                  </a:txBody>
                  <a:tcPr marL="68576" marR="68576" marT="0" marB="0"/>
                </a:tc>
                <a:extLst>
                  <a:ext uri="{0D108BD9-81ED-4DB2-BD59-A6C34878D82A}">
                    <a16:rowId xmlns:a16="http://schemas.microsoft.com/office/drawing/2014/main" val="10004"/>
                  </a:ext>
                </a:extLst>
              </a:tr>
              <a:tr h="195551">
                <a:tc>
                  <a:txBody>
                    <a:bodyPr/>
                    <a:lstStyle/>
                    <a:p>
                      <a:pPr algn="ctr">
                        <a:spcAft>
                          <a:spcPts val="0"/>
                        </a:spcAft>
                      </a:pPr>
                      <a:r>
                        <a:rPr lang="zh-CN" sz="1600" kern="0">
                          <a:effectLst/>
                        </a:rPr>
                        <a:t>好</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京东</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美的</a:t>
                      </a:r>
                      <a:endParaRPr lang="zh-CN" sz="1600" kern="100">
                        <a:effectLst/>
                        <a:latin typeface="Times New Roman"/>
                        <a:ea typeface="宋体"/>
                        <a:cs typeface="Times New Roman"/>
                      </a:endParaRPr>
                    </a:p>
                  </a:txBody>
                  <a:tcPr marL="68576" marR="68576" marT="0" marB="0"/>
                </a:tc>
                <a:extLst>
                  <a:ext uri="{0D108BD9-81ED-4DB2-BD59-A6C34878D82A}">
                    <a16:rowId xmlns:a16="http://schemas.microsoft.com/office/drawing/2014/main" val="10005"/>
                  </a:ext>
                </a:extLst>
              </a:tr>
              <a:tr h="195551">
                <a:tc>
                  <a:txBody>
                    <a:bodyPr/>
                    <a:lstStyle/>
                    <a:p>
                      <a:pPr algn="ctr">
                        <a:spcAft>
                          <a:spcPts val="0"/>
                        </a:spcAft>
                      </a:pPr>
                      <a:r>
                        <a:rPr lang="zh-CN" sz="1600" kern="0">
                          <a:effectLst/>
                        </a:rPr>
                        <a:t>加热</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美的</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的</a:t>
                      </a:r>
                      <a:endParaRPr lang="zh-CN" sz="1600" kern="100">
                        <a:effectLst/>
                        <a:latin typeface="Times New Roman"/>
                        <a:ea typeface="宋体"/>
                        <a:cs typeface="Times New Roman"/>
                      </a:endParaRPr>
                    </a:p>
                  </a:txBody>
                  <a:tcPr marL="68576" marR="68576" marT="0" marB="0"/>
                </a:tc>
                <a:extLst>
                  <a:ext uri="{0D108BD9-81ED-4DB2-BD59-A6C34878D82A}">
                    <a16:rowId xmlns:a16="http://schemas.microsoft.com/office/drawing/2014/main" val="10006"/>
                  </a:ext>
                </a:extLst>
              </a:tr>
              <a:tr h="195551">
                <a:tc>
                  <a:txBody>
                    <a:bodyPr/>
                    <a:lstStyle/>
                    <a:p>
                      <a:pPr algn="ctr">
                        <a:spcAft>
                          <a:spcPts val="0"/>
                        </a:spcAft>
                      </a:pPr>
                      <a:r>
                        <a:rPr lang="zh-CN" sz="1600" kern="0">
                          <a:effectLst/>
                        </a:rPr>
                        <a:t>速度</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价格</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元</a:t>
                      </a:r>
                      <a:endParaRPr lang="zh-CN" sz="1600" kern="100">
                        <a:effectLst/>
                        <a:latin typeface="Times New Roman"/>
                        <a:ea typeface="宋体"/>
                        <a:cs typeface="Times New Roman"/>
                      </a:endParaRPr>
                    </a:p>
                  </a:txBody>
                  <a:tcPr marL="68576" marR="68576" marT="0" marB="0"/>
                </a:tc>
                <a:extLst>
                  <a:ext uri="{0D108BD9-81ED-4DB2-BD59-A6C34878D82A}">
                    <a16:rowId xmlns:a16="http://schemas.microsoft.com/office/drawing/2014/main" val="10007"/>
                  </a:ext>
                </a:extLst>
              </a:tr>
              <a:tr h="195551">
                <a:tc>
                  <a:txBody>
                    <a:bodyPr/>
                    <a:lstStyle/>
                    <a:p>
                      <a:pPr algn="ctr">
                        <a:spcAft>
                          <a:spcPts val="0"/>
                        </a:spcAft>
                      </a:pPr>
                      <a:r>
                        <a:rPr lang="zh-CN" sz="1600" kern="0">
                          <a:effectLst/>
                        </a:rPr>
                        <a:t>很快</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感觉</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没有</a:t>
                      </a:r>
                      <a:endParaRPr lang="zh-CN" sz="1600" kern="100">
                        <a:effectLst/>
                        <a:latin typeface="Times New Roman"/>
                        <a:ea typeface="宋体"/>
                        <a:cs typeface="Times New Roman"/>
                      </a:endParaRPr>
                    </a:p>
                  </a:txBody>
                  <a:tcPr marL="68576" marR="68576" marT="0" marB="0"/>
                </a:tc>
                <a:extLst>
                  <a:ext uri="{0D108BD9-81ED-4DB2-BD59-A6C34878D82A}">
                    <a16:rowId xmlns:a16="http://schemas.microsoft.com/office/drawing/2014/main" val="10008"/>
                  </a:ext>
                </a:extLst>
              </a:tr>
              <a:tr h="195551">
                <a:tc>
                  <a:txBody>
                    <a:bodyPr/>
                    <a:lstStyle/>
                    <a:p>
                      <a:pPr algn="ctr">
                        <a:spcAft>
                          <a:spcPts val="0"/>
                        </a:spcAft>
                      </a:pPr>
                      <a:r>
                        <a:rPr lang="zh-CN" sz="1600" kern="0">
                          <a:effectLst/>
                        </a:rPr>
                        <a:t>服务</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很不错</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售后</a:t>
                      </a:r>
                      <a:endParaRPr lang="zh-CN" sz="1600" kern="100">
                        <a:effectLst/>
                        <a:latin typeface="Times New Roman"/>
                        <a:ea typeface="宋体"/>
                        <a:cs typeface="Times New Roman"/>
                      </a:endParaRPr>
                    </a:p>
                  </a:txBody>
                  <a:tcPr marL="68576" marR="68576" marT="0" marB="0"/>
                </a:tc>
                <a:extLst>
                  <a:ext uri="{0D108BD9-81ED-4DB2-BD59-A6C34878D82A}">
                    <a16:rowId xmlns:a16="http://schemas.microsoft.com/office/drawing/2014/main" val="10009"/>
                  </a:ext>
                </a:extLst>
              </a:tr>
              <a:tr h="195551">
                <a:tc>
                  <a:txBody>
                    <a:bodyPr/>
                    <a:lstStyle/>
                    <a:p>
                      <a:pPr algn="ctr">
                        <a:spcAft>
                          <a:spcPts val="0"/>
                        </a:spcAft>
                      </a:pPr>
                      <a:r>
                        <a:rPr lang="zh-CN" sz="1600" kern="0">
                          <a:effectLst/>
                        </a:rPr>
                        <a:t>非常</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a:effectLst/>
                        </a:rPr>
                        <a:t>值得</a:t>
                      </a:r>
                      <a:endParaRPr lang="zh-CN" sz="1600" kern="100">
                        <a:effectLst/>
                        <a:latin typeface="Times New Roman"/>
                        <a:ea typeface="宋体"/>
                        <a:cs typeface="Times New Roman"/>
                      </a:endParaRPr>
                    </a:p>
                  </a:txBody>
                  <a:tcPr marL="68576" marR="68576" marT="0" marB="0"/>
                </a:tc>
                <a:tc>
                  <a:txBody>
                    <a:bodyPr/>
                    <a:lstStyle/>
                    <a:p>
                      <a:pPr algn="ctr">
                        <a:spcAft>
                          <a:spcPts val="0"/>
                        </a:spcAft>
                      </a:pPr>
                      <a:r>
                        <a:rPr lang="zh-CN" sz="1600" kern="0" dirty="0">
                          <a:effectLst/>
                        </a:rPr>
                        <a:t>上门</a:t>
                      </a:r>
                      <a:endParaRPr lang="zh-CN" sz="1600" kern="100" dirty="0">
                        <a:effectLst/>
                        <a:latin typeface="Times New Roman"/>
                        <a:ea typeface="宋体"/>
                        <a:cs typeface="Times New Roman"/>
                      </a:endParaRPr>
                    </a:p>
                  </a:txBody>
                  <a:tcPr marL="68576" marR="68576" marT="0" marB="0"/>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8787" name="Rectangle 5"/>
          <p:cNvSpPr>
            <a:spLocks noChangeArrowheads="1"/>
          </p:cNvSpPr>
          <p:nvPr/>
        </p:nvSpPr>
        <p:spPr bwMode="auto">
          <a:xfrm>
            <a:off x="1524001" y="168480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18788" name="Rectangle 6"/>
          <p:cNvSpPr>
            <a:spLocks noChangeArrowheads="1"/>
          </p:cNvSpPr>
          <p:nvPr/>
        </p:nvSpPr>
        <p:spPr bwMode="auto">
          <a:xfrm>
            <a:off x="1524001" y="264683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C3E081ED-F84D-4269-8660-53D526FF2BF3}"/>
              </a:ext>
            </a:extLst>
          </p:cNvPr>
          <p:cNvSpPr>
            <a:spLocks noGrp="1"/>
          </p:cNvSpPr>
          <p:nvPr>
            <p:ph idx="1"/>
          </p:nvPr>
        </p:nvSpPr>
        <p:spPr/>
        <p:txBody>
          <a:bodyPr/>
          <a:lstStyle/>
          <a:p>
            <a:endParaRPr lang="en-US" altLang="zh-CN" dirty="0">
              <a:solidFill>
                <a:srgbClr val="333333"/>
              </a:solidFill>
              <a:cs typeface="Arial" panose="020B0604020202020204" pitchFamily="34" charset="0"/>
            </a:endParaRPr>
          </a:p>
          <a:p>
            <a:endParaRPr lang="en-US" altLang="zh-CN" dirty="0">
              <a:solidFill>
                <a:srgbClr val="333333"/>
              </a:solidFill>
              <a:cs typeface="Arial" panose="020B0604020202020204" pitchFamily="34" charset="0"/>
            </a:endParaRPr>
          </a:p>
          <a:p>
            <a:endParaRPr lang="en-US" altLang="zh-CN" dirty="0">
              <a:solidFill>
                <a:srgbClr val="333333"/>
              </a:solidFill>
              <a:cs typeface="Arial" panose="020B0604020202020204" pitchFamily="34" charset="0"/>
            </a:endParaRPr>
          </a:p>
          <a:p>
            <a:endParaRPr lang="en-US" altLang="zh-CN" dirty="0">
              <a:solidFill>
                <a:srgbClr val="333333"/>
              </a:solidFill>
              <a:cs typeface="Arial" panose="020B0604020202020204" pitchFamily="34" charset="0"/>
            </a:endParaRPr>
          </a:p>
          <a:p>
            <a:r>
              <a:rPr lang="zh-CN" altLang="zh-CN" dirty="0">
                <a:solidFill>
                  <a:srgbClr val="333333"/>
                </a:solidFill>
                <a:cs typeface="Arial" panose="020B0604020202020204" pitchFamily="34" charset="0"/>
              </a:rPr>
              <a:t>从美的热水器差评的</a:t>
            </a:r>
            <a:r>
              <a:rPr lang="en-US" altLang="zh-CN" dirty="0">
                <a:solidFill>
                  <a:srgbClr val="333333"/>
                </a:solidFill>
                <a:cs typeface="Arial" panose="020B0604020202020204" pitchFamily="34" charset="0"/>
              </a:rPr>
              <a:t>3</a:t>
            </a:r>
            <a:r>
              <a:rPr lang="zh-CN" altLang="zh-CN" dirty="0">
                <a:solidFill>
                  <a:srgbClr val="333333"/>
                </a:solidFill>
                <a:cs typeface="Arial" panose="020B0604020202020204" pitchFamily="34" charset="0"/>
              </a:rPr>
              <a:t>个潜在主题中，我们可以看出，主题</a:t>
            </a:r>
            <a:r>
              <a:rPr lang="en-US" altLang="zh-CN" dirty="0">
                <a:solidFill>
                  <a:srgbClr val="333333"/>
                </a:solidFill>
                <a:cs typeface="Arial" panose="020B0604020202020204" pitchFamily="34" charset="0"/>
              </a:rPr>
              <a:t>1</a:t>
            </a:r>
            <a:r>
              <a:rPr lang="zh-CN" altLang="zh-CN" dirty="0">
                <a:solidFill>
                  <a:srgbClr val="333333"/>
                </a:solidFill>
                <a:cs typeface="Arial" panose="020B0604020202020204" pitchFamily="34" charset="0"/>
              </a:rPr>
              <a:t>中的高频特征词主要是安装、服务、元等，即主题</a:t>
            </a:r>
            <a:r>
              <a:rPr lang="en-US" altLang="zh-CN" dirty="0">
                <a:solidFill>
                  <a:srgbClr val="333333"/>
                </a:solidFill>
                <a:cs typeface="Arial" panose="020B0604020202020204" pitchFamily="34" charset="0"/>
              </a:rPr>
              <a:t>1</a:t>
            </a:r>
            <a:r>
              <a:rPr lang="zh-CN" altLang="zh-CN" dirty="0">
                <a:solidFill>
                  <a:srgbClr val="333333"/>
                </a:solidFill>
                <a:cs typeface="Arial" panose="020B0604020202020204" pitchFamily="34" charset="0"/>
              </a:rPr>
              <a:t>主要反映的是美的热水器安装收费高、热水器售后服务不好等；</a:t>
            </a:r>
            <a:endParaRPr lang="en-US" altLang="zh-CN" dirty="0">
              <a:solidFill>
                <a:srgbClr val="333333"/>
              </a:solidFill>
              <a:cs typeface="Arial" panose="020B0604020202020204" pitchFamily="34" charset="0"/>
            </a:endParaRPr>
          </a:p>
          <a:p>
            <a:r>
              <a:rPr lang="zh-CN" altLang="zh-CN" dirty="0">
                <a:solidFill>
                  <a:srgbClr val="333333"/>
                </a:solidFill>
                <a:cs typeface="Arial" panose="020B0604020202020204" pitchFamily="34" charset="0"/>
              </a:rPr>
              <a:t>主题</a:t>
            </a:r>
            <a:r>
              <a:rPr lang="en-US" altLang="zh-CN" dirty="0">
                <a:solidFill>
                  <a:srgbClr val="333333"/>
                </a:solidFill>
                <a:cs typeface="Arial" panose="020B0604020202020204" pitchFamily="34" charset="0"/>
              </a:rPr>
              <a:t>2</a:t>
            </a:r>
            <a:r>
              <a:rPr lang="zh-CN" altLang="zh-CN" dirty="0">
                <a:solidFill>
                  <a:srgbClr val="333333"/>
                </a:solidFill>
                <a:cs typeface="Arial" panose="020B0604020202020204" pitchFamily="34" charset="0"/>
              </a:rPr>
              <a:t>中的高频特征词主要是不过、有点、还可以等情感词汇，主题</a:t>
            </a:r>
            <a:r>
              <a:rPr lang="en-US" altLang="zh-CN" dirty="0">
                <a:solidFill>
                  <a:srgbClr val="333333"/>
                </a:solidFill>
                <a:cs typeface="Arial" panose="020B0604020202020204" pitchFamily="34" charset="0"/>
              </a:rPr>
              <a:t>3</a:t>
            </a:r>
            <a:r>
              <a:rPr lang="zh-CN" altLang="zh-CN" dirty="0">
                <a:solidFill>
                  <a:srgbClr val="333333"/>
                </a:solidFill>
                <a:cs typeface="Arial" panose="020B0604020202020204" pitchFamily="34" charset="0"/>
              </a:rPr>
              <a:t>主要反映的是美的热水器可能不满足其需求等；</a:t>
            </a:r>
            <a:endParaRPr lang="en-US" altLang="zh-CN" dirty="0">
              <a:solidFill>
                <a:srgbClr val="333333"/>
              </a:solidFill>
              <a:cs typeface="Arial" panose="020B0604020202020204" pitchFamily="34" charset="0"/>
            </a:endParaRPr>
          </a:p>
          <a:p>
            <a:r>
              <a:rPr lang="zh-CN" altLang="zh-CN" dirty="0">
                <a:solidFill>
                  <a:srgbClr val="333333"/>
                </a:solidFill>
                <a:cs typeface="Arial" panose="020B0604020202020204" pitchFamily="34" charset="0"/>
              </a:rPr>
              <a:t>主题</a:t>
            </a:r>
            <a:r>
              <a:rPr lang="en-US" altLang="zh-CN" dirty="0">
                <a:solidFill>
                  <a:srgbClr val="333333"/>
                </a:solidFill>
                <a:cs typeface="Arial" panose="020B0604020202020204" pitchFamily="34" charset="0"/>
              </a:rPr>
              <a:t>3</a:t>
            </a:r>
            <a:r>
              <a:rPr lang="zh-CN" altLang="zh-CN" dirty="0">
                <a:solidFill>
                  <a:srgbClr val="333333"/>
                </a:solidFill>
                <a:cs typeface="Arial" panose="020B0604020202020204" pitchFamily="34" charset="0"/>
              </a:rPr>
              <a:t>中的高频特征词主要是没有、但是、自己等，主题</a:t>
            </a:r>
            <a:r>
              <a:rPr lang="en-US" altLang="zh-CN" dirty="0">
                <a:solidFill>
                  <a:srgbClr val="333333"/>
                </a:solidFill>
                <a:cs typeface="Arial" panose="020B0604020202020204" pitchFamily="34" charset="0"/>
              </a:rPr>
              <a:t>3</a:t>
            </a:r>
            <a:r>
              <a:rPr lang="zh-CN" altLang="zh-CN" dirty="0">
                <a:solidFill>
                  <a:srgbClr val="333333"/>
                </a:solidFill>
                <a:cs typeface="Arial" panose="020B0604020202020204" pitchFamily="34" charset="0"/>
              </a:rPr>
              <a:t>可能主要反映美的热水器自己安装等。</a:t>
            </a:r>
          </a:p>
          <a:p>
            <a:endParaRPr lang="zh-CN" altLang="en-US" dirty="0"/>
          </a:p>
        </p:txBody>
      </p:sp>
      <p:sp>
        <p:nvSpPr>
          <p:cNvPr id="118790" name="标题 3"/>
          <p:cNvSpPr>
            <a:spLocks noGrp="1"/>
          </p:cNvSpPr>
          <p:nvPr>
            <p:ph type="title"/>
          </p:nvPr>
        </p:nvSpPr>
        <p:spPr/>
        <p:txBody>
          <a:bodyPr/>
          <a:lstStyle/>
          <a:p>
            <a:r>
              <a:rPr lang="en-US" altLang="zh-CN"/>
              <a:t>LDA</a:t>
            </a:r>
            <a:r>
              <a:rPr lang="zh-CN" altLang="en-US"/>
              <a:t>模型的实现</a:t>
            </a:r>
          </a:p>
        </p:txBody>
      </p:sp>
      <p:sp>
        <p:nvSpPr>
          <p:cNvPr id="5" name="内容占位符 4">
            <a:extLst>
              <a:ext uri="{FF2B5EF4-FFF2-40B4-BE49-F238E27FC236}">
                <a16:creationId xmlns:a16="http://schemas.microsoft.com/office/drawing/2014/main" id="{BB94F34E-BBCC-4F06-8B38-D7FF4A00F5F9}"/>
              </a:ext>
            </a:extLst>
          </p:cNvPr>
          <p:cNvSpPr>
            <a:spLocks noGrp="1"/>
          </p:cNvSpPr>
          <p:nvPr>
            <p:ph idx="10"/>
          </p:nvPr>
        </p:nvSpPr>
        <p:spPr/>
        <p:txBody>
          <a:bodyPr/>
          <a:lstStyle/>
          <a:p>
            <a:r>
              <a:rPr lang="zh-CN" altLang="en-US" dirty="0"/>
              <a:t>美的负面评价潜在主题</a:t>
            </a:r>
          </a:p>
        </p:txBody>
      </p:sp>
      <p:graphicFrame>
        <p:nvGraphicFramePr>
          <p:cNvPr id="4" name="表格 3"/>
          <p:cNvGraphicFramePr>
            <a:graphicFrameLocks noGrp="1"/>
          </p:cNvGraphicFramePr>
          <p:nvPr>
            <p:extLst>
              <p:ext uri="{D42A27DB-BD31-4B8C-83A1-F6EECF244321}">
                <p14:modId xmlns:p14="http://schemas.microsoft.com/office/powerpoint/2010/main" val="2445987671"/>
              </p:ext>
            </p:extLst>
          </p:nvPr>
        </p:nvGraphicFramePr>
        <p:xfrm>
          <a:off x="3858503" y="1056950"/>
          <a:ext cx="3765549" cy="2682240"/>
        </p:xfrm>
        <a:graphic>
          <a:graphicData uri="http://schemas.openxmlformats.org/drawingml/2006/table">
            <a:tbl>
              <a:tblPr firstRow="1" firstCol="1" bandRow="1">
                <a:tableStyleId>{ED083AE6-46FA-4A59-8FB0-9F97EB10719F}</a:tableStyleId>
              </a:tblPr>
              <a:tblGrid>
                <a:gridCol w="1255183">
                  <a:extLst>
                    <a:ext uri="{9D8B030D-6E8A-4147-A177-3AD203B41FA5}">
                      <a16:colId xmlns:a16="http://schemas.microsoft.com/office/drawing/2014/main" val="20000"/>
                    </a:ext>
                  </a:extLst>
                </a:gridCol>
                <a:gridCol w="1255183">
                  <a:extLst>
                    <a:ext uri="{9D8B030D-6E8A-4147-A177-3AD203B41FA5}">
                      <a16:colId xmlns:a16="http://schemas.microsoft.com/office/drawing/2014/main" val="20001"/>
                    </a:ext>
                  </a:extLst>
                </a:gridCol>
                <a:gridCol w="1255183">
                  <a:extLst>
                    <a:ext uri="{9D8B030D-6E8A-4147-A177-3AD203B41FA5}">
                      <a16:colId xmlns:a16="http://schemas.microsoft.com/office/drawing/2014/main" val="20002"/>
                    </a:ext>
                  </a:extLst>
                </a:gridCol>
              </a:tblGrid>
              <a:tr h="195551">
                <a:tc>
                  <a:txBody>
                    <a:bodyPr/>
                    <a:lstStyle/>
                    <a:p>
                      <a:pPr algn="ctr">
                        <a:spcAft>
                          <a:spcPts val="0"/>
                        </a:spcAft>
                      </a:pPr>
                      <a:r>
                        <a:rPr lang="zh-CN" sz="1600" kern="0" dirty="0">
                          <a:effectLst/>
                        </a:rPr>
                        <a:t>主题</a:t>
                      </a:r>
                      <a:r>
                        <a:rPr lang="en-US" sz="1600" kern="0" dirty="0">
                          <a:effectLst/>
                        </a:rPr>
                        <a:t>1</a:t>
                      </a:r>
                      <a:endParaRPr lang="zh-CN" sz="1600" kern="100" dirty="0">
                        <a:effectLst/>
                        <a:latin typeface="Times New Roman"/>
                        <a:ea typeface="宋体"/>
                        <a:cs typeface="Times New Roman"/>
                      </a:endParaRPr>
                    </a:p>
                  </a:txBody>
                  <a:tcPr marL="68588" marR="68588" marT="0" marB="0"/>
                </a:tc>
                <a:tc>
                  <a:txBody>
                    <a:bodyPr/>
                    <a:lstStyle/>
                    <a:p>
                      <a:pPr algn="ctr">
                        <a:spcAft>
                          <a:spcPts val="0"/>
                        </a:spcAft>
                      </a:pPr>
                      <a:r>
                        <a:rPr lang="zh-CN" sz="1600" kern="0" dirty="0">
                          <a:effectLst/>
                        </a:rPr>
                        <a:t>主题</a:t>
                      </a:r>
                      <a:r>
                        <a:rPr lang="en-US" sz="1600" kern="0" dirty="0">
                          <a:effectLst/>
                        </a:rPr>
                        <a:t>2</a:t>
                      </a:r>
                      <a:endParaRPr lang="zh-CN" sz="1600" kern="100" dirty="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主题</a:t>
                      </a:r>
                      <a:r>
                        <a:rPr lang="en-US" sz="1600" kern="0">
                          <a:effectLst/>
                        </a:rPr>
                        <a:t>3</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0"/>
                  </a:ext>
                </a:extLst>
              </a:tr>
              <a:tr h="195551">
                <a:tc>
                  <a:txBody>
                    <a:bodyPr/>
                    <a:lstStyle/>
                    <a:p>
                      <a:pPr algn="ctr">
                        <a:spcAft>
                          <a:spcPts val="0"/>
                        </a:spcAft>
                      </a:pPr>
                      <a:r>
                        <a:rPr lang="zh-CN" sz="1600" kern="0">
                          <a:effectLst/>
                        </a:rPr>
                        <a:t>安装</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就是</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了</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1"/>
                  </a:ext>
                </a:extLst>
              </a:tr>
              <a:tr h="195551">
                <a:tc>
                  <a:txBody>
                    <a:bodyPr/>
                    <a:lstStyle/>
                    <a:p>
                      <a:pPr algn="ctr">
                        <a:spcAft>
                          <a:spcPts val="0"/>
                        </a:spcAft>
                      </a:pPr>
                      <a:r>
                        <a:rPr lang="zh-CN" sz="1600" kern="0">
                          <a:effectLst/>
                        </a:rPr>
                        <a:t>师傅</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不错</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的</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2"/>
                  </a:ext>
                </a:extLst>
              </a:tr>
              <a:tr h="195551">
                <a:tc>
                  <a:txBody>
                    <a:bodyPr/>
                    <a:lstStyle/>
                    <a:p>
                      <a:pPr algn="ctr">
                        <a:spcAft>
                          <a:spcPts val="0"/>
                        </a:spcAft>
                      </a:pPr>
                      <a:r>
                        <a:rPr lang="zh-CN" sz="1600" kern="0">
                          <a:effectLst/>
                        </a:rPr>
                        <a:t>美的</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加热</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东西</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3"/>
                  </a:ext>
                </a:extLst>
              </a:tr>
              <a:tr h="195551">
                <a:tc>
                  <a:txBody>
                    <a:bodyPr/>
                    <a:lstStyle/>
                    <a:p>
                      <a:pPr algn="ctr">
                        <a:spcAft>
                          <a:spcPts val="0"/>
                        </a:spcAft>
                      </a:pPr>
                      <a:r>
                        <a:rPr lang="zh-CN" sz="1600" kern="0">
                          <a:effectLst/>
                        </a:rPr>
                        <a:t>元</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不知道</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没有</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4"/>
                  </a:ext>
                </a:extLst>
              </a:tr>
              <a:tr h="195551">
                <a:tc>
                  <a:txBody>
                    <a:bodyPr/>
                    <a:lstStyle/>
                    <a:p>
                      <a:pPr algn="ctr">
                        <a:spcAft>
                          <a:spcPts val="0"/>
                        </a:spcAft>
                      </a:pPr>
                      <a:r>
                        <a:rPr lang="zh-CN" sz="1600" kern="0">
                          <a:effectLst/>
                        </a:rPr>
                        <a:t>送货</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不过</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dirty="0">
                          <a:effectLst/>
                        </a:rPr>
                        <a:t>京东</a:t>
                      </a:r>
                      <a:endParaRPr lang="zh-CN" sz="1600" kern="100" dirty="0">
                        <a:effectLst/>
                        <a:latin typeface="Times New Roman"/>
                        <a:ea typeface="宋体"/>
                        <a:cs typeface="Times New Roman"/>
                      </a:endParaRPr>
                    </a:p>
                  </a:txBody>
                  <a:tcPr marL="68588" marR="68588" marT="0" marB="0"/>
                </a:tc>
                <a:extLst>
                  <a:ext uri="{0D108BD9-81ED-4DB2-BD59-A6C34878D82A}">
                    <a16:rowId xmlns:a16="http://schemas.microsoft.com/office/drawing/2014/main" val="10005"/>
                  </a:ext>
                </a:extLst>
              </a:tr>
              <a:tr h="195551">
                <a:tc>
                  <a:txBody>
                    <a:bodyPr/>
                    <a:lstStyle/>
                    <a:p>
                      <a:pPr algn="ctr">
                        <a:spcAft>
                          <a:spcPts val="0"/>
                        </a:spcAft>
                      </a:pPr>
                      <a:r>
                        <a:rPr lang="zh-CN" sz="1600" kern="0">
                          <a:effectLst/>
                        </a:rPr>
                        <a:t>售后</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有点</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自己</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6"/>
                  </a:ext>
                </a:extLst>
              </a:tr>
              <a:tr h="195551">
                <a:tc>
                  <a:txBody>
                    <a:bodyPr/>
                    <a:lstStyle/>
                    <a:p>
                      <a:pPr algn="ctr">
                        <a:spcAft>
                          <a:spcPts val="0"/>
                        </a:spcAft>
                      </a:pPr>
                      <a:r>
                        <a:rPr lang="zh-CN" sz="1600" kern="0">
                          <a:effectLst/>
                        </a:rPr>
                        <a:t>服务</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还可以</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还是</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7"/>
                  </a:ext>
                </a:extLst>
              </a:tr>
              <a:tr h="195551">
                <a:tc>
                  <a:txBody>
                    <a:bodyPr/>
                    <a:lstStyle/>
                    <a:p>
                      <a:pPr algn="ctr">
                        <a:spcAft>
                          <a:spcPts val="0"/>
                        </a:spcAft>
                      </a:pPr>
                      <a:r>
                        <a:rPr lang="zh-CN" sz="1600" kern="0">
                          <a:effectLst/>
                        </a:rPr>
                        <a:t>不好</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使用</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但是</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8"/>
                  </a:ext>
                </a:extLst>
              </a:tr>
              <a:tr h="195551">
                <a:tc>
                  <a:txBody>
                    <a:bodyPr/>
                    <a:lstStyle/>
                    <a:p>
                      <a:pPr algn="ctr">
                        <a:spcAft>
                          <a:spcPts val="0"/>
                        </a:spcAft>
                      </a:pPr>
                      <a:r>
                        <a:rPr lang="zh-CN" sz="1600" kern="0">
                          <a:effectLst/>
                        </a:rPr>
                        <a:t>上门</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速度</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a:effectLst/>
                        </a:rPr>
                        <a:t>这个</a:t>
                      </a:r>
                      <a:endParaRPr lang="zh-CN" sz="16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9"/>
                  </a:ext>
                </a:extLst>
              </a:tr>
              <a:tr h="195551">
                <a:tc>
                  <a:txBody>
                    <a:bodyPr/>
                    <a:lstStyle/>
                    <a:p>
                      <a:pPr algn="ctr">
                        <a:spcAft>
                          <a:spcPts val="0"/>
                        </a:spcAft>
                      </a:pPr>
                      <a:r>
                        <a:rPr lang="zh-CN" sz="1600" kern="0">
                          <a:effectLst/>
                        </a:rPr>
                        <a:t>好</a:t>
                      </a:r>
                      <a:endParaRPr lang="zh-CN" sz="1600" kern="100">
                        <a:effectLst/>
                        <a:latin typeface="Times New Roman"/>
                        <a:ea typeface="宋体"/>
                        <a:cs typeface="Times New Roman"/>
                      </a:endParaRPr>
                    </a:p>
                  </a:txBody>
                  <a:tcPr marL="68588" marR="68588" marT="0" marB="0"/>
                </a:tc>
                <a:tc>
                  <a:txBody>
                    <a:bodyPr/>
                    <a:lstStyle/>
                    <a:p>
                      <a:pPr algn="ctr">
                        <a:spcAft>
                          <a:spcPts val="0"/>
                        </a:spcAft>
                      </a:pPr>
                      <a:r>
                        <a:rPr lang="zh-CN" sz="1600" kern="0" dirty="0">
                          <a:effectLst/>
                        </a:rPr>
                        <a:t>吧</a:t>
                      </a:r>
                      <a:endParaRPr lang="zh-CN" sz="1600" kern="100" dirty="0">
                        <a:effectLst/>
                        <a:latin typeface="Times New Roman"/>
                        <a:ea typeface="宋体"/>
                        <a:cs typeface="Times New Roman"/>
                      </a:endParaRPr>
                    </a:p>
                  </a:txBody>
                  <a:tcPr marL="68588" marR="68588" marT="0" marB="0"/>
                </a:tc>
                <a:tc>
                  <a:txBody>
                    <a:bodyPr/>
                    <a:lstStyle/>
                    <a:p>
                      <a:pPr algn="ctr">
                        <a:spcAft>
                          <a:spcPts val="0"/>
                        </a:spcAft>
                      </a:pPr>
                      <a:r>
                        <a:rPr lang="zh-CN" sz="1600" kern="0" dirty="0">
                          <a:effectLst/>
                        </a:rPr>
                        <a:t>可以</a:t>
                      </a:r>
                      <a:endParaRPr lang="zh-CN" sz="1600" kern="100" dirty="0">
                        <a:effectLst/>
                        <a:latin typeface="Times New Roman"/>
                        <a:ea typeface="宋体"/>
                        <a:cs typeface="Times New Roman"/>
                      </a:endParaRPr>
                    </a:p>
                  </a:txBody>
                  <a:tcPr marL="68588" marR="68588"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740359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20835" name="Rectangle 5"/>
          <p:cNvSpPr>
            <a:spLocks noChangeArrowheads="1"/>
          </p:cNvSpPr>
          <p:nvPr/>
        </p:nvSpPr>
        <p:spPr bwMode="auto">
          <a:xfrm>
            <a:off x="1524001" y="168480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20836" name="Rectangle 6"/>
          <p:cNvSpPr>
            <a:spLocks noChangeArrowheads="1"/>
          </p:cNvSpPr>
          <p:nvPr/>
        </p:nvSpPr>
        <p:spPr bwMode="auto">
          <a:xfrm>
            <a:off x="1524001" y="264683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20837" name="Rectangle 9"/>
          <p:cNvSpPr>
            <a:spLocks noChangeArrowheads="1"/>
          </p:cNvSpPr>
          <p:nvPr/>
        </p:nvSpPr>
        <p:spPr bwMode="auto">
          <a:xfrm>
            <a:off x="1524001" y="269445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4" name="内容占位符 3">
            <a:extLst>
              <a:ext uri="{FF2B5EF4-FFF2-40B4-BE49-F238E27FC236}">
                <a16:creationId xmlns:a16="http://schemas.microsoft.com/office/drawing/2014/main" id="{213D73D8-D4A4-4DB2-B23C-1E2C6464C230}"/>
              </a:ext>
            </a:extLst>
          </p:cNvPr>
          <p:cNvSpPr>
            <a:spLocks noGrp="1"/>
          </p:cNvSpPr>
          <p:nvPr>
            <p:ph idx="1"/>
          </p:nvPr>
        </p:nvSpPr>
        <p:spPr/>
        <p:txBody>
          <a:bodyPr/>
          <a:lstStyle/>
          <a:p>
            <a:r>
              <a:rPr lang="zh-CN" altLang="en-US" dirty="0"/>
              <a:t>综合以上对主题及其中的高频特征词可以看出，美的热水器的优势有以下几个方面：价格实惠、性价比高、外观好看、热水器实用、使用起来方便、加热速度快、服务好。</a:t>
            </a:r>
          </a:p>
          <a:p>
            <a:r>
              <a:rPr lang="zh-CN" altLang="en-US" dirty="0"/>
              <a:t>相对而言，用户对美的热水器的抱怨点主要体现以下几个方面：美的热水器安装的费用贵及售后服务等。</a:t>
            </a:r>
          </a:p>
          <a:p>
            <a:r>
              <a:rPr lang="zh-CN" altLang="en-US" dirty="0"/>
              <a:t>根据对京东平台上，美的热水器的用户评价情况进行</a:t>
            </a:r>
            <a:r>
              <a:rPr lang="en-US" altLang="zh-CN" dirty="0"/>
              <a:t>LDA</a:t>
            </a:r>
            <a:r>
              <a:rPr lang="zh-CN" altLang="en-US" dirty="0"/>
              <a:t>主题模型分析，我们对美的品牌提出以下建议：</a:t>
            </a:r>
          </a:p>
          <a:p>
            <a:pPr lvl="1">
              <a:buFont typeface="Arial" panose="020B0604020202020204" pitchFamily="34" charset="0"/>
              <a:buChar char="•"/>
            </a:pPr>
            <a:r>
              <a:rPr lang="en-US" altLang="zh-CN" dirty="0"/>
              <a:t>1</a:t>
            </a:r>
            <a:r>
              <a:rPr lang="zh-CN" altLang="en-US" dirty="0"/>
              <a:t>、在保持热水器使用方便、价格实惠等优点基础上，对热水器进行改进，从整体上提升热水器的质量。</a:t>
            </a:r>
          </a:p>
          <a:p>
            <a:pPr lvl="1">
              <a:buFont typeface="Arial" panose="020B0604020202020204" pitchFamily="34" charset="0"/>
              <a:buChar char="•"/>
            </a:pPr>
            <a:r>
              <a:rPr lang="en-US" altLang="zh-CN" dirty="0"/>
              <a:t>2</a:t>
            </a:r>
            <a:r>
              <a:rPr lang="zh-CN" altLang="en-US" dirty="0"/>
              <a:t>、提升安装人员及客服人员的整体素质，提高服务质量。只能安装费用收取明文细则，并进行公开透明，减少安装过程的乱收费问题。适度降低安装费用和材料费用，以此在大品牌的竞争中凸显优势。</a:t>
            </a:r>
          </a:p>
          <a:p>
            <a:endParaRPr lang="zh-CN" altLang="en-US" dirty="0"/>
          </a:p>
        </p:txBody>
      </p:sp>
      <p:sp>
        <p:nvSpPr>
          <p:cNvPr id="120838" name="标题 3"/>
          <p:cNvSpPr>
            <a:spLocks noGrp="1"/>
          </p:cNvSpPr>
          <p:nvPr>
            <p:ph type="title"/>
          </p:nvPr>
        </p:nvSpPr>
        <p:spPr/>
        <p:txBody>
          <a:bodyPr/>
          <a:lstStyle/>
          <a:p>
            <a:r>
              <a:rPr lang="en-US" altLang="zh-CN"/>
              <a:t>LDA</a:t>
            </a:r>
            <a:r>
              <a:rPr lang="zh-CN" altLang="en-US"/>
              <a:t>模型的实现</a:t>
            </a:r>
          </a:p>
        </p:txBody>
      </p:sp>
      <p:sp>
        <p:nvSpPr>
          <p:cNvPr id="120840" name="Text Box 6"/>
          <p:cNvSpPr txBox="1">
            <a:spLocks noChangeArrowheads="1"/>
          </p:cNvSpPr>
          <p:nvPr/>
        </p:nvSpPr>
        <p:spPr bwMode="auto">
          <a:xfrm>
            <a:off x="6116639" y="855664"/>
            <a:ext cx="414337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285000"/>
              </a:lnSpc>
              <a:buClr>
                <a:schemeClr val="hlink"/>
              </a:buClr>
              <a:buFontTx/>
              <a:buNone/>
            </a:pPr>
            <a:endParaRPr lang="en-US" altLang="zh-CN" sz="200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DD1526-AC70-46FB-9EE6-EA117E708BF9}"/>
              </a:ext>
            </a:extLst>
          </p:cNvPr>
          <p:cNvSpPr>
            <a:spLocks noGrp="1"/>
          </p:cNvSpPr>
          <p:nvPr>
            <p:ph idx="1"/>
          </p:nvPr>
        </p:nvSpPr>
        <p:spPr/>
        <p:txBody>
          <a:bodyPr/>
          <a:lstStyle/>
          <a:p>
            <a:r>
              <a:rPr lang="en-US" altLang="zh-CN" dirty="0" err="1"/>
              <a:t>jieba</a:t>
            </a:r>
            <a:r>
              <a:rPr lang="en-US" altLang="zh-CN" dirty="0"/>
              <a:t>——“</a:t>
            </a:r>
            <a:r>
              <a:rPr lang="zh-CN" altLang="en-US" dirty="0"/>
              <a:t>结巴”中文分词：做最好的 </a:t>
            </a:r>
            <a:r>
              <a:rPr lang="en-US" altLang="zh-CN" dirty="0"/>
              <a:t>Python </a:t>
            </a:r>
            <a:r>
              <a:rPr lang="zh-CN" altLang="en-US" dirty="0"/>
              <a:t>中文分词组件</a:t>
            </a:r>
            <a:endParaRPr lang="en-US" altLang="zh-CN" dirty="0"/>
          </a:p>
          <a:p>
            <a:r>
              <a:rPr lang="zh-CN" altLang="en-US" dirty="0"/>
              <a:t>算法</a:t>
            </a:r>
          </a:p>
          <a:p>
            <a:pPr lvl="1">
              <a:lnSpc>
                <a:spcPct val="150000"/>
              </a:lnSpc>
              <a:buFont typeface="Arial" panose="020B0604020202020204" pitchFamily="34" charset="0"/>
              <a:buChar char="•"/>
            </a:pPr>
            <a:r>
              <a:rPr lang="zh-CN" altLang="en-US" sz="1800" dirty="0"/>
              <a:t>基于前缀词典实现高效的词图扫描，生成句子中汉字所有可能成词情况所构成的有向无环图 </a:t>
            </a:r>
            <a:r>
              <a:rPr lang="en-US" altLang="zh-CN" sz="1800" dirty="0"/>
              <a:t>(DAG)</a:t>
            </a:r>
          </a:p>
          <a:p>
            <a:pPr lvl="1">
              <a:lnSpc>
                <a:spcPct val="150000"/>
              </a:lnSpc>
              <a:buFont typeface="Arial" panose="020B0604020202020204" pitchFamily="34" charset="0"/>
              <a:buChar char="•"/>
            </a:pPr>
            <a:r>
              <a:rPr lang="zh-CN" altLang="en-US" sz="1800" dirty="0"/>
              <a:t>采用了动态规划查找最大概率路径</a:t>
            </a:r>
            <a:r>
              <a:rPr lang="en-US" altLang="zh-CN" sz="1800" dirty="0"/>
              <a:t>, </a:t>
            </a:r>
            <a:r>
              <a:rPr lang="zh-CN" altLang="en-US" sz="1800" dirty="0"/>
              <a:t>找出基于词频的最大切分组合</a:t>
            </a:r>
          </a:p>
          <a:p>
            <a:pPr lvl="1">
              <a:lnSpc>
                <a:spcPct val="150000"/>
              </a:lnSpc>
              <a:buFont typeface="Arial" panose="020B0604020202020204" pitchFamily="34" charset="0"/>
              <a:buChar char="•"/>
            </a:pPr>
            <a:r>
              <a:rPr lang="zh-CN" altLang="en-US" sz="1800" dirty="0"/>
              <a:t>对于未登录词，采用了基于汉字成词能力的 </a:t>
            </a:r>
            <a:r>
              <a:rPr lang="en-US" altLang="zh-CN" sz="1800" dirty="0"/>
              <a:t>HMM </a:t>
            </a:r>
            <a:r>
              <a:rPr lang="zh-CN" altLang="en-US" sz="1800" dirty="0"/>
              <a:t>模型，使用了 </a:t>
            </a:r>
            <a:r>
              <a:rPr lang="en-US" altLang="zh-CN" sz="1800" dirty="0"/>
              <a:t>Viterbi </a:t>
            </a:r>
            <a:r>
              <a:rPr lang="zh-CN" altLang="en-US" sz="1800" dirty="0"/>
              <a:t>算法</a:t>
            </a:r>
          </a:p>
          <a:p>
            <a:endParaRPr lang="zh-CN" altLang="en-US" dirty="0"/>
          </a:p>
        </p:txBody>
      </p:sp>
      <p:sp>
        <p:nvSpPr>
          <p:cNvPr id="3" name="标题 2">
            <a:extLst>
              <a:ext uri="{FF2B5EF4-FFF2-40B4-BE49-F238E27FC236}">
                <a16:creationId xmlns:a16="http://schemas.microsoft.com/office/drawing/2014/main" id="{AEAD78E6-B1C8-45F0-AA09-3D759814EDFB}"/>
              </a:ext>
            </a:extLst>
          </p:cNvPr>
          <p:cNvSpPr>
            <a:spLocks noGrp="1"/>
          </p:cNvSpPr>
          <p:nvPr>
            <p:ph type="title"/>
          </p:nvPr>
        </p:nvSpPr>
        <p:spPr/>
        <p:txBody>
          <a:bodyPr/>
          <a:lstStyle/>
          <a:p>
            <a:r>
              <a:rPr lang="en-US" altLang="zh-CN" dirty="0" err="1"/>
              <a:t>jieba</a:t>
            </a:r>
            <a:r>
              <a:rPr lang="zh-CN" altLang="en-US" dirty="0"/>
              <a:t>库</a:t>
            </a:r>
          </a:p>
        </p:txBody>
      </p:sp>
    </p:spTree>
    <p:extLst>
      <p:ext uri="{BB962C8B-B14F-4D97-AF65-F5344CB8AC3E}">
        <p14:creationId xmlns:p14="http://schemas.microsoft.com/office/powerpoint/2010/main" val="292435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3"/>
          <p:cNvSpPr>
            <a:spLocks noGrp="1"/>
          </p:cNvSpPr>
          <p:nvPr>
            <p:ph type="title"/>
          </p:nvPr>
        </p:nvSpPr>
        <p:spPr/>
        <p:txBody>
          <a:bodyPr/>
          <a:lstStyle/>
          <a:p>
            <a:r>
              <a:rPr lang="zh-CN" altLang="en-US"/>
              <a:t>案例背景</a:t>
            </a:r>
          </a:p>
        </p:txBody>
      </p:sp>
      <p:pic>
        <p:nvPicPr>
          <p:cNvPr id="2" name="图片 1"/>
          <p:cNvPicPr>
            <a:picLocks noChangeAspect="1"/>
          </p:cNvPicPr>
          <p:nvPr/>
        </p:nvPicPr>
        <p:blipFill>
          <a:blip r:embed="rId4"/>
          <a:stretch>
            <a:fillRect/>
          </a:stretch>
        </p:blipFill>
        <p:spPr>
          <a:xfrm>
            <a:off x="4877679" y="3645024"/>
            <a:ext cx="6350000" cy="2489200"/>
          </a:xfrm>
          <a:prstGeom prst="rect">
            <a:avLst/>
          </a:prstGeom>
        </p:spPr>
      </p:pic>
      <p:pic>
        <p:nvPicPr>
          <p:cNvPr id="4" name="图片 3"/>
          <p:cNvPicPr>
            <a:picLocks noChangeAspect="1"/>
          </p:cNvPicPr>
          <p:nvPr/>
        </p:nvPicPr>
        <p:blipFill>
          <a:blip r:embed="rId5"/>
          <a:stretch>
            <a:fillRect/>
          </a:stretch>
        </p:blipFill>
        <p:spPr>
          <a:xfrm>
            <a:off x="551384" y="1221531"/>
            <a:ext cx="6350000" cy="2197100"/>
          </a:xfrm>
          <a:prstGeom prst="rect">
            <a:avLst/>
          </a:prstGeom>
        </p:spPr>
      </p:pic>
    </p:spTree>
    <p:custDataLst>
      <p:tags r:id="rId1"/>
    </p:custDataLst>
    <p:extLst>
      <p:ext uri="{BB962C8B-B14F-4D97-AF65-F5344CB8AC3E}">
        <p14:creationId xmlns:p14="http://schemas.microsoft.com/office/powerpoint/2010/main" val="115412930"/>
      </p:ext>
    </p:extLst>
  </p:cSld>
  <p:clrMapOvr>
    <a:masterClrMapping/>
  </p:clrMapOvr>
  <p:transition spd="slow" advTm="4602"/>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DD1526-AC70-46FB-9EE6-EA117E708BF9}"/>
              </a:ext>
            </a:extLst>
          </p:cNvPr>
          <p:cNvSpPr>
            <a:spLocks noGrp="1"/>
          </p:cNvSpPr>
          <p:nvPr>
            <p:ph idx="1"/>
          </p:nvPr>
        </p:nvSpPr>
        <p:spPr/>
        <p:txBody>
          <a:bodyPr/>
          <a:lstStyle/>
          <a:p>
            <a:pPr marL="272114" lvl="1" indent="-272114">
              <a:lnSpc>
                <a:spcPct val="150000"/>
              </a:lnSpc>
              <a:buFont typeface="Wingdings" panose="05000000000000000000" pitchFamily="2" charset="2"/>
              <a:buChar char="Ø"/>
            </a:pPr>
            <a:r>
              <a:rPr lang="en-US" altLang="zh-CN" sz="1800" dirty="0" err="1"/>
              <a:t>jieba.cut</a:t>
            </a:r>
            <a:r>
              <a:rPr lang="en-US" altLang="zh-CN" sz="1800" dirty="0"/>
              <a:t> </a:t>
            </a:r>
            <a:r>
              <a:rPr lang="zh-CN" altLang="en-US" sz="1800" dirty="0"/>
              <a:t>方法接受三个输入参数</a:t>
            </a:r>
            <a:r>
              <a:rPr lang="en-US" altLang="zh-CN" sz="1800" dirty="0"/>
              <a:t>: </a:t>
            </a:r>
            <a:r>
              <a:rPr lang="zh-CN" altLang="en-US" sz="1800" dirty="0"/>
              <a:t>需要分词的字符串；</a:t>
            </a:r>
            <a:r>
              <a:rPr lang="en-US" altLang="zh-CN" sz="1800" dirty="0" err="1"/>
              <a:t>cut_all</a:t>
            </a:r>
            <a:r>
              <a:rPr lang="en-US" altLang="zh-CN" sz="1800" dirty="0"/>
              <a:t> </a:t>
            </a:r>
            <a:r>
              <a:rPr lang="zh-CN" altLang="en-US" sz="1800" dirty="0"/>
              <a:t>参数用来控制是否采用全模式；</a:t>
            </a:r>
            <a:r>
              <a:rPr lang="en-US" altLang="zh-CN" sz="1800" dirty="0"/>
              <a:t>HMM </a:t>
            </a:r>
            <a:r>
              <a:rPr lang="zh-CN" altLang="en-US" sz="1800" dirty="0"/>
              <a:t>参数用来控制是否使用 </a:t>
            </a:r>
            <a:r>
              <a:rPr lang="en-US" altLang="zh-CN" sz="1800" dirty="0"/>
              <a:t>HMM </a:t>
            </a:r>
            <a:r>
              <a:rPr lang="zh-CN" altLang="en-US" sz="1800" dirty="0"/>
              <a:t>模型</a:t>
            </a:r>
          </a:p>
          <a:p>
            <a:pPr marL="272114" lvl="1" indent="-272114">
              <a:lnSpc>
                <a:spcPct val="150000"/>
              </a:lnSpc>
              <a:buFont typeface="Wingdings" panose="05000000000000000000" pitchFamily="2" charset="2"/>
              <a:buChar char="Ø"/>
            </a:pPr>
            <a:r>
              <a:rPr lang="en-US" altLang="zh-CN" sz="1800" dirty="0" err="1"/>
              <a:t>jieba.cut_for_search</a:t>
            </a:r>
            <a:r>
              <a:rPr lang="en-US" altLang="zh-CN" sz="1800" dirty="0"/>
              <a:t> </a:t>
            </a:r>
            <a:r>
              <a:rPr lang="zh-CN" altLang="en-US" sz="1800" dirty="0"/>
              <a:t>方法接受两个参数：需要分词的字符串；是否使用 </a:t>
            </a:r>
            <a:r>
              <a:rPr lang="en-US" altLang="zh-CN" sz="1800" dirty="0"/>
              <a:t>HMM </a:t>
            </a:r>
            <a:r>
              <a:rPr lang="zh-CN" altLang="en-US" sz="1800" dirty="0"/>
              <a:t>模型。该方法适合用于搜索引擎构建倒排索引的分词，粒度比较细</a:t>
            </a:r>
          </a:p>
          <a:p>
            <a:pPr marL="272114" lvl="1" indent="-272114">
              <a:lnSpc>
                <a:spcPct val="150000"/>
              </a:lnSpc>
              <a:buFont typeface="Wingdings" panose="05000000000000000000" pitchFamily="2" charset="2"/>
              <a:buChar char="Ø"/>
            </a:pPr>
            <a:r>
              <a:rPr lang="zh-CN" altLang="en-US" sz="1800" dirty="0"/>
              <a:t>待分词的字符串可以是 </a:t>
            </a:r>
            <a:r>
              <a:rPr lang="en-US" altLang="zh-CN" sz="1800" dirty="0" err="1"/>
              <a:t>unicode</a:t>
            </a:r>
            <a:r>
              <a:rPr lang="en-US" altLang="zh-CN" sz="1800" dirty="0"/>
              <a:t> </a:t>
            </a:r>
            <a:r>
              <a:rPr lang="zh-CN" altLang="en-US" sz="1800" dirty="0"/>
              <a:t>或 </a:t>
            </a:r>
            <a:r>
              <a:rPr lang="en-US" altLang="zh-CN" sz="1800" dirty="0"/>
              <a:t>UTF-8 </a:t>
            </a:r>
            <a:r>
              <a:rPr lang="zh-CN" altLang="en-US" sz="1800" dirty="0"/>
              <a:t>字符串、</a:t>
            </a:r>
            <a:r>
              <a:rPr lang="en-US" altLang="zh-CN" sz="1800" dirty="0"/>
              <a:t>GBK </a:t>
            </a:r>
            <a:r>
              <a:rPr lang="zh-CN" altLang="en-US" sz="1800" dirty="0"/>
              <a:t>字符串。注意：不建议直接输入 </a:t>
            </a:r>
            <a:r>
              <a:rPr lang="en-US" altLang="zh-CN" sz="1800" dirty="0"/>
              <a:t>GBK </a:t>
            </a:r>
            <a:r>
              <a:rPr lang="zh-CN" altLang="en-US" sz="1800" dirty="0"/>
              <a:t>字符串，可能无法预料地错误解码成 </a:t>
            </a:r>
            <a:r>
              <a:rPr lang="en-US" altLang="zh-CN" sz="1800" dirty="0"/>
              <a:t>UTF-8</a:t>
            </a:r>
          </a:p>
          <a:p>
            <a:pPr marL="272114" lvl="1" indent="-272114">
              <a:lnSpc>
                <a:spcPct val="150000"/>
              </a:lnSpc>
              <a:buFont typeface="Wingdings" panose="05000000000000000000" pitchFamily="2" charset="2"/>
              <a:buChar char="Ø"/>
            </a:pPr>
            <a:r>
              <a:rPr lang="en-US" altLang="zh-CN" sz="1800" dirty="0" err="1"/>
              <a:t>jieba.cut</a:t>
            </a:r>
            <a:r>
              <a:rPr lang="en-US" altLang="zh-CN" sz="1800" dirty="0"/>
              <a:t> </a:t>
            </a:r>
            <a:r>
              <a:rPr lang="zh-CN" altLang="en-US" sz="1800" dirty="0"/>
              <a:t>以及 </a:t>
            </a:r>
            <a:r>
              <a:rPr lang="en-US" altLang="zh-CN" sz="1800" dirty="0" err="1"/>
              <a:t>jieba.cut_for_search</a:t>
            </a:r>
            <a:r>
              <a:rPr lang="en-US" altLang="zh-CN" sz="1800" dirty="0"/>
              <a:t> </a:t>
            </a:r>
            <a:r>
              <a:rPr lang="zh-CN" altLang="en-US" sz="1800" dirty="0"/>
              <a:t>返回的结构都是一个可迭代的 </a:t>
            </a:r>
            <a:r>
              <a:rPr lang="en-US" altLang="zh-CN" sz="1800" dirty="0"/>
              <a:t>generator</a:t>
            </a:r>
            <a:r>
              <a:rPr lang="zh-CN" altLang="en-US" sz="1800" dirty="0"/>
              <a:t>，可以使用 </a:t>
            </a:r>
            <a:r>
              <a:rPr lang="en-US" altLang="zh-CN" sz="1800" dirty="0"/>
              <a:t>for </a:t>
            </a:r>
            <a:r>
              <a:rPr lang="zh-CN" altLang="en-US" sz="1800" dirty="0"/>
              <a:t>循环来获得分词后得到的每一个词语</a:t>
            </a:r>
            <a:r>
              <a:rPr lang="en-US" altLang="zh-CN" sz="1800" dirty="0"/>
              <a:t>(</a:t>
            </a:r>
            <a:r>
              <a:rPr lang="en-US" altLang="zh-CN" sz="1800" dirty="0" err="1"/>
              <a:t>unicode</a:t>
            </a:r>
            <a:r>
              <a:rPr lang="en-US" altLang="zh-CN" sz="1800" dirty="0"/>
              <a:t>)</a:t>
            </a:r>
            <a:r>
              <a:rPr lang="zh-CN" altLang="en-US" sz="1800" dirty="0"/>
              <a:t>，或者用</a:t>
            </a:r>
          </a:p>
          <a:p>
            <a:pPr marL="272114" lvl="1" indent="-272114">
              <a:lnSpc>
                <a:spcPct val="150000"/>
              </a:lnSpc>
              <a:buFont typeface="Wingdings" panose="05000000000000000000" pitchFamily="2" charset="2"/>
              <a:buChar char="Ø"/>
            </a:pPr>
            <a:r>
              <a:rPr lang="en-US" altLang="zh-CN" sz="1800" dirty="0" err="1"/>
              <a:t>jieba.lcut</a:t>
            </a:r>
            <a:r>
              <a:rPr lang="en-US" altLang="zh-CN" sz="1800" dirty="0"/>
              <a:t> </a:t>
            </a:r>
            <a:r>
              <a:rPr lang="zh-CN" altLang="en-US" sz="1800" dirty="0"/>
              <a:t>以及 </a:t>
            </a:r>
            <a:r>
              <a:rPr lang="en-US" altLang="zh-CN" sz="1800" dirty="0" err="1"/>
              <a:t>jieba.lcut_for_search</a:t>
            </a:r>
            <a:r>
              <a:rPr lang="en-US" altLang="zh-CN" sz="1800" dirty="0"/>
              <a:t> </a:t>
            </a:r>
            <a:r>
              <a:rPr lang="zh-CN" altLang="en-US" sz="1800" dirty="0"/>
              <a:t>直接返回 </a:t>
            </a:r>
            <a:r>
              <a:rPr lang="en-US" altLang="zh-CN" sz="1800" dirty="0"/>
              <a:t>list</a:t>
            </a:r>
          </a:p>
          <a:p>
            <a:pPr marL="272114" lvl="1" indent="-272114">
              <a:lnSpc>
                <a:spcPct val="150000"/>
              </a:lnSpc>
              <a:buFont typeface="Wingdings" panose="05000000000000000000" pitchFamily="2" charset="2"/>
              <a:buChar char="Ø"/>
            </a:pPr>
            <a:r>
              <a:rPr lang="en-US" altLang="zh-CN" sz="1800" dirty="0" err="1"/>
              <a:t>jieba.Tokenizer</a:t>
            </a:r>
            <a:r>
              <a:rPr lang="en-US" altLang="zh-CN" sz="1800" dirty="0"/>
              <a:t>(dictionary=DEFAULT_DICT) </a:t>
            </a:r>
            <a:r>
              <a:rPr lang="zh-CN" altLang="en-US" sz="1800" dirty="0"/>
              <a:t>新建自定义分词器，可用于同时使用不同词典。</a:t>
            </a:r>
            <a:r>
              <a:rPr lang="en-US" altLang="zh-CN" sz="1800" dirty="0" err="1"/>
              <a:t>jieba.dt</a:t>
            </a:r>
            <a:r>
              <a:rPr lang="en-US" altLang="zh-CN" sz="1800" dirty="0"/>
              <a:t> </a:t>
            </a:r>
            <a:r>
              <a:rPr lang="zh-CN" altLang="en-US" sz="1800" dirty="0"/>
              <a:t>为默认分词器，所有全局分词相关函数都是该分词器的映射。</a:t>
            </a:r>
          </a:p>
          <a:p>
            <a:endParaRPr lang="zh-CN" altLang="en-US" dirty="0"/>
          </a:p>
        </p:txBody>
      </p:sp>
      <p:sp>
        <p:nvSpPr>
          <p:cNvPr id="3" name="标题 2">
            <a:extLst>
              <a:ext uri="{FF2B5EF4-FFF2-40B4-BE49-F238E27FC236}">
                <a16:creationId xmlns:a16="http://schemas.microsoft.com/office/drawing/2014/main" id="{AEAD78E6-B1C8-45F0-AA09-3D759814EDFB}"/>
              </a:ext>
            </a:extLst>
          </p:cNvPr>
          <p:cNvSpPr>
            <a:spLocks noGrp="1"/>
          </p:cNvSpPr>
          <p:nvPr>
            <p:ph type="title"/>
          </p:nvPr>
        </p:nvSpPr>
        <p:spPr/>
        <p:txBody>
          <a:bodyPr/>
          <a:lstStyle/>
          <a:p>
            <a:r>
              <a:rPr lang="en-US" altLang="zh-CN" dirty="0" err="1"/>
              <a:t>jieba</a:t>
            </a:r>
            <a:r>
              <a:rPr lang="zh-CN" altLang="en-US" dirty="0"/>
              <a:t>库</a:t>
            </a:r>
          </a:p>
        </p:txBody>
      </p:sp>
    </p:spTree>
    <p:extLst>
      <p:ext uri="{BB962C8B-B14F-4D97-AF65-F5344CB8AC3E}">
        <p14:creationId xmlns:p14="http://schemas.microsoft.com/office/powerpoint/2010/main" val="3848186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1881188" y="3357563"/>
            <a:ext cx="3571875" cy="0"/>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2999656" y="3717032"/>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fontAlgn="auto" hangingPunct="1">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6" name="AutoShape 12">
            <a:hlinkClick r:id="" action="ppaction://noaction" highlightClick="1"/>
          </p:cNvPr>
          <p:cNvSpPr>
            <a:spLocks noChangeArrowheads="1"/>
          </p:cNvSpPr>
          <p:nvPr/>
        </p:nvSpPr>
        <p:spPr bwMode="auto">
          <a:xfrm>
            <a:off x="4368801" y="3444876"/>
            <a:ext cx="4602163" cy="576263"/>
          </a:xfrm>
          <a:prstGeom prst="actionButtonBlank">
            <a:avLst/>
          </a:prstGeom>
          <a:solidFill>
            <a:srgbClr val="FB9708"/>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b="1" dirty="0">
                <a:solidFill>
                  <a:schemeClr val="bg1"/>
                </a:solidFill>
                <a:latin typeface="微软雅黑" pitchFamily="34" charset="-122"/>
                <a:ea typeface="微软雅黑" pitchFamily="34" charset="-122"/>
                <a:sym typeface="微软雅黑" pitchFamily="34" charset="-122"/>
              </a:rPr>
              <a:t> </a:t>
            </a:r>
            <a:r>
              <a:rPr lang="zh-CN" altLang="en-US" sz="1800" dirty="0">
                <a:solidFill>
                  <a:schemeClr val="bg1"/>
                </a:solidFill>
                <a:latin typeface="微软雅黑" pitchFamily="34" charset="-122"/>
                <a:ea typeface="微软雅黑" pitchFamily="34" charset="-122"/>
                <a:sym typeface="微软雅黑" pitchFamily="34" charset="-122"/>
              </a:rPr>
              <a:t>上机实验</a:t>
            </a:r>
          </a:p>
        </p:txBody>
      </p:sp>
      <p:sp>
        <p:nvSpPr>
          <p:cNvPr id="7" name="Oval 13">
            <a:hlinkClick r:id="" action="ppaction://noaction" highlightClick="1"/>
          </p:cNvPr>
          <p:cNvSpPr>
            <a:spLocks noChangeArrowheads="1"/>
          </p:cNvSpPr>
          <p:nvPr/>
        </p:nvSpPr>
        <p:spPr bwMode="auto">
          <a:xfrm>
            <a:off x="3379789" y="3444876"/>
            <a:ext cx="623887" cy="576263"/>
          </a:xfrm>
          <a:prstGeom prst="ellipse">
            <a:avLst/>
          </a:prstGeom>
          <a:solidFill>
            <a:srgbClr val="FB9708"/>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3</a:t>
            </a:r>
          </a:p>
        </p:txBody>
      </p:sp>
      <p:sp>
        <p:nvSpPr>
          <p:cNvPr id="8" name="Oval 15">
            <a:hlinkClick r:id="" action="ppaction://noaction" highlightClick="1"/>
          </p:cNvPr>
          <p:cNvSpPr>
            <a:spLocks noChangeArrowheads="1"/>
          </p:cNvSpPr>
          <p:nvPr/>
        </p:nvSpPr>
        <p:spPr bwMode="auto">
          <a:xfrm>
            <a:off x="3379789" y="2003410"/>
            <a:ext cx="623887" cy="576262"/>
          </a:xfrm>
          <a:prstGeom prst="ellipse">
            <a:avLst/>
          </a:prstGeom>
          <a:solidFill>
            <a:srgbClr val="064BB2"/>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1</a:t>
            </a:r>
          </a:p>
        </p:txBody>
      </p:sp>
      <p:sp>
        <p:nvSpPr>
          <p:cNvPr id="9" name="AutoShape 17">
            <a:hlinkClick r:id="" action="ppaction://noaction" highlightClick="1"/>
          </p:cNvPr>
          <p:cNvSpPr>
            <a:spLocks noChangeArrowheads="1"/>
          </p:cNvSpPr>
          <p:nvPr/>
        </p:nvSpPr>
        <p:spPr bwMode="auto">
          <a:xfrm>
            <a:off x="4368801" y="2003410"/>
            <a:ext cx="4602163" cy="576262"/>
          </a:xfrm>
          <a:prstGeom prst="actionButtonBlank">
            <a:avLst/>
          </a:prstGeom>
          <a:solidFill>
            <a:srgbClr val="064BB2"/>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背景与挖掘目标</a:t>
            </a:r>
            <a:endParaRPr lang="zh-CN" altLang="en-US" sz="1800" dirty="0">
              <a:solidFill>
                <a:schemeClr val="bg1"/>
              </a:solidFill>
              <a:latin typeface="微软雅黑" pitchFamily="34" charset="-122"/>
              <a:ea typeface="微软雅黑" pitchFamily="34" charset="-122"/>
            </a:endParaRPr>
          </a:p>
        </p:txBody>
      </p:sp>
      <p:sp>
        <p:nvSpPr>
          <p:cNvPr id="10" name="Oval 13">
            <a:hlinkClick r:id="" action="ppaction://noaction" highlightClick="1"/>
          </p:cNvPr>
          <p:cNvSpPr>
            <a:spLocks noChangeArrowheads="1"/>
          </p:cNvSpPr>
          <p:nvPr/>
        </p:nvSpPr>
        <p:spPr bwMode="auto">
          <a:xfrm>
            <a:off x="3379789" y="4217988"/>
            <a:ext cx="623887" cy="576262"/>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4</a:t>
            </a:r>
          </a:p>
        </p:txBody>
      </p:sp>
      <p:sp>
        <p:nvSpPr>
          <p:cNvPr id="11" name="AutoShape 12">
            <a:hlinkClick r:id="" action="ppaction://noaction" highlightClick="1"/>
          </p:cNvPr>
          <p:cNvSpPr>
            <a:spLocks noChangeArrowheads="1"/>
          </p:cNvSpPr>
          <p:nvPr/>
        </p:nvSpPr>
        <p:spPr bwMode="auto">
          <a:xfrm>
            <a:off x="4368801" y="2714626"/>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分析方法与过程</a:t>
            </a:r>
            <a:endParaRPr lang="zh-CN" altLang="en-US" sz="1800" dirty="0">
              <a:solidFill>
                <a:schemeClr val="bg1"/>
              </a:solidFill>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79789" y="2714626"/>
            <a:ext cx="623887" cy="576263"/>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2</a:t>
            </a:r>
          </a:p>
        </p:txBody>
      </p:sp>
      <p:sp>
        <p:nvSpPr>
          <p:cNvPr id="13" name="AutoShape 12">
            <a:hlinkClick r:id="" action="ppaction://noaction" highlightClick="1"/>
          </p:cNvPr>
          <p:cNvSpPr>
            <a:spLocks noChangeArrowheads="1"/>
          </p:cNvSpPr>
          <p:nvPr/>
        </p:nvSpPr>
        <p:spPr bwMode="auto">
          <a:xfrm>
            <a:off x="4381501" y="4210051"/>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rPr>
              <a:t>拓展思考</a:t>
            </a:r>
          </a:p>
        </p:txBody>
      </p:sp>
      <p:sp>
        <p:nvSpPr>
          <p:cNvPr id="21520" name="标题 13"/>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478882867"/>
      </p:ext>
    </p:extLst>
  </p:cSld>
  <p:clrMapOvr>
    <a:masterClrMapping/>
  </p:clrMapOvr>
  <p:transition advTm="219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24931" name="Rectangle 5"/>
          <p:cNvSpPr>
            <a:spLocks noChangeArrowheads="1"/>
          </p:cNvSpPr>
          <p:nvPr/>
        </p:nvSpPr>
        <p:spPr bwMode="auto">
          <a:xfrm>
            <a:off x="1524001" y="168480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24932" name="Rectangle 6"/>
          <p:cNvSpPr>
            <a:spLocks noChangeArrowheads="1"/>
          </p:cNvSpPr>
          <p:nvPr/>
        </p:nvSpPr>
        <p:spPr bwMode="auto">
          <a:xfrm>
            <a:off x="1524001" y="264683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24933" name="Rectangle 9"/>
          <p:cNvSpPr>
            <a:spLocks noChangeArrowheads="1"/>
          </p:cNvSpPr>
          <p:nvPr/>
        </p:nvSpPr>
        <p:spPr bwMode="auto">
          <a:xfrm>
            <a:off x="1524001" y="2694459"/>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4" name="内容占位符 3">
            <a:extLst>
              <a:ext uri="{FF2B5EF4-FFF2-40B4-BE49-F238E27FC236}">
                <a16:creationId xmlns:a16="http://schemas.microsoft.com/office/drawing/2014/main" id="{3A6FB01A-A595-40B2-983F-3FF7161ACA20}"/>
              </a:ext>
            </a:extLst>
          </p:cNvPr>
          <p:cNvSpPr>
            <a:spLocks noGrp="1"/>
          </p:cNvSpPr>
          <p:nvPr>
            <p:ph idx="1"/>
          </p:nvPr>
        </p:nvSpPr>
        <p:spPr/>
        <p:txBody>
          <a:bodyPr/>
          <a:lstStyle/>
          <a:p>
            <a:pPr marL="457200" indent="-457200">
              <a:buClr>
                <a:srgbClr val="064BB2"/>
              </a:buClr>
              <a:buFont typeface="+mj-lt"/>
              <a:buAutoNum type="arabicPeriod"/>
            </a:pPr>
            <a:r>
              <a:rPr lang="zh-CN" altLang="en-US" sz="2000" dirty="0"/>
              <a:t>实验目的</a:t>
            </a:r>
          </a:p>
          <a:p>
            <a:pPr marL="705718" lvl="1" indent="-342900">
              <a:lnSpc>
                <a:spcPct val="150000"/>
              </a:lnSpc>
              <a:buClr>
                <a:srgbClr val="064BB2"/>
              </a:buClr>
              <a:buFont typeface="+mj-lt"/>
              <a:buAutoNum type="arabicPeriod"/>
            </a:pPr>
            <a:r>
              <a:rPr lang="zh-CN" altLang="en-US" sz="1800" dirty="0"/>
              <a:t>学习运用</a:t>
            </a:r>
            <a:r>
              <a:rPr lang="en-US" altLang="zh-CN" sz="1800" dirty="0"/>
              <a:t>Python</a:t>
            </a:r>
            <a:r>
              <a:rPr lang="zh-CN" altLang="en-US" sz="1800" dirty="0"/>
              <a:t>对文本数据做数据清洗（预处理）。</a:t>
            </a:r>
          </a:p>
          <a:p>
            <a:pPr marL="705718" lvl="1" indent="-342900">
              <a:lnSpc>
                <a:spcPct val="150000"/>
              </a:lnSpc>
              <a:buClr>
                <a:srgbClr val="064BB2"/>
              </a:buClr>
              <a:buFont typeface="+mj-lt"/>
              <a:buAutoNum type="arabicPeriod"/>
            </a:pPr>
            <a:r>
              <a:rPr lang="zh-CN" altLang="en-US" sz="1800" dirty="0"/>
              <a:t>学习运用</a:t>
            </a:r>
            <a:r>
              <a:rPr lang="en-US" altLang="zh-CN" sz="1800" dirty="0"/>
              <a:t>ROSTCM6</a:t>
            </a:r>
            <a:r>
              <a:rPr lang="zh-CN" altLang="en-US" sz="1800" dirty="0"/>
              <a:t>对评论文本分类。</a:t>
            </a:r>
          </a:p>
          <a:p>
            <a:pPr marL="705718" lvl="1" indent="-342900">
              <a:lnSpc>
                <a:spcPct val="150000"/>
              </a:lnSpc>
              <a:buClr>
                <a:srgbClr val="064BB2"/>
              </a:buClr>
              <a:buFont typeface="+mj-lt"/>
              <a:buAutoNum type="arabicPeriod"/>
            </a:pPr>
            <a:r>
              <a:rPr lang="zh-CN" altLang="en-US" sz="1800" dirty="0"/>
              <a:t>学习运用</a:t>
            </a:r>
            <a:r>
              <a:rPr lang="en-US" altLang="zh-CN" sz="1800" dirty="0"/>
              <a:t>Python</a:t>
            </a:r>
            <a:r>
              <a:rPr lang="zh-CN" altLang="en-US" sz="1800" dirty="0"/>
              <a:t>对文本做分词处理</a:t>
            </a:r>
          </a:p>
          <a:p>
            <a:pPr marL="705718" lvl="1" indent="-342900">
              <a:lnSpc>
                <a:spcPct val="150000"/>
              </a:lnSpc>
              <a:buClr>
                <a:srgbClr val="064BB2"/>
              </a:buClr>
              <a:buFont typeface="+mj-lt"/>
              <a:buAutoNum type="arabicPeriod"/>
            </a:pPr>
            <a:r>
              <a:rPr lang="zh-CN" altLang="en-US" sz="1800" dirty="0"/>
              <a:t>加深对</a:t>
            </a:r>
            <a:r>
              <a:rPr lang="en-US" altLang="zh-CN" sz="1800" dirty="0"/>
              <a:t>LDA</a:t>
            </a:r>
            <a:r>
              <a:rPr lang="zh-CN" altLang="en-US" sz="1800" dirty="0"/>
              <a:t>主题分析算法原理的理解及使用。</a:t>
            </a:r>
          </a:p>
          <a:p>
            <a:pPr marL="705718" lvl="1" indent="-342900">
              <a:lnSpc>
                <a:spcPct val="150000"/>
              </a:lnSpc>
              <a:buClr>
                <a:srgbClr val="064BB2"/>
              </a:buClr>
              <a:buFont typeface="+mj-lt"/>
              <a:buAutoNum type="arabicPeriod"/>
            </a:pPr>
            <a:r>
              <a:rPr lang="zh-CN" altLang="en-US" sz="1800" dirty="0"/>
              <a:t>掌握使用</a:t>
            </a:r>
            <a:r>
              <a:rPr lang="en-US" altLang="zh-CN" sz="1800" dirty="0"/>
              <a:t>LDA</a:t>
            </a:r>
            <a:r>
              <a:rPr lang="zh-CN" altLang="en-US" sz="1800" dirty="0"/>
              <a:t>主题分析算法解决实际问题的方法。</a:t>
            </a:r>
          </a:p>
          <a:p>
            <a:pPr marL="457200" indent="-457200">
              <a:buClr>
                <a:srgbClr val="064BB2"/>
              </a:buClr>
              <a:buFont typeface="+mj-lt"/>
              <a:buAutoNum type="arabicPeriod"/>
            </a:pPr>
            <a:r>
              <a:rPr lang="zh-CN" altLang="en-US" sz="2000" dirty="0"/>
              <a:t>实验内容</a:t>
            </a:r>
          </a:p>
          <a:p>
            <a:pPr marL="705718" lvl="1" indent="-342900">
              <a:lnSpc>
                <a:spcPct val="150000"/>
              </a:lnSpc>
              <a:buClr>
                <a:srgbClr val="064BB2"/>
              </a:buClr>
              <a:buFont typeface="+mj-lt"/>
              <a:buAutoNum type="arabicPeriod"/>
            </a:pPr>
            <a:r>
              <a:rPr lang="zh-CN" altLang="en-US" sz="1800" dirty="0"/>
              <a:t>京东评论数据中有众多品牌的评论，数据见“上机实验</a:t>
            </a:r>
            <a:r>
              <a:rPr lang="en-US" altLang="zh-CN" sz="1800" dirty="0"/>
              <a:t>/data/huizong.csv”</a:t>
            </a:r>
            <a:r>
              <a:rPr lang="zh-CN" altLang="en-US" sz="1800" dirty="0"/>
              <a:t>，从</a:t>
            </a:r>
            <a:r>
              <a:rPr lang="en-US" altLang="zh-CN" sz="1800" dirty="0"/>
              <a:t>csv</a:t>
            </a:r>
            <a:r>
              <a:rPr lang="zh-CN" altLang="en-US" sz="1800" dirty="0"/>
              <a:t>文件中，提取出某个品牌的评论数据（如海尔），并对数据做预处理。</a:t>
            </a:r>
          </a:p>
          <a:p>
            <a:pPr marL="705718" lvl="1" indent="-342900">
              <a:lnSpc>
                <a:spcPct val="150000"/>
              </a:lnSpc>
              <a:buClr>
                <a:srgbClr val="064BB2"/>
              </a:buClr>
              <a:buFont typeface="+mj-lt"/>
              <a:buAutoNum type="arabicPeriod"/>
            </a:pPr>
            <a:r>
              <a:rPr lang="zh-CN" altLang="en-US" sz="1800" dirty="0"/>
              <a:t>将原始数据做完预处理后，再利用</a:t>
            </a:r>
            <a:r>
              <a:rPr lang="en-US" altLang="zh-CN" sz="1800" dirty="0"/>
              <a:t>ROSTCM6</a:t>
            </a:r>
            <a:r>
              <a:rPr lang="zh-CN" altLang="en-US" sz="1800" dirty="0"/>
              <a:t>对划分评论数据，并对两个文本做分词处理和</a:t>
            </a:r>
            <a:r>
              <a:rPr lang="en-US" altLang="zh-CN" sz="1800" dirty="0"/>
              <a:t>LDA</a:t>
            </a:r>
            <a:r>
              <a:rPr lang="zh-CN" altLang="en-US" sz="1800" dirty="0"/>
              <a:t>主题分析。</a:t>
            </a:r>
          </a:p>
        </p:txBody>
      </p:sp>
      <p:sp>
        <p:nvSpPr>
          <p:cNvPr id="124934" name="标题 3"/>
          <p:cNvSpPr>
            <a:spLocks noGrp="1"/>
          </p:cNvSpPr>
          <p:nvPr>
            <p:ph type="title"/>
          </p:nvPr>
        </p:nvSpPr>
        <p:spPr/>
        <p:txBody>
          <a:bodyPr/>
          <a:lstStyle/>
          <a:p>
            <a:r>
              <a:rPr lang="zh-CN" altLang="en-US"/>
              <a:t>上机实验</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1881188" y="3357563"/>
            <a:ext cx="3571875" cy="0"/>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2999656" y="4509120"/>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fontAlgn="auto" hangingPunct="1">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6" name="AutoShape 12">
            <a:hlinkClick r:id="" action="ppaction://noaction" highlightClick="1"/>
          </p:cNvPr>
          <p:cNvSpPr>
            <a:spLocks noChangeArrowheads="1"/>
          </p:cNvSpPr>
          <p:nvPr/>
        </p:nvSpPr>
        <p:spPr bwMode="auto">
          <a:xfrm>
            <a:off x="4368801" y="3444876"/>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b="1" dirty="0">
                <a:solidFill>
                  <a:schemeClr val="bg1"/>
                </a:solidFill>
                <a:latin typeface="微软雅黑" pitchFamily="34" charset="-122"/>
                <a:ea typeface="微软雅黑" pitchFamily="34" charset="-122"/>
                <a:sym typeface="微软雅黑" pitchFamily="34" charset="-122"/>
              </a:rPr>
              <a:t> </a:t>
            </a:r>
            <a:r>
              <a:rPr lang="zh-CN" altLang="en-US" sz="1800" dirty="0">
                <a:solidFill>
                  <a:schemeClr val="bg1"/>
                </a:solidFill>
                <a:latin typeface="微软雅黑" pitchFamily="34" charset="-122"/>
                <a:ea typeface="微软雅黑" pitchFamily="34" charset="-122"/>
                <a:sym typeface="微软雅黑" pitchFamily="34" charset="-122"/>
              </a:rPr>
              <a:t>上机实验</a:t>
            </a:r>
          </a:p>
        </p:txBody>
      </p:sp>
      <p:sp>
        <p:nvSpPr>
          <p:cNvPr id="7" name="Oval 13">
            <a:hlinkClick r:id="" action="ppaction://noaction" highlightClick="1"/>
          </p:cNvPr>
          <p:cNvSpPr>
            <a:spLocks noChangeArrowheads="1"/>
          </p:cNvSpPr>
          <p:nvPr/>
        </p:nvSpPr>
        <p:spPr bwMode="auto">
          <a:xfrm>
            <a:off x="3379789" y="3444876"/>
            <a:ext cx="623887" cy="576263"/>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3</a:t>
            </a:r>
          </a:p>
        </p:txBody>
      </p:sp>
      <p:sp>
        <p:nvSpPr>
          <p:cNvPr id="8" name="Oval 15">
            <a:hlinkClick r:id="" action="ppaction://noaction" highlightClick="1"/>
          </p:cNvPr>
          <p:cNvSpPr>
            <a:spLocks noChangeArrowheads="1"/>
          </p:cNvSpPr>
          <p:nvPr/>
        </p:nvSpPr>
        <p:spPr bwMode="auto">
          <a:xfrm>
            <a:off x="3379789" y="2003410"/>
            <a:ext cx="623887" cy="576262"/>
          </a:xfrm>
          <a:prstGeom prst="ellipse">
            <a:avLst/>
          </a:prstGeom>
          <a:solidFill>
            <a:srgbClr val="064BB2"/>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1</a:t>
            </a:r>
          </a:p>
        </p:txBody>
      </p:sp>
      <p:sp>
        <p:nvSpPr>
          <p:cNvPr id="9" name="AutoShape 17">
            <a:hlinkClick r:id="" action="ppaction://noaction" highlightClick="1"/>
          </p:cNvPr>
          <p:cNvSpPr>
            <a:spLocks noChangeArrowheads="1"/>
          </p:cNvSpPr>
          <p:nvPr/>
        </p:nvSpPr>
        <p:spPr bwMode="auto">
          <a:xfrm>
            <a:off x="4368801" y="2003410"/>
            <a:ext cx="4602163" cy="576262"/>
          </a:xfrm>
          <a:prstGeom prst="actionButtonBlank">
            <a:avLst/>
          </a:prstGeom>
          <a:solidFill>
            <a:srgbClr val="064BB2"/>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背景与挖掘目标</a:t>
            </a:r>
            <a:endParaRPr lang="zh-CN" altLang="en-US" sz="1800" dirty="0">
              <a:solidFill>
                <a:schemeClr val="bg1"/>
              </a:solidFill>
              <a:latin typeface="微软雅黑" pitchFamily="34" charset="-122"/>
              <a:ea typeface="微软雅黑" pitchFamily="34" charset="-122"/>
            </a:endParaRPr>
          </a:p>
        </p:txBody>
      </p:sp>
      <p:sp>
        <p:nvSpPr>
          <p:cNvPr id="10" name="Oval 13">
            <a:hlinkClick r:id="" action="ppaction://noaction" highlightClick="1"/>
          </p:cNvPr>
          <p:cNvSpPr>
            <a:spLocks noChangeArrowheads="1"/>
          </p:cNvSpPr>
          <p:nvPr/>
        </p:nvSpPr>
        <p:spPr bwMode="auto">
          <a:xfrm>
            <a:off x="3379789" y="4217988"/>
            <a:ext cx="623887" cy="576262"/>
          </a:xfrm>
          <a:prstGeom prst="ellipse">
            <a:avLst/>
          </a:prstGeom>
          <a:solidFill>
            <a:srgbClr val="FB9708"/>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4</a:t>
            </a:r>
          </a:p>
        </p:txBody>
      </p:sp>
      <p:sp>
        <p:nvSpPr>
          <p:cNvPr id="11" name="AutoShape 12">
            <a:hlinkClick r:id="" action="ppaction://noaction" highlightClick="1"/>
          </p:cNvPr>
          <p:cNvSpPr>
            <a:spLocks noChangeArrowheads="1"/>
          </p:cNvSpPr>
          <p:nvPr/>
        </p:nvSpPr>
        <p:spPr bwMode="auto">
          <a:xfrm>
            <a:off x="4368801" y="2714626"/>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分析方法与过程</a:t>
            </a:r>
            <a:endParaRPr lang="zh-CN" altLang="en-US" sz="1800" dirty="0">
              <a:solidFill>
                <a:schemeClr val="bg1"/>
              </a:solidFill>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79789" y="2714626"/>
            <a:ext cx="623887" cy="576263"/>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2</a:t>
            </a:r>
          </a:p>
        </p:txBody>
      </p:sp>
      <p:sp>
        <p:nvSpPr>
          <p:cNvPr id="13" name="AutoShape 12">
            <a:hlinkClick r:id="" action="ppaction://noaction" highlightClick="1"/>
          </p:cNvPr>
          <p:cNvSpPr>
            <a:spLocks noChangeArrowheads="1"/>
          </p:cNvSpPr>
          <p:nvPr/>
        </p:nvSpPr>
        <p:spPr bwMode="auto">
          <a:xfrm>
            <a:off x="4381501" y="4210051"/>
            <a:ext cx="4602163" cy="576263"/>
          </a:xfrm>
          <a:prstGeom prst="actionButtonBlank">
            <a:avLst/>
          </a:prstGeom>
          <a:solidFill>
            <a:srgbClr val="FB9708"/>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rPr>
              <a:t>拓展思考</a:t>
            </a:r>
          </a:p>
        </p:txBody>
      </p:sp>
      <p:sp>
        <p:nvSpPr>
          <p:cNvPr id="21520" name="标题 13"/>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3259352236"/>
      </p:ext>
    </p:extLst>
  </p:cSld>
  <p:clrMapOvr>
    <a:masterClrMapping/>
  </p:clrMapOvr>
  <p:transition advTm="219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4" name="内容占位符 3">
            <a:extLst>
              <a:ext uri="{FF2B5EF4-FFF2-40B4-BE49-F238E27FC236}">
                <a16:creationId xmlns:a16="http://schemas.microsoft.com/office/drawing/2014/main" id="{6FCEA91D-A668-425A-990C-14D86A488BC2}"/>
              </a:ext>
            </a:extLst>
          </p:cNvPr>
          <p:cNvSpPr>
            <a:spLocks noGrp="1"/>
          </p:cNvSpPr>
          <p:nvPr>
            <p:ph idx="1"/>
          </p:nvPr>
        </p:nvSpPr>
        <p:spPr/>
        <p:txBody>
          <a:bodyPr/>
          <a:lstStyle/>
          <a:p>
            <a:r>
              <a:rPr lang="en-US" altLang="zh-CN" dirty="0"/>
              <a:t>AHP(Analytical </a:t>
            </a:r>
            <a:r>
              <a:rPr lang="en-US" altLang="zh-CN" dirty="0" err="1"/>
              <a:t>Hierachy</a:t>
            </a:r>
            <a:r>
              <a:rPr lang="en-US" altLang="zh-CN" dirty="0"/>
              <a:t> Process,</a:t>
            </a:r>
            <a:r>
              <a:rPr lang="zh-CN" altLang="en-US" dirty="0"/>
              <a:t>应用层次分析法</a:t>
            </a:r>
            <a:r>
              <a:rPr lang="en-US" altLang="zh-CN" dirty="0"/>
              <a:t>) </a:t>
            </a:r>
            <a:r>
              <a:rPr lang="zh-CN" altLang="en-US" dirty="0"/>
              <a:t>是匹兹堡大学</a:t>
            </a:r>
            <a:r>
              <a:rPr lang="en-US" altLang="zh-CN" dirty="0"/>
              <a:t>T. L. </a:t>
            </a:r>
            <a:r>
              <a:rPr lang="en-US" altLang="zh-CN" dirty="0" err="1"/>
              <a:t>Saaty</a:t>
            </a:r>
            <a:r>
              <a:rPr lang="zh-CN" altLang="en-US" dirty="0"/>
              <a:t>教授在</a:t>
            </a:r>
            <a:r>
              <a:rPr lang="en-US" altLang="zh-CN" dirty="0"/>
              <a:t>20</a:t>
            </a:r>
            <a:r>
              <a:rPr lang="zh-CN" altLang="en-US" dirty="0"/>
              <a:t>世纪</a:t>
            </a:r>
            <a:r>
              <a:rPr lang="en-US" altLang="zh-CN" dirty="0"/>
              <a:t>70</a:t>
            </a:r>
            <a:r>
              <a:rPr lang="zh-CN" altLang="en-US" dirty="0"/>
              <a:t>年代初期提出对定性问题进行定量分析的一种渐变灵活的多准则决策方案，其特点在于把复杂问题中的各种因素通过划分为相互联系的有序层次，使之条理化，根据对有一定客观现实的主观两两比较，把专家意见和分析者的客观判断结果直接有效的结合起来，而后利用数学方法计算每一层元素相对重要性次序的权值，最终通过所有层次间的总排序计算所有元素的相对权重并进行排序从而分析消费者决策。</a:t>
            </a:r>
          </a:p>
          <a:p>
            <a:endParaRPr lang="zh-CN" altLang="en-US" dirty="0"/>
          </a:p>
        </p:txBody>
      </p:sp>
      <p:sp>
        <p:nvSpPr>
          <p:cNvPr id="129027" name="标题 3"/>
          <p:cNvSpPr>
            <a:spLocks noGrp="1"/>
          </p:cNvSpPr>
          <p:nvPr>
            <p:ph type="title"/>
          </p:nvPr>
        </p:nvSpPr>
        <p:spPr/>
        <p:txBody>
          <a:bodyPr/>
          <a:lstStyle/>
          <a:p>
            <a:r>
              <a:rPr lang="zh-CN" altLang="en-US"/>
              <a:t>拓展思考</a:t>
            </a:r>
          </a:p>
        </p:txBody>
      </p:sp>
      <p:sp>
        <p:nvSpPr>
          <p:cNvPr id="124930" name="Rectangle 2"/>
          <p:cNvSpPr>
            <a:spLocks noChangeArrowheads="1"/>
          </p:cNvSpPr>
          <p:nvPr/>
        </p:nvSpPr>
        <p:spPr bwMode="auto">
          <a:xfrm>
            <a:off x="1524001" y="-115416"/>
            <a:ext cx="184731" cy="230832"/>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4" name="内容占位符 3">
            <a:extLst>
              <a:ext uri="{FF2B5EF4-FFF2-40B4-BE49-F238E27FC236}">
                <a16:creationId xmlns:a16="http://schemas.microsoft.com/office/drawing/2014/main" id="{85095935-47A1-4D3E-A0B2-CC54F00CAFC8}"/>
              </a:ext>
            </a:extLst>
          </p:cNvPr>
          <p:cNvSpPr>
            <a:spLocks noGrp="1"/>
          </p:cNvSpPr>
          <p:nvPr>
            <p:ph idx="1"/>
          </p:nvPr>
        </p:nvSpPr>
        <p:spPr/>
        <p:txBody>
          <a:bodyPr/>
          <a:lstStyle/>
          <a:p>
            <a:r>
              <a:rPr lang="en-US" altLang="zh-CN" dirty="0"/>
              <a:t>FCE(Fuzzy Comprehensive Evaluation,</a:t>
            </a:r>
            <a:r>
              <a:rPr lang="zh-CN" altLang="en-US" dirty="0"/>
              <a:t>模糊综合评判</a:t>
            </a:r>
            <a:r>
              <a:rPr lang="en-US" altLang="zh-CN" dirty="0"/>
              <a:t>) 20</a:t>
            </a:r>
            <a:r>
              <a:rPr lang="zh-CN" altLang="en-US" dirty="0"/>
              <a:t>世纪</a:t>
            </a:r>
            <a:r>
              <a:rPr lang="en-US" altLang="zh-CN" dirty="0"/>
              <a:t>80</a:t>
            </a:r>
            <a:r>
              <a:rPr lang="zh-CN" altLang="en-US" dirty="0"/>
              <a:t>年代初，我国模糊数学领域的汪培庄教授提出了综合评判模型，并通过广大实际工作者的不断的补充发展，衍生出的适用于各种领域的评判方法。模糊综合评判的过程可简述为</a:t>
            </a:r>
            <a:r>
              <a:rPr lang="en-US" altLang="zh-CN" dirty="0"/>
              <a:t>:</a:t>
            </a:r>
            <a:r>
              <a:rPr lang="zh-CN" altLang="en-US" dirty="0"/>
              <a:t>决策者将价目标看成是由多重因素组成的因素集</a:t>
            </a:r>
            <a:r>
              <a:rPr lang="en-US" altLang="zh-CN" dirty="0"/>
              <a:t>U,</a:t>
            </a:r>
            <a:r>
              <a:rPr lang="zh-CN" altLang="en-US" dirty="0"/>
              <a:t>再设定这些因素所能选取的评审等级，组成评语的评判集合</a:t>
            </a:r>
            <a:r>
              <a:rPr lang="en-US" altLang="zh-CN" dirty="0"/>
              <a:t>V,</a:t>
            </a:r>
            <a:r>
              <a:rPr lang="zh-CN" altLang="en-US" dirty="0"/>
              <a:t>分别求出各单一因素对各个评审等级的模糊矩阵，然后根据各个因素在评价中的权重分配，通过模糊矩阵合成，求出评价的定量值。</a:t>
            </a:r>
          </a:p>
          <a:p>
            <a:r>
              <a:rPr lang="zh-CN" altLang="en-US" dirty="0"/>
              <a:t>但是这两种方法各有利弊：</a:t>
            </a:r>
            <a:r>
              <a:rPr lang="en-US" altLang="zh-CN" dirty="0"/>
              <a:t>AHP</a:t>
            </a:r>
            <a:r>
              <a:rPr lang="zh-CN" altLang="en-US" dirty="0"/>
              <a:t>中的能够准确的对决策定性，但其决策过程过程需要经过大量数据比对来最终通过概率确定权重；而</a:t>
            </a:r>
            <a:r>
              <a:rPr lang="en-US" altLang="zh-CN" dirty="0"/>
              <a:t>FCE</a:t>
            </a:r>
            <a:r>
              <a:rPr lang="zh-CN" altLang="en-US" dirty="0"/>
              <a:t>中虽然有很好的定量评价但是无法很好地对决策定性。请利用本案例的数据，尝试通过对二者的结合来实现对电商平台上热水器的购买决策分析。</a:t>
            </a:r>
          </a:p>
          <a:p>
            <a:endParaRPr lang="zh-CN" altLang="en-US" dirty="0"/>
          </a:p>
        </p:txBody>
      </p:sp>
      <p:sp>
        <p:nvSpPr>
          <p:cNvPr id="131075" name="标题 3"/>
          <p:cNvSpPr>
            <a:spLocks noGrp="1"/>
          </p:cNvSpPr>
          <p:nvPr>
            <p:ph type="title"/>
          </p:nvPr>
        </p:nvSpPr>
        <p:spPr/>
        <p:txBody>
          <a:bodyPr/>
          <a:lstStyle/>
          <a:p>
            <a:r>
              <a:rPr lang="zh-CN" altLang="en-US"/>
              <a:t>拓展思考</a:t>
            </a:r>
          </a:p>
        </p:txBody>
      </p:sp>
      <p:sp>
        <p:nvSpPr>
          <p:cNvPr id="124930" name="Rectangle 2"/>
          <p:cNvSpPr>
            <a:spLocks noChangeArrowheads="1"/>
          </p:cNvSpPr>
          <p:nvPr/>
        </p:nvSpPr>
        <p:spPr bwMode="auto">
          <a:xfrm>
            <a:off x="1524001" y="-115416"/>
            <a:ext cx="184731" cy="230832"/>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 name="内容占位符 1">
            <a:extLst>
              <a:ext uri="{FF2B5EF4-FFF2-40B4-BE49-F238E27FC236}">
                <a16:creationId xmlns:a16="http://schemas.microsoft.com/office/drawing/2014/main" id="{54EB5899-5884-48ED-8AAC-B3D4AF8AEEF0}"/>
              </a:ext>
            </a:extLst>
          </p:cNvPr>
          <p:cNvSpPr>
            <a:spLocks noGrp="1"/>
          </p:cNvSpPr>
          <p:nvPr>
            <p:ph idx="1"/>
          </p:nvPr>
        </p:nvSpPr>
        <p:spPr/>
        <p:txBody>
          <a:bodyPr/>
          <a:lstStyle/>
          <a:p>
            <a:r>
              <a:rPr lang="zh-CN" altLang="en-US" dirty="0"/>
              <a:t>划分因素层；</a:t>
            </a:r>
          </a:p>
          <a:p>
            <a:r>
              <a:rPr lang="zh-CN" altLang="en-US" dirty="0"/>
              <a:t>应用</a:t>
            </a:r>
            <a:r>
              <a:rPr lang="en-US" altLang="zh-CN" dirty="0"/>
              <a:t>AHP</a:t>
            </a:r>
            <a:r>
              <a:rPr lang="zh-CN" altLang="en-US" dirty="0"/>
              <a:t>构造消费者心理的隶属函数</a:t>
            </a:r>
            <a:endParaRPr lang="en-US" altLang="zh-CN" dirty="0"/>
          </a:p>
          <a:p>
            <a:pPr marL="0" indent="0">
              <a:buNone/>
            </a:pPr>
            <a:r>
              <a:rPr lang="en-US" altLang="zh-CN" dirty="0"/>
              <a:t>	</a:t>
            </a:r>
            <a:r>
              <a:rPr lang="zh-CN" altLang="en-US" dirty="0"/>
              <a:t>和因素权集合；</a:t>
            </a:r>
          </a:p>
          <a:p>
            <a:r>
              <a:rPr lang="zh-CN" altLang="en-US" dirty="0"/>
              <a:t>对所求结果进行综合评判</a:t>
            </a:r>
          </a:p>
          <a:p>
            <a:endParaRPr lang="zh-CN" altLang="en-US" dirty="0"/>
          </a:p>
        </p:txBody>
      </p:sp>
      <p:sp>
        <p:nvSpPr>
          <p:cNvPr id="133123" name="标题 3"/>
          <p:cNvSpPr>
            <a:spLocks noGrp="1"/>
          </p:cNvSpPr>
          <p:nvPr>
            <p:ph type="title"/>
          </p:nvPr>
        </p:nvSpPr>
        <p:spPr/>
        <p:txBody>
          <a:bodyPr/>
          <a:lstStyle/>
          <a:p>
            <a:r>
              <a:rPr lang="zh-CN" altLang="en-US"/>
              <a:t>拓展思考</a:t>
            </a:r>
          </a:p>
        </p:txBody>
      </p:sp>
      <p:sp>
        <p:nvSpPr>
          <p:cNvPr id="3" name="内容占位符 2">
            <a:extLst>
              <a:ext uri="{FF2B5EF4-FFF2-40B4-BE49-F238E27FC236}">
                <a16:creationId xmlns:a16="http://schemas.microsoft.com/office/drawing/2014/main" id="{11229377-5323-4A2C-86CA-407A801C7E6F}"/>
              </a:ext>
            </a:extLst>
          </p:cNvPr>
          <p:cNvSpPr>
            <a:spLocks noGrp="1"/>
          </p:cNvSpPr>
          <p:nvPr>
            <p:ph idx="10"/>
          </p:nvPr>
        </p:nvSpPr>
        <p:spPr/>
        <p:txBody>
          <a:bodyPr/>
          <a:lstStyle/>
          <a:p>
            <a:r>
              <a:rPr lang="en-US" altLang="zh-CN" dirty="0"/>
              <a:t>AHP-FCE</a:t>
            </a:r>
            <a:r>
              <a:rPr lang="zh-CN" altLang="en-US" dirty="0"/>
              <a:t>模型需要经历以下三个步骤，具体流程见</a:t>
            </a:r>
            <a:endParaRPr lang="en-US" altLang="zh-CN" dirty="0"/>
          </a:p>
        </p:txBody>
      </p:sp>
      <p:sp>
        <p:nvSpPr>
          <p:cNvPr id="124930" name="Rectangle 2"/>
          <p:cNvSpPr>
            <a:spLocks noChangeArrowheads="1"/>
          </p:cNvSpPr>
          <p:nvPr/>
        </p:nvSpPr>
        <p:spPr bwMode="auto">
          <a:xfrm>
            <a:off x="1524001" y="-115416"/>
            <a:ext cx="184731" cy="230832"/>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pic>
        <p:nvPicPr>
          <p:cNvPr id="13312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1565453"/>
            <a:ext cx="7793942" cy="4167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4" name="内容占位符 3">
            <a:extLst>
              <a:ext uri="{FF2B5EF4-FFF2-40B4-BE49-F238E27FC236}">
                <a16:creationId xmlns:a16="http://schemas.microsoft.com/office/drawing/2014/main" id="{9A6809B6-1A25-487A-8CC0-B42619EE93E1}"/>
              </a:ext>
            </a:extLst>
          </p:cNvPr>
          <p:cNvSpPr>
            <a:spLocks noGrp="1"/>
          </p:cNvSpPr>
          <p:nvPr>
            <p:ph idx="1"/>
          </p:nvPr>
        </p:nvSpPr>
        <p:spPr/>
        <p:txBody>
          <a:bodyPr/>
          <a:lstStyle/>
          <a:p>
            <a:r>
              <a:rPr lang="en-US" altLang="zh-CN" dirty="0"/>
              <a:t>AHP(Analytical </a:t>
            </a:r>
            <a:r>
              <a:rPr lang="en-US" altLang="zh-CN" dirty="0" err="1"/>
              <a:t>Hierachy</a:t>
            </a:r>
            <a:r>
              <a:rPr lang="en-US" altLang="zh-CN" dirty="0"/>
              <a:t> Process,</a:t>
            </a:r>
            <a:r>
              <a:rPr lang="zh-CN" altLang="en-US" dirty="0"/>
              <a:t>应用层次分析法</a:t>
            </a:r>
            <a:r>
              <a:rPr lang="en-US" altLang="zh-CN" dirty="0"/>
              <a:t>) </a:t>
            </a:r>
            <a:r>
              <a:rPr lang="zh-CN" altLang="en-US" dirty="0"/>
              <a:t>是匹兹堡大学</a:t>
            </a:r>
            <a:r>
              <a:rPr lang="en-US" altLang="zh-CN" dirty="0"/>
              <a:t>T. L. </a:t>
            </a:r>
            <a:r>
              <a:rPr lang="en-US" altLang="zh-CN" dirty="0" err="1"/>
              <a:t>Saaty</a:t>
            </a:r>
            <a:r>
              <a:rPr lang="zh-CN" altLang="en-US" dirty="0"/>
              <a:t>教授在</a:t>
            </a:r>
            <a:r>
              <a:rPr lang="en-US" altLang="zh-CN" dirty="0"/>
              <a:t>20</a:t>
            </a:r>
            <a:r>
              <a:rPr lang="zh-CN" altLang="en-US" dirty="0"/>
              <a:t>世纪</a:t>
            </a:r>
            <a:r>
              <a:rPr lang="en-US" altLang="zh-CN" dirty="0"/>
              <a:t>70</a:t>
            </a:r>
            <a:r>
              <a:rPr lang="zh-CN" altLang="en-US" dirty="0"/>
              <a:t>年代初期提出对定性问题进行定量分析的一种渐变灵活的多准则决策方案，其特点在于把复杂问题中的各种因素通过划分为相互联系的有序层次，使之条理化，根据对有一定客观现实的主观两两比较，把专家意见和分析者的客观判断结果直接有效的结合起来，而后利用数学方法计算每一层元素相对重要性次序的权值，最终通过所有层次间的总排序计算所有元素的相对权重并进行排序从而分析消费者决策。</a:t>
            </a:r>
          </a:p>
          <a:p>
            <a:endParaRPr lang="zh-CN" altLang="en-US" dirty="0"/>
          </a:p>
        </p:txBody>
      </p:sp>
      <p:sp>
        <p:nvSpPr>
          <p:cNvPr id="135171" name="标题 3"/>
          <p:cNvSpPr>
            <a:spLocks noGrp="1"/>
          </p:cNvSpPr>
          <p:nvPr>
            <p:ph type="title"/>
          </p:nvPr>
        </p:nvSpPr>
        <p:spPr/>
        <p:txBody>
          <a:bodyPr/>
          <a:lstStyle/>
          <a:p>
            <a:r>
              <a:rPr lang="zh-CN" altLang="en-US"/>
              <a:t>拓展思考</a:t>
            </a:r>
          </a:p>
        </p:txBody>
      </p:sp>
      <p:sp>
        <p:nvSpPr>
          <p:cNvPr id="124930" name="Rectangle 2"/>
          <p:cNvSpPr>
            <a:spLocks noChangeArrowheads="1"/>
          </p:cNvSpPr>
          <p:nvPr/>
        </p:nvSpPr>
        <p:spPr bwMode="auto">
          <a:xfrm>
            <a:off x="1524001" y="-115416"/>
            <a:ext cx="184731" cy="230832"/>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ChangeArrowheads="1"/>
          </p:cNvSpPr>
          <p:nvPr/>
        </p:nvSpPr>
        <p:spPr bwMode="gray">
          <a:xfrm>
            <a:off x="1524001" y="-115416"/>
            <a:ext cx="184731" cy="230832"/>
          </a:xfrm>
          <a:prstGeom prst="rect">
            <a:avLst/>
          </a:prstGeom>
          <a:noFill/>
          <a:ln>
            <a:noFill/>
          </a:ln>
          <a:effectLst>
            <a:outerShdw dist="107763" dir="2700000" algn="ctr" rotWithShape="0">
              <a:srgbClr val="B2B2B2">
                <a:alpha val="5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10246" name="Rectangle 6"/>
          <p:cNvSpPr>
            <a:spLocks noChangeArrowheads="1"/>
          </p:cNvSpPr>
          <p:nvPr/>
        </p:nvSpPr>
        <p:spPr bwMode="auto">
          <a:xfrm>
            <a:off x="1524001" y="-115416"/>
            <a:ext cx="184731" cy="230832"/>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a typeface="宋体"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4" name="内容占位符 3">
            <a:extLst>
              <a:ext uri="{FF2B5EF4-FFF2-40B4-BE49-F238E27FC236}">
                <a16:creationId xmlns:a16="http://schemas.microsoft.com/office/drawing/2014/main" id="{998FD764-B241-49ED-926B-BB0125F1FFC8}"/>
              </a:ext>
            </a:extLst>
          </p:cNvPr>
          <p:cNvSpPr>
            <a:spLocks noGrp="1"/>
          </p:cNvSpPr>
          <p:nvPr>
            <p:ph idx="1"/>
          </p:nvPr>
        </p:nvSpPr>
        <p:spPr/>
        <p:txBody>
          <a:bodyPr/>
          <a:lstStyle/>
          <a:p>
            <a:r>
              <a:rPr lang="zh-CN" altLang="en-US" dirty="0"/>
              <a:t>本文对京东平台上的热水器评论做文本挖掘分析，本次数据挖掘建模目标如下：</a:t>
            </a:r>
          </a:p>
          <a:p>
            <a:pPr lvl="1">
              <a:buFont typeface="Arial" panose="020B0604020202020204" pitchFamily="34" charset="0"/>
              <a:buChar char="•"/>
            </a:pPr>
            <a:r>
              <a:rPr lang="en-US" altLang="zh-CN" sz="1800" dirty="0"/>
              <a:t>1)	</a:t>
            </a:r>
            <a:r>
              <a:rPr lang="zh-CN" altLang="en-US" sz="1800" dirty="0"/>
              <a:t>分析某一热水器的用户情感倾向。</a:t>
            </a:r>
          </a:p>
          <a:p>
            <a:pPr lvl="1">
              <a:buFont typeface="Arial" panose="020B0604020202020204" pitchFamily="34" charset="0"/>
              <a:buChar char="•"/>
            </a:pPr>
            <a:r>
              <a:rPr lang="en-US" altLang="zh-CN" sz="1800" dirty="0"/>
              <a:t>2)	</a:t>
            </a:r>
            <a:r>
              <a:rPr lang="zh-CN" altLang="en-US" sz="1800" dirty="0"/>
              <a:t>从评论文本中挖掘出该热水器的优点与不足。</a:t>
            </a:r>
          </a:p>
          <a:p>
            <a:endParaRPr lang="zh-CN" altLang="en-US" dirty="0"/>
          </a:p>
        </p:txBody>
      </p:sp>
      <p:sp>
        <p:nvSpPr>
          <p:cNvPr id="25603" name="标题 3"/>
          <p:cNvSpPr>
            <a:spLocks noGrp="1"/>
          </p:cNvSpPr>
          <p:nvPr>
            <p:ph type="title"/>
          </p:nvPr>
        </p:nvSpPr>
        <p:spPr/>
        <p:txBody>
          <a:bodyPr/>
          <a:lstStyle/>
          <a:p>
            <a:r>
              <a:rPr lang="zh-CN" altLang="en-US"/>
              <a:t>挖掘目标</a:t>
            </a:r>
          </a:p>
        </p:txBody>
      </p:sp>
    </p:spTree>
    <p:custDataLst>
      <p:tags r:id="rId1"/>
    </p:custDataLst>
  </p:cSld>
  <p:clrMapOvr>
    <a:masterClrMapping/>
  </p:clrMapOvr>
  <p:transition advTm="442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1881188" y="3357563"/>
            <a:ext cx="3571875" cy="0"/>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2999656" y="2996952"/>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1" fontAlgn="auto" hangingPunct="1">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6" name="AutoShape 12">
            <a:hlinkClick r:id="" action="ppaction://noaction" highlightClick="1"/>
          </p:cNvPr>
          <p:cNvSpPr>
            <a:spLocks noChangeArrowheads="1"/>
          </p:cNvSpPr>
          <p:nvPr/>
        </p:nvSpPr>
        <p:spPr bwMode="auto">
          <a:xfrm>
            <a:off x="4368801" y="3444876"/>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b="1" dirty="0">
                <a:solidFill>
                  <a:schemeClr val="bg1"/>
                </a:solidFill>
                <a:latin typeface="微软雅黑" pitchFamily="34" charset="-122"/>
                <a:ea typeface="微软雅黑" pitchFamily="34" charset="-122"/>
                <a:sym typeface="微软雅黑" pitchFamily="34" charset="-122"/>
              </a:rPr>
              <a:t> </a:t>
            </a:r>
            <a:r>
              <a:rPr lang="zh-CN" altLang="en-US" sz="1800" dirty="0">
                <a:solidFill>
                  <a:schemeClr val="bg1"/>
                </a:solidFill>
                <a:latin typeface="微软雅黑" pitchFamily="34" charset="-122"/>
                <a:ea typeface="微软雅黑" pitchFamily="34" charset="-122"/>
                <a:sym typeface="微软雅黑" pitchFamily="34" charset="-122"/>
              </a:rPr>
              <a:t>上机实验</a:t>
            </a:r>
          </a:p>
        </p:txBody>
      </p:sp>
      <p:sp>
        <p:nvSpPr>
          <p:cNvPr id="7" name="Oval 13">
            <a:hlinkClick r:id="" action="ppaction://noaction" highlightClick="1"/>
          </p:cNvPr>
          <p:cNvSpPr>
            <a:spLocks noChangeArrowheads="1"/>
          </p:cNvSpPr>
          <p:nvPr/>
        </p:nvSpPr>
        <p:spPr bwMode="auto">
          <a:xfrm>
            <a:off x="3379789" y="3444876"/>
            <a:ext cx="623887" cy="576263"/>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3</a:t>
            </a:r>
          </a:p>
        </p:txBody>
      </p:sp>
      <p:sp>
        <p:nvSpPr>
          <p:cNvPr id="8" name="Oval 15">
            <a:hlinkClick r:id="" action="ppaction://noaction" highlightClick="1"/>
          </p:cNvPr>
          <p:cNvSpPr>
            <a:spLocks noChangeArrowheads="1"/>
          </p:cNvSpPr>
          <p:nvPr/>
        </p:nvSpPr>
        <p:spPr bwMode="auto">
          <a:xfrm>
            <a:off x="3379789" y="2003410"/>
            <a:ext cx="623887" cy="576262"/>
          </a:xfrm>
          <a:prstGeom prst="ellipse">
            <a:avLst/>
          </a:prstGeom>
          <a:solidFill>
            <a:srgbClr val="064BB2"/>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1</a:t>
            </a:r>
          </a:p>
        </p:txBody>
      </p:sp>
      <p:sp>
        <p:nvSpPr>
          <p:cNvPr id="9" name="AutoShape 17">
            <a:hlinkClick r:id="" action="ppaction://noaction" highlightClick="1"/>
          </p:cNvPr>
          <p:cNvSpPr>
            <a:spLocks noChangeArrowheads="1"/>
          </p:cNvSpPr>
          <p:nvPr/>
        </p:nvSpPr>
        <p:spPr bwMode="auto">
          <a:xfrm>
            <a:off x="4368801" y="2003410"/>
            <a:ext cx="4602163" cy="576262"/>
          </a:xfrm>
          <a:prstGeom prst="actionButtonBlank">
            <a:avLst/>
          </a:prstGeom>
          <a:solidFill>
            <a:srgbClr val="064BB2"/>
          </a:solidFill>
          <a:ln>
            <a:noFill/>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背景与挖掘目标</a:t>
            </a:r>
            <a:endParaRPr lang="zh-CN" altLang="en-US" sz="1800" dirty="0">
              <a:solidFill>
                <a:schemeClr val="bg1"/>
              </a:solidFill>
              <a:latin typeface="微软雅黑" pitchFamily="34" charset="-122"/>
              <a:ea typeface="微软雅黑" pitchFamily="34" charset="-122"/>
            </a:endParaRPr>
          </a:p>
        </p:txBody>
      </p:sp>
      <p:sp>
        <p:nvSpPr>
          <p:cNvPr id="10" name="Oval 13">
            <a:hlinkClick r:id="" action="ppaction://noaction" highlightClick="1"/>
          </p:cNvPr>
          <p:cNvSpPr>
            <a:spLocks noChangeArrowheads="1"/>
          </p:cNvSpPr>
          <p:nvPr/>
        </p:nvSpPr>
        <p:spPr bwMode="auto">
          <a:xfrm>
            <a:off x="3379789" y="4217988"/>
            <a:ext cx="623887" cy="576262"/>
          </a:xfrm>
          <a:prstGeom prst="ellipse">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4</a:t>
            </a:r>
          </a:p>
        </p:txBody>
      </p:sp>
      <p:sp>
        <p:nvSpPr>
          <p:cNvPr id="11" name="AutoShape 12">
            <a:hlinkClick r:id="" action="ppaction://noaction" highlightClick="1"/>
          </p:cNvPr>
          <p:cNvSpPr>
            <a:spLocks noChangeArrowheads="1"/>
          </p:cNvSpPr>
          <p:nvPr/>
        </p:nvSpPr>
        <p:spPr bwMode="auto">
          <a:xfrm>
            <a:off x="4368801" y="2714626"/>
            <a:ext cx="4602163" cy="576263"/>
          </a:xfrm>
          <a:prstGeom prst="actionButtonBlank">
            <a:avLst/>
          </a:prstGeom>
          <a:solidFill>
            <a:srgbClr val="FB9708"/>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sym typeface="微软雅黑" pitchFamily="34" charset="-122"/>
              </a:rPr>
              <a:t>分析方法与过程</a:t>
            </a:r>
            <a:endParaRPr lang="zh-CN" altLang="en-US" sz="1800" dirty="0">
              <a:solidFill>
                <a:schemeClr val="bg1"/>
              </a:solidFill>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79789" y="2714626"/>
            <a:ext cx="623887" cy="576263"/>
          </a:xfrm>
          <a:prstGeom prst="ellipse">
            <a:avLst/>
          </a:prstGeom>
          <a:solidFill>
            <a:srgbClr val="FB9708"/>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2</a:t>
            </a:r>
          </a:p>
        </p:txBody>
      </p:sp>
      <p:sp>
        <p:nvSpPr>
          <p:cNvPr id="13" name="AutoShape 12">
            <a:hlinkClick r:id="" action="ppaction://noaction" highlightClick="1"/>
          </p:cNvPr>
          <p:cNvSpPr>
            <a:spLocks noChangeArrowheads="1"/>
          </p:cNvSpPr>
          <p:nvPr/>
        </p:nvSpPr>
        <p:spPr bwMode="auto">
          <a:xfrm>
            <a:off x="4381501" y="4210051"/>
            <a:ext cx="4602163" cy="576263"/>
          </a:xfrm>
          <a:prstGeom prst="actionButtonBlank">
            <a:avLst/>
          </a:prstGeom>
          <a:solidFill>
            <a:srgbClr val="064BB2"/>
          </a:solidFill>
          <a:ln>
            <a:noFill/>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sz="1800" dirty="0">
                <a:solidFill>
                  <a:schemeClr val="bg1"/>
                </a:solidFill>
                <a:latin typeface="微软雅黑" pitchFamily="34" charset="-122"/>
                <a:ea typeface="微软雅黑" pitchFamily="34" charset="-122"/>
              </a:rPr>
              <a:t>拓展思考</a:t>
            </a:r>
          </a:p>
        </p:txBody>
      </p:sp>
      <p:sp>
        <p:nvSpPr>
          <p:cNvPr id="21520" name="标题 13"/>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502246866"/>
      </p:ext>
    </p:extLst>
  </p:cSld>
  <p:clrMapOvr>
    <a:masterClrMapping/>
  </p:clrMapOvr>
  <p:transition advTm="219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29699" name="标题 3"/>
          <p:cNvSpPr>
            <a:spLocks noGrp="1"/>
          </p:cNvSpPr>
          <p:nvPr>
            <p:ph type="title"/>
          </p:nvPr>
        </p:nvSpPr>
        <p:spPr/>
        <p:txBody>
          <a:bodyPr/>
          <a:lstStyle/>
          <a:p>
            <a:r>
              <a:rPr lang="zh-CN" altLang="en-US"/>
              <a:t>分析方法与过程</a:t>
            </a:r>
          </a:p>
        </p:txBody>
      </p:sp>
      <p:sp>
        <p:nvSpPr>
          <p:cNvPr id="4" name="内容占位符 3">
            <a:extLst>
              <a:ext uri="{FF2B5EF4-FFF2-40B4-BE49-F238E27FC236}">
                <a16:creationId xmlns:a16="http://schemas.microsoft.com/office/drawing/2014/main" id="{3EB447E8-59F0-4381-8822-B5E5CC1D1506}"/>
              </a:ext>
            </a:extLst>
          </p:cNvPr>
          <p:cNvSpPr>
            <a:spLocks noGrp="1"/>
          </p:cNvSpPr>
          <p:nvPr>
            <p:ph idx="10"/>
          </p:nvPr>
        </p:nvSpPr>
        <p:spPr/>
        <p:txBody>
          <a:bodyPr/>
          <a:lstStyle/>
          <a:p>
            <a:r>
              <a:rPr lang="zh-CN" altLang="en-US" dirty="0"/>
              <a:t>总体流程</a:t>
            </a:r>
          </a:p>
        </p:txBody>
      </p:sp>
      <p:sp>
        <p:nvSpPr>
          <p:cNvPr id="2" name="Rectangle 7"/>
          <p:cNvSpPr>
            <a:spLocks noChangeArrowheads="1"/>
          </p:cNvSpPr>
          <p:nvPr/>
        </p:nvSpPr>
        <p:spPr bwMode="auto">
          <a:xfrm>
            <a:off x="1524001" y="-115416"/>
            <a:ext cx="184731" cy="230832"/>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latin typeface="Arial" charset="0"/>
            </a:endParaRPr>
          </a:p>
        </p:txBody>
      </p:sp>
      <p:graphicFrame>
        <p:nvGraphicFramePr>
          <p:cNvPr id="29702" name="对象 2"/>
          <p:cNvGraphicFramePr>
            <a:graphicFrameLocks noChangeAspect="1"/>
          </p:cNvGraphicFramePr>
          <p:nvPr>
            <p:extLst>
              <p:ext uri="{D42A27DB-BD31-4B8C-83A1-F6EECF244321}">
                <p14:modId xmlns:p14="http://schemas.microsoft.com/office/powerpoint/2010/main" val="1127037075"/>
              </p:ext>
            </p:extLst>
          </p:nvPr>
        </p:nvGraphicFramePr>
        <p:xfrm>
          <a:off x="839416" y="1817182"/>
          <a:ext cx="9811583" cy="4276114"/>
        </p:xfrm>
        <a:graphic>
          <a:graphicData uri="http://schemas.openxmlformats.org/presentationml/2006/ole">
            <mc:AlternateContent xmlns:mc="http://schemas.openxmlformats.org/markup-compatibility/2006">
              <mc:Choice xmlns:v="urn:schemas-microsoft-com:vml" Requires="v">
                <p:oleObj spid="_x0000_s29893" name="Visio" r:id="rId4" imgW="6728258" imgH="2935591" progId="Visio.Drawing.11">
                  <p:embed/>
                </p:oleObj>
              </mc:Choice>
              <mc:Fallback>
                <p:oleObj name="Visio" r:id="rId4" imgW="6728258" imgH="2935591"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416" y="1817182"/>
                        <a:ext cx="9811583" cy="42761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Tm="11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524001" y="189384"/>
            <a:ext cx="18473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Arial" panose="020B0604020202020204" pitchFamily="34" charset="0"/>
            </a:endParaRPr>
          </a:p>
        </p:txBody>
      </p:sp>
      <p:sp>
        <p:nvSpPr>
          <p:cNvPr id="31747" name="标题 3"/>
          <p:cNvSpPr>
            <a:spLocks noGrp="1"/>
          </p:cNvSpPr>
          <p:nvPr>
            <p:ph type="title"/>
          </p:nvPr>
        </p:nvSpPr>
        <p:spPr/>
        <p:txBody>
          <a:bodyPr/>
          <a:lstStyle/>
          <a:p>
            <a:r>
              <a:rPr lang="zh-CN" altLang="en-US"/>
              <a:t>分析方法与过程</a:t>
            </a:r>
          </a:p>
        </p:txBody>
      </p:sp>
      <p:sp>
        <p:nvSpPr>
          <p:cNvPr id="3" name="内容占位符 2">
            <a:extLst>
              <a:ext uri="{FF2B5EF4-FFF2-40B4-BE49-F238E27FC236}">
                <a16:creationId xmlns:a16="http://schemas.microsoft.com/office/drawing/2014/main" id="{33029B42-150D-4CAA-B9A8-7EABADC53250}"/>
              </a:ext>
            </a:extLst>
          </p:cNvPr>
          <p:cNvSpPr>
            <a:spLocks noGrp="1"/>
          </p:cNvSpPr>
          <p:nvPr>
            <p:ph idx="10"/>
          </p:nvPr>
        </p:nvSpPr>
        <p:spPr/>
        <p:txBody>
          <a:bodyPr/>
          <a:lstStyle/>
          <a:p>
            <a:r>
              <a:rPr lang="zh-CN" altLang="en-US" dirty="0"/>
              <a:t>第</a:t>
            </a:r>
            <a:r>
              <a:rPr lang="en-US" altLang="zh-CN" dirty="0"/>
              <a:t>1</a:t>
            </a:r>
            <a:r>
              <a:rPr lang="zh-CN" altLang="en-US" dirty="0"/>
              <a:t>步：评论数据采集</a:t>
            </a:r>
          </a:p>
        </p:txBody>
      </p:sp>
      <p:pic>
        <p:nvPicPr>
          <p:cNvPr id="31749"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702" y="1565453"/>
            <a:ext cx="6950770" cy="48910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50" name="Picture 3"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70" y="1810070"/>
            <a:ext cx="6330451" cy="2987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advTm="645"/>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IMING" val="|3.1"/>
</p:tagLst>
</file>

<file path=ppt/tags/tag4.xml><?xml version="1.0" encoding="utf-8"?>
<p:tagLst xmlns:a="http://schemas.openxmlformats.org/drawingml/2006/main" xmlns:r="http://schemas.openxmlformats.org/officeDocument/2006/relationships" xmlns:p="http://schemas.openxmlformats.org/presentationml/2006/main">
  <p:tag name="TIMING" val="|3.1"/>
</p:tagLst>
</file>

<file path=ppt/tags/tag5.xml><?xml version="1.0" encoding="utf-8"?>
<p:tagLst xmlns:a="http://schemas.openxmlformats.org/drawingml/2006/main" xmlns:r="http://schemas.openxmlformats.org/officeDocument/2006/relationships" xmlns:p="http://schemas.openxmlformats.org/presentationml/2006/main">
  <p:tag name="TIMING" val="|3.1"/>
</p:tagLst>
</file>

<file path=ppt/tags/tag6.xml><?xml version="1.0" encoding="utf-8"?>
<p:tagLst xmlns:a="http://schemas.openxmlformats.org/drawingml/2006/main" xmlns:r="http://schemas.openxmlformats.org/officeDocument/2006/relationships" xmlns:p="http://schemas.openxmlformats.org/presentationml/2006/main">
  <p:tag name="TIMING" val="|1|0.6|0.7|0.7"/>
</p:tagLst>
</file>

<file path=ppt/theme/theme1.xml><?xml version="1.0" encoding="utf-8"?>
<a:theme xmlns:a="http://schemas.openxmlformats.org/drawingml/2006/main" name="ATipdm">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Tipdm" id="{036ED575-FFB3-4E35-9F3B-1148E7A50D26}" vid="{601B1E72-A8CB-4F41-98A2-3389EBBD99E0}"/>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57191</TotalTime>
  <Words>5502</Words>
  <Application>Microsoft Office PowerPoint</Application>
  <PresentationFormat>宽屏</PresentationFormat>
  <Paragraphs>619</Paragraphs>
  <Slides>58</Slides>
  <Notes>38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58</vt:i4>
      </vt:variant>
    </vt:vector>
  </HeadingPairs>
  <TitlesOfParts>
    <vt:vector size="74" baseType="lpstr">
      <vt:lpstr>黑体</vt:lpstr>
      <vt:lpstr>华文楷体</vt:lpstr>
      <vt:lpstr>华文隶书</vt:lpstr>
      <vt:lpstr>宋体</vt:lpstr>
      <vt:lpstr>微软雅黑</vt:lpstr>
      <vt:lpstr>Arial</vt:lpstr>
      <vt:lpstr>Calibri</vt:lpstr>
      <vt:lpstr>Lucida Console</vt:lpstr>
      <vt:lpstr>Symbol</vt:lpstr>
      <vt:lpstr>Times New Roman</vt:lpstr>
      <vt:lpstr>Wingdings</vt:lpstr>
      <vt:lpstr>ATipdm</vt:lpstr>
      <vt:lpstr>think-cell Slide</vt:lpstr>
      <vt:lpstr>Visio</vt:lpstr>
      <vt:lpstr>图片</vt:lpstr>
      <vt:lpstr>公式</vt:lpstr>
      <vt:lpstr>电商产品评论数据情感分析</vt:lpstr>
      <vt:lpstr>目录</vt:lpstr>
      <vt:lpstr>案例背景</vt:lpstr>
      <vt:lpstr>案例背景</vt:lpstr>
      <vt:lpstr>案例背景</vt:lpstr>
      <vt:lpstr>挖掘目标</vt:lpstr>
      <vt:lpstr>目录</vt:lpstr>
      <vt:lpstr>分析方法与过程</vt:lpstr>
      <vt:lpstr>分析方法与过程</vt:lpstr>
      <vt:lpstr>分析方法与过程</vt:lpstr>
      <vt:lpstr>抓取网络数据</vt:lpstr>
      <vt:lpstr>文本挖掘相关概念</vt:lpstr>
      <vt:lpstr>文本挖掘相关概念</vt:lpstr>
      <vt:lpstr>文本挖掘的应用</vt:lpstr>
      <vt:lpstr>文本挖掘相关概念</vt:lpstr>
      <vt:lpstr>分词的基本方法</vt:lpstr>
      <vt:lpstr>分词的基本方法</vt:lpstr>
      <vt:lpstr>其他基于匹配的分词方法</vt:lpstr>
      <vt:lpstr>分词的基本方法</vt:lpstr>
      <vt:lpstr>分词中的两大难题</vt:lpstr>
      <vt:lpstr>分词中的两大难题</vt:lpstr>
      <vt:lpstr>基于标注的方法</vt:lpstr>
      <vt:lpstr>基于标注的方法</vt:lpstr>
      <vt:lpstr>基于标注的方法</vt:lpstr>
      <vt:lpstr>Markov模型</vt:lpstr>
      <vt:lpstr>HMM模型表示</vt:lpstr>
      <vt:lpstr>HMM针对中文分词应用-Viterbi算法</vt:lpstr>
      <vt:lpstr>HMM针对中文分词应用-Viterbi算法</vt:lpstr>
      <vt:lpstr>Python安装jieba分词库</vt:lpstr>
      <vt:lpstr>snownlp文本处理库</vt:lpstr>
      <vt:lpstr>Gensim库</vt:lpstr>
      <vt:lpstr>Python注意事项</vt:lpstr>
      <vt:lpstr>分析方法与过程</vt:lpstr>
      <vt:lpstr>分析方法与过程</vt:lpstr>
      <vt:lpstr>分析方法与过程</vt:lpstr>
      <vt:lpstr>分析方法与过程</vt:lpstr>
      <vt:lpstr>分析方法与过程</vt:lpstr>
      <vt:lpstr>去除停用词</vt:lpstr>
      <vt:lpstr>情感倾向分析</vt:lpstr>
      <vt:lpstr>情感词的获取</vt:lpstr>
      <vt:lpstr>基于LDA模型的主题分析</vt:lpstr>
      <vt:lpstr>基于LDA模型的主题分析</vt:lpstr>
      <vt:lpstr>基于LDA模型的主题分析</vt:lpstr>
      <vt:lpstr>LDA模型的实现</vt:lpstr>
      <vt:lpstr>LDA模型的实现</vt:lpstr>
      <vt:lpstr>LDA模型的实现</vt:lpstr>
      <vt:lpstr>LDA模型的实现</vt:lpstr>
      <vt:lpstr>LDA模型的实现</vt:lpstr>
      <vt:lpstr>jieba库</vt:lpstr>
      <vt:lpstr>jieba库</vt:lpstr>
      <vt:lpstr>目录</vt:lpstr>
      <vt:lpstr>上机实验</vt:lpstr>
      <vt:lpstr>目录</vt:lpstr>
      <vt:lpstr>拓展思考</vt:lpstr>
      <vt:lpstr>拓展思考</vt:lpstr>
      <vt:lpstr>拓展思考</vt:lpstr>
      <vt:lpstr>拓展思考</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hui yang</cp:lastModifiedBy>
  <cp:revision>6885</cp:revision>
  <cp:lastPrinted>1601-01-01T00:00:00Z</cp:lastPrinted>
  <dcterms:created xsi:type="dcterms:W3CDTF">2009-09-22T14:48:25Z</dcterms:created>
  <dcterms:modified xsi:type="dcterms:W3CDTF">2017-11-05T15:25:52Z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