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60" r:id="rId5"/>
    <p:sldId id="258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D1FF"/>
    <a:srgbClr val="F932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5" autoAdjust="0"/>
    <p:restoredTop sz="94660"/>
  </p:normalViewPr>
  <p:slideViewPr>
    <p:cSldViewPr snapToGrid="0" showGuides="1">
      <p:cViewPr varScale="1">
        <p:scale>
          <a:sx n="91" d="100"/>
          <a:sy n="91" d="100"/>
        </p:scale>
        <p:origin x="322" y="67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700212" y="947955"/>
            <a:ext cx="8791575" cy="1546939"/>
          </a:xfrm>
        </p:spPr>
        <p:txBody>
          <a:bodyPr/>
          <a:lstStyle/>
          <a:p>
            <a:r>
              <a:rPr lang="en-US" altLang="zh-TW" dirty="0"/>
              <a:t>ML</a:t>
            </a:r>
            <a:r>
              <a:rPr lang="zh-TW" altLang="en-US" dirty="0"/>
              <a:t>乒乓球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76424" y="3036815"/>
            <a:ext cx="8374923" cy="2873230"/>
          </a:xfrm>
        </p:spPr>
        <p:txBody>
          <a:bodyPr>
            <a:normAutofit/>
          </a:bodyPr>
          <a:lstStyle/>
          <a:p>
            <a:pPr algn="r"/>
            <a:r>
              <a:rPr lang="zh-TW" altLang="en-US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指導老師</a:t>
            </a:r>
            <a:r>
              <a:rPr lang="en-US" altLang="zh-TW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:</a:t>
            </a:r>
            <a:r>
              <a:rPr lang="zh-TW" altLang="en-US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陳朝烈</a:t>
            </a:r>
            <a:endParaRPr lang="en-US" altLang="zh-TW" b="1" dirty="0">
              <a:latin typeface="Microsoft JhengHei Light" panose="020B0304030504040204" pitchFamily="34" charset="-120"/>
              <a:ea typeface="Microsoft JhengHei Light" panose="020B0304030504040204" pitchFamily="34" charset="-120"/>
              <a:cs typeface="+mn-ea"/>
              <a:sym typeface="+mn-lt"/>
            </a:endParaRPr>
          </a:p>
          <a:p>
            <a:pPr algn="r"/>
            <a:r>
              <a:rPr lang="zh-TW" altLang="en-US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學生</a:t>
            </a:r>
            <a:r>
              <a:rPr lang="en-US" altLang="zh-TW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:</a:t>
            </a:r>
            <a:r>
              <a:rPr lang="zh-TW" altLang="en-US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陳宇鎮</a:t>
            </a:r>
            <a:endParaRPr lang="en-US" altLang="zh-TW" b="1" dirty="0">
              <a:latin typeface="Microsoft JhengHei Light" panose="020B0304030504040204" pitchFamily="34" charset="-120"/>
              <a:ea typeface="Microsoft JhengHei Light" panose="020B0304030504040204" pitchFamily="34" charset="-120"/>
              <a:cs typeface="+mn-ea"/>
              <a:sym typeface="+mn-lt"/>
            </a:endParaRPr>
          </a:p>
          <a:p>
            <a:pPr algn="r"/>
            <a:r>
              <a:rPr lang="zh-TW" altLang="en-US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        朱可望</a:t>
            </a:r>
            <a:endParaRPr lang="en-US" altLang="zh-TW" b="1" dirty="0">
              <a:latin typeface="Microsoft JhengHei Light" panose="020B0304030504040204" pitchFamily="34" charset="-120"/>
              <a:ea typeface="Microsoft JhengHei Light" panose="020B0304030504040204" pitchFamily="34" charset="-120"/>
              <a:cs typeface="+mn-ea"/>
              <a:sym typeface="+mn-lt"/>
            </a:endParaRPr>
          </a:p>
          <a:p>
            <a:pPr algn="r"/>
            <a:r>
              <a:rPr lang="zh-TW" altLang="en-US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        黃柏崴</a:t>
            </a:r>
            <a:endParaRPr lang="en-US" altLang="zh-TW" b="1" dirty="0">
              <a:latin typeface="Microsoft JhengHei Light" panose="020B0304030504040204" pitchFamily="34" charset="-120"/>
              <a:ea typeface="Microsoft JhengHei Light" panose="020B0304030504040204" pitchFamily="34" charset="-120"/>
              <a:cs typeface="+mn-ea"/>
              <a:sym typeface="+mn-lt"/>
            </a:endParaRPr>
          </a:p>
          <a:p>
            <a:pPr algn="r"/>
            <a:r>
              <a:rPr lang="zh-TW" altLang="en-US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班級</a:t>
            </a:r>
            <a:r>
              <a:rPr lang="en-US" altLang="zh-TW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:</a:t>
            </a:r>
            <a:r>
              <a:rPr lang="zh-TW" altLang="en-US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電子</a:t>
            </a:r>
            <a:r>
              <a:rPr lang="en-US" altLang="zh-TW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4A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70530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遊戲說明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2501" y="294748"/>
            <a:ext cx="2380146" cy="6268503"/>
          </a:xfrm>
          <a:prstGeom prst="rect">
            <a:avLst/>
          </a:prstGeom>
        </p:spPr>
      </p:pic>
      <p:sp>
        <p:nvSpPr>
          <p:cNvPr id="9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881816" y="1594362"/>
            <a:ext cx="8300685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7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物件參數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7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場景大小：200 x 500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7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球：大小 5 x 5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7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發球 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7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從 1P 方往 2P 方向發球：起始位置 (120, 395)，速度為 (-7, -7) 即往左上 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7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從 2P 方往 1P 方向發球：起始位置 (75, 100)，速度為 (7, 7) 即往右下 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7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開場從 1P 方往 2P 方向發球，之後發球會輪流換邊。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7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球速 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7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發球球速為 7，每 200 frame 加速 1，沒有上限。 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7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不過就目前的物件寬度，速度最多到 40，再上去會因為穿透現象而無法接到球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7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平台：大小 40 x 30，移動速度 (±5, 0)。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7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1P 位置在下方，平台起始位置 (80, 420)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7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2P 位置在上方，平台起始位置 (80, 50)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7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7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回合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7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球落到任一邊平台後方後，回合結束，重啟新的回合。在一方得到指定的分數後，</a:t>
            </a:r>
            <a:br>
              <a:rPr kumimoji="0" lang="en-US" altLang="zh-TW" sz="17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 Light" panose="020B0304030504040204" pitchFamily="34" charset="-120"/>
                <a:ea typeface="微軟正黑體 Light" panose="020B0304030504040204" pitchFamily="34" charset="-120"/>
              </a:rPr>
            </a:br>
            <a:r>
              <a:rPr kumimoji="0" lang="zh-TW" altLang="zh-TW" sz="17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遊戲自動結束。</a:t>
            </a:r>
          </a:p>
        </p:txBody>
      </p:sp>
    </p:spTree>
    <p:extLst>
      <p:ext uri="{BB962C8B-B14F-4D97-AF65-F5344CB8AC3E}">
        <p14:creationId xmlns:p14="http://schemas.microsoft.com/office/powerpoint/2010/main" val="3636144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需求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43000" y="1825976"/>
            <a:ext cx="9905999" cy="3541714"/>
          </a:xfrm>
        </p:spPr>
        <p:txBody>
          <a:bodyPr>
            <a:normAutofit lnSpcReduction="10000"/>
          </a:bodyPr>
          <a:lstStyle/>
          <a:p>
            <a:r>
              <a:rPr lang="zh-TW" altLang="en-US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功能：</a:t>
            </a:r>
            <a:br>
              <a:rPr lang="en-US" altLang="zh-TW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</a:br>
            <a:r>
              <a:rPr lang="zh-TW" altLang="en-US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 成功正確的回擊球：預測球的移動方向後，預先抵達球的落點</a:t>
            </a:r>
            <a:endParaRPr lang="en-US" altLang="zh-TW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r>
              <a:rPr lang="zh-TW" altLang="en-US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效能：</a:t>
            </a:r>
            <a:br>
              <a:rPr lang="en-US" altLang="zh-TW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</a:br>
            <a:r>
              <a:rPr lang="zh-TW" altLang="en-US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 速度</a:t>
            </a:r>
            <a:r>
              <a:rPr lang="en-US" altLang="zh-TW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&gt;30</a:t>
            </a:r>
            <a:r>
              <a:rPr lang="zh-TW" altLang="en-US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前能夠回擊：至少在</a:t>
            </a:r>
            <a:r>
              <a:rPr lang="en-US" altLang="zh-TW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30</a:t>
            </a:r>
            <a:r>
              <a:rPr lang="zh-TW" altLang="en-US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前能夠無失誤的回擊球</a:t>
            </a:r>
            <a:endParaRPr lang="en-US" altLang="zh-TW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r>
              <a:rPr lang="zh-TW" altLang="en-US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限制：</a:t>
            </a:r>
            <a:br>
              <a:rPr lang="en-US" altLang="zh-TW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</a:br>
            <a:r>
              <a:rPr lang="zh-TW" altLang="en-US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 </a:t>
            </a:r>
            <a:r>
              <a:rPr lang="en-US" altLang="zh-TW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1.</a:t>
            </a:r>
            <a:r>
              <a:rPr lang="zh-TW" altLang="en-US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作業系統：</a:t>
            </a:r>
            <a:r>
              <a:rPr lang="en-US" altLang="zh-TW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Win7</a:t>
            </a:r>
            <a:r>
              <a:rPr lang="zh-TW" altLang="en-US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以上版本</a:t>
            </a:r>
            <a:br>
              <a:rPr lang="en-US" altLang="zh-TW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</a:br>
            <a:r>
              <a:rPr lang="zh-TW" altLang="en-US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 </a:t>
            </a:r>
            <a:r>
              <a:rPr lang="en-US" altLang="zh-TW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2.</a:t>
            </a:r>
            <a:r>
              <a:rPr lang="zh-TW" altLang="en-US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記憶體：</a:t>
            </a:r>
            <a:r>
              <a:rPr lang="en-US" altLang="zh-TW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4G</a:t>
            </a:r>
            <a:r>
              <a:rPr lang="zh-TW" altLang="en-US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以上</a:t>
            </a:r>
            <a:br>
              <a:rPr lang="en-US" altLang="zh-TW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</a:br>
            <a:r>
              <a:rPr lang="zh-TW" altLang="en-US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 </a:t>
            </a:r>
            <a:r>
              <a:rPr lang="en-US" altLang="zh-TW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3.</a:t>
            </a:r>
            <a:r>
              <a:rPr lang="zh-TW" altLang="en-US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軟體：</a:t>
            </a:r>
            <a:r>
              <a:rPr lang="en-US" altLang="zh-TW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python3.6</a:t>
            </a:r>
          </a:p>
        </p:txBody>
      </p:sp>
    </p:spTree>
    <p:extLst>
      <p:ext uri="{BB962C8B-B14F-4D97-AF65-F5344CB8AC3E}">
        <p14:creationId xmlns:p14="http://schemas.microsoft.com/office/powerpoint/2010/main" val="1552028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需求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43000" y="1825976"/>
            <a:ext cx="9905999" cy="3541714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介面：</a:t>
            </a:r>
            <a:br>
              <a:rPr lang="en-US" altLang="zh-TW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</a:br>
            <a:endParaRPr lang="en-US" altLang="zh-TW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5099560" y="2413152"/>
            <a:ext cx="1919855" cy="101584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Game</a:t>
            </a:r>
            <a:endParaRPr lang="zh-TW" altLang="en-US" sz="2400" dirty="0"/>
          </a:p>
        </p:txBody>
      </p:sp>
      <p:sp>
        <p:nvSpPr>
          <p:cNvPr id="6" name="圓角矩形 5"/>
          <p:cNvSpPr/>
          <p:nvPr/>
        </p:nvSpPr>
        <p:spPr>
          <a:xfrm>
            <a:off x="1588625" y="2413152"/>
            <a:ext cx="1919855" cy="101584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Rule-based</a:t>
            </a:r>
            <a:endParaRPr lang="zh-TW" altLang="en-US" sz="2400" dirty="0"/>
          </a:p>
        </p:txBody>
      </p:sp>
      <p:sp>
        <p:nvSpPr>
          <p:cNvPr id="7" name="圓角矩形 6"/>
          <p:cNvSpPr/>
          <p:nvPr/>
        </p:nvSpPr>
        <p:spPr>
          <a:xfrm>
            <a:off x="5099559" y="4814909"/>
            <a:ext cx="1919855" cy="103670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Log Files</a:t>
            </a:r>
            <a:endParaRPr lang="zh-TW" altLang="en-US" sz="2400" dirty="0"/>
          </a:p>
        </p:txBody>
      </p:sp>
      <p:sp>
        <p:nvSpPr>
          <p:cNvPr id="8" name="圓角矩形 7"/>
          <p:cNvSpPr/>
          <p:nvPr/>
        </p:nvSpPr>
        <p:spPr>
          <a:xfrm>
            <a:off x="8610495" y="2413152"/>
            <a:ext cx="2092484" cy="101584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900" dirty="0"/>
              <a:t>The model </a:t>
            </a:r>
            <a:br>
              <a:rPr lang="en-US" altLang="zh-TW" sz="1900" dirty="0"/>
            </a:br>
            <a:r>
              <a:rPr lang="en-US" altLang="zh-TW" sz="1900" dirty="0"/>
              <a:t>have been already </a:t>
            </a:r>
            <a:r>
              <a:rPr lang="en-US" altLang="zh-TW" sz="1900" dirty="0" err="1"/>
              <a:t>traing</a:t>
            </a:r>
            <a:endParaRPr lang="zh-TW" altLang="en-US" sz="1900" dirty="0"/>
          </a:p>
        </p:txBody>
      </p:sp>
      <p:sp>
        <p:nvSpPr>
          <p:cNvPr id="9" name="圓角矩形 8"/>
          <p:cNvSpPr/>
          <p:nvPr/>
        </p:nvSpPr>
        <p:spPr>
          <a:xfrm>
            <a:off x="8610495" y="4814909"/>
            <a:ext cx="2092486" cy="102668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ML</a:t>
            </a:r>
            <a:r>
              <a:rPr lang="zh-TW" altLang="en-US" sz="2400" dirty="0"/>
              <a:t> </a:t>
            </a:r>
            <a:r>
              <a:rPr lang="en-US" altLang="zh-TW" sz="2400" dirty="0"/>
              <a:t>=&gt;</a:t>
            </a:r>
            <a:r>
              <a:rPr lang="zh-TW" altLang="en-US" sz="2400" dirty="0"/>
              <a:t> </a:t>
            </a:r>
            <a:r>
              <a:rPr lang="en-US" altLang="zh-TW" sz="2400" dirty="0"/>
              <a:t>.</a:t>
            </a:r>
            <a:r>
              <a:rPr lang="en-US" altLang="zh-TW" sz="2400" dirty="0" err="1"/>
              <a:t>sav</a:t>
            </a:r>
            <a:r>
              <a:rPr lang="zh-TW" altLang="en-US" sz="24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檔</a:t>
            </a:r>
          </a:p>
        </p:txBody>
      </p:sp>
      <p:cxnSp>
        <p:nvCxnSpPr>
          <p:cNvPr id="11" name="直線單箭頭接點 10"/>
          <p:cNvCxnSpPr/>
          <p:nvPr/>
        </p:nvCxnSpPr>
        <p:spPr>
          <a:xfrm flipH="1">
            <a:off x="3527731" y="2666198"/>
            <a:ext cx="1512000" cy="9625"/>
          </a:xfrm>
          <a:prstGeom prst="straightConnector1">
            <a:avLst/>
          </a:prstGeom>
          <a:ln w="38100">
            <a:tailEnd type="triangle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 rot="10800000" flipH="1">
            <a:off x="3527731" y="3168317"/>
            <a:ext cx="1512000" cy="9625"/>
          </a:xfrm>
          <a:prstGeom prst="straightConnector1">
            <a:avLst/>
          </a:prstGeom>
          <a:ln w="38100">
            <a:tailEnd type="triangle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 flipH="1">
            <a:off x="7058955" y="3159344"/>
            <a:ext cx="1512000" cy="9625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 rot="10800000" flipH="1">
            <a:off x="7079244" y="2656573"/>
            <a:ext cx="1512000" cy="9625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3333241" y="2055065"/>
            <a:ext cx="194155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000" b="1" cap="none" spc="0" dirty="0">
                <a:ln w="9525">
                  <a:solidFill>
                    <a:schemeClr val="accent2">
                      <a:lumMod val="7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sz="2000" b="1" cap="none" spc="0" dirty="0">
                <a:ln w="9525">
                  <a:solidFill>
                    <a:schemeClr val="accent2">
                      <a:lumMod val="7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取得遊戲資訊</a:t>
            </a:r>
          </a:p>
        </p:txBody>
      </p:sp>
      <p:sp>
        <p:nvSpPr>
          <p:cNvPr id="18" name="矩形 17"/>
          <p:cNvSpPr/>
          <p:nvPr/>
        </p:nvSpPr>
        <p:spPr>
          <a:xfrm>
            <a:off x="3333242" y="3350221"/>
            <a:ext cx="194155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000" b="1" dirty="0">
                <a:ln w="9525">
                  <a:solidFill>
                    <a:schemeClr val="accent2">
                      <a:lumMod val="7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en-US" altLang="zh-TW" sz="2000" b="1" cap="none" spc="0" dirty="0">
                <a:ln w="9525">
                  <a:solidFill>
                    <a:schemeClr val="accent2">
                      <a:lumMod val="7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zh-TW" altLang="en-US" sz="2000" b="1" cap="none" spc="0" dirty="0">
                <a:ln w="9525">
                  <a:solidFill>
                    <a:schemeClr val="accent2">
                      <a:lumMod val="7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下達移動指令</a:t>
            </a:r>
          </a:p>
        </p:txBody>
      </p:sp>
      <p:cxnSp>
        <p:nvCxnSpPr>
          <p:cNvPr id="19" name="直線單箭頭接點 18"/>
          <p:cNvCxnSpPr/>
          <p:nvPr/>
        </p:nvCxnSpPr>
        <p:spPr>
          <a:xfrm flipH="1">
            <a:off x="5688534" y="3501992"/>
            <a:ext cx="4258" cy="1279770"/>
          </a:xfrm>
          <a:prstGeom prst="straightConnector1">
            <a:avLst/>
          </a:prstGeom>
          <a:ln w="38100">
            <a:tailEnd type="triangle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6444661" y="4153139"/>
            <a:ext cx="194155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000" b="1" dirty="0">
                <a:ln w="9525">
                  <a:solidFill>
                    <a:schemeClr val="accent3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7</a:t>
            </a:r>
            <a:r>
              <a:rPr lang="en-US" altLang="zh-TW" sz="2000" b="1" cap="none" spc="0" dirty="0">
                <a:ln w="9525">
                  <a:solidFill>
                    <a:schemeClr val="accent3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zh-TW" altLang="en-US" sz="2000" b="1" dirty="0">
                <a:ln w="9525">
                  <a:solidFill>
                    <a:schemeClr val="accent3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記錄遊戲數據</a:t>
            </a:r>
            <a:endParaRPr lang="zh-TW" altLang="en-US" sz="2000" b="1" cap="none" spc="0" dirty="0">
              <a:ln w="9525">
                <a:solidFill>
                  <a:schemeClr val="accent3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3" name="直線單箭頭接點 22"/>
          <p:cNvCxnSpPr/>
          <p:nvPr/>
        </p:nvCxnSpPr>
        <p:spPr>
          <a:xfrm rot="10800000" flipH="1">
            <a:off x="7079244" y="5312080"/>
            <a:ext cx="1512000" cy="9625"/>
          </a:xfrm>
          <a:prstGeom prst="straightConnector1">
            <a:avLst/>
          </a:prstGeom>
          <a:ln w="38100">
            <a:tailEnd type="triangle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7148746" y="4809961"/>
            <a:ext cx="133241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000" b="1" dirty="0">
                <a:ln w="9525">
                  <a:solidFill>
                    <a:schemeClr val="accent2">
                      <a:lumMod val="7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en-US" altLang="zh-TW" sz="2000" b="1" cap="none" spc="0" dirty="0">
                <a:ln w="9525">
                  <a:solidFill>
                    <a:schemeClr val="accent2">
                      <a:lumMod val="7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en-US" altLang="zh-TW" sz="2000" b="1" dirty="0">
                <a:ln w="9525">
                  <a:solidFill>
                    <a:schemeClr val="accent2">
                      <a:lumMod val="7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Traning</a:t>
            </a:r>
            <a:endParaRPr lang="zh-TW" altLang="en-US" sz="2000" b="1" cap="none" spc="0" dirty="0">
              <a:ln w="9525">
                <a:solidFill>
                  <a:schemeClr val="accent2">
                    <a:lumMod val="75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5" name="直線單箭頭接點 24"/>
          <p:cNvCxnSpPr/>
          <p:nvPr/>
        </p:nvCxnSpPr>
        <p:spPr>
          <a:xfrm rot="10800000" flipH="1">
            <a:off x="9656737" y="3482069"/>
            <a:ext cx="4258" cy="1279770"/>
          </a:xfrm>
          <a:prstGeom prst="straightConnector1">
            <a:avLst/>
          </a:prstGeom>
          <a:ln w="38100">
            <a:tailEnd type="triangle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6865879" y="2026567"/>
            <a:ext cx="194155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000" b="1" dirty="0">
                <a:ln w="9525">
                  <a:solidFill>
                    <a:schemeClr val="accent3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en-US" altLang="zh-TW" sz="2000" b="1" cap="none" spc="0" dirty="0">
                <a:ln w="9525">
                  <a:solidFill>
                    <a:schemeClr val="accent3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zh-TW" altLang="en-US" sz="2000" b="1" cap="none" spc="0" dirty="0">
                <a:ln w="9525">
                  <a:solidFill>
                    <a:schemeClr val="accent3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取得遊戲資訊</a:t>
            </a:r>
          </a:p>
        </p:txBody>
      </p:sp>
      <p:sp>
        <p:nvSpPr>
          <p:cNvPr id="27" name="矩形 26"/>
          <p:cNvSpPr/>
          <p:nvPr/>
        </p:nvSpPr>
        <p:spPr>
          <a:xfrm>
            <a:off x="6865879" y="3349508"/>
            <a:ext cx="194155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000" b="1" dirty="0">
                <a:ln w="9525">
                  <a:solidFill>
                    <a:schemeClr val="accent3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r>
              <a:rPr lang="en-US" altLang="zh-TW" sz="2000" b="1" cap="none" spc="0" dirty="0">
                <a:ln w="9525">
                  <a:solidFill>
                    <a:schemeClr val="accent3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zh-TW" altLang="en-US" sz="2000" b="1" cap="none" spc="0" dirty="0">
                <a:ln w="9525">
                  <a:solidFill>
                    <a:schemeClr val="accent3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下達移動指令</a:t>
            </a:r>
          </a:p>
        </p:txBody>
      </p:sp>
      <p:cxnSp>
        <p:nvCxnSpPr>
          <p:cNvPr id="28" name="直線單箭頭接點 27"/>
          <p:cNvCxnSpPr/>
          <p:nvPr/>
        </p:nvCxnSpPr>
        <p:spPr>
          <a:xfrm flipH="1">
            <a:off x="6437901" y="3498017"/>
            <a:ext cx="5173" cy="1283745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3749106" y="4096809"/>
            <a:ext cx="194155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000" b="1" dirty="0">
                <a:ln w="9525">
                  <a:solidFill>
                    <a:schemeClr val="accent2">
                      <a:lumMod val="7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en-US" altLang="zh-TW" sz="2000" b="1" cap="none" spc="0" dirty="0">
                <a:ln w="9525">
                  <a:solidFill>
                    <a:schemeClr val="accent2">
                      <a:lumMod val="7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zh-TW" altLang="en-US" sz="2000" b="1" dirty="0">
                <a:ln w="9525">
                  <a:solidFill>
                    <a:schemeClr val="accent2">
                      <a:lumMod val="7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記錄遊戲數據</a:t>
            </a:r>
            <a:endParaRPr lang="zh-TW" altLang="en-US" sz="2000" b="1" cap="none" spc="0" dirty="0">
              <a:ln w="9525">
                <a:solidFill>
                  <a:schemeClr val="accent2">
                    <a:lumMod val="75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33" name="肘形接點 32"/>
          <p:cNvCxnSpPr>
            <a:stCxn id="7" idx="1"/>
            <a:endCxn id="6" idx="2"/>
          </p:cNvCxnSpPr>
          <p:nvPr/>
        </p:nvCxnSpPr>
        <p:spPr>
          <a:xfrm rot="10800000">
            <a:off x="2548553" y="3429001"/>
            <a:ext cx="2551006" cy="1904261"/>
          </a:xfrm>
          <a:prstGeom prst="bentConnector2">
            <a:avLst/>
          </a:prstGeom>
          <a:ln w="38100">
            <a:solidFill>
              <a:srgbClr val="4FD1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肘形接點 51"/>
          <p:cNvCxnSpPr/>
          <p:nvPr/>
        </p:nvCxnSpPr>
        <p:spPr>
          <a:xfrm>
            <a:off x="2548552" y="5333262"/>
            <a:ext cx="5252423" cy="934188"/>
          </a:xfrm>
          <a:prstGeom prst="bentConnector3">
            <a:avLst>
              <a:gd name="adj1" fmla="val -51"/>
            </a:avLst>
          </a:prstGeom>
          <a:ln w="38100">
            <a:solidFill>
              <a:srgbClr val="4FD1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/>
          <p:cNvCxnSpPr/>
          <p:nvPr/>
        </p:nvCxnSpPr>
        <p:spPr>
          <a:xfrm flipV="1">
            <a:off x="7800975" y="5367690"/>
            <a:ext cx="0" cy="899760"/>
          </a:xfrm>
          <a:prstGeom prst="straightConnector1">
            <a:avLst/>
          </a:prstGeom>
          <a:ln w="38100">
            <a:solidFill>
              <a:srgbClr val="4FD1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2471881" y="5307717"/>
            <a:ext cx="2638863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000" b="1" dirty="0">
                <a:ln w="9525">
                  <a:solidFill>
                    <a:srgbClr val="4FD1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8</a:t>
            </a:r>
            <a:r>
              <a:rPr lang="en-US" altLang="zh-TW" sz="2000" b="1" cap="none" spc="0" dirty="0">
                <a:ln w="9525">
                  <a:solidFill>
                    <a:srgbClr val="4FD1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zh-TW" altLang="en-US" sz="2000" b="1" dirty="0">
                <a:ln w="9525">
                  <a:solidFill>
                    <a:srgbClr val="4FD1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如對訓練結果不滿</a:t>
            </a:r>
            <a:br>
              <a:rPr lang="en-US" altLang="zh-TW" sz="2000" b="1" dirty="0">
                <a:ln w="9525">
                  <a:solidFill>
                    <a:srgbClr val="4FD1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2000" b="1" dirty="0">
                <a:ln w="9525">
                  <a:solidFill>
                    <a:srgbClr val="4FD1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更改</a:t>
            </a:r>
            <a:r>
              <a:rPr lang="en-US" altLang="zh-TW" sz="2000" b="1" dirty="0">
                <a:ln w="9525">
                  <a:solidFill>
                    <a:srgbClr val="4FD1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Rule-based</a:t>
            </a:r>
            <a:br>
              <a:rPr lang="en-US" altLang="zh-TW" sz="2000" b="1" dirty="0">
                <a:ln w="9525">
                  <a:solidFill>
                    <a:srgbClr val="4FD1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2000" b="1" dirty="0">
                <a:ln w="9525">
                  <a:solidFill>
                    <a:srgbClr val="4FD1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或重新挑選</a:t>
            </a:r>
            <a:r>
              <a:rPr lang="en-US" altLang="zh-TW" sz="2000" b="1" dirty="0">
                <a:ln w="9525">
                  <a:solidFill>
                    <a:srgbClr val="4FD1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log</a:t>
            </a:r>
            <a:r>
              <a:rPr lang="zh-TW" altLang="en-US" sz="2000" b="1" dirty="0">
                <a:ln w="9525">
                  <a:solidFill>
                    <a:srgbClr val="4FD1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檔訓練</a:t>
            </a:r>
            <a:endParaRPr lang="zh-TW" altLang="en-US" sz="2000" b="1" cap="none" spc="0" dirty="0">
              <a:ln w="9525">
                <a:solidFill>
                  <a:srgbClr val="4FD1FF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65547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分析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—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遊戲區塊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4824" y="238020"/>
            <a:ext cx="2418426" cy="6381960"/>
          </a:xfrm>
        </p:spPr>
      </p:pic>
      <p:cxnSp>
        <p:nvCxnSpPr>
          <p:cNvPr id="6" name="直線接點 5"/>
          <p:cNvCxnSpPr/>
          <p:nvPr/>
        </p:nvCxnSpPr>
        <p:spPr>
          <a:xfrm flipV="1">
            <a:off x="8346030" y="1569244"/>
            <a:ext cx="2417220" cy="7144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 flipV="1">
            <a:off x="8346030" y="5625735"/>
            <a:ext cx="2417220" cy="714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6613682" y="1284000"/>
            <a:ext cx="2458757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2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y=80</a:t>
            </a:r>
            <a:endParaRPr lang="zh-TW" alt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526971" y="5340491"/>
            <a:ext cx="2458757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200" b="1" cap="none" spc="0" dirty="0">
                <a:ln w="22225">
                  <a:solidFill>
                    <a:srgbClr val="FF0000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y=420</a:t>
            </a:r>
            <a:endParaRPr lang="zh-TW" altLang="en-US" sz="5400" b="1" cap="none" spc="0" dirty="0">
              <a:ln w="22225">
                <a:solidFill>
                  <a:srgbClr val="FF0000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3" name="弧形 2"/>
          <p:cNvSpPr/>
          <p:nvPr/>
        </p:nvSpPr>
        <p:spPr>
          <a:xfrm>
            <a:off x="10342313" y="1576387"/>
            <a:ext cx="1033669" cy="1445108"/>
          </a:xfrm>
          <a:prstGeom prst="arc">
            <a:avLst>
              <a:gd name="adj1" fmla="val 16200000"/>
              <a:gd name="adj2" fmla="val 366932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弧形 10"/>
          <p:cNvSpPr/>
          <p:nvPr/>
        </p:nvSpPr>
        <p:spPr>
          <a:xfrm flipV="1">
            <a:off x="10388496" y="4166133"/>
            <a:ext cx="1033669" cy="1459602"/>
          </a:xfrm>
          <a:prstGeom prst="arc">
            <a:avLst>
              <a:gd name="adj1" fmla="val 16200000"/>
              <a:gd name="adj2" fmla="val 366932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11028771" y="3241725"/>
            <a:ext cx="69442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4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340</a:t>
            </a:r>
            <a:endParaRPr lang="zh-TW" altLang="en-US" sz="2400" b="0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" name="內容版面配置區 2"/>
          <p:cNvSpPr txBox="1">
            <a:spLocks/>
          </p:cNvSpPr>
          <p:nvPr/>
        </p:nvSpPr>
        <p:spPr>
          <a:xfrm>
            <a:off x="999331" y="1838752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做訓練時，忽略穿牆現象，</a:t>
            </a:r>
            <a:br>
              <a:rPr lang="en-US" altLang="zh-TW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</a:br>
            <a:r>
              <a:rPr lang="zh-TW" altLang="en-US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最理想情況為兩邊都能一直接到球，</a:t>
            </a:r>
            <a:br>
              <a:rPr lang="en-US" altLang="zh-TW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</a:br>
            <a:r>
              <a:rPr lang="zh-TW" altLang="en-US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可想像成兩邊平板延伸至最長，所以能一直擊回球，</a:t>
            </a:r>
            <a:br>
              <a:rPr lang="en-US" altLang="zh-TW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</a:br>
            <a:r>
              <a:rPr lang="zh-TW" altLang="en-US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而球的移動空間實際只有２００ｘ３４０的範圍裡。</a:t>
            </a:r>
            <a:endParaRPr lang="en-US" altLang="zh-TW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68065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分析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—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預測</a:t>
            </a:r>
          </a:p>
        </p:txBody>
      </p:sp>
      <p:sp>
        <p:nvSpPr>
          <p:cNvPr id="12" name="內容版面配置區 2"/>
          <p:cNvSpPr txBox="1">
            <a:spLocks/>
          </p:cNvSpPr>
          <p:nvPr/>
        </p:nvSpPr>
        <p:spPr>
          <a:xfrm>
            <a:off x="999331" y="1838752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根據上一頁，</a:t>
            </a:r>
            <a:br>
              <a:rPr lang="en-US" altLang="zh-TW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</a:br>
            <a:r>
              <a:rPr lang="zh-TW" altLang="en-US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假設現在為</a:t>
            </a:r>
            <a:r>
              <a:rPr lang="en-US" altLang="zh-TW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1P</a:t>
            </a:r>
            <a:r>
              <a:rPr lang="zh-TW" altLang="en-US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要預測球的移動，</a:t>
            </a:r>
            <a:br>
              <a:rPr lang="en-US" altLang="zh-TW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</a:br>
            <a:r>
              <a:rPr lang="zh-TW" altLang="en-US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於ｙ＝８０為邊界，</a:t>
            </a:r>
            <a:br>
              <a:rPr lang="en-US" altLang="zh-TW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</a:br>
            <a:r>
              <a:rPr lang="zh-TW" altLang="en-US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而預測路徑便為右圖。</a:t>
            </a:r>
            <a:endParaRPr lang="en-US" altLang="zh-TW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2823" y="1104534"/>
            <a:ext cx="2419350" cy="5010150"/>
          </a:xfrm>
          <a:prstGeom prst="rect">
            <a:avLst/>
          </a:prstGeom>
        </p:spPr>
      </p:pic>
      <p:cxnSp>
        <p:nvCxnSpPr>
          <p:cNvPr id="14" name="直線接點 13"/>
          <p:cNvCxnSpPr/>
          <p:nvPr/>
        </p:nvCxnSpPr>
        <p:spPr>
          <a:xfrm flipV="1">
            <a:off x="8334953" y="1104534"/>
            <a:ext cx="2417220" cy="71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>
          <a:xfrm flipV="1">
            <a:off x="8334953" y="6114684"/>
            <a:ext cx="2417220" cy="71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 flipH="1">
            <a:off x="8332823" y="1118822"/>
            <a:ext cx="2130" cy="50030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 flipH="1" flipV="1">
            <a:off x="10750043" y="1111678"/>
            <a:ext cx="2130" cy="50101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>
          <a:xfrm flipH="1" flipV="1">
            <a:off x="8310680" y="3371249"/>
            <a:ext cx="816619" cy="817200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>
            <a:cxnSpLocks noChangeAspect="1"/>
          </p:cNvCxnSpPr>
          <p:nvPr/>
        </p:nvCxnSpPr>
        <p:spPr>
          <a:xfrm flipH="1">
            <a:off x="8357098" y="1124108"/>
            <a:ext cx="2250864" cy="2252465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>
            <a:cxnSpLocks/>
          </p:cNvCxnSpPr>
          <p:nvPr/>
        </p:nvCxnSpPr>
        <p:spPr>
          <a:xfrm>
            <a:off x="10630105" y="1118821"/>
            <a:ext cx="133200" cy="132463"/>
          </a:xfrm>
          <a:prstGeom prst="line">
            <a:avLst/>
          </a:prstGeom>
          <a:ln w="28575">
            <a:solidFill>
              <a:srgbClr val="F93223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/>
          <p:cNvCxnSpPr>
            <a:cxnSpLocks noChangeAspect="1"/>
            <a:endCxn id="13" idx="1"/>
          </p:cNvCxnSpPr>
          <p:nvPr/>
        </p:nvCxnSpPr>
        <p:spPr>
          <a:xfrm flipH="1">
            <a:off x="8332823" y="1240138"/>
            <a:ext cx="2400735" cy="2369471"/>
          </a:xfrm>
          <a:prstGeom prst="line">
            <a:avLst/>
          </a:prstGeom>
          <a:ln w="28575">
            <a:solidFill>
              <a:srgbClr val="F93223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/>
          <p:cNvCxnSpPr>
            <a:endCxn id="13" idx="1"/>
          </p:cNvCxnSpPr>
          <p:nvPr/>
        </p:nvCxnSpPr>
        <p:spPr>
          <a:xfrm flipH="1" flipV="1">
            <a:off x="8332822" y="3609609"/>
            <a:ext cx="1522800" cy="1524366"/>
          </a:xfrm>
          <a:prstGeom prst="line">
            <a:avLst/>
          </a:prstGeom>
          <a:ln w="28575">
            <a:solidFill>
              <a:srgbClr val="F93223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7702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分析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—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訓練方法</a:t>
            </a:r>
          </a:p>
        </p:txBody>
      </p:sp>
      <p:sp>
        <p:nvSpPr>
          <p:cNvPr id="12" name="內容版面配置區 2"/>
          <p:cNvSpPr txBox="1">
            <a:spLocks/>
          </p:cNvSpPr>
          <p:nvPr/>
        </p:nvSpPr>
        <p:spPr>
          <a:xfrm>
            <a:off x="999331" y="1838752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在觀看了大部分的訓練方式後我們這組最後選擇了</a:t>
            </a:r>
            <a:r>
              <a:rPr lang="en-US" altLang="zh-TW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KNN</a:t>
            </a:r>
            <a:r>
              <a:rPr lang="zh-TW" altLang="en-US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，</a:t>
            </a:r>
            <a:br>
              <a:rPr lang="en-US" altLang="zh-TW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</a:br>
            <a:r>
              <a:rPr lang="zh-TW" altLang="en-US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雖然當初想要使用</a:t>
            </a:r>
            <a:r>
              <a:rPr lang="en-US" altLang="zh-TW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Q learning</a:t>
            </a:r>
            <a:r>
              <a:rPr lang="zh-TW" altLang="en-US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，</a:t>
            </a:r>
            <a:br>
              <a:rPr lang="en-US" altLang="zh-TW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</a:br>
            <a:r>
              <a:rPr lang="zh-TW" altLang="en-US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但因為相比其他的訓練方式，</a:t>
            </a:r>
            <a:br>
              <a:rPr lang="en-US" altLang="zh-TW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</a:br>
            <a:r>
              <a:rPr lang="zh-TW" altLang="en-US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我們對於</a:t>
            </a:r>
            <a:r>
              <a:rPr lang="en-US" altLang="zh-TW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KNN</a:t>
            </a:r>
            <a:r>
              <a:rPr lang="zh-TW" altLang="en-US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的使用方式較為熟悉。</a:t>
            </a:r>
            <a:endParaRPr lang="en-US" altLang="zh-TW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27567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F138000-B259-49DB-B808-B9245DC56E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7041" y="2256864"/>
            <a:ext cx="9905999" cy="13252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000" dirty="0"/>
              <a:t>1.</a:t>
            </a:r>
            <a:r>
              <a:rPr lang="zh-TW" altLang="en-US" sz="2000" dirty="0"/>
              <a:t>訓練時間複雜度比較低</a:t>
            </a:r>
          </a:p>
          <a:p>
            <a:pPr marL="0" indent="0">
              <a:buNone/>
            </a:pPr>
            <a:r>
              <a:rPr lang="en-US" altLang="zh-TW" sz="2000" dirty="0"/>
              <a:t>2.</a:t>
            </a:r>
            <a:r>
              <a:rPr lang="zh-TW" altLang="en-US" sz="2000" dirty="0"/>
              <a:t>由於</a:t>
            </a:r>
            <a:r>
              <a:rPr lang="en-US" altLang="zh-TW" sz="2000" dirty="0"/>
              <a:t>KNN</a:t>
            </a:r>
            <a:r>
              <a:rPr lang="zh-TW" altLang="en-US" sz="2000" dirty="0"/>
              <a:t>方法主要靠周圍有限的鄰近的樣本來確定所屬的類別，因此對於類域的交叉或重疊較多的待分類樣本集來說，</a:t>
            </a:r>
            <a:r>
              <a:rPr lang="en-US" altLang="zh-TW" sz="2000" dirty="0"/>
              <a:t>KNN</a:t>
            </a:r>
            <a:r>
              <a:rPr lang="zh-TW" altLang="en-US" sz="2000" dirty="0"/>
              <a:t>方法較其他方法更為適合</a:t>
            </a: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2EDA2CD3-8AAE-4F58-8A0A-36AE0FE4B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分析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—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優缺點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9D46328-427F-4161-A2F7-4D1EA9A227C3}"/>
              </a:ext>
            </a:extLst>
          </p:cNvPr>
          <p:cNvSpPr txBox="1"/>
          <p:nvPr/>
        </p:nvSpPr>
        <p:spPr>
          <a:xfrm>
            <a:off x="1141412" y="1733644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優點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8977C70-7133-4563-ABF7-F15BFEDF7790}"/>
              </a:ext>
            </a:extLst>
          </p:cNvPr>
          <p:cNvSpPr txBox="1"/>
          <p:nvPr/>
        </p:nvSpPr>
        <p:spPr>
          <a:xfrm>
            <a:off x="1130332" y="3480265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缺點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8DE09299-C9CD-4BD3-88A0-1438D0004CE6}"/>
              </a:ext>
            </a:extLst>
          </p:cNvPr>
          <p:cNvSpPr txBox="1"/>
          <p:nvPr/>
        </p:nvSpPr>
        <p:spPr>
          <a:xfrm>
            <a:off x="1727041" y="4077050"/>
            <a:ext cx="858921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altLang="zh-TW" sz="2000" dirty="0"/>
              <a:t>1.</a:t>
            </a:r>
            <a:r>
              <a:rPr lang="zh-TW" altLang="en-US" sz="2000" dirty="0"/>
              <a:t>計算量大，尤其是特徵數非常多的時候</a:t>
            </a:r>
          </a:p>
          <a:p>
            <a:pPr fontAlgn="base"/>
            <a:r>
              <a:rPr lang="en-US" altLang="zh-TW" sz="2000" dirty="0"/>
              <a:t>2.</a:t>
            </a:r>
            <a:r>
              <a:rPr lang="zh-TW" altLang="en-US" sz="2000" dirty="0"/>
              <a:t>樣本不平衡的時候，對稀有類別的預測準確率低</a:t>
            </a:r>
          </a:p>
          <a:p>
            <a:pPr fontAlgn="base"/>
            <a:r>
              <a:rPr lang="en-US" altLang="zh-TW" sz="2000" dirty="0"/>
              <a:t>3.</a:t>
            </a:r>
            <a:r>
              <a:rPr lang="zh-TW" altLang="en-US" sz="2000" dirty="0"/>
              <a:t>是慵懶散學習方法，基本上不學習，導致預測時速度比起其他演算法慢</a:t>
            </a:r>
          </a:p>
        </p:txBody>
      </p:sp>
    </p:spTree>
    <p:extLst>
      <p:ext uri="{BB962C8B-B14F-4D97-AF65-F5344CB8AC3E}">
        <p14:creationId xmlns:p14="http://schemas.microsoft.com/office/powerpoint/2010/main" val="2107373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>
            <a:extLst>
              <a:ext uri="{FF2B5EF4-FFF2-40B4-BE49-F238E27FC236}">
                <a16:creationId xmlns:a16="http://schemas.microsoft.com/office/drawing/2014/main" id="{C9BF5DE3-9707-4FB8-99B8-00B434B17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1059" y="167780"/>
            <a:ext cx="9905998" cy="1478570"/>
          </a:xfrm>
        </p:spPr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Breakdown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BDA5E2D9-3833-4193-B9E4-7F74E6FB4B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6556" y="1518676"/>
            <a:ext cx="7895004" cy="4290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9994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電路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TM04033919[[fn=電路]]</Template>
  <TotalTime>306</TotalTime>
  <Words>628</Words>
  <Application>Microsoft Office PowerPoint</Application>
  <PresentationFormat>寬螢幕</PresentationFormat>
  <Paragraphs>60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6" baseType="lpstr">
      <vt:lpstr>Microsoft JhengHei Light</vt:lpstr>
      <vt:lpstr>微軟正黑體</vt:lpstr>
      <vt:lpstr>微軟正黑體 Light</vt:lpstr>
      <vt:lpstr>標楷體</vt:lpstr>
      <vt:lpstr>Arial</vt:lpstr>
      <vt:lpstr>Tw Cen MT</vt:lpstr>
      <vt:lpstr>電路</vt:lpstr>
      <vt:lpstr>ML乒乓球</vt:lpstr>
      <vt:lpstr>遊戲說明</vt:lpstr>
      <vt:lpstr>需求</vt:lpstr>
      <vt:lpstr>需求</vt:lpstr>
      <vt:lpstr>分析 — 遊戲區塊</vt:lpstr>
      <vt:lpstr>分析 — 預測</vt:lpstr>
      <vt:lpstr>分析 — 訓練方法</vt:lpstr>
      <vt:lpstr>分析 — 優缺點</vt:lpstr>
      <vt:lpstr>Breakdown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柏崴 黃</dc:creator>
  <cp:lastModifiedBy>USER</cp:lastModifiedBy>
  <cp:revision>23</cp:revision>
  <dcterms:created xsi:type="dcterms:W3CDTF">2019-12-08T01:45:02Z</dcterms:created>
  <dcterms:modified xsi:type="dcterms:W3CDTF">2019-12-10T11:38:04Z</dcterms:modified>
</cp:coreProperties>
</file>