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_rels/notesSlide11.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2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p:nvPr>
        </p:nvSpPr>
        <p:spPr>
          <a:xfrm>
            <a:off x="4399200" y="9555480"/>
            <a:ext cx="3372840" cy="502560"/>
          </a:xfrm>
          <a:prstGeom prst="rect">
            <a:avLst/>
          </a:prstGeom>
        </p:spPr>
        <p:txBody>
          <a:bodyPr lIns="0" rIns="0" tIns="0" bIns="0" anchor="b"/>
          <a:p>
            <a:pPr algn="r"/>
            <a:fld id="{38CC831C-00C1-4329-A024-9E2C713E219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businessofapps.com/data/app-statistics/" TargetMode="External"/><Relationship Id="rId2" Type="http://schemas.openxmlformats.org/officeDocument/2006/relationships/hyperlink" Target="https://appinventiv.com/blog/google-play-store-statistics/"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s://venturebeat.com/2017/09/24/your-chances-of-making-a-successful-mobile-app-are-almost-nil/" TargetMode="External"/><Relationship Id="rId2" Type="http://schemas.openxmlformats.org/officeDocument/2006/relationships/hyperlink" Target="https://dev.to/francisisberto/are-apps-all-dead-9o0" TargetMode="External"/><Relationship Id="rId3" Type="http://schemas.openxmlformats.org/officeDocument/2006/relationships/slide" Target="../slides/slide3.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381240" y="685800"/>
            <a:ext cx="6095520" cy="3428640"/>
          </a:xfrm>
          <a:prstGeom prst="rect">
            <a:avLst/>
          </a:prstGeom>
        </p:spPr>
      </p:sp>
      <p:sp>
        <p:nvSpPr>
          <p:cNvPr id="154"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Only showing top 20 categories, news and magazines high average download but low app distribution </a:t>
            </a:r>
            <a:endParaRPr b="0" lang="en-US" sz="11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381240" y="685800"/>
            <a:ext cx="6095520" cy="3428640"/>
          </a:xfrm>
          <a:prstGeom prst="rect">
            <a:avLst/>
          </a:prstGeom>
        </p:spPr>
      </p:sp>
      <p:sp>
        <p:nvSpPr>
          <p:cNvPr id="156"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Only top 20 are shown </a:t>
            </a:r>
            <a:endParaRPr b="0" lang="en-US" sz="1100" spc="-1" strike="noStrike">
              <a:latin typeface="Arial"/>
            </a:endParaRPr>
          </a:p>
          <a:p>
            <a:pPr>
              <a:lnSpc>
                <a:spcPct val="100000"/>
              </a:lnSpc>
            </a:pPr>
            <a:r>
              <a:rPr b="0" lang="en-US" sz="1100" spc="-1" strike="noStrike">
                <a:latin typeface="Arial"/>
              </a:rPr>
              <a:t>Barrier for entry for all categories are high</a:t>
            </a:r>
            <a:endParaRPr b="0" lang="en-US" sz="1100" spc="-1" strike="noStrike">
              <a:latin typeface="Arial"/>
            </a:endParaRPr>
          </a:p>
          <a:p>
            <a:pPr>
              <a:lnSpc>
                <a:spcPct val="100000"/>
              </a:lnSpc>
            </a:pPr>
            <a:r>
              <a:rPr b="0" lang="en-US" sz="1100" spc="-1" strike="noStrike">
                <a:latin typeface="Arial"/>
              </a:rPr>
              <a:t>Education has low average but high median, so most apps are unpopular, so it would be relatively easy to make one that disrupts the market</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381240" y="685800"/>
            <a:ext cx="6095520" cy="3428640"/>
          </a:xfrm>
          <a:prstGeom prst="rect">
            <a:avLst/>
          </a:prstGeom>
        </p:spPr>
      </p:sp>
      <p:sp>
        <p:nvSpPr>
          <p:cNvPr id="158"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Direct relationship between installs and ratings, took at sample of 1000</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381240" y="685800"/>
            <a:ext cx="6095520" cy="3428640"/>
          </a:xfrm>
          <a:prstGeom prst="rect">
            <a:avLst/>
          </a:prstGeom>
        </p:spPr>
      </p:sp>
      <p:sp>
        <p:nvSpPr>
          <p:cNvPr id="160" name="PlaceHolder 2"/>
          <p:cNvSpPr>
            <a:spLocks noGrp="1"/>
          </p:cNvSpPr>
          <p:nvPr>
            <p:ph type="body"/>
          </p:nvPr>
        </p:nvSpPr>
        <p:spPr>
          <a:xfrm>
            <a:off x="685800" y="4343400"/>
            <a:ext cx="5486040" cy="4114440"/>
          </a:xfrm>
          <a:prstGeom prst="rect">
            <a:avLst/>
          </a:prstGeom>
        </p:spPr>
        <p:txBody>
          <a:bodyPr tIns="91440" bIns="91440"/>
          <a:p>
            <a:pPr>
              <a:lnSpc>
                <a:spcPct val="115000"/>
              </a:lnSpc>
            </a:pPr>
            <a:r>
              <a:rPr b="0" lang="en-US" sz="1100" spc="-1" strike="noStrike">
                <a:latin typeface="Arial"/>
              </a:rPr>
              <a:t>We decided to use linear regression because it tracks the relationship between an independent variable and one or more dependent variables.  </a:t>
            </a:r>
            <a:endParaRPr b="0" lang="en-US" sz="1100" spc="-1" strike="noStrike">
              <a:latin typeface="Arial"/>
            </a:endParaRPr>
          </a:p>
          <a:p>
            <a:pPr>
              <a:lnSpc>
                <a:spcPct val="115000"/>
              </a:lnSpc>
              <a:spcBef>
                <a:spcPts val="1599"/>
              </a:spcBef>
              <a:spcAft>
                <a:spcPts val="1599"/>
              </a:spcAft>
            </a:pPr>
            <a:r>
              <a:rPr b="0" lang="en-US" sz="1100" spc="-1" strike="noStrike">
                <a:latin typeface="Arial"/>
              </a:rPr>
              <a:t>Use ratings to indirectly determine success of the app</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381240" y="685800"/>
            <a:ext cx="6095520" cy="3428640"/>
          </a:xfrm>
          <a:prstGeom prst="rect">
            <a:avLst/>
          </a:prstGeom>
        </p:spPr>
      </p:sp>
      <p:sp>
        <p:nvSpPr>
          <p:cNvPr id="162"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Installs per category</a:t>
            </a: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381240" y="685800"/>
            <a:ext cx="6095520" cy="3428640"/>
          </a:xfrm>
          <a:prstGeom prst="rect">
            <a:avLst/>
          </a:prstGeom>
        </p:spPr>
      </p:sp>
      <p:sp>
        <p:nvSpPr>
          <p:cNvPr id="144"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u="sng">
                <a:solidFill>
                  <a:srgbClr val="000000"/>
                </a:solidFill>
                <a:uFillTx/>
                <a:latin typeface="Arial"/>
                <a:hlinkClick r:id="rId1"/>
              </a:rPr>
              <a:t>https://www.businessofapps.com/data/app-statistics/</a:t>
            </a:r>
            <a:endParaRPr b="0" lang="en-US" sz="1100" spc="-1" strike="noStrike">
              <a:latin typeface="Arial"/>
            </a:endParaRPr>
          </a:p>
          <a:p>
            <a:pPr>
              <a:lnSpc>
                <a:spcPct val="100000"/>
              </a:lnSpc>
            </a:pPr>
            <a:r>
              <a:rPr b="0" lang="en-US" sz="1100" spc="-1" strike="noStrike" u="sng">
                <a:solidFill>
                  <a:srgbClr val="000000"/>
                </a:solidFill>
                <a:uFillTx/>
                <a:latin typeface="Arial"/>
                <a:hlinkClick r:id="rId2"/>
              </a:rPr>
              <a:t>https://appinventiv.com/blog/google-play-store-statistics/</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381240" y="685800"/>
            <a:ext cx="6095520" cy="3428640"/>
          </a:xfrm>
          <a:prstGeom prst="rect">
            <a:avLst/>
          </a:prstGeom>
        </p:spPr>
      </p:sp>
      <p:sp>
        <p:nvSpPr>
          <p:cNvPr id="164"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The current dataset used may not be a representative sample of the app store environment. </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381240" y="685800"/>
            <a:ext cx="6095520" cy="3428640"/>
          </a:xfrm>
          <a:prstGeom prst="rect">
            <a:avLst/>
          </a:prstGeom>
        </p:spPr>
      </p:sp>
      <p:sp>
        <p:nvSpPr>
          <p:cNvPr id="146"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u="sng">
                <a:solidFill>
                  <a:srgbClr val="000000"/>
                </a:solidFill>
                <a:uFillTx/>
                <a:latin typeface="Arial"/>
                <a:hlinkClick r:id="rId1"/>
              </a:rPr>
              <a:t>https://venturebeat.com/2017/09/24/your-chances-of-making-a-successful-mobile-app-are-almost-nil/</a:t>
            </a:r>
            <a:endParaRPr b="0" lang="en-US" sz="1100" spc="-1" strike="noStrike">
              <a:latin typeface="Arial"/>
            </a:endParaRPr>
          </a:p>
          <a:p>
            <a:pPr>
              <a:lnSpc>
                <a:spcPct val="100000"/>
              </a:lnSpc>
            </a:pPr>
            <a:r>
              <a:rPr b="0" lang="en-US" sz="1100" spc="-1" strike="noStrike" u="sng">
                <a:solidFill>
                  <a:srgbClr val="000000"/>
                </a:solidFill>
                <a:uFillTx/>
                <a:latin typeface="Arial"/>
                <a:hlinkClick r:id="rId2"/>
              </a:rPr>
              <a:t>https://dev.to/francisisberto/are-apps-all-dead-9o0</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381240" y="685800"/>
            <a:ext cx="6095520" cy="3428640"/>
          </a:xfrm>
          <a:prstGeom prst="rect">
            <a:avLst/>
          </a:prstGeom>
        </p:spPr>
      </p:sp>
      <p:sp>
        <p:nvSpPr>
          <p:cNvPr id="148"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We chose Apache Spark to do computations on our data because it is a powerful platform that is able to process the data and find useful attributes based on calculations done on the data. Spark is distributed and therefore makes it scalable for big data.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We decided to use Spark MLlib because we can compute on the data and run machine learning algorithms in the same place. Spark MLlib, as an extension to spark, is distributed and suitable for processing big data. </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381240" y="685800"/>
            <a:ext cx="6095520" cy="3428640"/>
          </a:xfrm>
          <a:prstGeom prst="rect">
            <a:avLst/>
          </a:prstGeom>
        </p:spPr>
      </p:sp>
      <p:sp>
        <p:nvSpPr>
          <p:cNvPr id="150"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We collected data from kaggle and import it into mongoDB where it can be stored permanently, along with out findings and output from doing computations on the data. Pyspark will be used to transform the data frame that holds the data that was originally in the database. Aggregated statistics of the data was displayed using pandas and matplotlib. PySpark ML was used to perform machine learning algorithms on cleaned up data from PySpark. </a:t>
            </a: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381240" y="685800"/>
            <a:ext cx="6095520" cy="3428640"/>
          </a:xfrm>
          <a:prstGeom prst="rect">
            <a:avLst/>
          </a:prstGeom>
        </p:spPr>
      </p:sp>
      <p:sp>
        <p:nvSpPr>
          <p:cNvPr id="152"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Family has a lot of competition and not many downloads</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CD1DD5F4-FBC3-43B7-B46C-87740B1D3B50}"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7CB3DA74-7356-4225-B820-0797A5D0EFF2}"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app-promo.com/wake-up-call-infographic/" TargetMode="External"/><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slideLayout" Target="../slideLayouts/slideLayout15.xml"/><Relationship Id="rId10"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latin typeface="Arial"/>
                <a:ea typeface="Arial"/>
              </a:rPr>
              <a:t>Play Store Trends </a:t>
            </a:r>
            <a:br/>
            <a:r>
              <a:rPr b="0" lang="en-US" sz="5200" spc="-1" strike="noStrike">
                <a:solidFill>
                  <a:srgbClr val="000000"/>
                </a:solidFill>
                <a:latin typeface="Arial"/>
                <a:ea typeface="Arial"/>
              </a:rPr>
              <a:t>and Predictions</a:t>
            </a:r>
            <a:endParaRPr b="0" lang="en-US" sz="5200" spc="-1" strike="noStrike">
              <a:solidFill>
                <a:srgbClr val="000000"/>
              </a:solidFill>
              <a:latin typeface="Arial"/>
            </a:endParaRPr>
          </a:p>
        </p:txBody>
      </p:sp>
      <p:sp>
        <p:nvSpPr>
          <p:cNvPr id="85"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US" sz="2800" spc="-1" strike="noStrike">
                <a:solidFill>
                  <a:srgbClr val="595959"/>
                </a:solidFill>
                <a:latin typeface="Arial"/>
                <a:ea typeface="Arial"/>
              </a:rPr>
              <a:t>By: Sarth Desai and Crystal Cheung</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226480" y="1666800"/>
            <a:ext cx="3917520" cy="180972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Average Number of Downloads per Category</a:t>
            </a:r>
            <a:endParaRPr b="0" lang="en-US" sz="2800" spc="-1" strike="noStrike">
              <a:solidFill>
                <a:srgbClr val="000000"/>
              </a:solidFill>
              <a:latin typeface="Arial"/>
            </a:endParaRPr>
          </a:p>
        </p:txBody>
      </p:sp>
      <p:pic>
        <p:nvPicPr>
          <p:cNvPr id="116" name="Google Shape;122;p22" descr=""/>
          <p:cNvPicPr/>
          <p:nvPr/>
        </p:nvPicPr>
        <p:blipFill>
          <a:blip r:embed="rId1"/>
          <a:stretch/>
        </p:blipFill>
        <p:spPr>
          <a:xfrm>
            <a:off x="0" y="0"/>
            <a:ext cx="5143320" cy="51433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5760" y="2036880"/>
            <a:ext cx="3398040" cy="106992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Median Downloads </a:t>
            </a:r>
            <a:br/>
            <a:r>
              <a:rPr b="0" lang="en-US" sz="2800" spc="-1" strike="noStrike">
                <a:solidFill>
                  <a:srgbClr val="000000"/>
                </a:solidFill>
                <a:latin typeface="Arial"/>
                <a:ea typeface="Arial"/>
              </a:rPr>
              <a:t>Per Category</a:t>
            </a:r>
            <a:br/>
            <a:endParaRPr b="0" lang="en-US" sz="2800" spc="-1" strike="noStrike">
              <a:solidFill>
                <a:srgbClr val="000000"/>
              </a:solidFill>
              <a:latin typeface="Arial"/>
            </a:endParaRPr>
          </a:p>
        </p:txBody>
      </p:sp>
      <p:pic>
        <p:nvPicPr>
          <p:cNvPr id="118" name="Google Shape;128;p23" descr=""/>
          <p:cNvPicPr/>
          <p:nvPr/>
        </p:nvPicPr>
        <p:blipFill>
          <a:blip r:embed="rId1"/>
          <a:stretch/>
        </p:blipFill>
        <p:spPr>
          <a:xfrm>
            <a:off x="0" y="0"/>
            <a:ext cx="5143320" cy="51433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Deeper Look </a:t>
            </a:r>
            <a:endParaRPr b="0" lang="en-US" sz="2800" spc="-1" strike="noStrike">
              <a:solidFill>
                <a:srgbClr val="000000"/>
              </a:solidFill>
              <a:latin typeface="Arial"/>
            </a:endParaRPr>
          </a:p>
        </p:txBody>
      </p:sp>
      <p:pic>
        <p:nvPicPr>
          <p:cNvPr id="120" name="Google Shape;134;p24" descr=""/>
          <p:cNvPicPr/>
          <p:nvPr/>
        </p:nvPicPr>
        <p:blipFill>
          <a:blip r:embed="rId1"/>
          <a:stretch/>
        </p:blipFill>
        <p:spPr>
          <a:xfrm>
            <a:off x="152280" y="1017720"/>
            <a:ext cx="4179240" cy="3655440"/>
          </a:xfrm>
          <a:prstGeom prst="rect">
            <a:avLst/>
          </a:prstGeom>
          <a:ln>
            <a:noFill/>
          </a:ln>
        </p:spPr>
      </p:pic>
      <p:sp>
        <p:nvSpPr>
          <p:cNvPr id="121" name="CustomShape 2"/>
          <p:cNvSpPr/>
          <p:nvPr/>
        </p:nvSpPr>
        <p:spPr>
          <a:xfrm>
            <a:off x="377280" y="4526280"/>
            <a:ext cx="6583320" cy="7675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Category: Games</a:t>
            </a:r>
            <a:endParaRPr b="0" lang="en-US" sz="1400" spc="-1" strike="noStrike">
              <a:latin typeface="Arial"/>
            </a:endParaRPr>
          </a:p>
        </p:txBody>
      </p:sp>
      <p:pic>
        <p:nvPicPr>
          <p:cNvPr id="122" name="Google Shape;136;p24" descr=""/>
          <p:cNvPicPr/>
          <p:nvPr/>
        </p:nvPicPr>
        <p:blipFill>
          <a:blip r:embed="rId2"/>
          <a:stretch/>
        </p:blipFill>
        <p:spPr>
          <a:xfrm>
            <a:off x="4484520" y="937440"/>
            <a:ext cx="4347720" cy="3588480"/>
          </a:xfrm>
          <a:prstGeom prst="rect">
            <a:avLst/>
          </a:prstGeom>
          <a:ln>
            <a:noFill/>
          </a:ln>
        </p:spPr>
      </p:pic>
      <p:sp>
        <p:nvSpPr>
          <p:cNvPr id="123" name="CustomShape 3"/>
          <p:cNvSpPr/>
          <p:nvPr/>
        </p:nvSpPr>
        <p:spPr>
          <a:xfrm>
            <a:off x="4937760" y="4663440"/>
            <a:ext cx="6583320" cy="7675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Category: Art and Design</a:t>
            </a:r>
            <a:endParaRPr b="0" lang="en-US" sz="14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Google Shape;142;p25" descr=""/>
          <p:cNvPicPr/>
          <p:nvPr/>
        </p:nvPicPr>
        <p:blipFill>
          <a:blip r:embed="rId1"/>
          <a:stretch/>
        </p:blipFill>
        <p:spPr>
          <a:xfrm>
            <a:off x="0" y="0"/>
            <a:ext cx="5478120" cy="5143320"/>
          </a:xfrm>
          <a:prstGeom prst="rect">
            <a:avLst/>
          </a:prstGeom>
          <a:ln>
            <a:noFill/>
          </a:ln>
        </p:spPr>
      </p:pic>
      <p:sp>
        <p:nvSpPr>
          <p:cNvPr id="125" name="CustomShape 1"/>
          <p:cNvSpPr/>
          <p:nvPr/>
        </p:nvSpPr>
        <p:spPr>
          <a:xfrm>
            <a:off x="5996520" y="816480"/>
            <a:ext cx="2754360" cy="1352520"/>
          </a:xfrm>
          <a:prstGeom prst="rect">
            <a:avLst/>
          </a:prstGeom>
          <a:noFill/>
          <a:ln>
            <a:noFill/>
          </a:ln>
        </p:spPr>
        <p:style>
          <a:lnRef idx="0"/>
          <a:fillRef idx="0"/>
          <a:effectRef idx="0"/>
          <a:fontRef idx="minor"/>
        </p:style>
      </p:sp>
      <p:sp>
        <p:nvSpPr>
          <p:cNvPr id="126" name="CustomShape 2"/>
          <p:cNvSpPr/>
          <p:nvPr/>
        </p:nvSpPr>
        <p:spPr>
          <a:xfrm>
            <a:off x="6362280" y="1958760"/>
            <a:ext cx="2388600" cy="1225440"/>
          </a:xfrm>
          <a:prstGeom prst="rect">
            <a:avLst/>
          </a:prstGeom>
          <a:noFill/>
          <a:ln>
            <a:noFill/>
          </a:ln>
        </p:spPr>
        <p:style>
          <a:lnRef idx="0"/>
          <a:fillRef idx="0"/>
          <a:effectRef idx="0"/>
          <a:fontRef idx="minor"/>
        </p:style>
        <p:txBody>
          <a:bodyPr tIns="91440" bIns="91440"/>
          <a:p>
            <a:pPr>
              <a:lnSpc>
                <a:spcPct val="100000"/>
              </a:lnSpc>
            </a:pPr>
            <a:r>
              <a:rPr b="0" lang="en-US" sz="2800" spc="-1" strike="noStrike">
                <a:solidFill>
                  <a:srgbClr val="000000"/>
                </a:solidFill>
                <a:latin typeface="Arial"/>
                <a:ea typeface="Arial"/>
              </a:rPr>
              <a:t>Count of each Rating </a:t>
            </a:r>
            <a:endParaRPr b="0" lang="en-US" sz="28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Ratings vs Installs Scatter Plot</a:t>
            </a:r>
            <a:endParaRPr b="0" lang="en-US" sz="2800" spc="-1" strike="noStrike">
              <a:solidFill>
                <a:srgbClr val="000000"/>
              </a:solidFill>
              <a:latin typeface="Arial"/>
            </a:endParaRPr>
          </a:p>
        </p:txBody>
      </p:sp>
      <p:pic>
        <p:nvPicPr>
          <p:cNvPr id="128" name="Google Shape;150;p26" descr=""/>
          <p:cNvPicPr/>
          <p:nvPr/>
        </p:nvPicPr>
        <p:blipFill>
          <a:blip r:embed="rId1"/>
          <a:stretch/>
        </p:blipFill>
        <p:spPr>
          <a:xfrm>
            <a:off x="1648800" y="1017720"/>
            <a:ext cx="5846040" cy="41346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Rating vs Number of Reviews Scatter Plot</a:t>
            </a:r>
            <a:endParaRPr b="0" lang="en-US" sz="2800" spc="-1" strike="noStrike">
              <a:solidFill>
                <a:srgbClr val="000000"/>
              </a:solidFill>
              <a:latin typeface="Arial"/>
            </a:endParaRPr>
          </a:p>
        </p:txBody>
      </p:sp>
      <p:pic>
        <p:nvPicPr>
          <p:cNvPr id="130" name="Google Shape;156;p27" descr=""/>
          <p:cNvPicPr/>
          <p:nvPr/>
        </p:nvPicPr>
        <p:blipFill>
          <a:blip r:embed="rId1"/>
          <a:stretch/>
        </p:blipFill>
        <p:spPr>
          <a:xfrm>
            <a:off x="1762920" y="1170000"/>
            <a:ext cx="5617800" cy="397296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Linear Regression</a:t>
            </a:r>
            <a:endParaRPr b="0" lang="en-US" sz="2800" spc="-1" strike="noStrike">
              <a:solidFill>
                <a:srgbClr val="000000"/>
              </a:solidFill>
              <a:latin typeface="Arial"/>
            </a:endParaRPr>
          </a:p>
        </p:txBody>
      </p:sp>
      <p:sp>
        <p:nvSpPr>
          <p:cNvPr id="132"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Independent Variables: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Installs</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Ratings</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Used cross validation and k-folding to find the most accurate models</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Results: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Predicting installs, taking into account ratings, Mean Absolute Error: 8313754.175</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Predicting installs, not taking into account ratings, Mean Absolute Error: 13359219.498</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Predicting ratings, taking into account installs, Mean Absolute Error: 0.3810</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Predicting ratings, not taking into account installs, Mean Absolute Error: 0.3784</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Dropped predicting installs due to high error rate</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Ratings and installs are highly correlated, since accuracy of the prediction went up when ratings were taken into account.</a:t>
            </a: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Gradient Boosting Machine (Gaussian distribution)</a:t>
            </a:r>
            <a:endParaRPr b="0" lang="en-US" sz="2800" spc="-1" strike="noStrike">
              <a:solidFill>
                <a:srgbClr val="000000"/>
              </a:solidFill>
              <a:latin typeface="Arial"/>
            </a:endParaRPr>
          </a:p>
        </p:txBody>
      </p:sp>
      <p:sp>
        <p:nvSpPr>
          <p:cNvPr id="134"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Gradient Boosting Machine is a forward learning ensemble method. </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The guiding heuristic is that good predictive results can be obtained through increasingly refined approximations.</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Features: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Number of trees: 50</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Results: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Predicting ratings, Mean Absolute Error: 0.3552</a:t>
            </a:r>
            <a:endParaRPr b="0" lang="en-US" sz="1400" spc="-1" strike="noStrike">
              <a:solidFill>
                <a:srgbClr val="000000"/>
              </a:solid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Distributed Random Forest</a:t>
            </a:r>
            <a:endParaRPr b="0" lang="en-US" sz="2800" spc="-1" strike="noStrike">
              <a:solidFill>
                <a:srgbClr val="000000"/>
              </a:solidFill>
              <a:latin typeface="Arial"/>
            </a:endParaRPr>
          </a:p>
        </p:txBody>
      </p:sp>
      <p:sp>
        <p:nvSpPr>
          <p:cNvPr id="136"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Distributed Random Forest (DRF) is a powerful Classification and Regression tool. It takes the average of the prediction of all the trees to make a final prediction.</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Features: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Number of trees: 50</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Results: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Predicting ratings, Mean Absolute Error: 0.3530</a:t>
            </a:r>
            <a:endParaRPr b="0" lang="en-US" sz="1400" spc="-1" strike="noStrike">
              <a:solidFill>
                <a:srgbClr val="000000"/>
              </a:solid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Conclusion</a:t>
            </a:r>
            <a:endParaRPr b="0" lang="en-US" sz="2800" spc="-1" strike="noStrike">
              <a:solidFill>
                <a:srgbClr val="000000"/>
              </a:solidFill>
              <a:latin typeface="Arial"/>
            </a:endParaRPr>
          </a:p>
        </p:txBody>
      </p:sp>
      <p:sp>
        <p:nvSpPr>
          <p:cNvPr id="138"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Important Features are:</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Reviews</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Size</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Installs</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Genres</a:t>
            </a:r>
            <a:endParaRPr b="0" lang="en-US" sz="1400" spc="-1" strike="noStrike">
              <a:solidFill>
                <a:srgbClr val="000000"/>
              </a:solidFill>
              <a:latin typeface="Arial"/>
            </a:endParaRPr>
          </a:p>
          <a:p>
            <a:pPr marL="457200" indent="-342720">
              <a:lnSpc>
                <a:spcPct val="100000"/>
              </a:lnSpc>
              <a:buClr>
                <a:srgbClr val="000000"/>
              </a:buClr>
              <a:buFont typeface="Arial"/>
              <a:buChar char="●"/>
            </a:pPr>
            <a:r>
              <a:rPr b="0" lang="en-US" sz="1800" spc="-1" strike="noStrike">
                <a:solidFill>
                  <a:srgbClr val="000000"/>
                </a:solidFill>
                <a:latin typeface="Arial"/>
                <a:ea typeface="Arial"/>
              </a:rPr>
              <a:t>Easiest way to develop a successful app is in the Games or Art and Design category.</a:t>
            </a:r>
            <a:endParaRPr b="0" lang="en-US" sz="1800" spc="-1" strike="noStrike">
              <a:solidFill>
                <a:srgbClr val="000000"/>
              </a:solidFill>
              <a:latin typeface="Arial"/>
            </a:endParaRPr>
          </a:p>
          <a:p>
            <a:pPr marL="457200" indent="-342720">
              <a:lnSpc>
                <a:spcPct val="100000"/>
              </a:lnSpc>
              <a:buClr>
                <a:srgbClr val="000000"/>
              </a:buClr>
              <a:buFont typeface="Arial"/>
              <a:buChar char="●"/>
            </a:pPr>
            <a:r>
              <a:rPr b="0" lang="en-US" sz="1800" spc="-1" strike="noStrike">
                <a:solidFill>
                  <a:srgbClr val="000000"/>
                </a:solidFill>
                <a:latin typeface="Arial"/>
                <a:ea typeface="Arial"/>
              </a:rPr>
              <a:t>Creating a medical or family oriented app would more likely lead to a failure.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We were able to achieve Scalability and Runtime Efficiency for this project by implementing SparkML and H2O for our machine learning models.</a:t>
            </a:r>
            <a:endParaRPr b="0" lang="en-US" sz="18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Opportunity </a:t>
            </a:r>
            <a:endParaRPr b="0" lang="en-US" sz="2800" spc="-1" strike="noStrike">
              <a:solidFill>
                <a:srgbClr val="000000"/>
              </a:solidFill>
              <a:latin typeface="Arial"/>
            </a:endParaRPr>
          </a:p>
        </p:txBody>
      </p:sp>
      <p:sp>
        <p:nvSpPr>
          <p:cNvPr id="87" name="TextShape 2"/>
          <p:cNvSpPr txBox="1"/>
          <p:nvPr/>
        </p:nvSpPr>
        <p:spPr>
          <a:xfrm>
            <a:off x="311760" y="1152360"/>
            <a:ext cx="477072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3.3 Billion smartphone users in the world</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250 Million downloads per day and increasing</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$39.7 Billion in revenue made from apps worldwide </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If your app becomes that popular and manages to procure 1 Million downloads, then you can earn between  $10000 to $15000 per month</a:t>
            </a:r>
            <a:endParaRPr b="0" lang="en-US" sz="1800" spc="-1" strike="noStrike">
              <a:solidFill>
                <a:srgbClr val="000000"/>
              </a:solidFill>
              <a:latin typeface="Arial"/>
            </a:endParaRPr>
          </a:p>
        </p:txBody>
      </p:sp>
      <p:pic>
        <p:nvPicPr>
          <p:cNvPr id="88" name="Google Shape;62;p14" descr=""/>
          <p:cNvPicPr/>
          <p:nvPr/>
        </p:nvPicPr>
        <p:blipFill>
          <a:blip r:embed="rId1"/>
          <a:stretch/>
        </p:blipFill>
        <p:spPr>
          <a:xfrm>
            <a:off x="5173920" y="982440"/>
            <a:ext cx="3756240" cy="37562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Future Scope</a:t>
            </a:r>
            <a:endParaRPr b="0" lang="en-US" sz="2800" spc="-1" strike="noStrike">
              <a:solidFill>
                <a:srgbClr val="000000"/>
              </a:solidFill>
              <a:latin typeface="Arial"/>
            </a:endParaRPr>
          </a:p>
        </p:txBody>
      </p:sp>
      <p:sp>
        <p:nvSpPr>
          <p:cNvPr id="140" name="TextShape 2"/>
          <p:cNvSpPr txBox="1"/>
          <p:nvPr/>
        </p:nvSpPr>
        <p:spPr>
          <a:xfrm>
            <a:off x="311760" y="1152360"/>
            <a:ext cx="425988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Look for more representative datasets with useful attributes</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Split data up by age group and analyze data by age group</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Split data by year so old data does not pollute new trends</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Find better machine learning models or tune existing ones for better performance</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Implement Kafka when we are able to obtain real time downloads data</a:t>
            </a:r>
            <a:endParaRPr b="0" lang="en-US" sz="1800" spc="-1" strike="noStrike">
              <a:solidFill>
                <a:srgbClr val="000000"/>
              </a:solidFill>
              <a:latin typeface="Arial"/>
            </a:endParaRPr>
          </a:p>
        </p:txBody>
      </p:sp>
      <p:pic>
        <p:nvPicPr>
          <p:cNvPr id="141" name="Google Shape;187;p32" descr=""/>
          <p:cNvPicPr/>
          <p:nvPr/>
        </p:nvPicPr>
        <p:blipFill>
          <a:blip r:embed="rId1"/>
          <a:stretch/>
        </p:blipFill>
        <p:spPr>
          <a:xfrm>
            <a:off x="4820760" y="661320"/>
            <a:ext cx="4140000" cy="382068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Google Shape;192;p33" descr=""/>
          <p:cNvPicPr/>
          <p:nvPr/>
        </p:nvPicPr>
        <p:blipFill>
          <a:blip r:embed="rId1"/>
          <a:stretch/>
        </p:blipFill>
        <p:spPr>
          <a:xfrm>
            <a:off x="244440" y="0"/>
            <a:ext cx="8654760" cy="51429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Competition</a:t>
            </a:r>
            <a:endParaRPr b="0" lang="en-US" sz="2800" spc="-1" strike="noStrike">
              <a:solidFill>
                <a:srgbClr val="000000"/>
              </a:solidFill>
              <a:latin typeface="Arial"/>
            </a:endParaRPr>
          </a:p>
        </p:txBody>
      </p:sp>
      <p:sp>
        <p:nvSpPr>
          <p:cNvPr id="90"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2,714,499 apps on the Google Play Store</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3739 apps added daily</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Older statistics indicate that </a:t>
            </a:r>
            <a:r>
              <a:rPr b="0" lang="en-US" sz="1800" spc="-1" strike="noStrike" u="sng">
                <a:solidFill>
                  <a:srgbClr val="0097a7"/>
                </a:solidFill>
                <a:uFillTx/>
                <a:latin typeface="Arial"/>
                <a:ea typeface="Arial"/>
                <a:hlinkClick r:id="rId1"/>
              </a:rPr>
              <a:t>80 percent of developers</a:t>
            </a:r>
            <a:r>
              <a:rPr b="0" lang="en-US" sz="1800" spc="-1" strike="noStrike">
                <a:solidFill>
                  <a:srgbClr val="000000"/>
                </a:solidFill>
                <a:latin typeface="Arial"/>
                <a:ea typeface="Arial"/>
              </a:rPr>
              <a:t> don’t earn enough to turn their development into viable businesses</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App store discoverability is at its lowest,</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US users use an estimated 20.1 apps per month in 2019</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The number of obsolete apps removed by Google from the Play Store was near to 700,000.</a:t>
            </a:r>
            <a:endParaRPr b="0" lang="en-US"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Solution</a:t>
            </a:r>
            <a:endParaRPr b="0" lang="en-US" sz="2800" spc="-1" strike="noStrike">
              <a:solidFill>
                <a:srgbClr val="000000"/>
              </a:solidFill>
              <a:latin typeface="Arial"/>
            </a:endParaRPr>
          </a:p>
        </p:txBody>
      </p:sp>
      <p:sp>
        <p:nvSpPr>
          <p:cNvPr id="92" name="TextShape 2"/>
          <p:cNvSpPr txBox="1"/>
          <p:nvPr/>
        </p:nvSpPr>
        <p:spPr>
          <a:xfrm>
            <a:off x="311760" y="926280"/>
            <a:ext cx="852012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Find trends in the Google Play Store to find correlation between app attributes and success and ratings</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Predict app success and ratings based on:</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App size</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Category</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Number of Reviews</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Price</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Genres</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Content Rating</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Prediction Models: </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Linear Regression</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Gradient Boosting Machine</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Distributed Random Forest </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Mean Absolute Error: 0.3530</a:t>
            </a:r>
            <a:endParaRPr b="0" lang="en-US" sz="1800" spc="-1" strike="noStrike">
              <a:solidFill>
                <a:srgbClr val="000000"/>
              </a:solidFill>
              <a:latin typeface="Arial"/>
            </a:endParaRPr>
          </a:p>
        </p:txBody>
      </p:sp>
      <p:pic>
        <p:nvPicPr>
          <p:cNvPr id="93" name="Google Shape;75;p16" descr=""/>
          <p:cNvPicPr/>
          <p:nvPr/>
        </p:nvPicPr>
        <p:blipFill>
          <a:blip r:embed="rId1"/>
          <a:stretch/>
        </p:blipFill>
        <p:spPr>
          <a:xfrm>
            <a:off x="5174640" y="1486080"/>
            <a:ext cx="3657240" cy="36572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Architecture</a:t>
            </a:r>
            <a:endParaRPr b="0" lang="en-US" sz="2800" spc="-1" strike="noStrike">
              <a:solidFill>
                <a:srgbClr val="000000"/>
              </a:solidFill>
              <a:latin typeface="Arial"/>
            </a:endParaRPr>
          </a:p>
        </p:txBody>
      </p:sp>
      <p:sp>
        <p:nvSpPr>
          <p:cNvPr id="95" name="TextShape 2"/>
          <p:cNvSpPr txBox="1"/>
          <p:nvPr/>
        </p:nvSpPr>
        <p:spPr>
          <a:xfrm>
            <a:off x="311760" y="1152360"/>
            <a:ext cx="8264520" cy="3416040"/>
          </a:xfrm>
          <a:prstGeom prst="rect">
            <a:avLst/>
          </a:prstGeom>
          <a:noFill/>
          <a:ln>
            <a:noFill/>
          </a:ln>
        </p:spPr>
        <p:txBody>
          <a:bodyPr tIns="91440" bIns="91440"/>
          <a:p>
            <a:pPr marL="457200" indent="-342720">
              <a:lnSpc>
                <a:spcPct val="115000"/>
              </a:lnSpc>
              <a:buClr>
                <a:srgbClr val="000000"/>
              </a:buClr>
              <a:buFont typeface="Arial"/>
              <a:buAutoNum type="arabicPeriod"/>
            </a:pPr>
            <a:r>
              <a:rPr b="0" lang="en-US" sz="1800" spc="-1" strike="noStrike">
                <a:solidFill>
                  <a:srgbClr val="000000"/>
                </a:solidFill>
                <a:latin typeface="Arial"/>
                <a:ea typeface="Arial"/>
              </a:rPr>
              <a:t>Data Source - Kaggle</a:t>
            </a:r>
            <a:endParaRPr b="0" lang="en-US" sz="1800" spc="-1" strike="noStrike">
              <a:solidFill>
                <a:srgbClr val="000000"/>
              </a:solidFill>
              <a:latin typeface="Arial"/>
            </a:endParaRPr>
          </a:p>
          <a:p>
            <a:pPr marL="457200" indent="-342720">
              <a:lnSpc>
                <a:spcPct val="115000"/>
              </a:lnSpc>
              <a:buClr>
                <a:srgbClr val="000000"/>
              </a:buClr>
              <a:buFont typeface="Arial"/>
              <a:buAutoNum type="arabicPeriod"/>
            </a:pPr>
            <a:r>
              <a:rPr b="0" lang="en-US" sz="1800" spc="-1" strike="noStrike">
                <a:solidFill>
                  <a:srgbClr val="000000"/>
                </a:solidFill>
                <a:latin typeface="Arial"/>
                <a:ea typeface="Arial"/>
              </a:rPr>
              <a:t>Storage - MongoDB</a:t>
            </a:r>
            <a:endParaRPr b="0" lang="en-US" sz="1800" spc="-1" strike="noStrike">
              <a:solidFill>
                <a:srgbClr val="000000"/>
              </a:solidFill>
              <a:latin typeface="Arial"/>
            </a:endParaRPr>
          </a:p>
          <a:p>
            <a:pPr marL="457200" indent="-342720">
              <a:lnSpc>
                <a:spcPct val="115000"/>
              </a:lnSpc>
              <a:buClr>
                <a:srgbClr val="000000"/>
              </a:buClr>
              <a:buFont typeface="Arial"/>
              <a:buAutoNum type="arabicPeriod"/>
            </a:pPr>
            <a:r>
              <a:rPr b="0" lang="en-US" sz="1800" spc="-1" strike="noStrike">
                <a:solidFill>
                  <a:srgbClr val="000000"/>
                </a:solidFill>
                <a:latin typeface="Arial"/>
                <a:ea typeface="Arial"/>
              </a:rPr>
              <a:t>Compute - Apache Spark</a:t>
            </a:r>
            <a:endParaRPr b="0" lang="en-US" sz="1800" spc="-1" strike="noStrike">
              <a:solidFill>
                <a:srgbClr val="000000"/>
              </a:solidFill>
              <a:latin typeface="Arial"/>
            </a:endParaRPr>
          </a:p>
          <a:p>
            <a:pPr marL="457200" indent="-342720">
              <a:lnSpc>
                <a:spcPct val="115000"/>
              </a:lnSpc>
              <a:buClr>
                <a:srgbClr val="000000"/>
              </a:buClr>
              <a:buFont typeface="Arial"/>
              <a:buAutoNum type="arabicPeriod"/>
            </a:pPr>
            <a:r>
              <a:rPr b="0" lang="en-US" sz="1800" spc="-1" strike="noStrike">
                <a:solidFill>
                  <a:srgbClr val="000000"/>
                </a:solidFill>
                <a:latin typeface="Arial"/>
                <a:ea typeface="Arial"/>
              </a:rPr>
              <a:t>Display Results - Pandas, Matplotlib, Seaborn</a:t>
            </a:r>
            <a:endParaRPr b="0" lang="en-US" sz="1800" spc="-1" strike="noStrike">
              <a:solidFill>
                <a:srgbClr val="000000"/>
              </a:solidFill>
              <a:latin typeface="Arial"/>
            </a:endParaRPr>
          </a:p>
          <a:p>
            <a:pPr marL="457200" indent="-342720">
              <a:lnSpc>
                <a:spcPct val="115000"/>
              </a:lnSpc>
              <a:buClr>
                <a:srgbClr val="000000"/>
              </a:buClr>
              <a:buFont typeface="Arial"/>
              <a:buAutoNum type="arabicPeriod"/>
            </a:pPr>
            <a:r>
              <a:rPr b="0" lang="en-US" sz="1800" spc="-1" strike="noStrike">
                <a:solidFill>
                  <a:srgbClr val="000000"/>
                </a:solidFill>
                <a:latin typeface="Arial"/>
                <a:ea typeface="Arial"/>
              </a:rPr>
              <a:t>Machine Learning - Spark ML Library, H2O.ai</a:t>
            </a:r>
            <a:endParaRPr b="0" lang="en-US" sz="18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86;p18" descr=""/>
          <p:cNvPicPr/>
          <p:nvPr/>
        </p:nvPicPr>
        <p:blipFill>
          <a:blip r:embed="rId1"/>
          <a:srcRect l="21283" t="0" r="20472" b="0"/>
          <a:stretch/>
        </p:blipFill>
        <p:spPr>
          <a:xfrm>
            <a:off x="144720" y="152280"/>
            <a:ext cx="1758240" cy="1514160"/>
          </a:xfrm>
          <a:prstGeom prst="rect">
            <a:avLst/>
          </a:prstGeom>
          <a:ln>
            <a:noFill/>
          </a:ln>
        </p:spPr>
      </p:pic>
      <p:sp>
        <p:nvSpPr>
          <p:cNvPr id="97" name="CustomShape 1"/>
          <p:cNvSpPr/>
          <p:nvPr/>
        </p:nvSpPr>
        <p:spPr>
          <a:xfrm>
            <a:off x="2087280" y="949320"/>
            <a:ext cx="818640" cy="541800"/>
          </a:xfrm>
          <a:prstGeom prst="rightArrow">
            <a:avLst>
              <a:gd name="adj1" fmla="val 50000"/>
              <a:gd name="adj2" fmla="val 50000"/>
            </a:avLst>
          </a:prstGeom>
          <a:solidFill>
            <a:schemeClr val="lt2"/>
          </a:solidFill>
          <a:ln w="9360">
            <a:solidFill>
              <a:schemeClr val="dk2"/>
            </a:solidFill>
            <a:round/>
          </a:ln>
        </p:spPr>
        <p:style>
          <a:lnRef idx="0"/>
          <a:fillRef idx="0"/>
          <a:effectRef idx="0"/>
          <a:fontRef idx="minor"/>
        </p:style>
      </p:sp>
      <p:pic>
        <p:nvPicPr>
          <p:cNvPr id="98" name="Google Shape;88;p18" descr=""/>
          <p:cNvPicPr/>
          <p:nvPr/>
        </p:nvPicPr>
        <p:blipFill>
          <a:blip r:embed="rId2"/>
          <a:stretch/>
        </p:blipFill>
        <p:spPr>
          <a:xfrm>
            <a:off x="2415960" y="97200"/>
            <a:ext cx="2418840" cy="2418840"/>
          </a:xfrm>
          <a:prstGeom prst="rect">
            <a:avLst/>
          </a:prstGeom>
          <a:ln>
            <a:noFill/>
          </a:ln>
        </p:spPr>
      </p:pic>
      <p:sp>
        <p:nvSpPr>
          <p:cNvPr id="99" name="CustomShape 2"/>
          <p:cNvSpPr/>
          <p:nvPr/>
        </p:nvSpPr>
        <p:spPr>
          <a:xfrm>
            <a:off x="4288320" y="949320"/>
            <a:ext cx="939240" cy="541800"/>
          </a:xfrm>
          <a:prstGeom prst="rightArrow">
            <a:avLst>
              <a:gd name="adj1" fmla="val 50000"/>
              <a:gd name="adj2" fmla="val 50000"/>
            </a:avLst>
          </a:prstGeom>
          <a:solidFill>
            <a:schemeClr val="lt2"/>
          </a:solidFill>
          <a:ln w="9360">
            <a:solidFill>
              <a:schemeClr val="dk2"/>
            </a:solidFill>
            <a:round/>
          </a:ln>
        </p:spPr>
        <p:style>
          <a:lnRef idx="0"/>
          <a:fillRef idx="0"/>
          <a:effectRef idx="0"/>
          <a:fontRef idx="minor"/>
        </p:style>
      </p:sp>
      <p:pic>
        <p:nvPicPr>
          <p:cNvPr id="100" name="Google Shape;90;p18" descr=""/>
          <p:cNvPicPr/>
          <p:nvPr/>
        </p:nvPicPr>
        <p:blipFill>
          <a:blip r:embed="rId3"/>
          <a:srcRect l="-8568" t="-6183" r="8568" b="6183"/>
          <a:stretch/>
        </p:blipFill>
        <p:spPr>
          <a:xfrm>
            <a:off x="6753240" y="2315880"/>
            <a:ext cx="2390400" cy="1752120"/>
          </a:xfrm>
          <a:prstGeom prst="rect">
            <a:avLst/>
          </a:prstGeom>
          <a:ln>
            <a:noFill/>
          </a:ln>
        </p:spPr>
      </p:pic>
      <p:sp>
        <p:nvSpPr>
          <p:cNvPr id="101" name="CustomShape 3"/>
          <p:cNvSpPr/>
          <p:nvPr/>
        </p:nvSpPr>
        <p:spPr>
          <a:xfrm rot="5400000">
            <a:off x="7661160" y="2264400"/>
            <a:ext cx="674280" cy="614160"/>
          </a:xfrm>
          <a:prstGeom prst="rightArrow">
            <a:avLst>
              <a:gd name="adj1" fmla="val 50000"/>
              <a:gd name="adj2" fmla="val 50000"/>
            </a:avLst>
          </a:prstGeom>
          <a:solidFill>
            <a:schemeClr val="lt2"/>
          </a:solidFill>
          <a:ln w="9360">
            <a:solidFill>
              <a:schemeClr val="dk2"/>
            </a:solidFill>
            <a:round/>
          </a:ln>
        </p:spPr>
        <p:style>
          <a:lnRef idx="0"/>
          <a:fillRef idx="0"/>
          <a:effectRef idx="0"/>
          <a:fontRef idx="minor"/>
        </p:style>
      </p:sp>
      <p:sp>
        <p:nvSpPr>
          <p:cNvPr id="102" name="CustomShape 4"/>
          <p:cNvSpPr/>
          <p:nvPr/>
        </p:nvSpPr>
        <p:spPr>
          <a:xfrm rot="9492000">
            <a:off x="3918240" y="2314080"/>
            <a:ext cx="1758240" cy="662040"/>
          </a:xfrm>
          <a:prstGeom prst="rightArrow">
            <a:avLst>
              <a:gd name="adj1" fmla="val 50000"/>
              <a:gd name="adj2" fmla="val 50000"/>
            </a:avLst>
          </a:prstGeom>
          <a:solidFill>
            <a:schemeClr val="lt2"/>
          </a:solidFill>
          <a:ln w="9360">
            <a:solidFill>
              <a:schemeClr val="dk2"/>
            </a:solidFill>
            <a:round/>
          </a:ln>
        </p:spPr>
        <p:style>
          <a:lnRef idx="0"/>
          <a:fillRef idx="0"/>
          <a:effectRef idx="0"/>
          <a:fontRef idx="minor"/>
        </p:style>
      </p:sp>
      <p:pic>
        <p:nvPicPr>
          <p:cNvPr id="103" name="Google Shape;93;p18" descr=""/>
          <p:cNvPicPr/>
          <p:nvPr/>
        </p:nvPicPr>
        <p:blipFill>
          <a:blip r:embed="rId4"/>
          <a:srcRect l="17682" t="0" r="12961" b="0"/>
          <a:stretch/>
        </p:blipFill>
        <p:spPr>
          <a:xfrm>
            <a:off x="1845360" y="2909160"/>
            <a:ext cx="1616760" cy="1403640"/>
          </a:xfrm>
          <a:prstGeom prst="rect">
            <a:avLst/>
          </a:prstGeom>
          <a:ln>
            <a:noFill/>
          </a:ln>
        </p:spPr>
      </p:pic>
      <p:pic>
        <p:nvPicPr>
          <p:cNvPr id="104" name="Google Shape;94;p18" descr=""/>
          <p:cNvPicPr/>
          <p:nvPr/>
        </p:nvPicPr>
        <p:blipFill>
          <a:blip r:embed="rId5"/>
          <a:stretch/>
        </p:blipFill>
        <p:spPr>
          <a:xfrm rot="997800">
            <a:off x="39960" y="4080600"/>
            <a:ext cx="2971440" cy="712800"/>
          </a:xfrm>
          <a:prstGeom prst="rect">
            <a:avLst/>
          </a:prstGeom>
          <a:ln>
            <a:noFill/>
          </a:ln>
        </p:spPr>
      </p:pic>
      <p:pic>
        <p:nvPicPr>
          <p:cNvPr id="105" name="Google Shape;95;p18" descr=""/>
          <p:cNvPicPr/>
          <p:nvPr/>
        </p:nvPicPr>
        <p:blipFill>
          <a:blip r:embed="rId6"/>
          <a:stretch/>
        </p:blipFill>
        <p:spPr>
          <a:xfrm>
            <a:off x="5736600" y="429840"/>
            <a:ext cx="2895120" cy="1580760"/>
          </a:xfrm>
          <a:prstGeom prst="rect">
            <a:avLst/>
          </a:prstGeom>
          <a:ln>
            <a:noFill/>
          </a:ln>
        </p:spPr>
      </p:pic>
      <p:pic>
        <p:nvPicPr>
          <p:cNvPr id="106" name="Google Shape;96;p18" descr=""/>
          <p:cNvPicPr/>
          <p:nvPr/>
        </p:nvPicPr>
        <p:blipFill>
          <a:blip r:embed="rId7"/>
          <a:stretch/>
        </p:blipFill>
        <p:spPr>
          <a:xfrm>
            <a:off x="5155560" y="3618000"/>
            <a:ext cx="2715480" cy="1193400"/>
          </a:xfrm>
          <a:prstGeom prst="rect">
            <a:avLst/>
          </a:prstGeom>
          <a:ln>
            <a:noFill/>
          </a:ln>
        </p:spPr>
      </p:pic>
      <p:pic>
        <p:nvPicPr>
          <p:cNvPr id="107" name="Google Shape;97;p18" descr=""/>
          <p:cNvPicPr/>
          <p:nvPr/>
        </p:nvPicPr>
        <p:blipFill>
          <a:blip r:embed="rId8"/>
          <a:stretch/>
        </p:blipFill>
        <p:spPr>
          <a:xfrm>
            <a:off x="144360" y="2643840"/>
            <a:ext cx="1758240" cy="10958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ETL Process</a:t>
            </a:r>
            <a:endParaRPr b="0" lang="en-US" sz="2800" spc="-1" strike="noStrike">
              <a:solidFill>
                <a:srgbClr val="000000"/>
              </a:solidFill>
              <a:latin typeface="Arial"/>
            </a:endParaRPr>
          </a:p>
        </p:txBody>
      </p:sp>
      <p:pic>
        <p:nvPicPr>
          <p:cNvPr id="109" name="Google Shape;103;p19" descr=""/>
          <p:cNvPicPr/>
          <p:nvPr/>
        </p:nvPicPr>
        <p:blipFill>
          <a:blip r:embed="rId1"/>
          <a:stretch/>
        </p:blipFill>
        <p:spPr>
          <a:xfrm>
            <a:off x="4222080" y="861480"/>
            <a:ext cx="4921560" cy="3022920"/>
          </a:xfrm>
          <a:prstGeom prst="rect">
            <a:avLst/>
          </a:prstGeom>
          <a:ln>
            <a:noFill/>
          </a:ln>
        </p:spPr>
      </p:pic>
      <p:sp>
        <p:nvSpPr>
          <p:cNvPr id="110" name="TextShape 2"/>
          <p:cNvSpPr txBox="1"/>
          <p:nvPr/>
        </p:nvSpPr>
        <p:spPr>
          <a:xfrm>
            <a:off x="311760" y="1152360"/>
            <a:ext cx="425988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Extract data from Kaggle API </a:t>
            </a:r>
            <a:endParaRPr b="0" lang="en-US" sz="18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Data Cleaning for Trend Finding</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Convert column types</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Remove inaccurate data points </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Remove NULL values</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Preparation for Machine Learning Algorithms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Assigning numerical values to all columns</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Convert column types</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Vectorizing data</a:t>
            </a:r>
            <a:endParaRPr b="0" lang="en-US" sz="14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Insights</a:t>
            </a:r>
            <a:endParaRPr b="0" lang="en-US" sz="2800" spc="-1" strike="noStrike">
              <a:solidFill>
                <a:srgbClr val="000000"/>
              </a:solidFill>
              <a:latin typeface="Arial"/>
            </a:endParaRPr>
          </a:p>
        </p:txBody>
      </p:sp>
      <p:sp>
        <p:nvSpPr>
          <p:cNvPr id="112" name="TextShape 2"/>
          <p:cNvSpPr txBox="1"/>
          <p:nvPr/>
        </p:nvSpPr>
        <p:spPr>
          <a:xfrm>
            <a:off x="311760" y="1017720"/>
            <a:ext cx="8520120" cy="3416040"/>
          </a:xfrm>
          <a:prstGeom prst="rect">
            <a:avLst/>
          </a:prstGeom>
          <a:noFill/>
          <a:ln>
            <a:noFill/>
          </a:ln>
        </p:spPr>
        <p:txBody>
          <a:bodyPr tIns="91440" bIns="91440"/>
          <a:p>
            <a:pPr marL="457200" indent="-342720">
              <a:lnSpc>
                <a:spcPct val="115000"/>
              </a:lnSpc>
              <a:buClr>
                <a:srgbClr val="000000"/>
              </a:buClr>
              <a:buFont typeface="Arial"/>
              <a:buChar char="●"/>
            </a:pPr>
            <a:r>
              <a:rPr b="0" lang="en-US" sz="1800" spc="-1" strike="noStrike">
                <a:solidFill>
                  <a:srgbClr val="000000"/>
                </a:solidFill>
                <a:latin typeface="Arial"/>
                <a:ea typeface="Arial"/>
              </a:rPr>
              <a:t>Barrier to entry for all categories is present because the median is lower than the mean downloads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A few apps in each category is dominating the market and pulling the average higher than the median</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Competition is high in the Family and Medical categories</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Family category contains the most apps by far, yet its average and median app installs are comparatively much lower</a:t>
            </a:r>
            <a:endParaRPr b="0" lang="en-US" sz="14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The Medical category shows up in the top 5 categories with most apps in them, yet its average and median installs don’t even rank top 20 highest out of all categories</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There are many game apps but its average and median installs are high too</a:t>
            </a:r>
            <a:endParaRPr b="0" lang="en-US" sz="1800" spc="-1" strike="noStrike">
              <a:solidFill>
                <a:srgbClr val="000000"/>
              </a:solidFill>
              <a:latin typeface="Arial"/>
            </a:endParaRPr>
          </a:p>
          <a:p>
            <a:pPr lvl="1" marL="914400" indent="-317160">
              <a:lnSpc>
                <a:spcPct val="115000"/>
              </a:lnSpc>
              <a:buClr>
                <a:srgbClr val="000000"/>
              </a:buClr>
              <a:buFont typeface="Arial"/>
              <a:buChar char="○"/>
            </a:pPr>
            <a:r>
              <a:rPr b="0" lang="en-US" sz="1400" spc="-1" strike="noStrike">
                <a:solidFill>
                  <a:srgbClr val="000000"/>
                </a:solidFill>
                <a:latin typeface="Arial"/>
                <a:ea typeface="Arial"/>
              </a:rPr>
              <a:t>A lot of competition but high return as well</a:t>
            </a:r>
            <a:endParaRPr b="0" lang="en-US" sz="1400" spc="-1" strike="noStrike">
              <a:solidFill>
                <a:srgbClr val="000000"/>
              </a:solidFill>
              <a:latin typeface="Arial"/>
            </a:endParaRPr>
          </a:p>
          <a:p>
            <a:pPr marL="457200" indent="-342720">
              <a:lnSpc>
                <a:spcPct val="115000"/>
              </a:lnSpc>
              <a:buClr>
                <a:srgbClr val="000000"/>
              </a:buClr>
              <a:buFont typeface="Arial"/>
              <a:buChar char="●"/>
            </a:pPr>
            <a:r>
              <a:rPr b="0" lang="en-US" sz="1800" spc="-1" strike="noStrike">
                <a:solidFill>
                  <a:srgbClr val="000000"/>
                </a:solidFill>
                <a:latin typeface="Arial"/>
                <a:ea typeface="Arial"/>
              </a:rPr>
              <a:t>Art and Design category contains a very small number of apps but rank comparatively higher in average and median installs</a:t>
            </a:r>
            <a:endParaRPr b="0" lang="en-US" sz="18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Google Shape;115;p21" descr=""/>
          <p:cNvPicPr/>
          <p:nvPr/>
        </p:nvPicPr>
        <p:blipFill>
          <a:blip r:embed="rId1"/>
          <a:stretch/>
        </p:blipFill>
        <p:spPr>
          <a:xfrm>
            <a:off x="0" y="0"/>
            <a:ext cx="5143320" cy="5143320"/>
          </a:xfrm>
          <a:prstGeom prst="rect">
            <a:avLst/>
          </a:prstGeom>
          <a:ln>
            <a:noFill/>
          </a:ln>
        </p:spPr>
      </p:pic>
      <p:sp>
        <p:nvSpPr>
          <p:cNvPr id="114" name="TextShape 1"/>
          <p:cNvSpPr txBox="1"/>
          <p:nvPr/>
        </p:nvSpPr>
        <p:spPr>
          <a:xfrm>
            <a:off x="4572000" y="1679040"/>
            <a:ext cx="4564440" cy="178488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Distribution of Apps in each Category</a:t>
            </a:r>
            <a:endParaRPr b="0" lang="en-US" sz="28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2019-12-18T00:12:28Z</dcterms:modified>
  <cp:revision>1</cp:revision>
  <dc:subject/>
  <dc:title/>
</cp:coreProperties>
</file>