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3" r:id="rId1"/>
  </p:sldMasterIdLst>
  <p:sldIdLst>
    <p:sldId id="256" r:id="rId2"/>
    <p:sldId id="257" r:id="rId3"/>
    <p:sldId id="258" r:id="rId4"/>
    <p:sldId id="264" r:id="rId5"/>
    <p:sldId id="263" r:id="rId6"/>
    <p:sldId id="259" r:id="rId7"/>
    <p:sldId id="260" r:id="rId8"/>
    <p:sldId id="261" r:id="rId9"/>
    <p:sldId id="271" r:id="rId10"/>
    <p:sldId id="269" r:id="rId11"/>
    <p:sldId id="273" r:id="rId12"/>
    <p:sldId id="272" r:id="rId13"/>
    <p:sldId id="270" r:id="rId14"/>
    <p:sldId id="276" r:id="rId15"/>
    <p:sldId id="275" r:id="rId16"/>
    <p:sldId id="274"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4660"/>
  </p:normalViewPr>
  <p:slideViewPr>
    <p:cSldViewPr snapToGrid="0">
      <p:cViewPr varScale="1">
        <p:scale>
          <a:sx n="98" d="100"/>
          <a:sy n="98" d="100"/>
        </p:scale>
        <p:origin x="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BD5B14-29DB-4976-9D1D-7E5188196972}" type="datetimeFigureOut">
              <a:rPr lang="en-US" smtClean="0"/>
              <a:t>4/22/2018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52447C-3C15-4C4F-9257-667DA7006C70}" type="slidenum">
              <a:rPr lang="en-US" smtClean="0"/>
              <a:t>‹#›</a:t>
            </a:fld>
            <a:endParaRPr lang="en-US" dirty="0"/>
          </a:p>
        </p:txBody>
      </p:sp>
    </p:spTree>
    <p:extLst>
      <p:ext uri="{BB962C8B-B14F-4D97-AF65-F5344CB8AC3E}">
        <p14:creationId xmlns:p14="http://schemas.microsoft.com/office/powerpoint/2010/main" val="323618009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BD5B14-29DB-4976-9D1D-7E5188196972}" type="datetimeFigureOut">
              <a:rPr lang="en-US" smtClean="0"/>
              <a:t>4/22/2018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52447C-3C15-4C4F-9257-667DA7006C70}" type="slidenum">
              <a:rPr lang="en-US" smtClean="0"/>
              <a:t>‹#›</a:t>
            </a:fld>
            <a:endParaRPr lang="en-US" dirty="0"/>
          </a:p>
        </p:txBody>
      </p:sp>
    </p:spTree>
    <p:extLst>
      <p:ext uri="{BB962C8B-B14F-4D97-AF65-F5344CB8AC3E}">
        <p14:creationId xmlns:p14="http://schemas.microsoft.com/office/powerpoint/2010/main" val="99141670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BD5B14-29DB-4976-9D1D-7E5188196972}" type="datetimeFigureOut">
              <a:rPr lang="en-US" smtClean="0"/>
              <a:t>4/22/2018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52447C-3C15-4C4F-9257-667DA7006C70}"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3774686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BD5B14-29DB-4976-9D1D-7E5188196972}" type="datetimeFigureOut">
              <a:rPr lang="en-US" smtClean="0"/>
              <a:t>4/22/2018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52447C-3C15-4C4F-9257-667DA7006C70}" type="slidenum">
              <a:rPr lang="en-US" smtClean="0"/>
              <a:t>‹#›</a:t>
            </a:fld>
            <a:endParaRPr lang="en-US" dirty="0"/>
          </a:p>
        </p:txBody>
      </p:sp>
    </p:spTree>
    <p:extLst>
      <p:ext uri="{BB962C8B-B14F-4D97-AF65-F5344CB8AC3E}">
        <p14:creationId xmlns:p14="http://schemas.microsoft.com/office/powerpoint/2010/main" val="328750637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BD5B14-29DB-4976-9D1D-7E5188196972}" type="datetimeFigureOut">
              <a:rPr lang="en-US" smtClean="0"/>
              <a:t>4/22/2018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52447C-3C15-4C4F-9257-667DA7006C70}"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5558697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BD5B14-29DB-4976-9D1D-7E5188196972}" type="datetimeFigureOut">
              <a:rPr lang="en-US" smtClean="0"/>
              <a:t>4/22/2018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52447C-3C15-4C4F-9257-667DA7006C70}" type="slidenum">
              <a:rPr lang="en-US" smtClean="0"/>
              <a:t>‹#›</a:t>
            </a:fld>
            <a:endParaRPr lang="en-US" dirty="0"/>
          </a:p>
        </p:txBody>
      </p:sp>
    </p:spTree>
    <p:extLst>
      <p:ext uri="{BB962C8B-B14F-4D97-AF65-F5344CB8AC3E}">
        <p14:creationId xmlns:p14="http://schemas.microsoft.com/office/powerpoint/2010/main" val="174646067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BD5B14-29DB-4976-9D1D-7E5188196972}" type="datetimeFigureOut">
              <a:rPr lang="en-US" smtClean="0"/>
              <a:t>4/22/2018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52447C-3C15-4C4F-9257-667DA7006C70}" type="slidenum">
              <a:rPr lang="en-US" smtClean="0"/>
              <a:t>‹#›</a:t>
            </a:fld>
            <a:endParaRPr lang="en-US" dirty="0"/>
          </a:p>
        </p:txBody>
      </p:sp>
    </p:spTree>
    <p:extLst>
      <p:ext uri="{BB962C8B-B14F-4D97-AF65-F5344CB8AC3E}">
        <p14:creationId xmlns:p14="http://schemas.microsoft.com/office/powerpoint/2010/main" val="419384832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BD5B14-29DB-4976-9D1D-7E5188196972}" type="datetimeFigureOut">
              <a:rPr lang="en-US" smtClean="0"/>
              <a:t>4/22/2018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52447C-3C15-4C4F-9257-667DA7006C70}" type="slidenum">
              <a:rPr lang="en-US" smtClean="0"/>
              <a:t>‹#›</a:t>
            </a:fld>
            <a:endParaRPr lang="en-US" dirty="0"/>
          </a:p>
        </p:txBody>
      </p:sp>
    </p:spTree>
    <p:extLst>
      <p:ext uri="{BB962C8B-B14F-4D97-AF65-F5344CB8AC3E}">
        <p14:creationId xmlns:p14="http://schemas.microsoft.com/office/powerpoint/2010/main" val="114599234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BD5B14-29DB-4976-9D1D-7E5188196972}" type="datetimeFigureOut">
              <a:rPr lang="en-US" smtClean="0"/>
              <a:t>4/22/2018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52447C-3C15-4C4F-9257-667DA7006C70}" type="slidenum">
              <a:rPr lang="en-US" smtClean="0"/>
              <a:t>‹#›</a:t>
            </a:fld>
            <a:endParaRPr lang="en-US" dirty="0"/>
          </a:p>
        </p:txBody>
      </p:sp>
    </p:spTree>
    <p:extLst>
      <p:ext uri="{BB962C8B-B14F-4D97-AF65-F5344CB8AC3E}">
        <p14:creationId xmlns:p14="http://schemas.microsoft.com/office/powerpoint/2010/main" val="233588495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BD5B14-29DB-4976-9D1D-7E5188196972}" type="datetimeFigureOut">
              <a:rPr lang="en-US" smtClean="0"/>
              <a:t>4/22/2018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52447C-3C15-4C4F-9257-667DA7006C70}" type="slidenum">
              <a:rPr lang="en-US" smtClean="0"/>
              <a:t>‹#›</a:t>
            </a:fld>
            <a:endParaRPr lang="en-US" dirty="0"/>
          </a:p>
        </p:txBody>
      </p:sp>
    </p:spTree>
    <p:extLst>
      <p:ext uri="{BB962C8B-B14F-4D97-AF65-F5344CB8AC3E}">
        <p14:creationId xmlns:p14="http://schemas.microsoft.com/office/powerpoint/2010/main" val="30606177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BD5B14-29DB-4976-9D1D-7E5188196972}" type="datetimeFigureOut">
              <a:rPr lang="en-US" smtClean="0"/>
              <a:t>4/22/2018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652447C-3C15-4C4F-9257-667DA7006C70}" type="slidenum">
              <a:rPr lang="en-US" smtClean="0"/>
              <a:t>‹#›</a:t>
            </a:fld>
            <a:endParaRPr lang="en-US" dirty="0"/>
          </a:p>
        </p:txBody>
      </p:sp>
    </p:spTree>
    <p:extLst>
      <p:ext uri="{BB962C8B-B14F-4D97-AF65-F5344CB8AC3E}">
        <p14:creationId xmlns:p14="http://schemas.microsoft.com/office/powerpoint/2010/main" val="237165906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BD5B14-29DB-4976-9D1D-7E5188196972}" type="datetimeFigureOut">
              <a:rPr lang="en-US" smtClean="0"/>
              <a:t>4/22/2018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652447C-3C15-4C4F-9257-667DA7006C70}" type="slidenum">
              <a:rPr lang="en-US" smtClean="0"/>
              <a:t>‹#›</a:t>
            </a:fld>
            <a:endParaRPr lang="en-US" dirty="0"/>
          </a:p>
        </p:txBody>
      </p:sp>
    </p:spTree>
    <p:extLst>
      <p:ext uri="{BB962C8B-B14F-4D97-AF65-F5344CB8AC3E}">
        <p14:creationId xmlns:p14="http://schemas.microsoft.com/office/powerpoint/2010/main" val="325056980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BD5B14-29DB-4976-9D1D-7E5188196972}" type="datetimeFigureOut">
              <a:rPr lang="en-US" smtClean="0"/>
              <a:t>4/22/2018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652447C-3C15-4C4F-9257-667DA7006C70}" type="slidenum">
              <a:rPr lang="en-US" smtClean="0"/>
              <a:t>‹#›</a:t>
            </a:fld>
            <a:endParaRPr lang="en-US" dirty="0"/>
          </a:p>
        </p:txBody>
      </p:sp>
    </p:spTree>
    <p:extLst>
      <p:ext uri="{BB962C8B-B14F-4D97-AF65-F5344CB8AC3E}">
        <p14:creationId xmlns:p14="http://schemas.microsoft.com/office/powerpoint/2010/main" val="238469053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BD5B14-29DB-4976-9D1D-7E5188196972}" type="datetimeFigureOut">
              <a:rPr lang="en-US" smtClean="0"/>
              <a:t>4/22/2018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652447C-3C15-4C4F-9257-667DA7006C70}" type="slidenum">
              <a:rPr lang="en-US" smtClean="0"/>
              <a:t>‹#›</a:t>
            </a:fld>
            <a:endParaRPr lang="en-US" dirty="0"/>
          </a:p>
        </p:txBody>
      </p:sp>
    </p:spTree>
    <p:extLst>
      <p:ext uri="{BB962C8B-B14F-4D97-AF65-F5344CB8AC3E}">
        <p14:creationId xmlns:p14="http://schemas.microsoft.com/office/powerpoint/2010/main" val="68715596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BD5B14-29DB-4976-9D1D-7E5188196972}" type="datetimeFigureOut">
              <a:rPr lang="en-US" smtClean="0"/>
              <a:t>4/22/2018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652447C-3C15-4C4F-9257-667DA7006C70}" type="slidenum">
              <a:rPr lang="en-US" smtClean="0"/>
              <a:t>‹#›</a:t>
            </a:fld>
            <a:endParaRPr lang="en-US" dirty="0"/>
          </a:p>
        </p:txBody>
      </p:sp>
    </p:spTree>
    <p:extLst>
      <p:ext uri="{BB962C8B-B14F-4D97-AF65-F5344CB8AC3E}">
        <p14:creationId xmlns:p14="http://schemas.microsoft.com/office/powerpoint/2010/main" val="151742120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EBD5B14-29DB-4976-9D1D-7E5188196972}" type="datetimeFigureOut">
              <a:rPr lang="en-US" smtClean="0"/>
              <a:t>4/22/2018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652447C-3C15-4C4F-9257-667DA7006C70}" type="slidenum">
              <a:rPr lang="en-US" smtClean="0"/>
              <a:t>‹#›</a:t>
            </a:fld>
            <a:endParaRPr lang="en-US" dirty="0"/>
          </a:p>
        </p:txBody>
      </p:sp>
    </p:spTree>
    <p:extLst>
      <p:ext uri="{BB962C8B-B14F-4D97-AF65-F5344CB8AC3E}">
        <p14:creationId xmlns:p14="http://schemas.microsoft.com/office/powerpoint/2010/main" val="94300514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EBD5B14-29DB-4976-9D1D-7E5188196972}" type="datetimeFigureOut">
              <a:rPr lang="en-US" smtClean="0"/>
              <a:t>4/22/2018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652447C-3C15-4C4F-9257-667DA7006C70}" type="slidenum">
              <a:rPr lang="en-US" smtClean="0"/>
              <a:t>‹#›</a:t>
            </a:fld>
            <a:endParaRPr lang="en-US" dirty="0"/>
          </a:p>
        </p:txBody>
      </p:sp>
    </p:spTree>
    <p:extLst>
      <p:ext uri="{BB962C8B-B14F-4D97-AF65-F5344CB8AC3E}">
        <p14:creationId xmlns:p14="http://schemas.microsoft.com/office/powerpoint/2010/main" val="2010530345"/>
      </p:ext>
    </p:extLst>
  </p:cSld>
  <p:clrMap bg1="dk1" tx1="lt1" bg2="dk2" tx2="lt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Lst>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2771" y="2849065"/>
            <a:ext cx="8240799" cy="597729"/>
          </a:xfrm>
        </p:spPr>
        <p:txBody>
          <a:bodyPr/>
          <a:lstStyle/>
          <a:p>
            <a:pPr algn="l"/>
            <a:r>
              <a:rPr lang="en-IN" sz="2500" b="1" dirty="0"/>
              <a:t>Result Prediction &amp; Analysis</a:t>
            </a:r>
            <a:endParaRPr lang="en-US" sz="2500" b="1" dirty="0"/>
          </a:p>
        </p:txBody>
      </p:sp>
      <p:sp>
        <p:nvSpPr>
          <p:cNvPr id="7" name="Subtitle 6"/>
          <p:cNvSpPr>
            <a:spLocks noGrp="1"/>
          </p:cNvSpPr>
          <p:nvPr>
            <p:ph type="subTitle" idx="1"/>
          </p:nvPr>
        </p:nvSpPr>
        <p:spPr>
          <a:xfrm>
            <a:off x="3735250" y="4362508"/>
            <a:ext cx="8144134" cy="2259009"/>
          </a:xfrm>
        </p:spPr>
        <p:txBody>
          <a:bodyPr>
            <a:normAutofit fontScale="85000" lnSpcReduction="20000"/>
          </a:bodyPr>
          <a:lstStyle/>
          <a:p>
            <a:r>
              <a:rPr lang="en-US" b="1" dirty="0">
                <a:solidFill>
                  <a:schemeClr val="tx1"/>
                </a:solidFill>
              </a:rPr>
              <a:t>Sarth Desai CSE-1</a:t>
            </a:r>
          </a:p>
          <a:p>
            <a:r>
              <a:rPr lang="en-US" b="1" dirty="0">
                <a:solidFill>
                  <a:schemeClr val="tx1"/>
                </a:solidFill>
              </a:rPr>
              <a:t>Arunuday Ganju CSE-2</a:t>
            </a:r>
          </a:p>
          <a:p>
            <a:r>
              <a:rPr lang="en-US" b="1" dirty="0">
                <a:solidFill>
                  <a:schemeClr val="tx1"/>
                </a:solidFill>
              </a:rPr>
              <a:t>Sanjana Udar CSE-2</a:t>
            </a:r>
          </a:p>
          <a:p>
            <a:r>
              <a:rPr lang="en-US" b="1" dirty="0">
                <a:solidFill>
                  <a:schemeClr val="tx1"/>
                </a:solidFill>
              </a:rPr>
              <a:t>Perin Shah CSE-2</a:t>
            </a:r>
          </a:p>
          <a:p>
            <a:endParaRPr lang="en-US" dirty="0">
              <a:solidFill>
                <a:schemeClr val="tx1"/>
              </a:solidFill>
            </a:endParaRPr>
          </a:p>
          <a:p>
            <a:endParaRPr lang="en-US" dirty="0">
              <a:solidFill>
                <a:schemeClr val="tx1"/>
              </a:solidFill>
            </a:endParaRPr>
          </a:p>
          <a:p>
            <a:r>
              <a:rPr lang="en-US" sz="1600" b="1" u="sng" dirty="0">
                <a:solidFill>
                  <a:schemeClr val="tx1"/>
                </a:solidFill>
              </a:rPr>
              <a:t>Dr. Avani Vasant</a:t>
            </a:r>
          </a:p>
        </p:txBody>
      </p:sp>
      <p:pic>
        <p:nvPicPr>
          <p:cNvPr id="5" name="Picture 2" descr="C:\Users\arv\Desktop\speech\website\website_16_may\data from bansibhai\BITS New Logo 18 02 2016 A.jpg"/>
          <p:cNvPicPr>
            <a:picLocks noChangeAspect="1" noChangeArrowheads="1"/>
          </p:cNvPicPr>
          <p:nvPr/>
        </p:nvPicPr>
        <p:blipFill>
          <a:blip r:embed="rId2" cstate="print"/>
          <a:srcRect/>
          <a:stretch>
            <a:fillRect/>
          </a:stretch>
        </p:blipFill>
        <p:spPr bwMode="auto">
          <a:xfrm>
            <a:off x="277970" y="738253"/>
            <a:ext cx="3910567" cy="1010992"/>
          </a:xfrm>
          <a:prstGeom prst="rect">
            <a:avLst/>
          </a:prstGeom>
          <a:noFill/>
        </p:spPr>
      </p:pic>
      <p:pic>
        <p:nvPicPr>
          <p:cNvPr id="1028" name="Picture 4" descr="Image result for gtu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62441" y="285771"/>
            <a:ext cx="1329559" cy="1603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3175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 Used</a:t>
            </a:r>
          </a:p>
        </p:txBody>
      </p:sp>
      <p:sp>
        <p:nvSpPr>
          <p:cNvPr id="3" name="Content Placeholder 2"/>
          <p:cNvSpPr>
            <a:spLocks noGrp="1"/>
          </p:cNvSpPr>
          <p:nvPr>
            <p:ph idx="1"/>
          </p:nvPr>
        </p:nvSpPr>
        <p:spPr>
          <a:xfrm>
            <a:off x="677334" y="2160589"/>
            <a:ext cx="5418666" cy="3880773"/>
          </a:xfrm>
        </p:spPr>
        <p:txBody>
          <a:bodyPr/>
          <a:lstStyle/>
          <a:p>
            <a:r>
              <a:rPr lang="en-US" u="sng" dirty="0"/>
              <a:t>Support Vector Machine(SVM-SVC):</a:t>
            </a:r>
            <a:r>
              <a:rPr lang="en-US" dirty="0"/>
              <a:t>  A support vector machine constructs a </a:t>
            </a:r>
            <a:r>
              <a:rPr lang="en-US" dirty="0">
                <a:solidFill>
                  <a:schemeClr val="tx1"/>
                </a:solidFill>
              </a:rPr>
              <a:t>hyperplane or set of hyperplanes in a high or infinite-dimensional space, which can be used for classification, regression</a:t>
            </a:r>
            <a:r>
              <a:rPr lang="en-US" dirty="0"/>
              <a:t>, or other tasks like outliers detection.</a:t>
            </a:r>
          </a:p>
        </p:txBody>
      </p:sp>
      <p:pic>
        <p:nvPicPr>
          <p:cNvPr id="5" name="Picture 4">
            <a:extLst>
              <a:ext uri="{FF2B5EF4-FFF2-40B4-BE49-F238E27FC236}">
                <a16:creationId xmlns:a16="http://schemas.microsoft.com/office/drawing/2014/main" id="{35E18861-BD84-44FF-850F-BFD674027566}"/>
              </a:ext>
            </a:extLst>
          </p:cNvPr>
          <p:cNvPicPr/>
          <p:nvPr/>
        </p:nvPicPr>
        <p:blipFill rotWithShape="1">
          <a:blip r:embed="rId2"/>
          <a:srcRect t="16398" r="64927" b="11504"/>
          <a:stretch/>
        </p:blipFill>
        <p:spPr bwMode="auto">
          <a:xfrm>
            <a:off x="6096001" y="2160589"/>
            <a:ext cx="5418665" cy="388077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3175881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B058-CDA1-4DAF-8A94-0292B0416600}"/>
              </a:ext>
            </a:extLst>
          </p:cNvPr>
          <p:cNvSpPr>
            <a:spLocks noGrp="1"/>
          </p:cNvSpPr>
          <p:nvPr>
            <p:ph type="title"/>
          </p:nvPr>
        </p:nvSpPr>
        <p:spPr/>
        <p:txBody>
          <a:bodyPr/>
          <a:lstStyle/>
          <a:p>
            <a:r>
              <a:rPr lang="en-US" dirty="0"/>
              <a:t>Algorithms Used</a:t>
            </a:r>
            <a:endParaRPr lang="en-IN" dirty="0"/>
          </a:p>
        </p:txBody>
      </p:sp>
      <p:sp>
        <p:nvSpPr>
          <p:cNvPr id="3" name="Content Placeholder 2">
            <a:extLst>
              <a:ext uri="{FF2B5EF4-FFF2-40B4-BE49-F238E27FC236}">
                <a16:creationId xmlns:a16="http://schemas.microsoft.com/office/drawing/2014/main" id="{46A32FCA-BC12-4A92-8EF9-98D46F21E1A8}"/>
              </a:ext>
            </a:extLst>
          </p:cNvPr>
          <p:cNvSpPr>
            <a:spLocks noGrp="1"/>
          </p:cNvSpPr>
          <p:nvPr>
            <p:ph idx="1"/>
          </p:nvPr>
        </p:nvSpPr>
        <p:spPr>
          <a:xfrm>
            <a:off x="677334" y="2160589"/>
            <a:ext cx="5418666" cy="3880773"/>
          </a:xfrm>
        </p:spPr>
        <p:txBody>
          <a:bodyPr/>
          <a:lstStyle/>
          <a:p>
            <a:r>
              <a:rPr lang="en-US" u="sng" dirty="0" err="1"/>
              <a:t>StandardScaler</a:t>
            </a:r>
            <a:r>
              <a:rPr lang="en-US" u="sng" dirty="0"/>
              <a:t>:</a:t>
            </a:r>
            <a:r>
              <a:rPr lang="en-US" dirty="0"/>
              <a:t> It </a:t>
            </a:r>
            <a:r>
              <a:rPr lang="en-IN" dirty="0"/>
              <a:t>standardize the features by removing the mean and scaling to unit variance. </a:t>
            </a:r>
            <a:r>
              <a:rPr lang="en-IN" dirty="0" err="1"/>
              <a:t>Centering</a:t>
            </a:r>
            <a:r>
              <a:rPr lang="en-IN" dirty="0"/>
              <a:t> and scaling happen independently on each feature by computing the relevant statistics on the samples in the training set. Mean and standard deviation are then stored to be used on later data using the transform method.</a:t>
            </a:r>
            <a:endParaRPr lang="en-US" u="sng" dirty="0"/>
          </a:p>
          <a:p>
            <a:endParaRPr lang="en-US" dirty="0"/>
          </a:p>
          <a:p>
            <a:endParaRPr lang="en-US" u="sng" dirty="0"/>
          </a:p>
        </p:txBody>
      </p:sp>
      <p:pic>
        <p:nvPicPr>
          <p:cNvPr id="4" name="Picture 3">
            <a:extLst>
              <a:ext uri="{FF2B5EF4-FFF2-40B4-BE49-F238E27FC236}">
                <a16:creationId xmlns:a16="http://schemas.microsoft.com/office/drawing/2014/main" id="{01D6DA11-FA0A-4F71-9A0E-49BCA8C882E2}"/>
              </a:ext>
            </a:extLst>
          </p:cNvPr>
          <p:cNvPicPr/>
          <p:nvPr/>
        </p:nvPicPr>
        <p:blipFill rotWithShape="1">
          <a:blip r:embed="rId2"/>
          <a:srcRect t="6648" r="64931" b="64986"/>
          <a:stretch/>
        </p:blipFill>
        <p:spPr bwMode="auto">
          <a:xfrm>
            <a:off x="6096000" y="2160589"/>
            <a:ext cx="4384431" cy="351465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5935496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C697-2105-4F82-8B1B-B49DD8966D27}"/>
              </a:ext>
            </a:extLst>
          </p:cNvPr>
          <p:cNvSpPr>
            <a:spLocks noGrp="1"/>
          </p:cNvSpPr>
          <p:nvPr>
            <p:ph type="title"/>
          </p:nvPr>
        </p:nvSpPr>
        <p:spPr/>
        <p:txBody>
          <a:bodyPr/>
          <a:lstStyle/>
          <a:p>
            <a:r>
              <a:rPr lang="en-US" dirty="0"/>
              <a:t>Algorithms Used</a:t>
            </a:r>
            <a:endParaRPr lang="en-IN" dirty="0"/>
          </a:p>
        </p:txBody>
      </p:sp>
      <p:sp>
        <p:nvSpPr>
          <p:cNvPr id="3" name="Content Placeholder 2">
            <a:extLst>
              <a:ext uri="{FF2B5EF4-FFF2-40B4-BE49-F238E27FC236}">
                <a16:creationId xmlns:a16="http://schemas.microsoft.com/office/drawing/2014/main" id="{3DCD957C-F8A2-447A-BD9F-3F08B0DAB089}"/>
              </a:ext>
            </a:extLst>
          </p:cNvPr>
          <p:cNvSpPr>
            <a:spLocks noGrp="1"/>
          </p:cNvSpPr>
          <p:nvPr>
            <p:ph idx="1"/>
          </p:nvPr>
        </p:nvSpPr>
        <p:spPr>
          <a:xfrm>
            <a:off x="677334" y="2160589"/>
            <a:ext cx="5418666" cy="3880773"/>
          </a:xfrm>
        </p:spPr>
        <p:txBody>
          <a:bodyPr/>
          <a:lstStyle/>
          <a:p>
            <a:r>
              <a:rPr lang="en-US" u="sng" dirty="0"/>
              <a:t>Logistic Regression:</a:t>
            </a:r>
            <a:r>
              <a:rPr lang="en-US" dirty="0"/>
              <a:t>  Logistic regression falls under the category of supervised learning; it measures the relationship between the categorical dependent variable and one or more independent variables by estimating probabilities using a logistic/sigmoid function. In spite of the name ‘</a:t>
            </a:r>
            <a:r>
              <a:rPr lang="en-US" i="1" dirty="0"/>
              <a:t>logistic regression</a:t>
            </a:r>
            <a:r>
              <a:rPr lang="en-US" dirty="0"/>
              <a:t>’, this is not used for regression problem where the task is to predict the real-valued output.</a:t>
            </a:r>
            <a:endParaRPr lang="en-US" u="sng" dirty="0"/>
          </a:p>
          <a:p>
            <a:endParaRPr lang="en-IN" dirty="0"/>
          </a:p>
        </p:txBody>
      </p:sp>
      <p:pic>
        <p:nvPicPr>
          <p:cNvPr id="4" name="Picture 3">
            <a:extLst>
              <a:ext uri="{FF2B5EF4-FFF2-40B4-BE49-F238E27FC236}">
                <a16:creationId xmlns:a16="http://schemas.microsoft.com/office/drawing/2014/main" id="{C7A08391-375F-4084-9D59-F4E2DFAF12B6}"/>
              </a:ext>
            </a:extLst>
          </p:cNvPr>
          <p:cNvPicPr/>
          <p:nvPr/>
        </p:nvPicPr>
        <p:blipFill rotWithShape="1">
          <a:blip r:embed="rId2"/>
          <a:srcRect t="35306" r="64595" b="21847"/>
          <a:stretch/>
        </p:blipFill>
        <p:spPr bwMode="auto">
          <a:xfrm>
            <a:off x="6096000" y="2166452"/>
            <a:ext cx="3993662" cy="363256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1337543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 Used</a:t>
            </a:r>
          </a:p>
        </p:txBody>
      </p:sp>
      <p:sp>
        <p:nvSpPr>
          <p:cNvPr id="3" name="Content Placeholder 2"/>
          <p:cNvSpPr>
            <a:spLocks noGrp="1"/>
          </p:cNvSpPr>
          <p:nvPr>
            <p:ph idx="1"/>
          </p:nvPr>
        </p:nvSpPr>
        <p:spPr>
          <a:xfrm>
            <a:off x="677334" y="2160589"/>
            <a:ext cx="5418666" cy="3880773"/>
          </a:xfrm>
        </p:spPr>
        <p:txBody>
          <a:bodyPr>
            <a:normAutofit/>
          </a:bodyPr>
          <a:lstStyle/>
          <a:p>
            <a:r>
              <a:rPr lang="en-US" u="sng" dirty="0" err="1"/>
              <a:t>Xgboost</a:t>
            </a:r>
            <a:r>
              <a:rPr lang="en-US" u="sng" dirty="0"/>
              <a:t>:</a:t>
            </a:r>
            <a:r>
              <a:rPr lang="en-US" dirty="0"/>
              <a:t> It is short for ‘Extreme Gradient Boosting’. It is an open-source software library which provides the gradient boosting framework. </a:t>
            </a:r>
            <a:r>
              <a:rPr lang="en-IN" dirty="0"/>
              <a:t>It is used for supervised learning problems, where we use the training data (with multiple features) xi to predict a target variable </a:t>
            </a:r>
            <a:r>
              <a:rPr lang="en-IN" dirty="0" err="1"/>
              <a:t>yi</a:t>
            </a:r>
            <a:r>
              <a:rPr lang="en-IN" dirty="0"/>
              <a:t>.</a:t>
            </a:r>
            <a:endParaRPr lang="en-US" dirty="0"/>
          </a:p>
          <a:p>
            <a:pPr marL="0" indent="0">
              <a:buNone/>
            </a:pPr>
            <a:endParaRPr lang="en-US" dirty="0"/>
          </a:p>
        </p:txBody>
      </p:sp>
      <p:pic>
        <p:nvPicPr>
          <p:cNvPr id="5" name="Picture 4">
            <a:extLst>
              <a:ext uri="{FF2B5EF4-FFF2-40B4-BE49-F238E27FC236}">
                <a16:creationId xmlns:a16="http://schemas.microsoft.com/office/drawing/2014/main" id="{AC7DA2B3-26FF-45CD-9B6E-F209C51B83C3}"/>
              </a:ext>
            </a:extLst>
          </p:cNvPr>
          <p:cNvPicPr/>
          <p:nvPr/>
        </p:nvPicPr>
        <p:blipFill rotWithShape="1">
          <a:blip r:embed="rId2"/>
          <a:srcRect t="28659" r="64511" b="30126"/>
          <a:stretch/>
        </p:blipFill>
        <p:spPr bwMode="auto">
          <a:xfrm>
            <a:off x="6096001" y="2160589"/>
            <a:ext cx="3993661" cy="363842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7613020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C18D-43B0-470B-B1D8-2424A01A21C1}"/>
              </a:ext>
            </a:extLst>
          </p:cNvPr>
          <p:cNvSpPr>
            <a:spLocks noGrp="1"/>
          </p:cNvSpPr>
          <p:nvPr>
            <p:ph type="title"/>
          </p:nvPr>
        </p:nvSpPr>
        <p:spPr/>
        <p:txBody>
          <a:bodyPr/>
          <a:lstStyle/>
          <a:p>
            <a:r>
              <a:rPr lang="en-IN" dirty="0"/>
              <a:t>Screenshots</a:t>
            </a:r>
          </a:p>
        </p:txBody>
      </p:sp>
      <p:pic>
        <p:nvPicPr>
          <p:cNvPr id="5" name="Picture 4">
            <a:extLst>
              <a:ext uri="{FF2B5EF4-FFF2-40B4-BE49-F238E27FC236}">
                <a16:creationId xmlns:a16="http://schemas.microsoft.com/office/drawing/2014/main" id="{D01E5EEB-549B-480A-B1C4-C457CABBD246}"/>
              </a:ext>
            </a:extLst>
          </p:cNvPr>
          <p:cNvPicPr/>
          <p:nvPr/>
        </p:nvPicPr>
        <p:blipFill rotWithShape="1">
          <a:blip r:embed="rId2"/>
          <a:srcRect t="27034" b="5447"/>
          <a:stretch/>
        </p:blipFill>
        <p:spPr bwMode="auto">
          <a:xfrm>
            <a:off x="677334" y="1930400"/>
            <a:ext cx="8596668" cy="4318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2237673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01DC1-9578-4F4F-A321-51AF5F7E71D0}"/>
              </a:ext>
            </a:extLst>
          </p:cNvPr>
          <p:cNvSpPr>
            <a:spLocks noGrp="1"/>
          </p:cNvSpPr>
          <p:nvPr>
            <p:ph type="title"/>
          </p:nvPr>
        </p:nvSpPr>
        <p:spPr/>
        <p:txBody>
          <a:bodyPr/>
          <a:lstStyle/>
          <a:p>
            <a:r>
              <a:rPr lang="en-IN" dirty="0"/>
              <a:t>Screenshots</a:t>
            </a:r>
          </a:p>
        </p:txBody>
      </p:sp>
      <p:pic>
        <p:nvPicPr>
          <p:cNvPr id="4" name="Picture 3">
            <a:extLst>
              <a:ext uri="{FF2B5EF4-FFF2-40B4-BE49-F238E27FC236}">
                <a16:creationId xmlns:a16="http://schemas.microsoft.com/office/drawing/2014/main" id="{104C7596-061A-4813-BBAA-73998ECE7ED2}"/>
              </a:ext>
            </a:extLst>
          </p:cNvPr>
          <p:cNvPicPr/>
          <p:nvPr/>
        </p:nvPicPr>
        <p:blipFill rotWithShape="1">
          <a:blip r:embed="rId2"/>
          <a:srcRect r="41918" b="52137"/>
          <a:stretch/>
        </p:blipFill>
        <p:spPr bwMode="auto">
          <a:xfrm>
            <a:off x="677333" y="1930400"/>
            <a:ext cx="8596667" cy="4318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4768021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C69ED-651C-4B35-99AA-272168F48232}"/>
              </a:ext>
            </a:extLst>
          </p:cNvPr>
          <p:cNvSpPr>
            <a:spLocks noGrp="1"/>
          </p:cNvSpPr>
          <p:nvPr>
            <p:ph type="title"/>
          </p:nvPr>
        </p:nvSpPr>
        <p:spPr/>
        <p:txBody>
          <a:bodyPr/>
          <a:lstStyle/>
          <a:p>
            <a:r>
              <a:rPr lang="en-IN" dirty="0"/>
              <a:t>Screenshots</a:t>
            </a:r>
          </a:p>
        </p:txBody>
      </p:sp>
      <p:pic>
        <p:nvPicPr>
          <p:cNvPr id="4" name="Picture 3">
            <a:extLst>
              <a:ext uri="{FF2B5EF4-FFF2-40B4-BE49-F238E27FC236}">
                <a16:creationId xmlns:a16="http://schemas.microsoft.com/office/drawing/2014/main" id="{8F389C75-75D4-4C0E-9A02-19D2833CCC3E}"/>
              </a:ext>
            </a:extLst>
          </p:cNvPr>
          <p:cNvPicPr/>
          <p:nvPr/>
        </p:nvPicPr>
        <p:blipFill rotWithShape="1">
          <a:blip r:embed="rId2"/>
          <a:srcRect t="29397" r="75150" b="34848"/>
          <a:stretch/>
        </p:blipFill>
        <p:spPr bwMode="auto">
          <a:xfrm>
            <a:off x="677333" y="1930400"/>
            <a:ext cx="4160389" cy="4318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6182294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1E70-9F43-4807-8033-3615FEDFC8DD}"/>
              </a:ext>
            </a:extLst>
          </p:cNvPr>
          <p:cNvSpPr>
            <a:spLocks noGrp="1"/>
          </p:cNvSpPr>
          <p:nvPr>
            <p:ph type="title"/>
          </p:nvPr>
        </p:nvSpPr>
        <p:spPr>
          <a:xfrm>
            <a:off x="802379" y="2743199"/>
            <a:ext cx="8596668" cy="1320800"/>
          </a:xfrm>
        </p:spPr>
        <p:txBody>
          <a:bodyPr/>
          <a:lstStyle/>
          <a:p>
            <a:pPr algn="ctr"/>
            <a:r>
              <a:rPr lang="en-IN" b="1" dirty="0"/>
              <a:t>Thank You !!</a:t>
            </a:r>
          </a:p>
        </p:txBody>
      </p:sp>
    </p:spTree>
    <p:extLst>
      <p:ext uri="{BB962C8B-B14F-4D97-AF65-F5344CB8AC3E}">
        <p14:creationId xmlns:p14="http://schemas.microsoft.com/office/powerpoint/2010/main" val="27674571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dirty="0"/>
              <a:t>Abstract</a:t>
            </a:r>
          </a:p>
          <a:p>
            <a:r>
              <a:rPr lang="en-US" dirty="0"/>
              <a:t>Introduction</a:t>
            </a:r>
          </a:p>
          <a:p>
            <a:r>
              <a:rPr lang="en-US" dirty="0"/>
              <a:t>Scope</a:t>
            </a:r>
          </a:p>
          <a:p>
            <a:r>
              <a:rPr lang="en-US" dirty="0"/>
              <a:t>Objective</a:t>
            </a:r>
          </a:p>
          <a:p>
            <a:r>
              <a:rPr lang="en-US" dirty="0"/>
              <a:t>Usability</a:t>
            </a:r>
          </a:p>
          <a:p>
            <a:r>
              <a:rPr lang="en-US" dirty="0"/>
              <a:t>Tools and Technology</a:t>
            </a:r>
          </a:p>
          <a:p>
            <a:r>
              <a:rPr lang="en-US" dirty="0"/>
              <a:t>Algorithms Used</a:t>
            </a:r>
          </a:p>
          <a:p>
            <a:r>
              <a:rPr lang="en-US" dirty="0"/>
              <a:t>Screenshots</a:t>
            </a:r>
          </a:p>
          <a:p>
            <a:endParaRPr lang="en-US" dirty="0"/>
          </a:p>
          <a:p>
            <a:endParaRPr lang="en-US" dirty="0"/>
          </a:p>
          <a:p>
            <a:endParaRPr lang="en-US" dirty="0"/>
          </a:p>
        </p:txBody>
      </p:sp>
    </p:spTree>
    <p:extLst>
      <p:ext uri="{BB962C8B-B14F-4D97-AF65-F5344CB8AC3E}">
        <p14:creationId xmlns:p14="http://schemas.microsoft.com/office/powerpoint/2010/main" val="186315616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B7F76-3C11-4B96-A844-CEF52780CE02}"/>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CED45971-2102-48BD-A6CE-3E33B4961945}"/>
              </a:ext>
            </a:extLst>
          </p:cNvPr>
          <p:cNvSpPr>
            <a:spLocks noGrp="1"/>
          </p:cNvSpPr>
          <p:nvPr>
            <p:ph idx="1"/>
          </p:nvPr>
        </p:nvSpPr>
        <p:spPr>
          <a:xfrm>
            <a:off x="820998" y="2469734"/>
            <a:ext cx="9613861" cy="3599316"/>
          </a:xfrm>
        </p:spPr>
        <p:txBody>
          <a:bodyPr>
            <a:normAutofit/>
          </a:bodyPr>
          <a:lstStyle/>
          <a:p>
            <a:r>
              <a:rPr lang="en-IN" dirty="0"/>
              <a:t>The ability to predict a student’s performance on a given concept is an important tool for the Education industry; it allows one to understand what types of students there are and what are key concepts that will help to shape the understanding of another. </a:t>
            </a:r>
          </a:p>
          <a:p>
            <a:r>
              <a:rPr lang="en-IN" dirty="0"/>
              <a:t>These are important factors for educators to know in order to constantly modify and improve educating tools (such as text books and lecture plans). </a:t>
            </a:r>
          </a:p>
          <a:p>
            <a:r>
              <a:rPr lang="en-IN" dirty="0"/>
              <a:t>This project aims to build a predictor, by finding similar group of student’s for a given candidate and predicting their performance on a concept they have not explored based on past performance.</a:t>
            </a:r>
          </a:p>
        </p:txBody>
      </p:sp>
    </p:spTree>
    <p:extLst>
      <p:ext uri="{BB962C8B-B14F-4D97-AF65-F5344CB8AC3E}">
        <p14:creationId xmlns:p14="http://schemas.microsoft.com/office/powerpoint/2010/main" val="419018925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1F7BC-2AE9-4325-9A68-553B82C9AEE2}"/>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5A9843D9-280D-4095-BE0D-66BBECB89564}"/>
              </a:ext>
            </a:extLst>
          </p:cNvPr>
          <p:cNvSpPr>
            <a:spLocks noGrp="1"/>
          </p:cNvSpPr>
          <p:nvPr>
            <p:ph idx="1"/>
          </p:nvPr>
        </p:nvSpPr>
        <p:spPr>
          <a:xfrm>
            <a:off x="567919" y="1488613"/>
            <a:ext cx="8596668" cy="3880773"/>
          </a:xfrm>
        </p:spPr>
        <p:txBody>
          <a:bodyPr>
            <a:normAutofit/>
          </a:bodyPr>
          <a:lstStyle/>
          <a:p>
            <a:r>
              <a:rPr lang="en-IN" dirty="0"/>
              <a:t>Education is one of the most important industries in today’s world, and while it continues to develop in meaningful ways, finding the best practices for teaching and the best evaluation tools is still a difficult problem. </a:t>
            </a:r>
          </a:p>
          <a:p>
            <a:r>
              <a:rPr lang="en-IN" dirty="0"/>
              <a:t>This project aims to predict a student’s performance or score on the concept of Machine Learning, and their own performance on any previous  grades. This can naturally lead into improvement in the score of the student by using the analysis provided. </a:t>
            </a:r>
          </a:p>
          <a:p>
            <a:endParaRPr lang="en-IN" dirty="0"/>
          </a:p>
        </p:txBody>
      </p:sp>
    </p:spTree>
    <p:extLst>
      <p:ext uri="{BB962C8B-B14F-4D97-AF65-F5344CB8AC3E}">
        <p14:creationId xmlns:p14="http://schemas.microsoft.com/office/powerpoint/2010/main" val="254705839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A681A-37B9-48DB-BC92-E4C058D7DB52}"/>
              </a:ext>
            </a:extLst>
          </p:cNvPr>
          <p:cNvSpPr>
            <a:spLocks noGrp="1"/>
          </p:cNvSpPr>
          <p:nvPr>
            <p:ph type="title"/>
          </p:nvPr>
        </p:nvSpPr>
        <p:spPr/>
        <p:txBody>
          <a:bodyPr/>
          <a:lstStyle/>
          <a:p>
            <a:r>
              <a:rPr lang="en-IN" dirty="0"/>
              <a:t>Scope</a:t>
            </a:r>
          </a:p>
        </p:txBody>
      </p:sp>
      <p:sp>
        <p:nvSpPr>
          <p:cNvPr id="3" name="Content Placeholder 2">
            <a:extLst>
              <a:ext uri="{FF2B5EF4-FFF2-40B4-BE49-F238E27FC236}">
                <a16:creationId xmlns:a16="http://schemas.microsoft.com/office/drawing/2014/main" id="{BB547899-53F2-4973-A791-D66F10A1D3B7}"/>
              </a:ext>
            </a:extLst>
          </p:cNvPr>
          <p:cNvSpPr>
            <a:spLocks noGrp="1"/>
          </p:cNvSpPr>
          <p:nvPr>
            <p:ph idx="1"/>
          </p:nvPr>
        </p:nvSpPr>
        <p:spPr/>
        <p:txBody>
          <a:bodyPr>
            <a:normAutofit/>
          </a:bodyPr>
          <a:lstStyle/>
          <a:p>
            <a:r>
              <a:rPr lang="en-IN" dirty="0"/>
              <a:t>This would be an extremely helpful tool in the education industry to predict how a student will perform as it can help shape educational tools to provide a better learning experience.</a:t>
            </a:r>
          </a:p>
          <a:p>
            <a:r>
              <a:rPr lang="en-IN" dirty="0"/>
              <a:t>Many experiments have already been done to show that things like location, wealth, and students who are better at math and science will perform better than their counterparts, but this project aims to move away from these evaluations to find more a different result.</a:t>
            </a:r>
          </a:p>
        </p:txBody>
      </p:sp>
    </p:spTree>
    <p:extLst>
      <p:ext uri="{BB962C8B-B14F-4D97-AF65-F5344CB8AC3E}">
        <p14:creationId xmlns:p14="http://schemas.microsoft.com/office/powerpoint/2010/main" val="316382113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7D9D8-73E1-4854-8E91-A55474569376}"/>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764E8762-6298-4207-97D0-27E6A28C003B}"/>
              </a:ext>
            </a:extLst>
          </p:cNvPr>
          <p:cNvSpPr>
            <a:spLocks noGrp="1"/>
          </p:cNvSpPr>
          <p:nvPr>
            <p:ph idx="1"/>
          </p:nvPr>
        </p:nvSpPr>
        <p:spPr/>
        <p:txBody>
          <a:bodyPr/>
          <a:lstStyle/>
          <a:p>
            <a:r>
              <a:rPr lang="en-IN" dirty="0"/>
              <a:t>Main objective of Result Prediction is to use various algorithms to successfully access the students grade by analysing their grades from the earlier examinations.</a:t>
            </a:r>
          </a:p>
          <a:p>
            <a:r>
              <a:rPr lang="en-IN" dirty="0"/>
              <a:t>Enabling the machine to learn from the provided data set.</a:t>
            </a:r>
          </a:p>
          <a:p>
            <a:endParaRPr lang="en-IN" dirty="0"/>
          </a:p>
          <a:p>
            <a:endParaRPr lang="en-IN" dirty="0"/>
          </a:p>
        </p:txBody>
      </p:sp>
    </p:spTree>
    <p:extLst>
      <p:ext uri="{BB962C8B-B14F-4D97-AF65-F5344CB8AC3E}">
        <p14:creationId xmlns:p14="http://schemas.microsoft.com/office/powerpoint/2010/main" val="62758281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E8A56-FA87-4224-A6A1-18AD0F5ED46C}"/>
              </a:ext>
            </a:extLst>
          </p:cNvPr>
          <p:cNvSpPr>
            <a:spLocks noGrp="1"/>
          </p:cNvSpPr>
          <p:nvPr>
            <p:ph type="title"/>
          </p:nvPr>
        </p:nvSpPr>
        <p:spPr/>
        <p:txBody>
          <a:bodyPr/>
          <a:lstStyle/>
          <a:p>
            <a:r>
              <a:rPr lang="en-IN" dirty="0"/>
              <a:t>Usability</a:t>
            </a:r>
          </a:p>
        </p:txBody>
      </p:sp>
      <p:sp>
        <p:nvSpPr>
          <p:cNvPr id="3" name="Content Placeholder 2">
            <a:extLst>
              <a:ext uri="{FF2B5EF4-FFF2-40B4-BE49-F238E27FC236}">
                <a16:creationId xmlns:a16="http://schemas.microsoft.com/office/drawing/2014/main" id="{7B9CA12F-693A-4F71-BF19-2CEC543ACEBF}"/>
              </a:ext>
            </a:extLst>
          </p:cNvPr>
          <p:cNvSpPr>
            <a:spLocks noGrp="1"/>
          </p:cNvSpPr>
          <p:nvPr>
            <p:ph idx="1"/>
          </p:nvPr>
        </p:nvSpPr>
        <p:spPr/>
        <p:txBody>
          <a:bodyPr/>
          <a:lstStyle/>
          <a:p>
            <a:pPr marL="0" indent="0">
              <a:buNone/>
            </a:pPr>
            <a:r>
              <a:rPr lang="en-IN" dirty="0"/>
              <a:t>Identifying weak students and clubbing them together according to their analysed result.  This would help the faculty members to provide extra focus and attention.</a:t>
            </a:r>
          </a:p>
          <a:p>
            <a:pPr marL="0" indent="0">
              <a:buNone/>
            </a:pPr>
            <a:r>
              <a:rPr lang="en-IN" dirty="0"/>
              <a:t>Extra attention can be given to students who have a tendency to likely perform poorly in the upcoming tests.</a:t>
            </a:r>
          </a:p>
          <a:p>
            <a:pPr marL="0" indent="0">
              <a:buNone/>
            </a:pPr>
            <a:r>
              <a:rPr lang="en-IN" dirty="0"/>
              <a:t>Students can evaluate themselves and work on areas that they lack in.</a:t>
            </a:r>
          </a:p>
        </p:txBody>
      </p:sp>
    </p:spTree>
    <p:extLst>
      <p:ext uri="{BB962C8B-B14F-4D97-AF65-F5344CB8AC3E}">
        <p14:creationId xmlns:p14="http://schemas.microsoft.com/office/powerpoint/2010/main" val="394567626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06A4-2101-4CBE-8EA0-17CE1E8C173E}"/>
              </a:ext>
            </a:extLst>
          </p:cNvPr>
          <p:cNvSpPr>
            <a:spLocks noGrp="1"/>
          </p:cNvSpPr>
          <p:nvPr>
            <p:ph type="title"/>
          </p:nvPr>
        </p:nvSpPr>
        <p:spPr/>
        <p:txBody>
          <a:bodyPr/>
          <a:lstStyle/>
          <a:p>
            <a:r>
              <a:rPr lang="en-IN" dirty="0"/>
              <a:t>Tools and Technology </a:t>
            </a:r>
          </a:p>
        </p:txBody>
      </p:sp>
      <p:sp>
        <p:nvSpPr>
          <p:cNvPr id="3" name="Content Placeholder 2">
            <a:extLst>
              <a:ext uri="{FF2B5EF4-FFF2-40B4-BE49-F238E27FC236}">
                <a16:creationId xmlns:a16="http://schemas.microsoft.com/office/drawing/2014/main" id="{C09CAED4-5385-42C3-85C4-093AC3EC1096}"/>
              </a:ext>
            </a:extLst>
          </p:cNvPr>
          <p:cNvSpPr>
            <a:spLocks noGrp="1"/>
          </p:cNvSpPr>
          <p:nvPr>
            <p:ph idx="1"/>
          </p:nvPr>
        </p:nvSpPr>
        <p:spPr/>
        <p:txBody>
          <a:bodyPr>
            <a:normAutofit/>
          </a:bodyPr>
          <a:lstStyle/>
          <a:p>
            <a:r>
              <a:rPr lang="en-IN" u="sng" dirty="0"/>
              <a:t>Machine Learning:</a:t>
            </a:r>
            <a:r>
              <a:rPr lang="en-IN" dirty="0"/>
              <a:t> Enabling the task machine to perform a task (T) whose performance (P) can be measured and is based on the previous experience (E). </a:t>
            </a:r>
          </a:p>
          <a:p>
            <a:r>
              <a:rPr lang="en-IN" u="sng" dirty="0"/>
              <a:t>Python:</a:t>
            </a:r>
            <a:r>
              <a:rPr lang="en-IN" dirty="0"/>
              <a:t> is a widely used high-level programming language for general-purpose programming language.</a:t>
            </a:r>
            <a:endParaRPr lang="en-IN" u="sng" dirty="0"/>
          </a:p>
          <a:p>
            <a:r>
              <a:rPr lang="en-IN" u="sng" dirty="0" err="1"/>
              <a:t>Scikit</a:t>
            </a:r>
            <a:r>
              <a:rPr lang="en-IN" u="sng" dirty="0"/>
              <a:t>-learn:</a:t>
            </a:r>
            <a:r>
              <a:rPr lang="en-IN" dirty="0"/>
              <a:t> is a free software machine learning library for the Python programming language. It features various classification, regression and clustering algorithms.</a:t>
            </a:r>
          </a:p>
          <a:p>
            <a:endParaRPr lang="en-IN" dirty="0"/>
          </a:p>
          <a:p>
            <a:endParaRPr lang="en-IN" dirty="0"/>
          </a:p>
          <a:p>
            <a:pPr marL="0" indent="0">
              <a:buNone/>
            </a:pPr>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63131474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E34CF-833E-4522-BE7F-B751F3FEB074}"/>
              </a:ext>
            </a:extLst>
          </p:cNvPr>
          <p:cNvSpPr>
            <a:spLocks noGrp="1"/>
          </p:cNvSpPr>
          <p:nvPr>
            <p:ph type="title"/>
          </p:nvPr>
        </p:nvSpPr>
        <p:spPr/>
        <p:txBody>
          <a:bodyPr/>
          <a:lstStyle/>
          <a:p>
            <a:r>
              <a:rPr lang="en-US" dirty="0"/>
              <a:t>Algorithms Used</a:t>
            </a:r>
            <a:endParaRPr lang="en-IN" dirty="0"/>
          </a:p>
        </p:txBody>
      </p:sp>
      <p:sp>
        <p:nvSpPr>
          <p:cNvPr id="3" name="Content Placeholder 2">
            <a:extLst>
              <a:ext uri="{FF2B5EF4-FFF2-40B4-BE49-F238E27FC236}">
                <a16:creationId xmlns:a16="http://schemas.microsoft.com/office/drawing/2014/main" id="{1EB86D9D-3320-43DB-9E0F-8BF6C3A99DA6}"/>
              </a:ext>
            </a:extLst>
          </p:cNvPr>
          <p:cNvSpPr>
            <a:spLocks noGrp="1"/>
          </p:cNvSpPr>
          <p:nvPr>
            <p:ph idx="1"/>
          </p:nvPr>
        </p:nvSpPr>
        <p:spPr>
          <a:xfrm>
            <a:off x="677334" y="2160589"/>
            <a:ext cx="5418665" cy="3880773"/>
          </a:xfrm>
        </p:spPr>
        <p:txBody>
          <a:bodyPr/>
          <a:lstStyle/>
          <a:p>
            <a:r>
              <a:rPr lang="en-US" u="sng" dirty="0"/>
              <a:t>Perceptron:</a:t>
            </a:r>
            <a:r>
              <a:rPr lang="en-US" dirty="0"/>
              <a:t>  In machine learning, the </a:t>
            </a:r>
            <a:r>
              <a:rPr lang="en-US" b="1" dirty="0"/>
              <a:t>perceptron</a:t>
            </a:r>
            <a:r>
              <a:rPr lang="en-US" dirty="0"/>
              <a:t> is an algorithm for supervised learning of binary classifiers (functions that can decide whether an input, represented by a vector of numbers, belongs to some specific class or not). It is a type of linear classifier, i.e. a classification algorithm that makes its predictions based on a linear predictor function combining a set of weights with the feature vector.</a:t>
            </a:r>
            <a:endParaRPr lang="en-US" u="sng" dirty="0"/>
          </a:p>
          <a:p>
            <a:pPr marL="0" indent="0">
              <a:buNone/>
            </a:pPr>
            <a:endParaRPr lang="en-IN" dirty="0"/>
          </a:p>
        </p:txBody>
      </p:sp>
      <p:pic>
        <p:nvPicPr>
          <p:cNvPr id="4" name="Picture 3">
            <a:extLst>
              <a:ext uri="{FF2B5EF4-FFF2-40B4-BE49-F238E27FC236}">
                <a16:creationId xmlns:a16="http://schemas.microsoft.com/office/drawing/2014/main" id="{175792EA-1062-4F96-91C7-EA0A237F34B3}"/>
              </a:ext>
            </a:extLst>
          </p:cNvPr>
          <p:cNvPicPr/>
          <p:nvPr/>
        </p:nvPicPr>
        <p:blipFill rotWithShape="1">
          <a:blip r:embed="rId2"/>
          <a:srcRect t="37523" r="66264" b="39728"/>
          <a:stretch/>
        </p:blipFill>
        <p:spPr bwMode="auto">
          <a:xfrm>
            <a:off x="6095999" y="2160589"/>
            <a:ext cx="4837724" cy="288741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513798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783</TotalTime>
  <Words>774</Words>
  <Application>Microsoft Office PowerPoint</Application>
  <PresentationFormat>Widescreen</PresentationFormat>
  <Paragraphs>58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Wingdings 3</vt:lpstr>
      <vt:lpstr>Facet</vt:lpstr>
      <vt:lpstr>Result Prediction &amp; Analysis</vt:lpstr>
      <vt:lpstr>Outline</vt:lpstr>
      <vt:lpstr>Abstract</vt:lpstr>
      <vt:lpstr>Introduction</vt:lpstr>
      <vt:lpstr>Scope</vt:lpstr>
      <vt:lpstr>Objective</vt:lpstr>
      <vt:lpstr>Usability</vt:lpstr>
      <vt:lpstr>Tools and Technology </vt:lpstr>
      <vt:lpstr>Algorithms Used</vt:lpstr>
      <vt:lpstr>Algorithms Used</vt:lpstr>
      <vt:lpstr>Algorithms Used</vt:lpstr>
      <vt:lpstr>Algorithms Used</vt:lpstr>
      <vt:lpstr>Algorithms Used</vt:lpstr>
      <vt:lpstr>Screenshots</vt:lpstr>
      <vt:lpstr>Screenshots</vt:lpstr>
      <vt:lpstr>Screenshots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Result Prediction &amp; Analysis</dc:title>
  <cp:lastModifiedBy>sarth</cp:lastModifiedBy>
  <cp:revision>18</cp:revision>
  <dcterms:created xsi:type="dcterms:W3CDTF">2017-06-17T04:04:31Z</dcterms:created>
  <dcterms:modified xsi:type="dcterms:W3CDTF">2018-04-22T17:10:21Z</dcterms:modified>
</cp:coreProperties>
</file>