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319" r:id="rId5"/>
    <p:sldId id="315" r:id="rId6"/>
    <p:sldId id="328" r:id="rId7"/>
    <p:sldId id="288" r:id="rId8"/>
    <p:sldId id="329" r:id="rId9"/>
    <p:sldId id="324" r:id="rId10"/>
    <p:sldId id="317" r:id="rId11"/>
    <p:sldId id="320" r:id="rId12"/>
    <p:sldId id="322" r:id="rId13"/>
    <p:sldId id="326" r:id="rId14"/>
    <p:sldId id="325" r:id="rId15"/>
    <p:sldId id="331" r:id="rId16"/>
    <p:sldId id="330" r:id="rId17"/>
    <p:sldId id="338" r:id="rId18"/>
    <p:sldId id="339" r:id="rId19"/>
    <p:sldId id="323" r:id="rId20"/>
    <p:sldId id="318" r:id="rId21"/>
    <p:sldId id="333" r:id="rId22"/>
    <p:sldId id="334" r:id="rId23"/>
    <p:sldId id="335" r:id="rId24"/>
    <p:sldId id="340" r:id="rId25"/>
    <p:sldId id="336" r:id="rId26"/>
    <p:sldId id="337" r:id="rId27"/>
    <p:sldId id="327" r:id="rId28"/>
    <p:sldId id="289" r:id="rId29"/>
    <p:sldId id="297" r:id="rId30"/>
    <p:sldId id="298" r:id="rId31"/>
    <p:sldId id="299" r:id="rId32"/>
    <p:sldId id="300" r:id="rId33"/>
    <p:sldId id="332" r:id="rId34"/>
    <p:sldId id="302" r:id="rId35"/>
    <p:sldId id="303" r:id="rId36"/>
    <p:sldId id="3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BDBF82-4A2E-4EAB-BABB-4763F3EAE6ED}">
          <p14:sldIdLst>
            <p14:sldId id="319"/>
            <p14:sldId id="315"/>
            <p14:sldId id="328"/>
            <p14:sldId id="288"/>
            <p14:sldId id="329"/>
            <p14:sldId id="324"/>
            <p14:sldId id="317"/>
            <p14:sldId id="320"/>
            <p14:sldId id="322"/>
            <p14:sldId id="326"/>
            <p14:sldId id="325"/>
            <p14:sldId id="331"/>
            <p14:sldId id="330"/>
            <p14:sldId id="338"/>
            <p14:sldId id="339"/>
            <p14:sldId id="323"/>
            <p14:sldId id="318"/>
            <p14:sldId id="333"/>
            <p14:sldId id="334"/>
            <p14:sldId id="335"/>
            <p14:sldId id="340"/>
            <p14:sldId id="336"/>
            <p14:sldId id="337"/>
            <p14:sldId id="327"/>
            <p14:sldId id="289"/>
            <p14:sldId id="297"/>
            <p14:sldId id="298"/>
            <p14:sldId id="299"/>
            <p14:sldId id="300"/>
            <p14:sldId id="332"/>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Aizenman" initials="HA" lastIdx="10" clrIdx="0">
    <p:extLst>
      <p:ext uri="{19B8F6BF-5375-455C-9EA6-DF929625EA0E}">
        <p15:presenceInfo xmlns:p15="http://schemas.microsoft.com/office/powerpoint/2012/main" userId="Hannah Aizen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D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F2AE3-706D-486A-B004-7E02CA7DDCD2}" v="300" dt="2021-06-08T10:03:18.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71"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75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rgbClr val="E6D5F3"/>
        </a:solidFill>
      </dgm:spPr>
      <dgm:t>
        <a:bodyPr/>
        <a:lstStyle/>
        <a:p>
          <a:endParaRPr lang="en-US" dirty="0"/>
        </a:p>
      </dgm:t>
    </dgm:pt>
    <dgm:pt modelId="{8365AE08-8594-40F3-956B-E021AAEF9087}">
      <dgm:prSet phldrT="[Text]" custT="1"/>
      <dgm:spPr>
        <a:solidFill>
          <a:schemeClr val="accent1">
            <a:lumMod val="75000"/>
          </a:schemeClr>
        </a:solidFill>
      </dgm:spPr>
      <dgm:t>
        <a:bodyPr/>
        <a:lstStyle/>
        <a:p>
          <a:r>
            <a:rPr lang="en-US" sz="3200" dirty="0"/>
            <a:t>visual</a:t>
          </a:r>
        </a:p>
        <a:p>
          <a:r>
            <a:rPr lang="en-US" sz="3200" dirty="0"/>
            <a:t>encodings</a:t>
          </a:r>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E6D5F3"/>
        </a:solidFill>
      </dgm:spPr>
      <dgm:t>
        <a:bodyPr/>
        <a:lstStyle/>
        <a:p>
          <a:endParaRPr lang="en-US" sz="3200" dirty="0"/>
        </a:p>
      </dgm:t>
    </dgm:pt>
    <dgm:pt modelId="{BB77D3F0-9858-4979-87EB-420E9F454B41}">
      <dgm:prSet phldrT="[Text]" custT="1"/>
      <dgm:spPr>
        <a:solidFill>
          <a:schemeClr val="accent1">
            <a:lumMod val="75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43652">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41121"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dgm:spPr>
        <a:solidFill>
          <a:schemeClr val="accent1">
            <a:lumMod val="20000"/>
            <a:lumOff val="80000"/>
          </a:schemeClr>
        </a:solidFill>
      </dgm:spPr>
      <dgm:t>
        <a:bodyPr/>
        <a:lstStyle/>
        <a:p>
          <a:endParaRPr lang="en-US" dirty="0"/>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dgm:spPr>
        <a:solidFill>
          <a:schemeClr val="accent1">
            <a:lumMod val="20000"/>
            <a:lumOff val="80000"/>
          </a:schemeClr>
        </a:solidFill>
      </dgm:spPr>
      <dgm:t>
        <a:bodyPr/>
        <a:lstStyle/>
        <a:p>
          <a:endParaRPr lang="en-US" dirty="0"/>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1963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dgm:spPr>
        <a:solidFill>
          <a:schemeClr val="accent1">
            <a:lumMod val="20000"/>
            <a:lumOff val="80000"/>
          </a:schemeClr>
        </a:solidFill>
      </dgm:spPr>
      <dgm:t>
        <a:bodyPr/>
        <a:lstStyle/>
        <a:p>
          <a:endParaRPr lang="en-US" dirty="0"/>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dgm:spPr>
        <a:solidFill>
          <a:schemeClr val="accent1">
            <a:lumMod val="20000"/>
            <a:lumOff val="80000"/>
          </a:schemeClr>
        </a:solidFill>
      </dgm:spPr>
      <dgm:t>
        <a:bodyPr/>
        <a:lstStyle/>
        <a:p>
          <a:endParaRPr lang="en-US" dirty="0"/>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1963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60000"/>
            <a:lumOff val="40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E6D5F3"/>
        </a:solidFill>
      </dgm:spPr>
      <dgm:t>
        <a:bodyPr/>
        <a:lstStyle/>
        <a:p>
          <a:endParaRPr lang="en-US" sz="3200" dirty="0"/>
        </a:p>
      </dgm:t>
    </dgm:pt>
    <dgm:pt modelId="{BB77D3F0-9858-4979-87EB-420E9F454B41}">
      <dgm:prSet phldrT="[Text]" custT="1"/>
      <dgm:spPr>
        <a:solidFill>
          <a:schemeClr val="accent1">
            <a:lumMod val="60000"/>
            <a:lumOff val="40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36380" custScaleY="30911">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60000"/>
            <a:lumOff val="40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E6D5F3"/>
        </a:solidFill>
      </dgm:spPr>
      <dgm:t>
        <a:bodyPr/>
        <a:lstStyle/>
        <a:p>
          <a:endParaRPr lang="en-US" sz="3200" dirty="0"/>
        </a:p>
      </dgm:t>
    </dgm:pt>
    <dgm:pt modelId="{BB77D3F0-9858-4979-87EB-420E9F454B41}">
      <dgm:prSet phldrT="[Text]" custT="1"/>
      <dgm:spPr>
        <a:solidFill>
          <a:schemeClr val="accent1">
            <a:lumMod val="60000"/>
            <a:lumOff val="40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36380" custScaleY="30911">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60000"/>
            <a:lumOff val="40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custT="1"/>
      <dgm:spPr>
        <a:solidFill>
          <a:schemeClr val="accent1">
            <a:lumMod val="60000"/>
            <a:lumOff val="40000"/>
          </a:schemeClr>
        </a:solidFill>
      </dgm:spPr>
      <dgm:t>
        <a:bodyPr/>
        <a:lstStyle/>
        <a:p>
          <a:r>
            <a:rPr lang="en-US" sz="3200" dirty="0"/>
            <a:t>Visual</a:t>
          </a:r>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custT="1"/>
      <dgm:spPr>
        <a:solidFill>
          <a:schemeClr val="accent1">
            <a:lumMod val="60000"/>
            <a:lumOff val="40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4244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dgm:spPr>
        <a:solidFill>
          <a:schemeClr val="accent1">
            <a:lumMod val="20000"/>
            <a:lumOff val="80000"/>
          </a:schemeClr>
        </a:solidFill>
      </dgm:spPr>
      <dgm:t>
        <a:bodyPr/>
        <a:lstStyle/>
        <a:p>
          <a:endParaRPr lang="en-US" dirty="0"/>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dgm:spPr>
        <a:solidFill>
          <a:schemeClr val="accent1">
            <a:lumMod val="20000"/>
            <a:lumOff val="80000"/>
          </a:schemeClr>
        </a:solidFill>
      </dgm:spPr>
      <dgm:t>
        <a:bodyPr/>
        <a:lstStyle/>
        <a:p>
          <a:endParaRPr lang="en-US" dirty="0"/>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1963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5341" y="1083177"/>
          <a:ext cx="1756312" cy="83232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9719" y="1107555"/>
        <a:ext cx="1707556" cy="783566"/>
      </dsp:txXfrm>
    </dsp:sp>
    <dsp:sp modelId="{8CFAA49F-A07B-4B0C-9CA8-672084BBEEDF}">
      <dsp:nvSpPr>
        <dsp:cNvPr id="0" name=""/>
        <dsp:cNvSpPr/>
      </dsp:nvSpPr>
      <dsp:spPr>
        <a:xfrm>
          <a:off x="1882924" y="842277"/>
          <a:ext cx="1940596" cy="1314121"/>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882924" y="1105101"/>
        <a:ext cx="1546360" cy="788473"/>
      </dsp:txXfrm>
    </dsp:sp>
    <dsp:sp modelId="{5A43F8F3-E093-481F-A76F-6203D71E1A8B}">
      <dsp:nvSpPr>
        <dsp:cNvPr id="0" name=""/>
        <dsp:cNvSpPr/>
      </dsp:nvSpPr>
      <dsp:spPr>
        <a:xfrm>
          <a:off x="3881204" y="772891"/>
          <a:ext cx="2330551" cy="145289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visual</a:t>
          </a:r>
        </a:p>
        <a:p>
          <a:pPr marL="0" lvl="0" indent="0" algn="ctr" defTabSz="1422400">
            <a:lnSpc>
              <a:spcPct val="90000"/>
            </a:lnSpc>
            <a:spcBef>
              <a:spcPct val="0"/>
            </a:spcBef>
            <a:spcAft>
              <a:spcPct val="35000"/>
            </a:spcAft>
            <a:buNone/>
          </a:pPr>
          <a:r>
            <a:rPr lang="en-US" sz="3200" kern="1200" dirty="0"/>
            <a:t>encodings</a:t>
          </a:r>
        </a:p>
      </dsp:txBody>
      <dsp:txXfrm>
        <a:off x="3923758" y="815445"/>
        <a:ext cx="2245443" cy="1367786"/>
      </dsp:txXfrm>
    </dsp:sp>
    <dsp:sp modelId="{FFE92FEF-BA66-4C38-A9A2-03C20915F77E}">
      <dsp:nvSpPr>
        <dsp:cNvPr id="0" name=""/>
        <dsp:cNvSpPr/>
      </dsp:nvSpPr>
      <dsp:spPr>
        <a:xfrm>
          <a:off x="6300404" y="842277"/>
          <a:ext cx="2005841" cy="1314121"/>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300404" y="1105101"/>
        <a:ext cx="1611605" cy="788473"/>
      </dsp:txXfrm>
    </dsp:sp>
    <dsp:sp modelId="{FFDAAB04-1AB4-400F-B26F-668649ED7C59}">
      <dsp:nvSpPr>
        <dsp:cNvPr id="0" name=""/>
        <dsp:cNvSpPr/>
      </dsp:nvSpPr>
      <dsp:spPr>
        <a:xfrm>
          <a:off x="8331307" y="1118341"/>
          <a:ext cx="2178951" cy="76199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353625" y="1140659"/>
        <a:ext cx="2134315" cy="717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2903" y="1053276"/>
          <a:ext cx="1970746" cy="892124"/>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29032" y="1079405"/>
        <a:ext cx="1918488" cy="839866"/>
      </dsp:txXfrm>
    </dsp:sp>
    <dsp:sp modelId="{8CFAA49F-A07B-4B0C-9CA8-672084BBEEDF}">
      <dsp:nvSpPr>
        <dsp:cNvPr id="0" name=""/>
        <dsp:cNvSpPr/>
      </dsp:nvSpPr>
      <dsp:spPr>
        <a:xfrm>
          <a:off x="2109725" y="762055"/>
          <a:ext cx="2177529" cy="1474566"/>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2109725" y="1056968"/>
        <a:ext cx="1735159" cy="884740"/>
      </dsp:txXfrm>
    </dsp:sp>
    <dsp:sp modelId="{5A43F8F3-E093-481F-A76F-6203D71E1A8B}">
      <dsp:nvSpPr>
        <dsp:cNvPr id="0" name=""/>
        <dsp:cNvSpPr/>
      </dsp:nvSpPr>
      <dsp:spPr>
        <a:xfrm>
          <a:off x="4351982" y="1035206"/>
          <a:ext cx="2615096" cy="92826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a:off x="4379170" y="1062394"/>
        <a:ext cx="2560720" cy="873887"/>
      </dsp:txXfrm>
    </dsp:sp>
    <dsp:sp modelId="{FFE92FEF-BA66-4C38-A9A2-03C20915F77E}">
      <dsp:nvSpPr>
        <dsp:cNvPr id="0" name=""/>
        <dsp:cNvSpPr/>
      </dsp:nvSpPr>
      <dsp:spPr>
        <a:xfrm>
          <a:off x="7066549" y="762055"/>
          <a:ext cx="2250740" cy="1474566"/>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7066549" y="1056968"/>
        <a:ext cx="1808370" cy="884740"/>
      </dsp:txXfrm>
    </dsp:sp>
    <dsp:sp modelId="{FFDAAB04-1AB4-400F-B26F-668649ED7C59}">
      <dsp:nvSpPr>
        <dsp:cNvPr id="0" name=""/>
        <dsp:cNvSpPr/>
      </dsp:nvSpPr>
      <dsp:spPr>
        <a:xfrm>
          <a:off x="9345411" y="1090966"/>
          <a:ext cx="1167285" cy="81674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a:off x="9369333" y="1114888"/>
        <a:ext cx="1119441" cy="768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2903" y="1053276"/>
          <a:ext cx="1970746" cy="892124"/>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29032" y="1079405"/>
        <a:ext cx="1918488" cy="839866"/>
      </dsp:txXfrm>
    </dsp:sp>
    <dsp:sp modelId="{8CFAA49F-A07B-4B0C-9CA8-672084BBEEDF}">
      <dsp:nvSpPr>
        <dsp:cNvPr id="0" name=""/>
        <dsp:cNvSpPr/>
      </dsp:nvSpPr>
      <dsp:spPr>
        <a:xfrm>
          <a:off x="2109725" y="762055"/>
          <a:ext cx="2177529" cy="1474566"/>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2109725" y="1056968"/>
        <a:ext cx="1735159" cy="884740"/>
      </dsp:txXfrm>
    </dsp:sp>
    <dsp:sp modelId="{5A43F8F3-E093-481F-A76F-6203D71E1A8B}">
      <dsp:nvSpPr>
        <dsp:cNvPr id="0" name=""/>
        <dsp:cNvSpPr/>
      </dsp:nvSpPr>
      <dsp:spPr>
        <a:xfrm>
          <a:off x="4351982" y="1035206"/>
          <a:ext cx="2615096" cy="92826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a:off x="4379170" y="1062394"/>
        <a:ext cx="2560720" cy="873887"/>
      </dsp:txXfrm>
    </dsp:sp>
    <dsp:sp modelId="{FFE92FEF-BA66-4C38-A9A2-03C20915F77E}">
      <dsp:nvSpPr>
        <dsp:cNvPr id="0" name=""/>
        <dsp:cNvSpPr/>
      </dsp:nvSpPr>
      <dsp:spPr>
        <a:xfrm>
          <a:off x="7066549" y="762055"/>
          <a:ext cx="2250740" cy="1474566"/>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7066549" y="1056968"/>
        <a:ext cx="1808370" cy="884740"/>
      </dsp:txXfrm>
    </dsp:sp>
    <dsp:sp modelId="{FFDAAB04-1AB4-400F-B26F-668649ED7C59}">
      <dsp:nvSpPr>
        <dsp:cNvPr id="0" name=""/>
        <dsp:cNvSpPr/>
      </dsp:nvSpPr>
      <dsp:spPr>
        <a:xfrm>
          <a:off x="9345411" y="1090966"/>
          <a:ext cx="1167285" cy="81674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a:off x="9369333" y="1114888"/>
        <a:ext cx="1119441" cy="768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1786" y="1091796"/>
          <a:ext cx="1800560" cy="81508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5659" y="1115669"/>
        <a:ext cx="1752814" cy="767338"/>
      </dsp:txXfrm>
    </dsp:sp>
    <dsp:sp modelId="{8CFAA49F-A07B-4B0C-9CA8-672084BBEEDF}">
      <dsp:nvSpPr>
        <dsp:cNvPr id="0" name=""/>
        <dsp:cNvSpPr/>
      </dsp:nvSpPr>
      <dsp:spPr>
        <a:xfrm>
          <a:off x="1926673" y="825723"/>
          <a:ext cx="1989487" cy="1347229"/>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926673" y="1095169"/>
        <a:ext cx="1585318" cy="808337"/>
      </dsp:txXfrm>
    </dsp:sp>
    <dsp:sp modelId="{5A43F8F3-E093-481F-A76F-6203D71E1A8B}">
      <dsp:nvSpPr>
        <dsp:cNvPr id="0" name=""/>
        <dsp:cNvSpPr/>
      </dsp:nvSpPr>
      <dsp:spPr>
        <a:xfrm>
          <a:off x="3975297" y="1075287"/>
          <a:ext cx="2389267" cy="848102"/>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000137" y="1100127"/>
        <a:ext cx="2339587" cy="798422"/>
      </dsp:txXfrm>
    </dsp:sp>
    <dsp:sp modelId="{FFE92FEF-BA66-4C38-A9A2-03C20915F77E}">
      <dsp:nvSpPr>
        <dsp:cNvPr id="0" name=""/>
        <dsp:cNvSpPr/>
      </dsp:nvSpPr>
      <dsp:spPr>
        <a:xfrm>
          <a:off x="6455446" y="825723"/>
          <a:ext cx="2056375" cy="1347229"/>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455446" y="1095169"/>
        <a:ext cx="1652206" cy="808337"/>
      </dsp:txXfrm>
    </dsp:sp>
    <dsp:sp modelId="{FFDAAB04-1AB4-400F-B26F-668649ED7C59}">
      <dsp:nvSpPr>
        <dsp:cNvPr id="0" name=""/>
        <dsp:cNvSpPr/>
      </dsp:nvSpPr>
      <dsp:spPr>
        <a:xfrm>
          <a:off x="8537515" y="995578"/>
          <a:ext cx="1976298" cy="1007520"/>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567024" y="1025087"/>
        <a:ext cx="1917280" cy="948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1786" y="1091796"/>
          <a:ext cx="1800560" cy="81508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5659" y="1115669"/>
        <a:ext cx="1752814" cy="767338"/>
      </dsp:txXfrm>
    </dsp:sp>
    <dsp:sp modelId="{8CFAA49F-A07B-4B0C-9CA8-672084BBEEDF}">
      <dsp:nvSpPr>
        <dsp:cNvPr id="0" name=""/>
        <dsp:cNvSpPr/>
      </dsp:nvSpPr>
      <dsp:spPr>
        <a:xfrm>
          <a:off x="1926673" y="825723"/>
          <a:ext cx="1989487" cy="1347229"/>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926673" y="1095169"/>
        <a:ext cx="1585318" cy="808337"/>
      </dsp:txXfrm>
    </dsp:sp>
    <dsp:sp modelId="{5A43F8F3-E093-481F-A76F-6203D71E1A8B}">
      <dsp:nvSpPr>
        <dsp:cNvPr id="0" name=""/>
        <dsp:cNvSpPr/>
      </dsp:nvSpPr>
      <dsp:spPr>
        <a:xfrm>
          <a:off x="3975297" y="1075287"/>
          <a:ext cx="2389267" cy="848102"/>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000137" y="1100127"/>
        <a:ext cx="2339587" cy="798422"/>
      </dsp:txXfrm>
    </dsp:sp>
    <dsp:sp modelId="{FFE92FEF-BA66-4C38-A9A2-03C20915F77E}">
      <dsp:nvSpPr>
        <dsp:cNvPr id="0" name=""/>
        <dsp:cNvSpPr/>
      </dsp:nvSpPr>
      <dsp:spPr>
        <a:xfrm>
          <a:off x="6455446" y="825723"/>
          <a:ext cx="2056375" cy="1347229"/>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455446" y="1095169"/>
        <a:ext cx="1652206" cy="808337"/>
      </dsp:txXfrm>
    </dsp:sp>
    <dsp:sp modelId="{FFDAAB04-1AB4-400F-B26F-668649ED7C59}">
      <dsp:nvSpPr>
        <dsp:cNvPr id="0" name=""/>
        <dsp:cNvSpPr/>
      </dsp:nvSpPr>
      <dsp:spPr>
        <a:xfrm>
          <a:off x="8537515" y="995578"/>
          <a:ext cx="1976298" cy="1007520"/>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567024" y="1025087"/>
        <a:ext cx="1917280" cy="948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1083" y="1085596"/>
          <a:ext cx="1746101" cy="82748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5319" y="1109832"/>
        <a:ext cx="1697629" cy="779011"/>
      </dsp:txXfrm>
    </dsp:sp>
    <dsp:sp modelId="{8CFAA49F-A07B-4B0C-9CA8-672084BBEEDF}">
      <dsp:nvSpPr>
        <dsp:cNvPr id="0" name=""/>
        <dsp:cNvSpPr/>
      </dsp:nvSpPr>
      <dsp:spPr>
        <a:xfrm>
          <a:off x="1867750" y="846097"/>
          <a:ext cx="1929313" cy="1306481"/>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867750" y="1107393"/>
        <a:ext cx="1537369" cy="783889"/>
      </dsp:txXfrm>
    </dsp:sp>
    <dsp:sp modelId="{5A43F8F3-E093-481F-A76F-6203D71E1A8B}">
      <dsp:nvSpPr>
        <dsp:cNvPr id="0" name=""/>
        <dsp:cNvSpPr/>
      </dsp:nvSpPr>
      <dsp:spPr>
        <a:xfrm>
          <a:off x="3854412" y="1068836"/>
          <a:ext cx="2317002" cy="86100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Visual</a:t>
          </a:r>
        </a:p>
      </dsp:txBody>
      <dsp:txXfrm>
        <a:off x="3879630" y="1094054"/>
        <a:ext cx="2266566" cy="810567"/>
      </dsp:txXfrm>
    </dsp:sp>
    <dsp:sp modelId="{FFE92FEF-BA66-4C38-A9A2-03C20915F77E}">
      <dsp:nvSpPr>
        <dsp:cNvPr id="0" name=""/>
        <dsp:cNvSpPr/>
      </dsp:nvSpPr>
      <dsp:spPr>
        <a:xfrm>
          <a:off x="6259547" y="846097"/>
          <a:ext cx="1994179" cy="1306481"/>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6259547" y="1107393"/>
        <a:ext cx="1602235" cy="783889"/>
      </dsp:txXfrm>
    </dsp:sp>
    <dsp:sp modelId="{FFDAAB04-1AB4-400F-B26F-668649ED7C59}">
      <dsp:nvSpPr>
        <dsp:cNvPr id="0" name=""/>
        <dsp:cNvSpPr/>
      </dsp:nvSpPr>
      <dsp:spPr>
        <a:xfrm>
          <a:off x="8278642" y="1120556"/>
          <a:ext cx="2235873" cy="75756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300830" y="1142744"/>
        <a:ext cx="2191497" cy="7131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2903" y="1053276"/>
          <a:ext cx="1970746" cy="892124"/>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29032" y="1079405"/>
        <a:ext cx="1918488" cy="839866"/>
      </dsp:txXfrm>
    </dsp:sp>
    <dsp:sp modelId="{8CFAA49F-A07B-4B0C-9CA8-672084BBEEDF}">
      <dsp:nvSpPr>
        <dsp:cNvPr id="0" name=""/>
        <dsp:cNvSpPr/>
      </dsp:nvSpPr>
      <dsp:spPr>
        <a:xfrm>
          <a:off x="2109725" y="762055"/>
          <a:ext cx="2177529" cy="1474566"/>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2109725" y="1056968"/>
        <a:ext cx="1735159" cy="884740"/>
      </dsp:txXfrm>
    </dsp:sp>
    <dsp:sp modelId="{5A43F8F3-E093-481F-A76F-6203D71E1A8B}">
      <dsp:nvSpPr>
        <dsp:cNvPr id="0" name=""/>
        <dsp:cNvSpPr/>
      </dsp:nvSpPr>
      <dsp:spPr>
        <a:xfrm>
          <a:off x="4351982" y="1035206"/>
          <a:ext cx="2615096" cy="92826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a:off x="4379170" y="1062394"/>
        <a:ext cx="2560720" cy="873887"/>
      </dsp:txXfrm>
    </dsp:sp>
    <dsp:sp modelId="{FFE92FEF-BA66-4C38-A9A2-03C20915F77E}">
      <dsp:nvSpPr>
        <dsp:cNvPr id="0" name=""/>
        <dsp:cNvSpPr/>
      </dsp:nvSpPr>
      <dsp:spPr>
        <a:xfrm>
          <a:off x="7066549" y="762055"/>
          <a:ext cx="2250740" cy="1474566"/>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7066549" y="1056968"/>
        <a:ext cx="1808370" cy="884740"/>
      </dsp:txXfrm>
    </dsp:sp>
    <dsp:sp modelId="{FFDAAB04-1AB4-400F-B26F-668649ED7C59}">
      <dsp:nvSpPr>
        <dsp:cNvPr id="0" name=""/>
        <dsp:cNvSpPr/>
      </dsp:nvSpPr>
      <dsp:spPr>
        <a:xfrm>
          <a:off x="9345411" y="1090966"/>
          <a:ext cx="1167285" cy="81674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a:off x="9369333" y="1114888"/>
        <a:ext cx="1119441" cy="7688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44B09-AABF-469B-85A0-8C605BF00772}"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B9146-0B4E-4A79-A066-237D375AC2E3}" type="slidenum">
              <a:rPr lang="en-US" smtClean="0"/>
              <a:t>‹#›</a:t>
            </a:fld>
            <a:endParaRPr lang="en-US"/>
          </a:p>
        </p:txBody>
      </p:sp>
    </p:spTree>
    <p:extLst>
      <p:ext uri="{BB962C8B-B14F-4D97-AF65-F5344CB8AC3E}">
        <p14:creationId xmlns:p14="http://schemas.microsoft.com/office/powerpoint/2010/main" val="132892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CB9146-0B4E-4A79-A066-237D375AC2E3}" type="slidenum">
              <a:rPr lang="en-US" smtClean="0"/>
              <a:t>12</a:t>
            </a:fld>
            <a:endParaRPr lang="en-US"/>
          </a:p>
        </p:txBody>
      </p:sp>
    </p:spTree>
    <p:extLst>
      <p:ext uri="{BB962C8B-B14F-4D97-AF65-F5344CB8AC3E}">
        <p14:creationId xmlns:p14="http://schemas.microsoft.com/office/powerpoint/2010/main" val="388163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go from data to graphic? Here, we drill down to a single data point and its equivalent graphic</a:t>
            </a:r>
          </a:p>
        </p:txBody>
      </p:sp>
      <p:sp>
        <p:nvSpPr>
          <p:cNvPr id="4" name="Slide Number Placeholder 3"/>
          <p:cNvSpPr>
            <a:spLocks noGrp="1"/>
          </p:cNvSpPr>
          <p:nvPr>
            <p:ph type="sldNum" sz="quarter" idx="5"/>
          </p:nvPr>
        </p:nvSpPr>
        <p:spPr/>
        <p:txBody>
          <a:bodyPr/>
          <a:lstStyle/>
          <a:p>
            <a:fld id="{79CB9146-0B4E-4A79-A066-237D375AC2E3}" type="slidenum">
              <a:rPr lang="en-US" smtClean="0"/>
              <a:t>25</a:t>
            </a:fld>
            <a:endParaRPr lang="en-US"/>
          </a:p>
        </p:txBody>
      </p:sp>
    </p:spTree>
    <p:extLst>
      <p:ext uri="{BB962C8B-B14F-4D97-AF65-F5344CB8AC3E}">
        <p14:creationId xmlns:p14="http://schemas.microsoft.com/office/powerpoint/2010/main" val="131211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model the data and graphic using fiber bundles. Fiber bundles are </a:t>
            </a:r>
            <a:r>
              <a:rPr lang="en-US" dirty="0" err="1"/>
              <a:t>topolological</a:t>
            </a:r>
            <a:r>
              <a:rPr lang="en-US" dirty="0"/>
              <a:t> structures that allow us to encode the schema as the fiber, the continuity as the base space of the bundle, and binding maps between the two as sections</a:t>
            </a:r>
          </a:p>
        </p:txBody>
      </p:sp>
      <p:sp>
        <p:nvSpPr>
          <p:cNvPr id="4" name="Slide Number Placeholder 3"/>
          <p:cNvSpPr>
            <a:spLocks noGrp="1"/>
          </p:cNvSpPr>
          <p:nvPr>
            <p:ph type="sldNum" sz="quarter" idx="5"/>
          </p:nvPr>
        </p:nvSpPr>
        <p:spPr/>
        <p:txBody>
          <a:bodyPr/>
          <a:lstStyle/>
          <a:p>
            <a:fld id="{79CB9146-0B4E-4A79-A066-237D375AC2E3}" type="slidenum">
              <a:rPr lang="en-US" smtClean="0"/>
              <a:t>26</a:t>
            </a:fld>
            <a:endParaRPr lang="en-US"/>
          </a:p>
        </p:txBody>
      </p:sp>
    </p:spTree>
    <p:extLst>
      <p:ext uri="{BB962C8B-B14F-4D97-AF65-F5344CB8AC3E}">
        <p14:creationId xmlns:p14="http://schemas.microsoft.com/office/powerpoint/2010/main" val="395801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from data to graphic, are architecture separates visual encodings into a stand alone intermediate bundle</a:t>
            </a:r>
          </a:p>
        </p:txBody>
      </p:sp>
      <p:sp>
        <p:nvSpPr>
          <p:cNvPr id="4" name="Slide Number Placeholder 3"/>
          <p:cNvSpPr>
            <a:spLocks noGrp="1"/>
          </p:cNvSpPr>
          <p:nvPr>
            <p:ph type="sldNum" sz="quarter" idx="5"/>
          </p:nvPr>
        </p:nvSpPr>
        <p:spPr/>
        <p:txBody>
          <a:bodyPr/>
          <a:lstStyle/>
          <a:p>
            <a:fld id="{79CB9146-0B4E-4A79-A066-237D375AC2E3}" type="slidenum">
              <a:rPr lang="en-US" smtClean="0"/>
              <a:t>27</a:t>
            </a:fld>
            <a:endParaRPr lang="en-US"/>
          </a:p>
        </p:txBody>
      </p:sp>
    </p:spTree>
    <p:extLst>
      <p:ext uri="{BB962C8B-B14F-4D97-AF65-F5344CB8AC3E}">
        <p14:creationId xmlns:p14="http://schemas.microsoft.com/office/powerpoint/2010/main" val="180246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model the data to graphic transformation as the set of maps between bundles. As shown here, these maps act on sections, which means that every field in the data point is included in the visual encoding and assembly into visual element stages. Components that map  graphic to data, such as many </a:t>
            </a:r>
            <a:r>
              <a:rPr lang="en-US" dirty="0" err="1"/>
              <a:t>interactiions</a:t>
            </a:r>
            <a:r>
              <a:rPr lang="en-US" dirty="0"/>
              <a:t>, are constrained such that the have to preserve the location of every point k relative to the other points in the map</a:t>
            </a:r>
          </a:p>
        </p:txBody>
      </p:sp>
      <p:sp>
        <p:nvSpPr>
          <p:cNvPr id="4" name="Slide Number Placeholder 3"/>
          <p:cNvSpPr>
            <a:spLocks noGrp="1"/>
          </p:cNvSpPr>
          <p:nvPr>
            <p:ph type="sldNum" sz="quarter" idx="5"/>
          </p:nvPr>
        </p:nvSpPr>
        <p:spPr/>
        <p:txBody>
          <a:bodyPr/>
          <a:lstStyle/>
          <a:p>
            <a:fld id="{79CB9146-0B4E-4A79-A066-237D375AC2E3}" type="slidenum">
              <a:rPr lang="en-US" smtClean="0"/>
              <a:t>28</a:t>
            </a:fld>
            <a:endParaRPr lang="en-US"/>
          </a:p>
        </p:txBody>
      </p:sp>
    </p:spTree>
    <p:extLst>
      <p:ext uri="{BB962C8B-B14F-4D97-AF65-F5344CB8AC3E}">
        <p14:creationId xmlns:p14="http://schemas.microsoft.com/office/powerpoint/2010/main" val="341682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 point takes up a region in screen space, so the visual encoding for the data is mapped over the whole region S and then assembled into the visual element.</a:t>
            </a:r>
          </a:p>
        </p:txBody>
      </p:sp>
      <p:sp>
        <p:nvSpPr>
          <p:cNvPr id="4" name="Slide Number Placeholder 3"/>
          <p:cNvSpPr>
            <a:spLocks noGrp="1"/>
          </p:cNvSpPr>
          <p:nvPr>
            <p:ph type="sldNum" sz="quarter" idx="5"/>
          </p:nvPr>
        </p:nvSpPr>
        <p:spPr/>
        <p:txBody>
          <a:bodyPr/>
          <a:lstStyle/>
          <a:p>
            <a:fld id="{79CB9146-0B4E-4A79-A066-237D375AC2E3}" type="slidenum">
              <a:rPr lang="en-US" smtClean="0"/>
              <a:t>29</a:t>
            </a:fld>
            <a:endParaRPr lang="en-US"/>
          </a:p>
        </p:txBody>
      </p:sp>
    </p:spTree>
    <p:extLst>
      <p:ext uri="{BB962C8B-B14F-4D97-AF65-F5344CB8AC3E}">
        <p14:creationId xmlns:p14="http://schemas.microsoft.com/office/powerpoint/2010/main" val="394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5959-7B38-46F9-B813-28C8E5F2E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9CA090-EAD2-46F7-BF8C-C816CD99F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E5B1F-B672-4A8A-84C5-1DA788730C42}"/>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F9A532F1-5AAB-4693-B8CD-A463E2B0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36840-BF47-480D-9AFE-D49185F759F6}"/>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35909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2E4E-AB70-4849-9782-2CF59DCA7A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EF7341-BC60-4A4F-A49F-C9CBE9A54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5C62-2460-4B35-98E2-635864663733}"/>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55D359EE-FEF8-402D-A491-C90B298B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AE8D9-676E-48E2-B5FC-E73C668D9672}"/>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21989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D4B78-B0A0-4E91-9DC9-8A7A9275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91D8D-2F3B-43BF-A935-4C2710E21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3DE22-6FC5-433F-B20E-0F0643740498}"/>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0D1A7C6F-19BA-4638-A2A8-FDD180630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B6EE1-C0C8-43D7-A13B-64555388D057}"/>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0691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3C05-BD27-4D95-965C-BCF2586AE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78AD3-E212-4168-B7F4-D9EDCE9AE0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48DB6-3ACC-4AD4-A1F7-A2F8D7B6B9DE}"/>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E55D7EB5-3FA3-41BC-84FB-F3D254A9D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E6857-05A0-43BB-AA43-27F7AB26C305}"/>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9556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F3AE-BA23-439A-BEBC-EE58C372F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F7BEF-2D4D-47DC-8D9E-AF34E19B7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9E5A1-9D15-4586-A771-5B752A69CC44}"/>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921A9C0E-7D7F-45B7-A58D-B317831D4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0C60-5D80-446B-B177-B8AC628044A3}"/>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249984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D755-8508-4A46-92CE-28300C3A7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D9E2E-3228-4C45-81F4-E59B0E395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BEF22-3ABC-4E17-9C3A-115D2DBA5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3FD27-E382-4CE5-B76D-18ED590C1CDF}"/>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6" name="Footer Placeholder 5">
            <a:extLst>
              <a:ext uri="{FF2B5EF4-FFF2-40B4-BE49-F238E27FC236}">
                <a16:creationId xmlns:a16="http://schemas.microsoft.com/office/drawing/2014/main" id="{3174860C-2504-4845-B35E-F339BF2E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84E53-A37E-4938-8344-8CDEBD31F4AD}"/>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90023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E342-0654-4ADC-AE3A-A78AF1540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A3DDE7-523C-464D-A567-C9CBE0CA7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C8C34-0EF5-4B24-B14C-CF81D8DA1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40D57F-E050-4D53-8441-8CFF21340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2F9CB-0011-45D8-B5AB-0A1EB1C44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21579-23AF-47B1-8011-4D9907A18776}"/>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8" name="Footer Placeholder 7">
            <a:extLst>
              <a:ext uri="{FF2B5EF4-FFF2-40B4-BE49-F238E27FC236}">
                <a16:creationId xmlns:a16="http://schemas.microsoft.com/office/drawing/2014/main" id="{77F7BFF9-2D0E-47D4-AA93-ED6ACBD15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2E2ED4-995F-4AF5-B30C-90402A028B21}"/>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6049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C6D8-2565-4067-9E6F-617CA5C18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2C4E96-4027-4FA1-883E-F5CE8553AA86}"/>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4" name="Footer Placeholder 3">
            <a:extLst>
              <a:ext uri="{FF2B5EF4-FFF2-40B4-BE49-F238E27FC236}">
                <a16:creationId xmlns:a16="http://schemas.microsoft.com/office/drawing/2014/main" id="{02F65060-8906-41D9-9D54-C5AB6FAB9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752EC-4E8B-4096-A36C-981F9B93971E}"/>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7358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F8217-0C49-4AA6-9938-24DD854EAC35}"/>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3" name="Footer Placeholder 2">
            <a:extLst>
              <a:ext uri="{FF2B5EF4-FFF2-40B4-BE49-F238E27FC236}">
                <a16:creationId xmlns:a16="http://schemas.microsoft.com/office/drawing/2014/main" id="{F0F3F34B-84B9-47FF-B1C5-E9D4CB823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25ADE-AFF2-44B8-BC01-4004F54996E8}"/>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94249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DC09-743F-444B-BA99-29E6AD3A0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73D6ED-0B68-4FE4-9787-146F07078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076D5-51B3-43D2-9817-1BF017C86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911FE-524C-4AFE-9BBD-8108A3EA71C1}"/>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6" name="Footer Placeholder 5">
            <a:extLst>
              <a:ext uri="{FF2B5EF4-FFF2-40B4-BE49-F238E27FC236}">
                <a16:creationId xmlns:a16="http://schemas.microsoft.com/office/drawing/2014/main" id="{9B5A5248-F374-496A-A013-4BF6B6C2E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A4769-C1AF-4961-9CCC-CFEBE04ED9EF}"/>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272579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0737-E512-4400-8EC8-8E0BAE612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2451FD-87DC-4D8A-98C3-0D806F84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C78C4-F698-4072-85C6-46AC052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11E9B-7BF7-478B-B6A1-C0113A06AAB7}"/>
              </a:ext>
            </a:extLst>
          </p:cNvPr>
          <p:cNvSpPr>
            <a:spLocks noGrp="1"/>
          </p:cNvSpPr>
          <p:nvPr>
            <p:ph type="dt" sz="half" idx="10"/>
          </p:nvPr>
        </p:nvSpPr>
        <p:spPr/>
        <p:txBody>
          <a:bodyPr/>
          <a:lstStyle/>
          <a:p>
            <a:fld id="{643E6671-CB4B-433F-A30B-AEAEAE894B3A}" type="datetimeFigureOut">
              <a:rPr lang="en-US" smtClean="0"/>
              <a:t>6/30/2021</a:t>
            </a:fld>
            <a:endParaRPr lang="en-US"/>
          </a:p>
        </p:txBody>
      </p:sp>
      <p:sp>
        <p:nvSpPr>
          <p:cNvPr id="6" name="Footer Placeholder 5">
            <a:extLst>
              <a:ext uri="{FF2B5EF4-FFF2-40B4-BE49-F238E27FC236}">
                <a16:creationId xmlns:a16="http://schemas.microsoft.com/office/drawing/2014/main" id="{F563A48F-EC40-4830-B604-3A3B47464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F9B97-6665-4D60-B610-E02B6320DB23}"/>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36597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20CA3-A758-40A4-B583-5693B0AA8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533C9-8D5A-479F-AD19-38868EEC7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62A8-DB93-4B2E-B4F2-7111F6D4F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E6671-CB4B-433F-A30B-AEAEAE894B3A}" type="datetimeFigureOut">
              <a:rPr lang="en-US" smtClean="0"/>
              <a:t>6/30/2021</a:t>
            </a:fld>
            <a:endParaRPr lang="en-US"/>
          </a:p>
        </p:txBody>
      </p:sp>
      <p:sp>
        <p:nvSpPr>
          <p:cNvPr id="5" name="Footer Placeholder 4">
            <a:extLst>
              <a:ext uri="{FF2B5EF4-FFF2-40B4-BE49-F238E27FC236}">
                <a16:creationId xmlns:a16="http://schemas.microsoft.com/office/drawing/2014/main" id="{12E21C30-3D0C-4B0C-8C15-25E66ADDE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5E760B-2D98-4A19-918A-57BBA18A3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57803-A7AC-424D-B0F8-274D8491C6DA}" type="slidenum">
              <a:rPr lang="en-US" smtClean="0"/>
              <a:t>‹#›</a:t>
            </a:fld>
            <a:endParaRPr lang="en-US"/>
          </a:p>
        </p:txBody>
      </p:sp>
    </p:spTree>
    <p:extLst>
      <p:ext uri="{BB962C8B-B14F-4D97-AF65-F5344CB8AC3E}">
        <p14:creationId xmlns:p14="http://schemas.microsoft.com/office/powerpoint/2010/main" val="157588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What does a visualization library do?</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stretch>
            <a:fillRect/>
          </a:stretch>
        </p:blipFill>
        <p:spPr>
          <a:xfrm>
            <a:off x="868851" y="1877256"/>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3"/>
          <a:stretch>
            <a:fillRect/>
          </a:stretch>
        </p:blipFill>
        <p:spPr>
          <a:xfrm>
            <a:off x="5949841" y="1877256"/>
            <a:ext cx="5435244" cy="4109269"/>
          </a:xfrm>
          <a:prstGeom prst="rect">
            <a:avLst/>
          </a:prstGeom>
        </p:spPr>
      </p:pic>
    </p:spTree>
    <p:extLst>
      <p:ext uri="{BB962C8B-B14F-4D97-AF65-F5344CB8AC3E}">
        <p14:creationId xmlns:p14="http://schemas.microsoft.com/office/powerpoint/2010/main" val="14339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Topology</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B1FE0F1C-4D00-4096-9D4C-165EEAD0D24E}"/>
              </a:ext>
            </a:extLst>
          </p:cNvPr>
          <p:cNvGrpSpPr/>
          <p:nvPr/>
        </p:nvGrpSpPr>
        <p:grpSpPr>
          <a:xfrm>
            <a:off x="2887579" y="1928094"/>
            <a:ext cx="2033337" cy="955652"/>
            <a:chOff x="2887579" y="1928094"/>
            <a:chExt cx="2033337" cy="955652"/>
          </a:xfrm>
        </p:grpSpPr>
        <p:sp>
          <p:nvSpPr>
            <p:cNvPr id="13" name="Arrow: Right 12">
              <a:extLst>
                <a:ext uri="{FF2B5EF4-FFF2-40B4-BE49-F238E27FC236}">
                  <a16:creationId xmlns:a16="http://schemas.microsoft.com/office/drawing/2014/main" id="{C7909514-D251-4AE5-B8CF-0B3AB34EC0FE}"/>
                </a:ext>
              </a:extLst>
            </p:cNvPr>
            <p:cNvSpPr/>
            <p:nvPr/>
          </p:nvSpPr>
          <p:spPr>
            <a:xfrm>
              <a:off x="2887579" y="2574849"/>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2887579" y="2265952"/>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2887579" y="1928094"/>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941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C7E-D056-4D43-B459-33675E6C6EC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600" kern="1200">
                <a:solidFill>
                  <a:schemeClr val="tx1"/>
                </a:solidFill>
                <a:latin typeface="+mj-lt"/>
                <a:ea typeface="+mj-ea"/>
                <a:cs typeface="+mj-cs"/>
              </a:rPr>
              <a:t>What does it mean to preserve topology?</a:t>
            </a:r>
          </a:p>
        </p:txBody>
      </p:sp>
      <p:pic>
        <p:nvPicPr>
          <p:cNvPr id="11" name="Picture 10" descr="Shape&#10;&#10;Description automatically generated with medium confidence">
            <a:extLst>
              <a:ext uri="{FF2B5EF4-FFF2-40B4-BE49-F238E27FC236}">
                <a16:creationId xmlns:a16="http://schemas.microsoft.com/office/drawing/2014/main" id="{1C614751-767D-4D8C-826F-525B151A2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5957"/>
            <a:ext cx="10515599" cy="3496434"/>
          </a:xfrm>
          <a:prstGeom prst="rect">
            <a:avLst/>
          </a:prstGeom>
        </p:spPr>
      </p:pic>
    </p:spTree>
    <p:extLst>
      <p:ext uri="{BB962C8B-B14F-4D97-AF65-F5344CB8AC3E}">
        <p14:creationId xmlns:p14="http://schemas.microsoft.com/office/powerpoint/2010/main" val="86190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6A36B61A-C450-4E26-A497-636A248F2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16" name="Arrow: Right 15">
            <a:extLst>
              <a:ext uri="{FF2B5EF4-FFF2-40B4-BE49-F238E27FC236}">
                <a16:creationId xmlns:a16="http://schemas.microsoft.com/office/drawing/2014/main" id="{DF92909A-BB20-4566-BE42-443797E44D39}"/>
              </a:ext>
            </a:extLst>
          </p:cNvPr>
          <p:cNvSpPr/>
          <p:nvPr/>
        </p:nvSpPr>
        <p:spPr>
          <a:xfrm flipH="1">
            <a:off x="5281448" y="3022599"/>
            <a:ext cx="2317531" cy="81279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36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Shape&#10;&#10;Description automatically generated with medium confidence">
            <a:extLst>
              <a:ext uri="{FF2B5EF4-FFF2-40B4-BE49-F238E27FC236}">
                <a16:creationId xmlns:a16="http://schemas.microsoft.com/office/drawing/2014/main" id="{82C68D7C-7F0D-4163-9765-71D2FBD2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cxnSp>
        <p:nvCxnSpPr>
          <p:cNvPr id="12" name="Straight Arrow Connector 11">
            <a:extLst>
              <a:ext uri="{FF2B5EF4-FFF2-40B4-BE49-F238E27FC236}">
                <a16:creationId xmlns:a16="http://schemas.microsoft.com/office/drawing/2014/main" id="{4E56827E-0513-4315-A111-DFCADACB3BC8}"/>
              </a:ext>
            </a:extLst>
          </p:cNvPr>
          <p:cNvCxnSpPr/>
          <p:nvPr/>
        </p:nvCxnSpPr>
        <p:spPr>
          <a:xfrm flipH="1">
            <a:off x="4561490" y="2911366"/>
            <a:ext cx="3626069" cy="735724"/>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24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Shape&#10;&#10;Description automatically generated with medium confidence">
            <a:extLst>
              <a:ext uri="{FF2B5EF4-FFF2-40B4-BE49-F238E27FC236}">
                <a16:creationId xmlns:a16="http://schemas.microsoft.com/office/drawing/2014/main" id="{82C68D7C-7F0D-4163-9765-71D2FBD2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cxnSp>
        <p:nvCxnSpPr>
          <p:cNvPr id="12" name="Straight Arrow Connector 11">
            <a:extLst>
              <a:ext uri="{FF2B5EF4-FFF2-40B4-BE49-F238E27FC236}">
                <a16:creationId xmlns:a16="http://schemas.microsoft.com/office/drawing/2014/main" id="{4E56827E-0513-4315-A111-DFCADACB3BC8}"/>
              </a:ext>
            </a:extLst>
          </p:cNvPr>
          <p:cNvCxnSpPr/>
          <p:nvPr/>
        </p:nvCxnSpPr>
        <p:spPr>
          <a:xfrm flipH="1">
            <a:off x="4561490" y="2911366"/>
            <a:ext cx="3626069" cy="735724"/>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A182365-0F4D-48CF-931D-2F49B459475C}"/>
              </a:ext>
            </a:extLst>
          </p:cNvPr>
          <p:cNvCxnSpPr>
            <a:cxnSpLocks/>
          </p:cNvCxnSpPr>
          <p:nvPr/>
        </p:nvCxnSpPr>
        <p:spPr>
          <a:xfrm flipH="1" flipV="1">
            <a:off x="4561490" y="2596055"/>
            <a:ext cx="4850525" cy="1760484"/>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48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Shape&#10;&#10;Description automatically generated with medium confidence">
            <a:extLst>
              <a:ext uri="{FF2B5EF4-FFF2-40B4-BE49-F238E27FC236}">
                <a16:creationId xmlns:a16="http://schemas.microsoft.com/office/drawing/2014/main" id="{82C68D7C-7F0D-4163-9765-71D2FBD2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cxnSp>
        <p:nvCxnSpPr>
          <p:cNvPr id="12" name="Straight Arrow Connector 11">
            <a:extLst>
              <a:ext uri="{FF2B5EF4-FFF2-40B4-BE49-F238E27FC236}">
                <a16:creationId xmlns:a16="http://schemas.microsoft.com/office/drawing/2014/main" id="{4E56827E-0513-4315-A111-DFCADACB3BC8}"/>
              </a:ext>
            </a:extLst>
          </p:cNvPr>
          <p:cNvCxnSpPr/>
          <p:nvPr/>
        </p:nvCxnSpPr>
        <p:spPr>
          <a:xfrm flipH="1">
            <a:off x="4561490" y="2911366"/>
            <a:ext cx="3626069" cy="735724"/>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A182365-0F4D-48CF-931D-2F49B459475C}"/>
              </a:ext>
            </a:extLst>
          </p:cNvPr>
          <p:cNvCxnSpPr>
            <a:cxnSpLocks/>
          </p:cNvCxnSpPr>
          <p:nvPr/>
        </p:nvCxnSpPr>
        <p:spPr>
          <a:xfrm flipH="1" flipV="1">
            <a:off x="2448910" y="1124607"/>
            <a:ext cx="7814444" cy="3547243"/>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12098B7-5EE4-4C2E-A689-21D00A63C1FC}"/>
              </a:ext>
            </a:extLst>
          </p:cNvPr>
          <p:cNvCxnSpPr>
            <a:cxnSpLocks/>
          </p:cNvCxnSpPr>
          <p:nvPr/>
        </p:nvCxnSpPr>
        <p:spPr>
          <a:xfrm flipH="1">
            <a:off x="4487917" y="2307021"/>
            <a:ext cx="4179324" cy="846082"/>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08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Equivariance</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722692" y="1946459"/>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5949841" y="1877256"/>
            <a:ext cx="5435244" cy="4109269"/>
          </a:xfrm>
          <a:prstGeom prst="rect">
            <a:avLst/>
          </a:prstGeom>
        </p:spPr>
      </p:pic>
    </p:spTree>
    <p:extLst>
      <p:ext uri="{BB962C8B-B14F-4D97-AF65-F5344CB8AC3E}">
        <p14:creationId xmlns:p14="http://schemas.microsoft.com/office/powerpoint/2010/main" val="54269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Equivariance</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399229260"/>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2743200" y="257484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2743200" y="2265952"/>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2743200" y="192809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2743200" y="2105545"/>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186973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Content Placeholder 20" descr="Shape&#10;&#10;Description automatically generated with low confidence">
            <a:extLst>
              <a:ext uri="{FF2B5EF4-FFF2-40B4-BE49-F238E27FC236}">
                <a16:creationId xmlns:a16="http://schemas.microsoft.com/office/drawing/2014/main" id="{3EDDD281-2F42-46EE-9C4D-1E8185B651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23" name="Arrow: Right 22">
            <a:extLst>
              <a:ext uri="{FF2B5EF4-FFF2-40B4-BE49-F238E27FC236}">
                <a16:creationId xmlns:a16="http://schemas.microsoft.com/office/drawing/2014/main" id="{1A963E5E-FFA9-43B7-B032-B68442261F8B}"/>
              </a:ext>
            </a:extLst>
          </p:cNvPr>
          <p:cNvSpPr/>
          <p:nvPr/>
        </p:nvSpPr>
        <p:spPr>
          <a:xfrm>
            <a:off x="4803228" y="2154621"/>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24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hape&#10;&#10;Description automatically generated">
            <a:extLst>
              <a:ext uri="{FF2B5EF4-FFF2-40B4-BE49-F238E27FC236}">
                <a16:creationId xmlns:a16="http://schemas.microsoft.com/office/drawing/2014/main" id="{5204CDED-C6A0-4961-80A5-77ACF20E9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6" name="Arrow: Right 5">
            <a:extLst>
              <a:ext uri="{FF2B5EF4-FFF2-40B4-BE49-F238E27FC236}">
                <a16:creationId xmlns:a16="http://schemas.microsoft.com/office/drawing/2014/main" id="{12126B6B-C0B3-49D9-889B-1E2F9E150E38}"/>
              </a:ext>
            </a:extLst>
          </p:cNvPr>
          <p:cNvSpPr/>
          <p:nvPr/>
        </p:nvSpPr>
        <p:spPr>
          <a:xfrm>
            <a:off x="4803228" y="2154621"/>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A07D0709-910E-4D19-B91A-1217727CFA6D}"/>
              </a:ext>
            </a:extLst>
          </p:cNvPr>
          <p:cNvSpPr/>
          <p:nvPr/>
        </p:nvSpPr>
        <p:spPr>
          <a:xfrm>
            <a:off x="1692165" y="2866695"/>
            <a:ext cx="2858814" cy="112460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Tree>
    <p:extLst>
      <p:ext uri="{BB962C8B-B14F-4D97-AF65-F5344CB8AC3E}">
        <p14:creationId xmlns:p14="http://schemas.microsoft.com/office/powerpoint/2010/main" val="236215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What does a visualization library do?</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276453703"/>
              </p:ext>
            </p:extLst>
          </p:nvPr>
        </p:nvGraphicFramePr>
        <p:xfrm>
          <a:off x="838200" y="1690688"/>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236910" y="3592597"/>
            <a:ext cx="9435101" cy="1998228"/>
          </a:xfrm>
          <a:prstGeom prst="curvedUp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183605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hape&#10;&#10;Description automatically generated">
            <a:extLst>
              <a:ext uri="{FF2B5EF4-FFF2-40B4-BE49-F238E27FC236}">
                <a16:creationId xmlns:a16="http://schemas.microsoft.com/office/drawing/2014/main" id="{FA87083D-09D5-4A3D-AD65-0AECF97BB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6" name="Arrow: Right 5">
            <a:extLst>
              <a:ext uri="{FF2B5EF4-FFF2-40B4-BE49-F238E27FC236}">
                <a16:creationId xmlns:a16="http://schemas.microsoft.com/office/drawing/2014/main" id="{371BE57B-7F37-41A6-A8DE-2CDEB20EE4DE}"/>
              </a:ext>
            </a:extLst>
          </p:cNvPr>
          <p:cNvSpPr/>
          <p:nvPr/>
        </p:nvSpPr>
        <p:spPr>
          <a:xfrm>
            <a:off x="4803228" y="2154621"/>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0F3DB42-967E-43D8-8408-8C0A096220BE}"/>
              </a:ext>
            </a:extLst>
          </p:cNvPr>
          <p:cNvSpPr/>
          <p:nvPr/>
        </p:nvSpPr>
        <p:spPr>
          <a:xfrm>
            <a:off x="4803227" y="4051739"/>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FFBEC63-051E-4835-BB46-2A3FEFEB0CD8}"/>
              </a:ext>
            </a:extLst>
          </p:cNvPr>
          <p:cNvSpPr/>
          <p:nvPr/>
        </p:nvSpPr>
        <p:spPr>
          <a:xfrm>
            <a:off x="1723696" y="2806262"/>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Tree>
    <p:extLst>
      <p:ext uri="{BB962C8B-B14F-4D97-AF65-F5344CB8AC3E}">
        <p14:creationId xmlns:p14="http://schemas.microsoft.com/office/powerpoint/2010/main" val="232521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hape&#10;&#10;Description automatically generated">
            <a:extLst>
              <a:ext uri="{FF2B5EF4-FFF2-40B4-BE49-F238E27FC236}">
                <a16:creationId xmlns:a16="http://schemas.microsoft.com/office/drawing/2014/main" id="{FA87083D-09D5-4A3D-AD65-0AECF97BB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6" name="Arrow: Right 5">
            <a:extLst>
              <a:ext uri="{FF2B5EF4-FFF2-40B4-BE49-F238E27FC236}">
                <a16:creationId xmlns:a16="http://schemas.microsoft.com/office/drawing/2014/main" id="{371BE57B-7F37-41A6-A8DE-2CDEB20EE4DE}"/>
              </a:ext>
            </a:extLst>
          </p:cNvPr>
          <p:cNvSpPr/>
          <p:nvPr/>
        </p:nvSpPr>
        <p:spPr>
          <a:xfrm>
            <a:off x="4803228" y="2154621"/>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0F3DB42-967E-43D8-8408-8C0A096220BE}"/>
              </a:ext>
            </a:extLst>
          </p:cNvPr>
          <p:cNvSpPr/>
          <p:nvPr/>
        </p:nvSpPr>
        <p:spPr>
          <a:xfrm>
            <a:off x="4803227" y="4051739"/>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FFBEC63-051E-4835-BB46-2A3FEFEB0CD8}"/>
              </a:ext>
            </a:extLst>
          </p:cNvPr>
          <p:cNvSpPr/>
          <p:nvPr/>
        </p:nvSpPr>
        <p:spPr>
          <a:xfrm>
            <a:off x="1723696" y="2806262"/>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
        <p:nvSpPr>
          <p:cNvPr id="9" name="Arrow: Down 8">
            <a:extLst>
              <a:ext uri="{FF2B5EF4-FFF2-40B4-BE49-F238E27FC236}">
                <a16:creationId xmlns:a16="http://schemas.microsoft.com/office/drawing/2014/main" id="{D748A4FE-D2F3-4F50-AD13-4056CAD27C75}"/>
              </a:ext>
            </a:extLst>
          </p:cNvPr>
          <p:cNvSpPr/>
          <p:nvPr/>
        </p:nvSpPr>
        <p:spPr>
          <a:xfrm>
            <a:off x="7478110" y="2806262"/>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Tree>
    <p:extLst>
      <p:ext uri="{BB962C8B-B14F-4D97-AF65-F5344CB8AC3E}">
        <p14:creationId xmlns:p14="http://schemas.microsoft.com/office/powerpoint/2010/main" val="554024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hape, rectangle&#10;&#10;Description automatically generated">
            <a:extLst>
              <a:ext uri="{FF2B5EF4-FFF2-40B4-BE49-F238E27FC236}">
                <a16:creationId xmlns:a16="http://schemas.microsoft.com/office/drawing/2014/main" id="{3C70F7B8-2D34-4573-B57B-94060830E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16033"/>
            <a:ext cx="10905066" cy="3625932"/>
          </a:xfrm>
          <a:prstGeom prst="rect">
            <a:avLst/>
          </a:prstGeom>
        </p:spPr>
      </p:pic>
      <p:sp>
        <p:nvSpPr>
          <p:cNvPr id="6" name="Arrow: Down 5">
            <a:extLst>
              <a:ext uri="{FF2B5EF4-FFF2-40B4-BE49-F238E27FC236}">
                <a16:creationId xmlns:a16="http://schemas.microsoft.com/office/drawing/2014/main" id="{E85FC4FB-32CF-4883-B767-429842B09BC4}"/>
              </a:ext>
            </a:extLst>
          </p:cNvPr>
          <p:cNvSpPr/>
          <p:nvPr/>
        </p:nvSpPr>
        <p:spPr>
          <a:xfrm>
            <a:off x="7483364" y="2904796"/>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
        <p:nvSpPr>
          <p:cNvPr id="7" name="Arrow: Right 6">
            <a:extLst>
              <a:ext uri="{FF2B5EF4-FFF2-40B4-BE49-F238E27FC236}">
                <a16:creationId xmlns:a16="http://schemas.microsoft.com/office/drawing/2014/main" id="{9C593051-B4EF-4A13-8E28-3B00AA31D38C}"/>
              </a:ext>
            </a:extLst>
          </p:cNvPr>
          <p:cNvSpPr/>
          <p:nvPr/>
        </p:nvSpPr>
        <p:spPr>
          <a:xfrm>
            <a:off x="4981903" y="2112579"/>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670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hape, rectangle&#10;&#10;Description automatically generated">
            <a:extLst>
              <a:ext uri="{FF2B5EF4-FFF2-40B4-BE49-F238E27FC236}">
                <a16:creationId xmlns:a16="http://schemas.microsoft.com/office/drawing/2014/main" id="{9A81586A-81E5-4502-A3F7-F9BCE0D24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6" y="1616033"/>
            <a:ext cx="10905066" cy="3625932"/>
          </a:xfrm>
          <a:prstGeom prst="rect">
            <a:avLst/>
          </a:prstGeom>
        </p:spPr>
      </p:pic>
      <p:sp>
        <p:nvSpPr>
          <p:cNvPr id="6" name="Arrow: Down 5">
            <a:extLst>
              <a:ext uri="{FF2B5EF4-FFF2-40B4-BE49-F238E27FC236}">
                <a16:creationId xmlns:a16="http://schemas.microsoft.com/office/drawing/2014/main" id="{B30A2625-71AB-4672-B238-E97D6D8CA54C}"/>
              </a:ext>
            </a:extLst>
          </p:cNvPr>
          <p:cNvSpPr/>
          <p:nvPr/>
        </p:nvSpPr>
        <p:spPr>
          <a:xfrm>
            <a:off x="7483364" y="2904796"/>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
        <p:nvSpPr>
          <p:cNvPr id="7" name="Arrow: Right 6">
            <a:extLst>
              <a:ext uri="{FF2B5EF4-FFF2-40B4-BE49-F238E27FC236}">
                <a16:creationId xmlns:a16="http://schemas.microsoft.com/office/drawing/2014/main" id="{5508D943-D257-496D-A583-E06965B623D5}"/>
              </a:ext>
            </a:extLst>
          </p:cNvPr>
          <p:cNvSpPr/>
          <p:nvPr/>
        </p:nvSpPr>
        <p:spPr>
          <a:xfrm>
            <a:off x="4981903" y="2112579"/>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B5AD712-61C1-4ABE-8DE2-3C3D06C29C24}"/>
              </a:ext>
            </a:extLst>
          </p:cNvPr>
          <p:cNvSpPr/>
          <p:nvPr/>
        </p:nvSpPr>
        <p:spPr>
          <a:xfrm>
            <a:off x="4981903" y="3953202"/>
            <a:ext cx="2228193" cy="65164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89E47935-0206-4774-983E-C42555DDAA72}"/>
              </a:ext>
            </a:extLst>
          </p:cNvPr>
          <p:cNvSpPr/>
          <p:nvPr/>
        </p:nvSpPr>
        <p:spPr>
          <a:xfrm>
            <a:off x="1986455" y="2764220"/>
            <a:ext cx="2858814" cy="104840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 in x</a:t>
            </a:r>
          </a:p>
        </p:txBody>
      </p:sp>
    </p:spTree>
    <p:extLst>
      <p:ext uri="{BB962C8B-B14F-4D97-AF65-F5344CB8AC3E}">
        <p14:creationId xmlns:p14="http://schemas.microsoft.com/office/powerpoint/2010/main" val="176324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How are topology preserving equivariant maps implemented?</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3116179" y="262288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3116179" y="2313987"/>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3116179" y="197612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3116179" y="2153580"/>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383681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picture containing graphical user interface&#10;&#10;Description automatically generated">
            <a:extLst>
              <a:ext uri="{FF2B5EF4-FFF2-40B4-BE49-F238E27FC236}">
                <a16:creationId xmlns:a16="http://schemas.microsoft.com/office/drawing/2014/main" id="{470701F9-5463-4E2B-8428-34E74773CF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893571"/>
            <a:ext cx="10905066" cy="5070856"/>
          </a:xfrm>
          <a:prstGeom prst="rect">
            <a:avLst/>
          </a:prstGeom>
        </p:spPr>
      </p:pic>
    </p:spTree>
    <p:extLst>
      <p:ext uri="{BB962C8B-B14F-4D97-AF65-F5344CB8AC3E}">
        <p14:creationId xmlns:p14="http://schemas.microsoft.com/office/powerpoint/2010/main" val="2953619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0786A64-E129-4D94-AA87-A806A26DDF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9846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57A1DE9C-5D7F-4945-9CBD-6DC26F1F96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258875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A6BA116-F9CF-4D72-AFC0-2D973567B6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120650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77E0DE0C-AA37-428E-AFCE-0549D4321F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14914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map from data to graphic</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stretch>
            <a:fillRect/>
          </a:stretch>
        </p:blipFill>
        <p:spPr>
          <a:xfrm>
            <a:off x="722692" y="1946459"/>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3"/>
          <a:stretch>
            <a:fillRect/>
          </a:stretch>
        </p:blipFill>
        <p:spPr>
          <a:xfrm>
            <a:off x="5949841" y="1877256"/>
            <a:ext cx="5435244" cy="4109269"/>
          </a:xfrm>
          <a:prstGeom prst="rect">
            <a:avLst/>
          </a:prstGeom>
        </p:spPr>
      </p:pic>
    </p:spTree>
    <p:extLst>
      <p:ext uri="{BB962C8B-B14F-4D97-AF65-F5344CB8AC3E}">
        <p14:creationId xmlns:p14="http://schemas.microsoft.com/office/powerpoint/2010/main" val="319241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D9C-4C70-474C-9B86-CE2E6B096D03}"/>
              </a:ext>
            </a:extLst>
          </p:cNvPr>
          <p:cNvSpPr>
            <a:spLocks noGrp="1"/>
          </p:cNvSpPr>
          <p:nvPr>
            <p:ph type="title"/>
          </p:nvPr>
        </p:nvSpPr>
        <p:spPr/>
        <p:txBody>
          <a:bodyPr/>
          <a:lstStyle/>
          <a:p>
            <a:r>
              <a:rPr lang="en-US" dirty="0"/>
              <a:t>Appendix:</a:t>
            </a:r>
          </a:p>
        </p:txBody>
      </p:sp>
      <p:sp>
        <p:nvSpPr>
          <p:cNvPr id="4" name="Text Placeholder 3">
            <a:extLst>
              <a:ext uri="{FF2B5EF4-FFF2-40B4-BE49-F238E27FC236}">
                <a16:creationId xmlns:a16="http://schemas.microsoft.com/office/drawing/2014/main" id="{2D6EBB00-A9A0-49CC-AF3B-6329FB52BA53}"/>
              </a:ext>
            </a:extLst>
          </p:cNvPr>
          <p:cNvSpPr>
            <a:spLocks noGrp="1"/>
          </p:cNvSpPr>
          <p:nvPr>
            <p:ph type="body" idx="1"/>
          </p:nvPr>
        </p:nvSpPr>
        <p:spPr/>
        <p:txBody>
          <a:bodyPr>
            <a:normAutofit/>
          </a:bodyPr>
          <a:lstStyle/>
          <a:p>
            <a:r>
              <a:rPr lang="en-US" sz="4400" dirty="0"/>
              <a:t>What does it mean for data to have topology?</a:t>
            </a:r>
          </a:p>
        </p:txBody>
      </p:sp>
    </p:spTree>
    <p:extLst>
      <p:ext uri="{BB962C8B-B14F-4D97-AF65-F5344CB8AC3E}">
        <p14:creationId xmlns:p14="http://schemas.microsoft.com/office/powerpoint/2010/main" val="194726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3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C769BD68-2BC2-45EB-B2C2-A4F39E021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7"/>
            <a:ext cx="10905066" cy="4334764"/>
          </a:xfrm>
          <a:prstGeom prst="rect">
            <a:avLst/>
          </a:prstGeom>
        </p:spPr>
      </p:pic>
    </p:spTree>
    <p:extLst>
      <p:ext uri="{BB962C8B-B14F-4D97-AF65-F5344CB8AC3E}">
        <p14:creationId xmlns:p14="http://schemas.microsoft.com/office/powerpoint/2010/main" val="90672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F322FE2-A7AE-4C39-B61B-7B7AA8BC5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8"/>
            <a:ext cx="10905066" cy="4334764"/>
          </a:xfrm>
          <a:prstGeom prst="rect">
            <a:avLst/>
          </a:prstGeom>
        </p:spPr>
      </p:pic>
    </p:spTree>
    <p:extLst>
      <p:ext uri="{BB962C8B-B14F-4D97-AF65-F5344CB8AC3E}">
        <p14:creationId xmlns:p14="http://schemas.microsoft.com/office/powerpoint/2010/main" val="189736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B814098E-17D2-43E7-BA4E-928FE6C49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8"/>
            <a:ext cx="10905066" cy="4334764"/>
          </a:xfrm>
          <a:prstGeom prst="rect">
            <a:avLst/>
          </a:prstGeom>
        </p:spPr>
      </p:pic>
    </p:spTree>
    <p:extLst>
      <p:ext uri="{BB962C8B-B14F-4D97-AF65-F5344CB8AC3E}">
        <p14:creationId xmlns:p14="http://schemas.microsoft.com/office/powerpoint/2010/main" val="214944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What is a visualization library?</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3725937072"/>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3116179" y="262288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3116179" y="2313987"/>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3116179" y="197612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3116179" y="2153580"/>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308061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can we improve how these maps are </a:t>
            </a:r>
            <a:r>
              <a:rPr lang="en-US" dirty="0" err="1"/>
              <a:t>implememented</a:t>
            </a:r>
            <a:r>
              <a:rPr lang="en-US" dirty="0"/>
              <a:t>?</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stretch>
            <a:fillRect/>
          </a:stretch>
        </p:blipFill>
        <p:spPr>
          <a:xfrm>
            <a:off x="722692" y="1946459"/>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3"/>
          <a:stretch>
            <a:fillRect/>
          </a:stretch>
        </p:blipFill>
        <p:spPr>
          <a:xfrm>
            <a:off x="5949841" y="1877256"/>
            <a:ext cx="5435244" cy="4109269"/>
          </a:xfrm>
          <a:prstGeom prst="rect">
            <a:avLst/>
          </a:prstGeom>
        </p:spPr>
      </p:pic>
    </p:spTree>
    <p:extLst>
      <p:ext uri="{BB962C8B-B14F-4D97-AF65-F5344CB8AC3E}">
        <p14:creationId xmlns:p14="http://schemas.microsoft.com/office/powerpoint/2010/main" val="409215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What properties do these arrows preserve?</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3116179" y="262288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3116179" y="2313987"/>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3116179" y="197612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3116179" y="2153580"/>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119089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Topology</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431090757"/>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B1FE0F1C-4D00-4096-9D4C-165EEAD0D24E}"/>
              </a:ext>
            </a:extLst>
          </p:cNvPr>
          <p:cNvGrpSpPr/>
          <p:nvPr/>
        </p:nvGrpSpPr>
        <p:grpSpPr>
          <a:xfrm>
            <a:off x="2887579" y="1928094"/>
            <a:ext cx="2033337" cy="955652"/>
            <a:chOff x="2887579" y="1928094"/>
            <a:chExt cx="2033337" cy="955652"/>
          </a:xfrm>
        </p:grpSpPr>
        <p:sp>
          <p:nvSpPr>
            <p:cNvPr id="13" name="Arrow: Right 12">
              <a:extLst>
                <a:ext uri="{FF2B5EF4-FFF2-40B4-BE49-F238E27FC236}">
                  <a16:creationId xmlns:a16="http://schemas.microsoft.com/office/drawing/2014/main" id="{C7909514-D251-4AE5-B8CF-0B3AB34EC0FE}"/>
                </a:ext>
              </a:extLst>
            </p:cNvPr>
            <p:cNvSpPr/>
            <p:nvPr/>
          </p:nvSpPr>
          <p:spPr>
            <a:xfrm>
              <a:off x="2887579" y="2574849"/>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2887579" y="2265952"/>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2887579" y="1928094"/>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238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Topology</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stretch>
            <a:fillRect/>
          </a:stretch>
        </p:blipFill>
        <p:spPr>
          <a:xfrm>
            <a:off x="722692" y="1946459"/>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3"/>
          <a:stretch>
            <a:fillRect/>
          </a:stretch>
        </p:blipFill>
        <p:spPr>
          <a:xfrm>
            <a:off x="5949841" y="1877256"/>
            <a:ext cx="5435244" cy="4109269"/>
          </a:xfrm>
          <a:prstGeom prst="rect">
            <a:avLst/>
          </a:prstGeom>
        </p:spPr>
      </p:pic>
      <p:sp>
        <p:nvSpPr>
          <p:cNvPr id="3" name="Oval 2">
            <a:extLst>
              <a:ext uri="{FF2B5EF4-FFF2-40B4-BE49-F238E27FC236}">
                <a16:creationId xmlns:a16="http://schemas.microsoft.com/office/drawing/2014/main" id="{06E1408C-8044-42A0-A31C-93ACE2C41C05}"/>
              </a:ext>
            </a:extLst>
          </p:cNvPr>
          <p:cNvSpPr/>
          <p:nvPr/>
        </p:nvSpPr>
        <p:spPr>
          <a:xfrm>
            <a:off x="722692" y="1776248"/>
            <a:ext cx="1705198" cy="1870842"/>
          </a:xfrm>
          <a:prstGeom prst="ellipse">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FB4BB1A-803E-4658-B279-788A54AC01FA}"/>
              </a:ext>
            </a:extLst>
          </p:cNvPr>
          <p:cNvSpPr/>
          <p:nvPr/>
        </p:nvSpPr>
        <p:spPr>
          <a:xfrm>
            <a:off x="2483668" y="4115683"/>
            <a:ext cx="1705198" cy="1870842"/>
          </a:xfrm>
          <a:prstGeom prst="ellipse">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42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0BD28-CE35-488D-8957-A6ADF0266298}"/>
              </a:ext>
            </a:extLst>
          </p:cNvPr>
          <p:cNvSpPr>
            <a:spLocks noGrp="1"/>
          </p:cNvSpPr>
          <p:nvPr>
            <p:ph type="title"/>
          </p:nvPr>
        </p:nvSpPr>
        <p:spPr/>
        <p:txBody>
          <a:bodyPr/>
          <a:lstStyle/>
          <a:p>
            <a:r>
              <a:rPr lang="en-US" dirty="0"/>
              <a:t>Topology</a:t>
            </a:r>
          </a:p>
        </p:txBody>
      </p:sp>
      <p:pic>
        <p:nvPicPr>
          <p:cNvPr id="12" name="Picture 11">
            <a:extLst>
              <a:ext uri="{FF2B5EF4-FFF2-40B4-BE49-F238E27FC236}">
                <a16:creationId xmlns:a16="http://schemas.microsoft.com/office/drawing/2014/main" id="{DE9D9680-7408-4363-A988-8C87F28376ED}"/>
              </a:ext>
            </a:extLst>
          </p:cNvPr>
          <p:cNvPicPr>
            <a:picLocks noChangeAspect="1"/>
          </p:cNvPicPr>
          <p:nvPr/>
        </p:nvPicPr>
        <p:blipFill>
          <a:blip r:embed="rId2"/>
          <a:stretch>
            <a:fillRect/>
          </a:stretch>
        </p:blipFill>
        <p:spPr>
          <a:xfrm>
            <a:off x="722692" y="1946459"/>
            <a:ext cx="5227149" cy="3970865"/>
          </a:xfrm>
          <a:prstGeom prst="rect">
            <a:avLst/>
          </a:prstGeom>
        </p:spPr>
      </p:pic>
      <p:pic>
        <p:nvPicPr>
          <p:cNvPr id="14" name="Picture 13">
            <a:extLst>
              <a:ext uri="{FF2B5EF4-FFF2-40B4-BE49-F238E27FC236}">
                <a16:creationId xmlns:a16="http://schemas.microsoft.com/office/drawing/2014/main" id="{E515FC66-B562-4849-9143-8F361882DD12}"/>
              </a:ext>
            </a:extLst>
          </p:cNvPr>
          <p:cNvPicPr>
            <a:picLocks noChangeAspect="1"/>
          </p:cNvPicPr>
          <p:nvPr/>
        </p:nvPicPr>
        <p:blipFill>
          <a:blip r:embed="rId3"/>
          <a:stretch>
            <a:fillRect/>
          </a:stretch>
        </p:blipFill>
        <p:spPr>
          <a:xfrm>
            <a:off x="5949841" y="1877256"/>
            <a:ext cx="5435244" cy="4109269"/>
          </a:xfrm>
          <a:prstGeom prst="rect">
            <a:avLst/>
          </a:prstGeom>
        </p:spPr>
      </p:pic>
      <p:sp>
        <p:nvSpPr>
          <p:cNvPr id="3" name="Oval 2">
            <a:extLst>
              <a:ext uri="{FF2B5EF4-FFF2-40B4-BE49-F238E27FC236}">
                <a16:creationId xmlns:a16="http://schemas.microsoft.com/office/drawing/2014/main" id="{06E1408C-8044-42A0-A31C-93ACE2C41C05}"/>
              </a:ext>
            </a:extLst>
          </p:cNvPr>
          <p:cNvSpPr/>
          <p:nvPr/>
        </p:nvSpPr>
        <p:spPr>
          <a:xfrm>
            <a:off x="722692" y="1776248"/>
            <a:ext cx="1705198" cy="1870842"/>
          </a:xfrm>
          <a:prstGeom prst="ellipse">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FB4BB1A-803E-4658-B279-788A54AC01FA}"/>
              </a:ext>
            </a:extLst>
          </p:cNvPr>
          <p:cNvSpPr/>
          <p:nvPr/>
        </p:nvSpPr>
        <p:spPr>
          <a:xfrm>
            <a:off x="2483668" y="4115683"/>
            <a:ext cx="1705198" cy="1870842"/>
          </a:xfrm>
          <a:prstGeom prst="ellipse">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A004490-FF99-41F6-8777-36A090C99249}"/>
              </a:ext>
            </a:extLst>
          </p:cNvPr>
          <p:cNvSpPr/>
          <p:nvPr/>
        </p:nvSpPr>
        <p:spPr>
          <a:xfrm>
            <a:off x="6096000" y="1836692"/>
            <a:ext cx="1705198" cy="1870842"/>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9A5D717-6BFC-4D95-AB9C-810C0A41714C}"/>
              </a:ext>
            </a:extLst>
          </p:cNvPr>
          <p:cNvSpPr/>
          <p:nvPr/>
        </p:nvSpPr>
        <p:spPr>
          <a:xfrm>
            <a:off x="7856975" y="1946459"/>
            <a:ext cx="1705198" cy="1870842"/>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398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880275F13B52448688DCF8BD734783" ma:contentTypeVersion="11" ma:contentTypeDescription="Create a new document." ma:contentTypeScope="" ma:versionID="e254f04ac6fa030c485424532c594443">
  <xsd:schema xmlns:xsd="http://www.w3.org/2001/XMLSchema" xmlns:xs="http://www.w3.org/2001/XMLSchema" xmlns:p="http://schemas.microsoft.com/office/2006/metadata/properties" xmlns:ns3="a146de6a-5177-4a2e-976f-f12e330cf378" xmlns:ns4="e897f0a5-a1a6-4565-940d-5f035e21d854" targetNamespace="http://schemas.microsoft.com/office/2006/metadata/properties" ma:root="true" ma:fieldsID="0b48551b16ca35635c8e75dcf5b1475f" ns3:_="" ns4:_="">
    <xsd:import namespace="a146de6a-5177-4a2e-976f-f12e330cf378"/>
    <xsd:import namespace="e897f0a5-a1a6-4565-940d-5f035e21d85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46de6a-5177-4a2e-976f-f12e330cf37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97f0a5-a1a6-4565-940d-5f035e21d85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DD2B9D-E72D-4FBD-BE3B-A46C9C046C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46de6a-5177-4a2e-976f-f12e330cf378"/>
    <ds:schemaRef ds:uri="e897f0a5-a1a6-4565-940d-5f035e21d8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6D876A-133A-4ADC-A6AC-83F86922D172}">
  <ds:schemaRefs>
    <ds:schemaRef ds:uri="http://schemas.microsoft.com/office/2006/documentManagement/types"/>
    <ds:schemaRef ds:uri="http://schemas.microsoft.com/office/2006/metadata/properties"/>
    <ds:schemaRef ds:uri="http://www.w3.org/XML/1998/namespace"/>
    <ds:schemaRef ds:uri="a146de6a-5177-4a2e-976f-f12e330cf378"/>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e897f0a5-a1a6-4565-940d-5f035e21d854"/>
  </ds:schemaRefs>
</ds:datastoreItem>
</file>

<file path=customXml/itemProps3.xml><?xml version="1.0" encoding="utf-8"?>
<ds:datastoreItem xmlns:ds="http://schemas.openxmlformats.org/officeDocument/2006/customXml" ds:itemID="{6CE1072D-2121-45C3-B9C1-1F6332EA7B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1108</TotalTime>
  <Words>321</Words>
  <Application>Microsoft Office PowerPoint</Application>
  <PresentationFormat>Widescreen</PresentationFormat>
  <Paragraphs>53</Paragraphs>
  <Slides>33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What does a visualization library do?</vt:lpstr>
      <vt:lpstr>What does a visualization library do?</vt:lpstr>
      <vt:lpstr>map from data to graphic</vt:lpstr>
      <vt:lpstr>What is a visualization library?</vt:lpstr>
      <vt:lpstr>can we improve how these maps are implememented?</vt:lpstr>
      <vt:lpstr>What properties do these arrows preserve?</vt:lpstr>
      <vt:lpstr>Topology</vt:lpstr>
      <vt:lpstr>Topology</vt:lpstr>
      <vt:lpstr>Topology</vt:lpstr>
      <vt:lpstr>Topology</vt:lpstr>
      <vt:lpstr>What does it mean to preserve topology?</vt:lpstr>
      <vt:lpstr>PowerPoint Presentation</vt:lpstr>
      <vt:lpstr>PowerPoint Presentation</vt:lpstr>
      <vt:lpstr>PowerPoint Presentation</vt:lpstr>
      <vt:lpstr>PowerPoint Presentation</vt:lpstr>
      <vt:lpstr>Equivariance</vt:lpstr>
      <vt:lpstr>Equivariance</vt:lpstr>
      <vt:lpstr>PowerPoint Presentation</vt:lpstr>
      <vt:lpstr>PowerPoint Presentation</vt:lpstr>
      <vt:lpstr>PowerPoint Presentation</vt:lpstr>
      <vt:lpstr>PowerPoint Presentation</vt:lpstr>
      <vt:lpstr>PowerPoint Presentation</vt:lpstr>
      <vt:lpstr>PowerPoint Presentation</vt:lpstr>
      <vt:lpstr>How are topology preserving equivariant maps implemented?</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Aizenman</dc:creator>
  <cp:lastModifiedBy>Hannah Aizenman</cp:lastModifiedBy>
  <cp:revision>30</cp:revision>
  <dcterms:created xsi:type="dcterms:W3CDTF">2021-05-24T19:45:37Z</dcterms:created>
  <dcterms:modified xsi:type="dcterms:W3CDTF">2021-06-30T21:55:20Z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0x01010043880275F13B52448688DCF8BD734783</vt:lpwstr>
  </property>
</Properties>
</file>