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278" r:id="rId3"/>
    <p:sldId id="281" r:id="rId4"/>
    <p:sldId id="282" r:id="rId5"/>
    <p:sldId id="283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DFC23-8934-40A4-B4B2-482C313226DA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89C34-D738-46E6-B65F-952D31A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325E-3CB4-4A9C-8366-732EC748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1E9B-1234-4832-B110-3F4975559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3FD9-9CA4-4556-B9B7-ED05CB41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AB52-EAF0-41E3-AB05-E545EBB34C45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82E5-C9EB-4126-9191-FD4CDF81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AFCF-138E-4686-B69B-068707F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6954-E73D-4902-ABF5-AA9B2100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29B82-C3B3-4C15-9C3D-B09FF61FE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4609-47F2-49B4-ADDC-BFE85F05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0BDC-2ED7-4E72-AD3A-75C7BBB9F88A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25ED-1E49-41AF-86BC-BB12E9A1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F2D6-FB82-410D-B7FC-CCB05891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2F053-4471-4704-88C4-591CBD62D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8A34C-C918-40C0-B7E3-F97A5A3F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3943-925B-420E-A1CC-59F2BA7F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7A38-44D0-4255-9015-24211A638F3A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8B19-D8B7-4E06-AEE8-98C26D9E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77F2-4E5A-4031-BAD4-9AA3A9AF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AA7-F663-4EBD-911C-5ADC7F3B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8AAF-9575-4C2D-B4E5-2254C848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E57B-C118-49DE-BC21-8D914E8B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08DD-C618-440F-9BDF-059D71B0CDEB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A42C-59BD-4E3A-972A-E5A7FD18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D50D-8315-49F7-9A87-11FB111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CECE-2D58-4602-96DB-8CE4AAF9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4953-F909-4686-BBAA-C243D73C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95E6-80DE-49F0-85E4-38CEBCB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0F7-B989-495A-9DEF-DD41CC3E1317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FBB2-22BF-4458-954E-63E1DD3D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E590D-FFF5-401C-AF26-49E5B2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C40E-BDDC-4ABF-AB29-F0002DD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F00B-8056-4D26-96C0-73BDCB725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5539F-BD69-4FA9-ACB8-E3B3F6CF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1BC1A-DE51-4B07-989C-12E8CB5B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A5DB-CF2F-489A-8709-E1054A3E8487}" type="datetime1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176B-259F-489C-BEA8-D413119D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CBEBD-515C-4221-8EA7-6FF42EC1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9E22-1F32-42AF-A8F0-69E29EE1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BD08-985C-41F4-B053-1CD1EDBF5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1A79E-4D68-4DDD-ADA9-E6CD9960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D485F-B8BD-4E72-BBC7-82E7CD110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88275-1C95-495F-AF58-70AE9D681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3F36A-DC2B-4A92-A260-AC9019FE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81CB-DC2E-4E50-83CF-5BD3DF1B80AD}" type="datetime1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7F824-2C35-4E40-A718-224E3A75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B844-48AE-4DBE-894B-8027D26B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A837-E995-4194-869E-B047684E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7631E-B029-4798-ADA9-17E23FAF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BD05-5BB8-42DA-BCFC-0DD0C3429D12}" type="datetime1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5D0A0-20CC-4F11-9E05-A551EFC1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A1BBE-A809-4CEC-823F-1A0B239E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7CDEA-F315-48EF-AFE4-146DEE99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7998-7837-4B31-9962-295A78616C13}" type="datetime1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AB4C9-69E4-40C6-BA73-D85CB04C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6BA6D-25EF-4795-8EE8-9E6243BD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7C40-20DD-4430-8629-F7AC9FBA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F652-767E-46E3-933F-51202F72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4682E-E7FA-4364-BDA8-CC41601A5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65A4-F40B-458F-B686-E1B5E22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41B-993C-49BB-93D7-55249E59F2BA}" type="datetime1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15E64-2B7A-49C1-BB4E-CC758EDA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5B517-7D51-4E14-B9BF-0DF9FF94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0DA3-32FA-44C7-96AE-AC4F6F1A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4E6EA-120F-40E8-88A0-62C3B5BD2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CDA6E-E9E4-4BA0-8737-DC63886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5C9E-CDD1-49AA-92B0-12D32672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46CF-B1F2-49D2-9422-C3D681B054EF}" type="datetime1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931BF-763F-4A93-8540-6B50C9FC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4AE8-37F9-48A5-9EEA-52764C23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F5283-7770-4082-9EBC-2ABC72E8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205A9-AAA8-429B-9446-07844219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8266-D3FD-43DE-9C7B-0F5CF62A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15BE-3CDD-495B-A1B0-69E7C967C1E8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312A-D350-47FB-826B-A3FD6DA5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D6AF-7049-49FF-A878-C554B63D0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DF71-D68D-43D6-82EE-C89E2954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811B08-D855-420C-9DB1-02252F359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from Exploratory Analysis of the 2006 Pike’s Peak 10k Race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E7FB3B-7AE3-4F46-A2F0-597DFE79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613"/>
            <a:ext cx="9144000" cy="1655762"/>
          </a:xfrm>
        </p:spPr>
        <p:txBody>
          <a:bodyPr/>
          <a:lstStyle/>
          <a:p>
            <a:r>
              <a:rPr lang="en-US" dirty="0"/>
              <a:t>By Jeff Gross</a:t>
            </a:r>
          </a:p>
          <a:p>
            <a:r>
              <a:rPr lang="en-US" dirty="0"/>
              <a:t>3/7/2018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54EC1-7309-4218-88FC-9058B450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2EB96D-F40C-4C2C-BEE7-BAF09E96FE1D}"/>
              </a:ext>
            </a:extLst>
          </p:cNvPr>
          <p:cNvSpPr/>
          <p:nvPr/>
        </p:nvSpPr>
        <p:spPr>
          <a:xfrm>
            <a:off x="0" y="0"/>
            <a:ext cx="2529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B31BADAA-8858-47A6-89CC-4B3F09C42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03961"/>
              </p:ext>
            </p:extLst>
          </p:nvPr>
        </p:nvGraphicFramePr>
        <p:xfrm>
          <a:off x="3212764" y="2086494"/>
          <a:ext cx="5766471" cy="418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57">
                  <a:extLst>
                    <a:ext uri="{9D8B030D-6E8A-4147-A177-3AD203B41FA5}">
                      <a16:colId xmlns:a16="http://schemas.microsoft.com/office/drawing/2014/main" val="656534884"/>
                    </a:ext>
                  </a:extLst>
                </a:gridCol>
                <a:gridCol w="1922157">
                  <a:extLst>
                    <a:ext uri="{9D8B030D-6E8A-4147-A177-3AD203B41FA5}">
                      <a16:colId xmlns:a16="http://schemas.microsoft.com/office/drawing/2014/main" val="3048487760"/>
                    </a:ext>
                  </a:extLst>
                </a:gridCol>
                <a:gridCol w="1922157">
                  <a:extLst>
                    <a:ext uri="{9D8B030D-6E8A-4147-A177-3AD203B41FA5}">
                      <a16:colId xmlns:a16="http://schemas.microsoft.com/office/drawing/2014/main" val="1628257881"/>
                    </a:ext>
                  </a:extLst>
                </a:gridCol>
              </a:tblGrid>
              <a:tr h="609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 (</a:t>
                      </a:r>
                      <a:r>
                        <a:rPr lang="en-US" dirty="0" err="1"/>
                        <a:t>Hour:Min:Sec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 (</a:t>
                      </a:r>
                      <a:r>
                        <a:rPr lang="en-US" dirty="0" err="1"/>
                        <a:t>Hour:Min:Sec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94497"/>
                  </a:ext>
                </a:extLst>
              </a:tr>
              <a:tr h="618228">
                <a:tc>
                  <a:txBody>
                    <a:bodyPr/>
                    <a:lstStyle/>
                    <a:p>
                      <a:r>
                        <a:rPr lang="en-US" dirty="0"/>
                        <a:t>N (# of racers)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73341"/>
                  </a:ext>
                </a:extLst>
              </a:tr>
              <a:tr h="618228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00:52:08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00:58:29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97510"/>
                  </a:ext>
                </a:extLst>
              </a:tr>
              <a:tr h="618228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00:51:23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00:57:51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3052"/>
                  </a:ext>
                </a:extLst>
              </a:tr>
              <a:tr h="618228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00:35:28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00:48:06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113441"/>
                  </a:ext>
                </a:extLst>
              </a:tr>
              <a:tr h="1067079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1:12:00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Min=00:28:47</a:t>
                      </a:r>
                    </a:p>
                    <a:p>
                      <a:r>
                        <a:rPr lang="en-US" sz="1800" kern="1200" dirty="0">
                          <a:effectLst/>
                        </a:rPr>
                        <a:t>Max=01:40:38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1:13:48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Min=00:32:50</a:t>
                      </a:r>
                      <a:endParaRPr lang="en-US" dirty="0"/>
                    </a:p>
                    <a:p>
                      <a:r>
                        <a:rPr lang="en-US" dirty="0"/>
                        <a:t>Max=</a:t>
                      </a:r>
                      <a:r>
                        <a:rPr lang="en-US" sz="1800" kern="1200" dirty="0">
                          <a:effectLst/>
                        </a:rPr>
                        <a:t>01:46:49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39531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35A0709-6DE8-4B0F-90BE-1B1A084A85FD}"/>
              </a:ext>
            </a:extLst>
          </p:cNvPr>
          <p:cNvSpPr txBox="1">
            <a:spLocks/>
          </p:cNvSpPr>
          <p:nvPr/>
        </p:nvSpPr>
        <p:spPr>
          <a:xfrm>
            <a:off x="838200" y="3120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N, Mean, Median, Mode, and Range of the Race Results for all Racers by Gender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B6754-DEFB-491C-BE05-D6FFD52A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47292-7045-4B3A-8B7D-9AB2643AC658}"/>
              </a:ext>
            </a:extLst>
          </p:cNvPr>
          <p:cNvSpPr/>
          <p:nvPr/>
        </p:nvSpPr>
        <p:spPr>
          <a:xfrm>
            <a:off x="0" y="0"/>
            <a:ext cx="2529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60BD-D290-411D-87A1-DED0CC3C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365125"/>
            <a:ext cx="108273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Difference between Gun Time and Net Time was Largest for Ages 30-39 &amp; Indicates Starting in Waves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F22022-E10C-45A0-8994-0E5B4CE6F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916523"/>
              </p:ext>
            </p:extLst>
          </p:nvPr>
        </p:nvGraphicFramePr>
        <p:xfrm>
          <a:off x="742075" y="3037377"/>
          <a:ext cx="3750426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57">
                  <a:extLst>
                    <a:ext uri="{9D8B030D-6E8A-4147-A177-3AD203B41FA5}">
                      <a16:colId xmlns:a16="http://schemas.microsoft.com/office/drawing/2014/main" val="3334365977"/>
                    </a:ext>
                  </a:extLst>
                </a:gridCol>
                <a:gridCol w="2243369">
                  <a:extLst>
                    <a:ext uri="{9D8B030D-6E8A-4147-A177-3AD203B41FA5}">
                      <a16:colId xmlns:a16="http://schemas.microsoft.com/office/drawing/2014/main" val="356628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Measures of Centrality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Gun Time – Net Time (</a:t>
                      </a:r>
                      <a:r>
                        <a:rPr lang="en-US" dirty="0" err="1"/>
                        <a:t>Min:Sec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6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02:51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5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03:16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09:20</a:t>
                      </a:r>
                    </a:p>
                    <a:p>
                      <a:r>
                        <a:rPr lang="en-US" dirty="0"/>
                        <a:t>Min=00:00</a:t>
                      </a:r>
                    </a:p>
                    <a:p>
                      <a:r>
                        <a:rPr lang="en-US" dirty="0"/>
                        <a:t>Max=09:20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6724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34B07-EA78-48D0-BDE8-71B42AAA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5675A-C98A-485D-B2D7-90F855D3053D}"/>
              </a:ext>
            </a:extLst>
          </p:cNvPr>
          <p:cNvSpPr/>
          <p:nvPr/>
        </p:nvSpPr>
        <p:spPr>
          <a:xfrm>
            <a:off x="0" y="0"/>
            <a:ext cx="2529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5A88F-6B05-4464-9BD4-5776C835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66" y="2021189"/>
            <a:ext cx="6469941" cy="432853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2BC4F-1B8B-4883-9678-0778C7D22D07}"/>
              </a:ext>
            </a:extLst>
          </p:cNvPr>
          <p:cNvCxnSpPr/>
          <p:nvPr/>
        </p:nvCxnSpPr>
        <p:spPr>
          <a:xfrm flipH="1">
            <a:off x="11575407" y="4033088"/>
            <a:ext cx="27432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EE20-C7B7-4994-B831-D587CA76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Chris Doe’s </a:t>
            </a:r>
            <a:r>
              <a:rPr lang="en-US" sz="3700"/>
              <a:t>Percentile &amp; </a:t>
            </a:r>
            <a:r>
              <a:rPr lang="en-US" sz="3700" dirty="0"/>
              <a:t>Amount of  Time vs Top 10 Percentile in His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8061-B8A5-491D-96B5-8BEBEF7B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 dirty="0"/>
              <a:t>New division column was based upon two facts:</a:t>
            </a:r>
          </a:p>
          <a:p>
            <a:pPr lvl="1"/>
            <a:r>
              <a:rPr lang="en-US" sz="1600" dirty="0"/>
              <a:t>“A division comprises racers of the same gender and age group”</a:t>
            </a:r>
          </a:p>
          <a:p>
            <a:pPr lvl="1"/>
            <a:r>
              <a:rPr lang="en-US" sz="1600" dirty="0"/>
              <a:t>“The two youngest age groups are 0-14 and 15-19; the remaining age groups are separated by 10 year increments (e.g. 20-29, 30-39, etc.)”</a:t>
            </a:r>
          </a:p>
          <a:p>
            <a:r>
              <a:rPr lang="en-US" sz="1600" dirty="0"/>
              <a:t>Chris Doe was in division 9</a:t>
            </a:r>
          </a:p>
          <a:p>
            <a:r>
              <a:rPr lang="en-US" sz="1600" dirty="0"/>
              <a:t>Division 9 is males ages 40-49 with 415 runners</a:t>
            </a:r>
          </a:p>
          <a:p>
            <a:r>
              <a:rPr lang="en-US" sz="1600" dirty="0"/>
              <a:t>Missed top 10 percentiles in his division by 00:08:04 (</a:t>
            </a:r>
            <a:r>
              <a:rPr lang="en-US" sz="1600" dirty="0" err="1"/>
              <a:t>Hrs:Min:Sec</a:t>
            </a:r>
            <a:r>
              <a:rPr lang="en-US" sz="1600" dirty="0"/>
              <a:t>)</a:t>
            </a:r>
          </a:p>
          <a:p>
            <a:r>
              <a:rPr lang="en-US" sz="1600" dirty="0"/>
              <a:t>He was in the top 50 percentile for his division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8B6107-7ADE-4385-8032-2F088CAE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4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36BA67-B0E4-4D7C-9DE8-B0C0D317DD1A}"/>
              </a:ext>
            </a:extLst>
          </p:cNvPr>
          <p:cNvSpPr/>
          <p:nvPr/>
        </p:nvSpPr>
        <p:spPr>
          <a:xfrm>
            <a:off x="0" y="0"/>
            <a:ext cx="2529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63FCC-2D70-400E-9142-2BDE51CE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88" y="1825625"/>
            <a:ext cx="6492803" cy="43437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692DDA-0E47-445A-8AEE-75C6295DE599}"/>
              </a:ext>
            </a:extLst>
          </p:cNvPr>
          <p:cNvSpPr txBox="1"/>
          <p:nvPr/>
        </p:nvSpPr>
        <p:spPr>
          <a:xfrm>
            <a:off x="11011711" y="2705485"/>
            <a:ext cx="10855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Chris Doe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CCFCAE-4F84-44D8-AE77-CA40597C1147}"/>
              </a:ext>
            </a:extLst>
          </p:cNvPr>
          <p:cNvCxnSpPr/>
          <p:nvPr/>
        </p:nvCxnSpPr>
        <p:spPr>
          <a:xfrm flipH="1">
            <a:off x="9982200" y="2930793"/>
            <a:ext cx="1029511" cy="1809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66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530E-B36C-43B3-BFBC-33991DCC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Compare Division </a:t>
            </a:r>
            <a:r>
              <a:rPr lang="en-US"/>
              <a:t>by Gender: </a:t>
            </a:r>
            <a:br>
              <a:rPr lang="en-US" dirty="0"/>
            </a:br>
            <a:r>
              <a:rPr lang="en-US" dirty="0"/>
              <a:t>More Males Than Females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FA8AF9-F131-4623-A1BA-941217D2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527069"/>
            <a:ext cx="3797807" cy="24356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Division Construction Only Included One Gender</a:t>
            </a:r>
          </a:p>
          <a:p>
            <a:endParaRPr lang="en-US" sz="2000" dirty="0"/>
          </a:p>
          <a:p>
            <a:r>
              <a:rPr lang="en-US" sz="2000" dirty="0"/>
              <a:t>More Males than Females except divisions 4 &amp; 5 (20-29 years of age) and 6 &amp; 7 30-39 years of age) </a:t>
            </a: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B53F-0136-4193-A239-B34EDC9A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F3DAF-8CE1-4E44-8A71-CF5385E7E13B}"/>
              </a:ext>
            </a:extLst>
          </p:cNvPr>
          <p:cNvSpPr/>
          <p:nvPr/>
        </p:nvSpPr>
        <p:spPr>
          <a:xfrm>
            <a:off x="0" y="0"/>
            <a:ext cx="2529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C11CC05-30A4-481B-8AC6-1B031912D2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75" y="2150654"/>
            <a:ext cx="5181600" cy="3468524"/>
          </a:xfrm>
        </p:spPr>
      </p:pic>
    </p:spTree>
    <p:extLst>
      <p:ext uri="{BB962C8B-B14F-4D97-AF65-F5344CB8AC3E}">
        <p14:creationId xmlns:p14="http://schemas.microsoft.com/office/powerpoint/2010/main" val="406140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3A96-4A3F-4084-AA8C-C9208B39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Further Work Regarding the 2006 Pike’s Peak 10k Race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43BC-4360-4CEB-89B2-DDC60A39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0360"/>
          </a:xfrm>
        </p:spPr>
        <p:txBody>
          <a:bodyPr>
            <a:noAutofit/>
          </a:bodyPr>
          <a:lstStyle/>
          <a:p>
            <a:r>
              <a:rPr lang="en-US" dirty="0"/>
              <a:t>Determine Relationship Among Variables</a:t>
            </a:r>
          </a:p>
          <a:p>
            <a:endParaRPr lang="en-US" dirty="0"/>
          </a:p>
          <a:p>
            <a:r>
              <a:rPr lang="en-US" dirty="0"/>
              <a:t>Fit a Predictive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BB75-2CED-4F74-97BB-47120DD8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DF71-D68D-43D6-82EE-C89E2954668C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41386-8A6F-4D0F-8013-62C9836EB641}"/>
              </a:ext>
            </a:extLst>
          </p:cNvPr>
          <p:cNvSpPr/>
          <p:nvPr/>
        </p:nvSpPr>
        <p:spPr>
          <a:xfrm>
            <a:off x="0" y="0"/>
            <a:ext cx="2529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292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Insights from Exploratory Analysis of the 2006 Pike’s Peak 10k Race  </vt:lpstr>
      <vt:lpstr>PowerPoint Presentation</vt:lpstr>
      <vt:lpstr>Difference between Gun Time and Net Time was Largest for Ages 30-39 &amp; Indicates Starting in Waves </vt:lpstr>
      <vt:lpstr>Chris Doe’s Percentile &amp; Amount of  Time vs Top 10 Percentile in His Division</vt:lpstr>
      <vt:lpstr>Compare Division by Gender:  More Males Than Females</vt:lpstr>
      <vt:lpstr>Further Work Regarding the 2006 Pike’s Peak 10k 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Assignment:</dc:title>
  <dc:creator>Gross,Jeffrey</dc:creator>
  <cp:lastModifiedBy>user</cp:lastModifiedBy>
  <cp:revision>70</cp:revision>
  <dcterms:created xsi:type="dcterms:W3CDTF">2018-03-01T23:36:55Z</dcterms:created>
  <dcterms:modified xsi:type="dcterms:W3CDTF">2018-03-14T18:21:46Z</dcterms:modified>
</cp:coreProperties>
</file>