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300" r:id="rId5"/>
    <p:sldId id="308" r:id="rId6"/>
    <p:sldId id="310" r:id="rId7"/>
    <p:sldId id="322" r:id="rId8"/>
    <p:sldId id="320" r:id="rId9"/>
    <p:sldId id="321" r:id="rId10"/>
    <p:sldId id="311" r:id="rId11"/>
    <p:sldId id="312" r:id="rId12"/>
    <p:sldId id="317" r:id="rId13"/>
    <p:sldId id="325" r:id="rId14"/>
    <p:sldId id="326" r:id="rId15"/>
    <p:sldId id="327" r:id="rId16"/>
    <p:sldId id="313" r:id="rId17"/>
    <p:sldId id="314" r:id="rId18"/>
    <p:sldId id="328" r:id="rId19"/>
    <p:sldId id="329" r:id="rId20"/>
    <p:sldId id="323" r:id="rId21"/>
    <p:sldId id="330" r:id="rId22"/>
    <p:sldId id="331" r:id="rId23"/>
    <p:sldId id="332" r:id="rId24"/>
    <p:sldId id="333" r:id="rId25"/>
    <p:sldId id="334" r:id="rId26"/>
    <p:sldId id="31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72"/>
  </p:normalViewPr>
  <p:slideViewPr>
    <p:cSldViewPr snapToGrid="0">
      <p:cViewPr varScale="1">
        <p:scale>
          <a:sx n="75" d="100"/>
          <a:sy n="75" d="100"/>
        </p:scale>
        <p:origin x="414" y="66"/>
      </p:cViewPr>
      <p:guideLst/>
    </p:cSldViewPr>
  </p:slideViewPr>
  <p:notesTextViewPr>
    <p:cViewPr>
      <p:scale>
        <a:sx n="1" d="1"/>
        <a:sy n="1" d="1"/>
      </p:scale>
      <p:origin x="0" y="0"/>
    </p:cViewPr>
  </p:notesText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C669D0-F8F9-909F-F36A-221EAC7424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361AC27-49A0-3B4C-5F49-D6641499EF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B2F45D-55D9-47BA-9640-E7EB1024F606}" type="datetimeFigureOut">
              <a:rPr lang="en-US" smtClean="0"/>
              <a:t>3/26/2025</a:t>
            </a:fld>
            <a:endParaRPr lang="en-US" dirty="0"/>
          </a:p>
        </p:txBody>
      </p:sp>
      <p:sp>
        <p:nvSpPr>
          <p:cNvPr id="4" name="Footer Placeholder 3">
            <a:extLst>
              <a:ext uri="{FF2B5EF4-FFF2-40B4-BE49-F238E27FC236}">
                <a16:creationId xmlns:a16="http://schemas.microsoft.com/office/drawing/2014/main" id="{A77AD1BD-C6AD-D1DF-596E-659165024C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BA659A-33FC-973A-2DD5-89A959CA8C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4A2DCA-E9F6-4345-9316-BF42F09A2C30}" type="slidenum">
              <a:rPr lang="en-US" smtClean="0"/>
              <a:t>‹#›</a:t>
            </a:fld>
            <a:endParaRPr lang="en-US" dirty="0"/>
          </a:p>
        </p:txBody>
      </p:sp>
    </p:spTree>
    <p:extLst>
      <p:ext uri="{BB962C8B-B14F-4D97-AF65-F5344CB8AC3E}">
        <p14:creationId xmlns:p14="http://schemas.microsoft.com/office/powerpoint/2010/main" val="3545669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9C6F8-5F98-E04A-B725-72D1A5FE8444}" type="datetimeFigureOut">
              <a:rPr lang="en-US" smtClean="0"/>
              <a:t>3/26/2025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A9608-B288-5444-9C81-49B56A597B1B}" type="slidenum">
              <a:rPr lang="en-US" smtClean="0"/>
              <a:t>‹#›</a:t>
            </a:fld>
            <a:endParaRPr lang="en-US" dirty="0"/>
          </a:p>
        </p:txBody>
      </p:sp>
    </p:spTree>
    <p:extLst>
      <p:ext uri="{BB962C8B-B14F-4D97-AF65-F5344CB8AC3E}">
        <p14:creationId xmlns:p14="http://schemas.microsoft.com/office/powerpoint/2010/main" val="2661778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0727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icon to add table</a:t>
            </a:r>
            <a:endParaRPr lang="en-US" dirty="0"/>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10869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02851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02793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r>
              <a:rPr lang="en-US"/>
              <a:t>Click to edit Master title style</a:t>
            </a:r>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530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2659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071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4499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176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r>
              <a:rPr lang="en-US"/>
              <a:t>Click to edit Master title style</a:t>
            </a:r>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28083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3859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6" r:id="rId3"/>
    <p:sldLayoutId id="2147483663" r:id="rId4"/>
    <p:sldLayoutId id="2147483667" r:id="rId5"/>
    <p:sldLayoutId id="2147483668" r:id="rId6"/>
    <p:sldLayoutId id="2147483669" r:id="rId7"/>
    <p:sldLayoutId id="2147483650" r:id="rId8"/>
    <p:sldLayoutId id="2147483670" r:id="rId9"/>
    <p:sldLayoutId id="2147483671" r:id="rId10"/>
    <p:sldLayoutId id="2147483672" r:id="rId11"/>
    <p:sldLayoutId id="2147483673" r:id="rId12"/>
    <p:sldLayoutId id="2147483674" r:id="rId13"/>
    <p:sldLayoutId id="2147483654" r:id="rId14"/>
    <p:sldLayoutId id="2147483655"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025232" y="463974"/>
            <a:ext cx="4217424" cy="3422226"/>
          </a:xfrm>
        </p:spPr>
        <p:txBody>
          <a:bodyPr anchor="b">
            <a:normAutofit/>
          </a:bodyPr>
          <a:lstStyle/>
          <a:p>
            <a:r>
              <a:rPr lang="en-US" dirty="0"/>
              <a:t>HR Data Analysis Project</a:t>
            </a:r>
          </a:p>
        </p:txBody>
      </p:sp>
      <p:pic>
        <p:nvPicPr>
          <p:cNvPr id="6" name="Picture Placeholder 5" descr="A blue feather with a line drawn on it&#10;&#10;AI-generated content may be incorrect.">
            <a:extLst>
              <a:ext uri="{FF2B5EF4-FFF2-40B4-BE49-F238E27FC236}">
                <a16:creationId xmlns:a16="http://schemas.microsoft.com/office/drawing/2014/main" id="{8AC17E00-C1FD-E080-71D8-9C8648A1D33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2949" b="12949"/>
          <a:stretch>
            <a:fillRect/>
          </a:stretch>
        </p:blipFill>
        <p:spPr>
          <a:xfrm>
            <a:off x="949344" y="1741488"/>
            <a:ext cx="5394960" cy="3997325"/>
          </a:xfrm>
        </p:spPr>
      </p:pic>
    </p:spTree>
    <p:extLst>
      <p:ext uri="{BB962C8B-B14F-4D97-AF65-F5344CB8AC3E}">
        <p14:creationId xmlns:p14="http://schemas.microsoft.com/office/powerpoint/2010/main" val="418666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FBEF0-0396-88FA-18A4-ED2F4C4BA0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073222-859C-9FF1-22B8-ABA4C42546A0}"/>
              </a:ext>
            </a:extLst>
          </p:cNvPr>
          <p:cNvSpPr>
            <a:spLocks noGrp="1"/>
          </p:cNvSpPr>
          <p:nvPr>
            <p:ph type="title"/>
          </p:nvPr>
        </p:nvSpPr>
        <p:spPr>
          <a:xfrm>
            <a:off x="-249162" y="914400"/>
            <a:ext cx="11430000" cy="1325563"/>
          </a:xfrm>
        </p:spPr>
        <p:txBody>
          <a:bodyPr>
            <a:normAutofit/>
          </a:bodyPr>
          <a:lstStyle/>
          <a:p>
            <a:r>
              <a:rPr lang="en-US" sz="1600" dirty="0"/>
              <a:t>Here are the detailed steps performed to the dataset to build up the desired analysis report.</a:t>
            </a:r>
            <a:br>
              <a:rPr lang="en-US" sz="1600" dirty="0"/>
            </a:br>
            <a:endParaRPr lang="en-US" sz="1600" dirty="0"/>
          </a:p>
        </p:txBody>
      </p:sp>
      <p:graphicFrame>
        <p:nvGraphicFramePr>
          <p:cNvPr id="4" name="Table Placeholder 3">
            <a:extLst>
              <a:ext uri="{FF2B5EF4-FFF2-40B4-BE49-F238E27FC236}">
                <a16:creationId xmlns:a16="http://schemas.microsoft.com/office/drawing/2014/main" id="{A772677B-553A-1686-EE6F-74E06FF9B5E8}"/>
              </a:ext>
            </a:extLst>
          </p:cNvPr>
          <p:cNvGraphicFramePr>
            <a:graphicFrameLocks noGrp="1"/>
          </p:cNvGraphicFramePr>
          <p:nvPr>
            <p:ph type="tbl" sz="quarter" idx="10"/>
            <p:extLst>
              <p:ext uri="{D42A27DB-BD31-4B8C-83A1-F6EECF244321}">
                <p14:modId xmlns:p14="http://schemas.microsoft.com/office/powerpoint/2010/main" val="3807217504"/>
              </p:ext>
            </p:extLst>
          </p:nvPr>
        </p:nvGraphicFramePr>
        <p:xfrm>
          <a:off x="1181100" y="1706562"/>
          <a:ext cx="10185400" cy="4494913"/>
        </p:xfrm>
        <a:graphic>
          <a:graphicData uri="http://schemas.openxmlformats.org/drawingml/2006/table">
            <a:tbl>
              <a:tblPr firstRow="1" bandRow="1">
                <a:tableStyleId>{16D9F66E-5EB9-4882-86FB-DCBF35E3C3E4}</a:tableStyleId>
              </a:tblPr>
              <a:tblGrid>
                <a:gridCol w="2302901">
                  <a:extLst>
                    <a:ext uri="{9D8B030D-6E8A-4147-A177-3AD203B41FA5}">
                      <a16:colId xmlns:a16="http://schemas.microsoft.com/office/drawing/2014/main" val="3909542061"/>
                    </a:ext>
                  </a:extLst>
                </a:gridCol>
                <a:gridCol w="7882499">
                  <a:extLst>
                    <a:ext uri="{9D8B030D-6E8A-4147-A177-3AD203B41FA5}">
                      <a16:colId xmlns:a16="http://schemas.microsoft.com/office/drawing/2014/main" val="3856532422"/>
                    </a:ext>
                  </a:extLst>
                </a:gridCol>
              </a:tblGrid>
              <a:tr h="947738">
                <a:tc>
                  <a:txBody>
                    <a:bodyPr/>
                    <a:lstStyle/>
                    <a:p>
                      <a:pPr algn="ctr"/>
                      <a:r>
                        <a:rPr lang="en-US" sz="1800" b="1" kern="1200" dirty="0">
                          <a:solidFill>
                            <a:schemeClr val="dk1"/>
                          </a:solidFill>
                          <a:effectLst/>
                          <a:latin typeface="+mn-lt"/>
                          <a:ea typeface="+mn-ea"/>
                          <a:cs typeface="+mn-cs"/>
                        </a:rPr>
                        <a:t>Table</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1" kern="1200" dirty="0">
                          <a:solidFill>
                            <a:schemeClr val="dk1"/>
                          </a:solidFill>
                          <a:effectLst/>
                          <a:latin typeface="+mn-lt"/>
                          <a:ea typeface="+mn-ea"/>
                          <a:cs typeface="+mn-cs"/>
                        </a:rPr>
                        <a:t>Actions</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1601482"/>
                  </a:ext>
                </a:extLst>
              </a:tr>
              <a:tr h="3547175">
                <a:tc>
                  <a:txBody>
                    <a:bodyPr/>
                    <a:lstStyle/>
                    <a:p>
                      <a:r>
                        <a:rPr lang="en-US" sz="2000" kern="1200" dirty="0">
                          <a:solidFill>
                            <a:schemeClr val="dk1"/>
                          </a:solidFill>
                          <a:effectLst/>
                          <a:latin typeface="+mn-lt"/>
                          <a:ea typeface="+mn-ea"/>
                          <a:cs typeface="+mn-cs"/>
                        </a:rPr>
                        <a:t>Rating Level &amp; </a:t>
                      </a:r>
                      <a:endParaRPr lang="en-US" sz="2000" dirty="0"/>
                    </a:p>
                    <a:p>
                      <a:r>
                        <a:rPr lang="en-US" sz="2000" kern="1200" dirty="0">
                          <a:solidFill>
                            <a:schemeClr val="dk1"/>
                          </a:solidFill>
                          <a:effectLst/>
                          <a:latin typeface="+mn-lt"/>
                          <a:ea typeface="+mn-ea"/>
                          <a:cs typeface="+mn-cs"/>
                        </a:rPr>
                        <a:t>Satisfied Level</a:t>
                      </a:r>
                      <a:endParaRPr lang="en-US" sz="2000" dirty="0">
                        <a:latin typeface="Arial" panose="020B0604020202020204" pitchFamily="34" charset="0"/>
                        <a:cs typeface="Arial" panose="020B0604020202020204" pitchFamily="34" charset="0"/>
                      </a:endParaRPr>
                    </a:p>
                  </a:txBody>
                  <a:tcPr anchor="ctr"/>
                </a:tc>
                <a:tc>
                  <a:txBody>
                    <a:bodyPr/>
                    <a:lstStyle/>
                    <a:p>
                      <a:r>
                        <a:rPr lang="en-US" sz="1800" kern="1200" dirty="0">
                          <a:solidFill>
                            <a:schemeClr val="dk1"/>
                          </a:solidFill>
                          <a:effectLst/>
                          <a:latin typeface="+mn-lt"/>
                          <a:ea typeface="+mn-ea"/>
                          <a:cs typeface="+mn-cs"/>
                        </a:rPr>
                        <a:t>1- Classifying the answers of the questions as listed in these tables using Dax. And charts options. * </a:t>
                      </a:r>
                      <a:endParaRPr lang="en-US" dirty="0"/>
                    </a:p>
                    <a:p>
                      <a:r>
                        <a:rPr lang="en-US" sz="1800" kern="1200" dirty="0">
                          <a:solidFill>
                            <a:schemeClr val="dk1"/>
                          </a:solidFill>
                          <a:effectLst/>
                          <a:latin typeface="+mn-lt"/>
                          <a:ea typeface="+mn-ea"/>
                          <a:cs typeface="+mn-cs"/>
                        </a:rPr>
                        <a:t>2- Delete both. </a:t>
                      </a:r>
                      <a:endParaRPr lang="en-US" dirty="0"/>
                    </a:p>
                    <a:p>
                      <a:r>
                        <a:rPr lang="en-US" sz="1800" kern="1200" dirty="0">
                          <a:solidFill>
                            <a:schemeClr val="dk1"/>
                          </a:solidFill>
                          <a:effectLst/>
                          <a:latin typeface="+mn-lt"/>
                          <a:ea typeface="+mn-ea"/>
                          <a:cs typeface="+mn-cs"/>
                        </a:rPr>
                        <a:t>3- Notice that the Answers indexing set is as shown:</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13753144"/>
                  </a:ext>
                </a:extLst>
              </a:tr>
            </a:tbl>
          </a:graphicData>
        </a:graphic>
      </p:graphicFrame>
      <p:sp>
        <p:nvSpPr>
          <p:cNvPr id="3" name="Slide Number Placeholder 2">
            <a:extLst>
              <a:ext uri="{FF2B5EF4-FFF2-40B4-BE49-F238E27FC236}">
                <a16:creationId xmlns:a16="http://schemas.microsoft.com/office/drawing/2014/main" id="{40C60531-1822-2AAB-7476-3831DF749428}"/>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10</a:t>
            </a:fld>
            <a:endParaRPr lang="en-US" dirty="0"/>
          </a:p>
        </p:txBody>
      </p:sp>
      <p:pic>
        <p:nvPicPr>
          <p:cNvPr id="5" name="Picture 4" descr="A blue feather with a line drawn on it&#10;&#10;AI-generated content may be incorrect.">
            <a:extLst>
              <a:ext uri="{FF2B5EF4-FFF2-40B4-BE49-F238E27FC236}">
                <a16:creationId xmlns:a16="http://schemas.microsoft.com/office/drawing/2014/main" id="{A6F635CD-BE1E-6D34-8217-80CEA8C39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1371803"/>
          </a:xfrm>
          <a:prstGeom prst="rect">
            <a:avLst/>
          </a:prstGeom>
        </p:spPr>
      </p:pic>
      <p:pic>
        <p:nvPicPr>
          <p:cNvPr id="7" name="Picture 6">
            <a:extLst>
              <a:ext uri="{FF2B5EF4-FFF2-40B4-BE49-F238E27FC236}">
                <a16:creationId xmlns:a16="http://schemas.microsoft.com/office/drawing/2014/main" id="{F5EECE8E-C34F-CD8F-8380-26BFDE1ABED9}"/>
              </a:ext>
            </a:extLst>
          </p:cNvPr>
          <p:cNvPicPr>
            <a:picLocks noChangeAspect="1"/>
          </p:cNvPicPr>
          <p:nvPr/>
        </p:nvPicPr>
        <p:blipFill>
          <a:blip r:embed="rId3"/>
          <a:stretch>
            <a:fillRect/>
          </a:stretch>
        </p:blipFill>
        <p:spPr>
          <a:xfrm>
            <a:off x="8769619" y="4194295"/>
            <a:ext cx="2152381" cy="1914286"/>
          </a:xfrm>
          <a:prstGeom prst="rect">
            <a:avLst/>
          </a:prstGeom>
        </p:spPr>
      </p:pic>
    </p:spTree>
    <p:extLst>
      <p:ext uri="{BB962C8B-B14F-4D97-AF65-F5344CB8AC3E}">
        <p14:creationId xmlns:p14="http://schemas.microsoft.com/office/powerpoint/2010/main" val="47321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DC724-AF6B-2BD0-41B2-1F362BD3C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5956F1-9104-9B0E-D5EC-9EFB99842FAB}"/>
              </a:ext>
            </a:extLst>
          </p:cNvPr>
          <p:cNvSpPr>
            <a:spLocks noGrp="1"/>
          </p:cNvSpPr>
          <p:nvPr>
            <p:ph type="title"/>
          </p:nvPr>
        </p:nvSpPr>
        <p:spPr>
          <a:xfrm>
            <a:off x="-249162" y="914400"/>
            <a:ext cx="11430000" cy="1325563"/>
          </a:xfrm>
        </p:spPr>
        <p:txBody>
          <a:bodyPr>
            <a:normAutofit/>
          </a:bodyPr>
          <a:lstStyle/>
          <a:p>
            <a:r>
              <a:rPr lang="en-US" sz="1600" dirty="0"/>
              <a:t>Here are the detailed steps performed to the dataset to build up the desired analysis report.</a:t>
            </a:r>
            <a:br>
              <a:rPr lang="en-US" sz="1600" dirty="0"/>
            </a:br>
            <a:endParaRPr lang="en-US" sz="1600" dirty="0"/>
          </a:p>
        </p:txBody>
      </p:sp>
      <p:graphicFrame>
        <p:nvGraphicFramePr>
          <p:cNvPr id="4" name="Table Placeholder 3">
            <a:extLst>
              <a:ext uri="{FF2B5EF4-FFF2-40B4-BE49-F238E27FC236}">
                <a16:creationId xmlns:a16="http://schemas.microsoft.com/office/drawing/2014/main" id="{2626AC38-F9F5-F835-8861-5C48237E10D3}"/>
              </a:ext>
            </a:extLst>
          </p:cNvPr>
          <p:cNvGraphicFramePr>
            <a:graphicFrameLocks noGrp="1"/>
          </p:cNvGraphicFramePr>
          <p:nvPr>
            <p:ph type="tbl" sz="quarter" idx="10"/>
            <p:extLst>
              <p:ext uri="{D42A27DB-BD31-4B8C-83A1-F6EECF244321}">
                <p14:modId xmlns:p14="http://schemas.microsoft.com/office/powerpoint/2010/main" val="2586249066"/>
              </p:ext>
            </p:extLst>
          </p:nvPr>
        </p:nvGraphicFramePr>
        <p:xfrm>
          <a:off x="424886" y="1706562"/>
          <a:ext cx="11342228" cy="4816680"/>
        </p:xfrm>
        <a:graphic>
          <a:graphicData uri="http://schemas.openxmlformats.org/drawingml/2006/table">
            <a:tbl>
              <a:tblPr firstRow="1" bandRow="1">
                <a:tableStyleId>{16D9F66E-5EB9-4882-86FB-DCBF35E3C3E4}</a:tableStyleId>
              </a:tblPr>
              <a:tblGrid>
                <a:gridCol w="1744947">
                  <a:extLst>
                    <a:ext uri="{9D8B030D-6E8A-4147-A177-3AD203B41FA5}">
                      <a16:colId xmlns:a16="http://schemas.microsoft.com/office/drawing/2014/main" val="3909542061"/>
                    </a:ext>
                  </a:extLst>
                </a:gridCol>
                <a:gridCol w="9597281">
                  <a:extLst>
                    <a:ext uri="{9D8B030D-6E8A-4147-A177-3AD203B41FA5}">
                      <a16:colId xmlns:a16="http://schemas.microsoft.com/office/drawing/2014/main" val="3856532422"/>
                    </a:ext>
                  </a:extLst>
                </a:gridCol>
              </a:tblGrid>
              <a:tr h="565338">
                <a:tc>
                  <a:txBody>
                    <a:bodyPr/>
                    <a:lstStyle/>
                    <a:p>
                      <a:pPr algn="ctr"/>
                      <a:r>
                        <a:rPr lang="en-US" sz="1800" b="1" kern="1200" dirty="0">
                          <a:solidFill>
                            <a:schemeClr val="dk1"/>
                          </a:solidFill>
                          <a:effectLst/>
                          <a:latin typeface="+mn-lt"/>
                          <a:ea typeface="+mn-ea"/>
                          <a:cs typeface="+mn-cs"/>
                        </a:rPr>
                        <a:t>Table</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1" kern="1200" dirty="0">
                          <a:solidFill>
                            <a:schemeClr val="dk1"/>
                          </a:solidFill>
                          <a:effectLst/>
                          <a:latin typeface="+mn-lt"/>
                          <a:ea typeface="+mn-ea"/>
                          <a:cs typeface="+mn-cs"/>
                        </a:rPr>
                        <a:t>Actions</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1601482"/>
                  </a:ext>
                </a:extLst>
              </a:tr>
              <a:tr h="4251342">
                <a:tc>
                  <a:txBody>
                    <a:bodyPr/>
                    <a:lstStyle/>
                    <a:p>
                      <a:pPr algn="ctr"/>
                      <a:r>
                        <a:rPr lang="en-US" sz="2000" kern="1200" dirty="0">
                          <a:solidFill>
                            <a:schemeClr val="dk1"/>
                          </a:solidFill>
                          <a:effectLst/>
                          <a:latin typeface="+mn-lt"/>
                          <a:ea typeface="+mn-ea"/>
                          <a:cs typeface="+mn-cs"/>
                        </a:rPr>
                        <a:t>Employee</a:t>
                      </a:r>
                      <a:endParaRPr lang="en-US" sz="2000" dirty="0">
                        <a:latin typeface="Arial" panose="020B0604020202020204" pitchFamily="34" charset="0"/>
                        <a:cs typeface="Arial" panose="020B0604020202020204" pitchFamily="34" charset="0"/>
                      </a:endParaRPr>
                    </a:p>
                  </a:txBody>
                  <a:tcPr anchor="ctr"/>
                </a:tc>
                <a:tc>
                  <a:txBody>
                    <a:bodyPr/>
                    <a:lstStyle/>
                    <a:p>
                      <a:pPr algn="just"/>
                      <a:r>
                        <a:rPr lang="en-US" sz="1400" kern="1200" dirty="0">
                          <a:solidFill>
                            <a:schemeClr val="dk1"/>
                          </a:solidFill>
                          <a:effectLst/>
                          <a:latin typeface="+mn-lt"/>
                          <a:ea typeface="+mn-ea"/>
                          <a:cs typeface="+mn-cs"/>
                        </a:rPr>
                        <a:t>1- Making it tabular. </a:t>
                      </a:r>
                      <a:endParaRPr lang="en-US" sz="1400" dirty="0"/>
                    </a:p>
                    <a:p>
                      <a:pPr algn="just"/>
                      <a:r>
                        <a:rPr lang="en-US" sz="1400" kern="1200" dirty="0">
                          <a:solidFill>
                            <a:schemeClr val="dk1"/>
                          </a:solidFill>
                          <a:effectLst/>
                          <a:latin typeface="+mn-lt"/>
                          <a:ea typeface="+mn-ea"/>
                          <a:cs typeface="+mn-cs"/>
                        </a:rPr>
                        <a:t>2- Arranging ascendingly by </a:t>
                      </a:r>
                      <a:r>
                        <a:rPr lang="en-US" sz="1400" b="1" kern="1200" dirty="0">
                          <a:solidFill>
                            <a:schemeClr val="dk1"/>
                          </a:solidFill>
                          <a:effectLst/>
                          <a:latin typeface="+mn-lt"/>
                          <a:ea typeface="+mn-ea"/>
                          <a:cs typeface="+mn-cs"/>
                        </a:rPr>
                        <a:t>Employee ID </a:t>
                      </a:r>
                      <a:r>
                        <a:rPr lang="en-US" sz="1400" kern="1200" dirty="0">
                          <a:solidFill>
                            <a:schemeClr val="dk1"/>
                          </a:solidFill>
                          <a:effectLst/>
                          <a:latin typeface="+mn-lt"/>
                          <a:ea typeface="+mn-ea"/>
                          <a:cs typeface="+mn-cs"/>
                        </a:rPr>
                        <a:t>(primary key). </a:t>
                      </a:r>
                      <a:endParaRPr lang="en-US" sz="1400" dirty="0"/>
                    </a:p>
                    <a:p>
                      <a:pPr algn="just"/>
                      <a:r>
                        <a:rPr lang="en-US" sz="1400" kern="1200" dirty="0">
                          <a:solidFill>
                            <a:schemeClr val="dk1"/>
                          </a:solidFill>
                          <a:effectLst/>
                          <a:latin typeface="+mn-lt"/>
                          <a:ea typeface="+mn-ea"/>
                          <a:cs typeface="+mn-cs"/>
                        </a:rPr>
                        <a:t>3- Modifying column (Salary) type to currency. </a:t>
                      </a:r>
                      <a:endParaRPr lang="en-US" sz="1400" dirty="0"/>
                    </a:p>
                    <a:p>
                      <a:pPr algn="just"/>
                      <a:r>
                        <a:rPr lang="en-US" sz="1400" kern="1200" dirty="0">
                          <a:solidFill>
                            <a:schemeClr val="dk1"/>
                          </a:solidFill>
                          <a:effectLst/>
                          <a:latin typeface="+mn-lt"/>
                          <a:ea typeface="+mn-ea"/>
                          <a:cs typeface="+mn-cs"/>
                        </a:rPr>
                        <a:t>4- Ensuring that years in most recent role &lt;= years in company. </a:t>
                      </a:r>
                      <a:endParaRPr lang="en-US" sz="1400" dirty="0"/>
                    </a:p>
                    <a:p>
                      <a:pPr algn="just"/>
                      <a:r>
                        <a:rPr lang="en-US" sz="1400" kern="1200" dirty="0">
                          <a:solidFill>
                            <a:schemeClr val="dk1"/>
                          </a:solidFill>
                          <a:effectLst/>
                          <a:latin typeface="+mn-lt"/>
                          <a:ea typeface="+mn-ea"/>
                          <a:cs typeface="+mn-cs"/>
                        </a:rPr>
                        <a:t>5- Column (Stock option level) contained values (0, 1, 2, 3) which is not aligned with rating system, modified to (1, 2, 3, 4), while taking care of beginning with the higher value to lower. </a:t>
                      </a:r>
                      <a:endParaRPr lang="en-US" sz="1400" dirty="0"/>
                    </a:p>
                    <a:p>
                      <a:pPr algn="just"/>
                      <a:r>
                        <a:rPr lang="en-US" sz="1400" kern="1200" dirty="0">
                          <a:solidFill>
                            <a:schemeClr val="dk1"/>
                          </a:solidFill>
                          <a:effectLst/>
                          <a:latin typeface="+mn-lt"/>
                          <a:ea typeface="+mn-ea"/>
                          <a:cs typeface="+mn-cs"/>
                        </a:rPr>
                        <a:t>6- Correction of the cell value related to employee ID:(9758-DE2F), where the department was mistakenly assigned as (Technology), despite the employee's job role being (Sales Executive). The department updated to (Sales).** </a:t>
                      </a:r>
                      <a:endParaRPr lang="en-US" sz="1400" dirty="0"/>
                    </a:p>
                    <a:p>
                      <a:pPr algn="just"/>
                      <a:r>
                        <a:rPr lang="en-US" sz="1400" kern="1200" dirty="0">
                          <a:solidFill>
                            <a:schemeClr val="dk1"/>
                          </a:solidFill>
                          <a:effectLst/>
                          <a:latin typeface="+mn-lt"/>
                          <a:ea typeface="+mn-ea"/>
                          <a:cs typeface="+mn-cs"/>
                        </a:rPr>
                        <a:t>7- Rename column (Education) to (</a:t>
                      </a:r>
                      <a:r>
                        <a:rPr lang="en-US" sz="1400" kern="1200" dirty="0" err="1">
                          <a:solidFill>
                            <a:schemeClr val="dk1"/>
                          </a:solidFill>
                          <a:effectLst/>
                          <a:latin typeface="+mn-lt"/>
                          <a:ea typeface="+mn-ea"/>
                          <a:cs typeface="+mn-cs"/>
                        </a:rPr>
                        <a:t>EducationLevelID</a:t>
                      </a:r>
                      <a:r>
                        <a:rPr lang="en-US" sz="1400" kern="1200" dirty="0">
                          <a:solidFill>
                            <a:schemeClr val="dk1"/>
                          </a:solidFill>
                          <a:effectLst/>
                          <a:latin typeface="+mn-lt"/>
                          <a:ea typeface="+mn-ea"/>
                          <a:cs typeface="+mn-cs"/>
                        </a:rPr>
                        <a:t>). </a:t>
                      </a:r>
                      <a:endParaRPr lang="en-US" sz="1400" dirty="0"/>
                    </a:p>
                    <a:p>
                      <a:pPr algn="just"/>
                      <a:r>
                        <a:rPr lang="en-US" sz="1400" kern="1200" dirty="0">
                          <a:solidFill>
                            <a:schemeClr val="dk1"/>
                          </a:solidFill>
                          <a:effectLst/>
                          <a:latin typeface="+mn-lt"/>
                          <a:ea typeface="+mn-ea"/>
                          <a:cs typeface="+mn-cs"/>
                        </a:rPr>
                        <a:t>8- Add new conditional column (</a:t>
                      </a:r>
                      <a:r>
                        <a:rPr lang="en-US" sz="1400" kern="1200" dirty="0" err="1">
                          <a:solidFill>
                            <a:schemeClr val="dk1"/>
                          </a:solidFill>
                          <a:effectLst/>
                          <a:latin typeface="+mn-lt"/>
                          <a:ea typeface="+mn-ea"/>
                          <a:cs typeface="+mn-cs"/>
                        </a:rPr>
                        <a:t>EducationLevel</a:t>
                      </a:r>
                      <a:r>
                        <a:rPr lang="en-US" sz="1400" kern="1200" dirty="0">
                          <a:solidFill>
                            <a:schemeClr val="dk1"/>
                          </a:solidFill>
                          <a:effectLst/>
                          <a:latin typeface="+mn-lt"/>
                          <a:ea typeface="+mn-ea"/>
                          <a:cs typeface="+mn-cs"/>
                        </a:rPr>
                        <a:t>) using the attributes from table </a:t>
                      </a:r>
                      <a:endParaRPr lang="en-US" sz="1400" dirty="0"/>
                    </a:p>
                    <a:p>
                      <a:pPr algn="just"/>
                      <a:r>
                        <a:rPr lang="en-US" sz="1400" kern="1200" dirty="0">
                          <a:solidFill>
                            <a:schemeClr val="dk1"/>
                          </a:solidFill>
                          <a:effectLst/>
                          <a:latin typeface="+mn-lt"/>
                          <a:ea typeface="+mn-ea"/>
                          <a:cs typeface="+mn-cs"/>
                        </a:rPr>
                        <a:t>(</a:t>
                      </a:r>
                      <a:r>
                        <a:rPr lang="en-US" sz="1400" kern="1200" dirty="0" err="1">
                          <a:solidFill>
                            <a:schemeClr val="dk1"/>
                          </a:solidFill>
                          <a:effectLst/>
                          <a:latin typeface="+mn-lt"/>
                          <a:ea typeface="+mn-ea"/>
                          <a:cs typeface="+mn-cs"/>
                        </a:rPr>
                        <a:t>EducationLevel</a:t>
                      </a:r>
                      <a:r>
                        <a:rPr lang="en-US" sz="1400" kern="1200" dirty="0">
                          <a:solidFill>
                            <a:schemeClr val="dk1"/>
                          </a:solidFill>
                          <a:effectLst/>
                          <a:latin typeface="+mn-lt"/>
                          <a:ea typeface="+mn-ea"/>
                          <a:cs typeface="+mn-cs"/>
                        </a:rPr>
                        <a:t>). </a:t>
                      </a:r>
                      <a:endParaRPr lang="en-US" sz="1400" dirty="0"/>
                    </a:p>
                    <a:p>
                      <a:pPr algn="just"/>
                      <a:r>
                        <a:rPr lang="en-US" sz="1400" kern="1200" dirty="0">
                          <a:solidFill>
                            <a:schemeClr val="dk1"/>
                          </a:solidFill>
                          <a:effectLst/>
                          <a:latin typeface="+mn-lt"/>
                          <a:ea typeface="+mn-ea"/>
                          <a:cs typeface="+mn-cs"/>
                        </a:rPr>
                        <a:t>9- Sort the column (</a:t>
                      </a:r>
                      <a:r>
                        <a:rPr lang="en-US" sz="1400" kern="1200" dirty="0" err="1">
                          <a:solidFill>
                            <a:schemeClr val="dk1"/>
                          </a:solidFill>
                          <a:effectLst/>
                          <a:latin typeface="+mn-lt"/>
                          <a:ea typeface="+mn-ea"/>
                          <a:cs typeface="+mn-cs"/>
                        </a:rPr>
                        <a:t>EducationLevel</a:t>
                      </a:r>
                      <a:r>
                        <a:rPr lang="en-US" sz="1400" kern="1200" dirty="0">
                          <a:solidFill>
                            <a:schemeClr val="dk1"/>
                          </a:solidFill>
                          <a:effectLst/>
                          <a:latin typeface="+mn-lt"/>
                          <a:ea typeface="+mn-ea"/>
                          <a:cs typeface="+mn-cs"/>
                        </a:rPr>
                        <a:t>) by the column (</a:t>
                      </a:r>
                      <a:r>
                        <a:rPr lang="en-US" sz="1400" kern="1200" dirty="0" err="1">
                          <a:solidFill>
                            <a:schemeClr val="dk1"/>
                          </a:solidFill>
                          <a:effectLst/>
                          <a:latin typeface="+mn-lt"/>
                          <a:ea typeface="+mn-ea"/>
                          <a:cs typeface="+mn-cs"/>
                        </a:rPr>
                        <a:t>EducationLevelID</a:t>
                      </a:r>
                      <a:r>
                        <a:rPr lang="en-US" sz="1400" kern="1200" dirty="0">
                          <a:solidFill>
                            <a:schemeClr val="dk1"/>
                          </a:solidFill>
                          <a:effectLst/>
                          <a:latin typeface="+mn-lt"/>
                          <a:ea typeface="+mn-ea"/>
                          <a:cs typeface="+mn-cs"/>
                        </a:rPr>
                        <a:t>) </a:t>
                      </a:r>
                      <a:endParaRPr lang="en-US" sz="1400" dirty="0"/>
                    </a:p>
                    <a:p>
                      <a:pPr algn="just"/>
                      <a:r>
                        <a:rPr lang="en-US" sz="1400" kern="1200" dirty="0">
                          <a:solidFill>
                            <a:schemeClr val="dk1"/>
                          </a:solidFill>
                          <a:effectLst/>
                          <a:latin typeface="+mn-lt"/>
                          <a:ea typeface="+mn-ea"/>
                          <a:cs typeface="+mn-cs"/>
                        </a:rPr>
                        <a:t>10- Rename column (Attrition) to (Employment). </a:t>
                      </a:r>
                      <a:endParaRPr lang="en-US" sz="1400" dirty="0"/>
                    </a:p>
                    <a:p>
                      <a:pPr algn="just"/>
                      <a:r>
                        <a:rPr lang="en-US" sz="1400" kern="1200" dirty="0">
                          <a:solidFill>
                            <a:schemeClr val="dk1"/>
                          </a:solidFill>
                          <a:effectLst/>
                          <a:latin typeface="+mn-lt"/>
                          <a:ea typeface="+mn-ea"/>
                          <a:cs typeface="+mn-cs"/>
                        </a:rPr>
                        <a:t>11- Replace values in column (Employment) as follows: </a:t>
                      </a:r>
                      <a:endParaRPr lang="en-US" sz="1400" dirty="0"/>
                    </a:p>
                    <a:p>
                      <a:pPr algn="just"/>
                      <a:r>
                        <a:rPr lang="en-US" sz="1400" kern="1200" dirty="0">
                          <a:solidFill>
                            <a:schemeClr val="dk1"/>
                          </a:solidFill>
                          <a:effectLst/>
                          <a:latin typeface="+mn-lt"/>
                          <a:ea typeface="+mn-ea"/>
                          <a:cs typeface="+mn-cs"/>
                        </a:rPr>
                        <a:t>Yes →Departed </a:t>
                      </a:r>
                      <a:endParaRPr lang="en-US" sz="1400" dirty="0"/>
                    </a:p>
                    <a:p>
                      <a:pPr algn="just"/>
                      <a:r>
                        <a:rPr lang="en-US" sz="1400" kern="1200" dirty="0">
                          <a:solidFill>
                            <a:schemeClr val="dk1"/>
                          </a:solidFill>
                          <a:effectLst/>
                          <a:latin typeface="+mn-lt"/>
                          <a:ea typeface="+mn-ea"/>
                          <a:cs typeface="+mn-cs"/>
                        </a:rPr>
                        <a:t>No →Active </a:t>
                      </a:r>
                      <a:endParaRPr lang="en-US" sz="1400" dirty="0"/>
                    </a:p>
                    <a:p>
                      <a:pPr algn="just"/>
                      <a:r>
                        <a:rPr lang="en-US" sz="1400" kern="1200" dirty="0">
                          <a:solidFill>
                            <a:schemeClr val="dk1"/>
                          </a:solidFill>
                          <a:effectLst/>
                          <a:latin typeface="+mn-lt"/>
                          <a:ea typeface="+mn-ea"/>
                          <a:cs typeface="+mn-cs"/>
                        </a:rPr>
                        <a:t>12- Dividing the table into 2 tables: (</a:t>
                      </a:r>
                      <a:r>
                        <a:rPr lang="en-US" sz="1400" kern="1200" dirty="0" err="1">
                          <a:solidFill>
                            <a:schemeClr val="dk1"/>
                          </a:solidFill>
                          <a:effectLst/>
                          <a:latin typeface="+mn-lt"/>
                          <a:ea typeface="+mn-ea"/>
                          <a:cs typeface="+mn-cs"/>
                        </a:rPr>
                        <a:t>Emp_Personal</a:t>
                      </a:r>
                      <a:r>
                        <a:rPr lang="en-US" sz="1400" kern="1200" dirty="0">
                          <a:solidFill>
                            <a:schemeClr val="dk1"/>
                          </a:solidFill>
                          <a:effectLst/>
                          <a:latin typeface="+mn-lt"/>
                          <a:ea typeface="+mn-ea"/>
                          <a:cs typeface="+mn-cs"/>
                        </a:rPr>
                        <a:t>) which includes all personal details for each employee, and (</a:t>
                      </a:r>
                      <a:r>
                        <a:rPr lang="en-US" sz="1400" kern="1200" dirty="0" err="1">
                          <a:solidFill>
                            <a:schemeClr val="dk1"/>
                          </a:solidFill>
                          <a:effectLst/>
                          <a:latin typeface="+mn-lt"/>
                          <a:ea typeface="+mn-ea"/>
                          <a:cs typeface="+mn-cs"/>
                        </a:rPr>
                        <a:t>Emp_Professional</a:t>
                      </a:r>
                      <a:r>
                        <a:rPr lang="en-US" sz="1400" kern="1200" dirty="0">
                          <a:solidFill>
                            <a:schemeClr val="dk1"/>
                          </a:solidFill>
                          <a:effectLst/>
                          <a:latin typeface="+mn-lt"/>
                          <a:ea typeface="+mn-ea"/>
                          <a:cs typeface="+mn-cs"/>
                        </a:rPr>
                        <a:t>) which includes all work details for each one.</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13753144"/>
                  </a:ext>
                </a:extLst>
              </a:tr>
            </a:tbl>
          </a:graphicData>
        </a:graphic>
      </p:graphicFrame>
      <p:sp>
        <p:nvSpPr>
          <p:cNvPr id="3" name="Slide Number Placeholder 2">
            <a:extLst>
              <a:ext uri="{FF2B5EF4-FFF2-40B4-BE49-F238E27FC236}">
                <a16:creationId xmlns:a16="http://schemas.microsoft.com/office/drawing/2014/main" id="{9C75F38B-EE48-CB69-14F1-CEAC81922FF8}"/>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11</a:t>
            </a:fld>
            <a:endParaRPr lang="en-US" dirty="0"/>
          </a:p>
        </p:txBody>
      </p:sp>
      <p:pic>
        <p:nvPicPr>
          <p:cNvPr id="5" name="Picture 4" descr="A blue feather with a line drawn on it&#10;&#10;AI-generated content may be incorrect.">
            <a:extLst>
              <a:ext uri="{FF2B5EF4-FFF2-40B4-BE49-F238E27FC236}">
                <a16:creationId xmlns:a16="http://schemas.microsoft.com/office/drawing/2014/main" id="{4F3832F2-2402-1FC1-602F-66DABCE64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1371803"/>
          </a:xfrm>
          <a:prstGeom prst="rect">
            <a:avLst/>
          </a:prstGeom>
        </p:spPr>
      </p:pic>
    </p:spTree>
    <p:extLst>
      <p:ext uri="{BB962C8B-B14F-4D97-AF65-F5344CB8AC3E}">
        <p14:creationId xmlns:p14="http://schemas.microsoft.com/office/powerpoint/2010/main" val="121695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AFA28-F837-FFF9-A1CE-B7C26E2BAC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BD3DC-44FD-BB20-A2AF-CE3E3B636FCD}"/>
              </a:ext>
            </a:extLst>
          </p:cNvPr>
          <p:cNvSpPr>
            <a:spLocks noGrp="1"/>
          </p:cNvSpPr>
          <p:nvPr>
            <p:ph type="title"/>
          </p:nvPr>
        </p:nvSpPr>
        <p:spPr>
          <a:xfrm>
            <a:off x="-249162" y="914400"/>
            <a:ext cx="11430000" cy="1325563"/>
          </a:xfrm>
        </p:spPr>
        <p:txBody>
          <a:bodyPr>
            <a:normAutofit/>
          </a:bodyPr>
          <a:lstStyle/>
          <a:p>
            <a:r>
              <a:rPr lang="en-US" sz="1600" dirty="0"/>
              <a:t>Here are the detailed steps performed to the dataset to build up the desired analysis report.</a:t>
            </a:r>
            <a:br>
              <a:rPr lang="en-US" sz="1600" dirty="0"/>
            </a:br>
            <a:endParaRPr lang="en-US" sz="1600" dirty="0"/>
          </a:p>
        </p:txBody>
      </p:sp>
      <p:graphicFrame>
        <p:nvGraphicFramePr>
          <p:cNvPr id="4" name="Table Placeholder 3">
            <a:extLst>
              <a:ext uri="{FF2B5EF4-FFF2-40B4-BE49-F238E27FC236}">
                <a16:creationId xmlns:a16="http://schemas.microsoft.com/office/drawing/2014/main" id="{3BDB2D62-10D4-BB01-B95C-DF556C1802DC}"/>
              </a:ext>
            </a:extLst>
          </p:cNvPr>
          <p:cNvGraphicFramePr>
            <a:graphicFrameLocks noGrp="1"/>
          </p:cNvGraphicFramePr>
          <p:nvPr>
            <p:ph type="tbl" sz="quarter" idx="10"/>
            <p:extLst>
              <p:ext uri="{D42A27DB-BD31-4B8C-83A1-F6EECF244321}">
                <p14:modId xmlns:p14="http://schemas.microsoft.com/office/powerpoint/2010/main" val="3797558378"/>
              </p:ext>
            </p:extLst>
          </p:nvPr>
        </p:nvGraphicFramePr>
        <p:xfrm>
          <a:off x="1320800" y="1706562"/>
          <a:ext cx="10045700" cy="4494913"/>
        </p:xfrm>
        <a:graphic>
          <a:graphicData uri="http://schemas.openxmlformats.org/drawingml/2006/table">
            <a:tbl>
              <a:tblPr firstRow="1" bandRow="1">
                <a:tableStyleId>{16D9F66E-5EB9-4882-86FB-DCBF35E3C3E4}</a:tableStyleId>
              </a:tblPr>
              <a:tblGrid>
                <a:gridCol w="2102953">
                  <a:extLst>
                    <a:ext uri="{9D8B030D-6E8A-4147-A177-3AD203B41FA5}">
                      <a16:colId xmlns:a16="http://schemas.microsoft.com/office/drawing/2014/main" val="3909542061"/>
                    </a:ext>
                  </a:extLst>
                </a:gridCol>
                <a:gridCol w="7942747">
                  <a:extLst>
                    <a:ext uri="{9D8B030D-6E8A-4147-A177-3AD203B41FA5}">
                      <a16:colId xmlns:a16="http://schemas.microsoft.com/office/drawing/2014/main" val="3856532422"/>
                    </a:ext>
                  </a:extLst>
                </a:gridCol>
              </a:tblGrid>
              <a:tr h="947738">
                <a:tc>
                  <a:txBody>
                    <a:bodyPr/>
                    <a:lstStyle/>
                    <a:p>
                      <a:pPr algn="ctr"/>
                      <a:r>
                        <a:rPr lang="en-US" sz="1800" b="1" kern="1200" dirty="0">
                          <a:solidFill>
                            <a:schemeClr val="dk1"/>
                          </a:solidFill>
                          <a:effectLst/>
                          <a:latin typeface="+mn-lt"/>
                          <a:ea typeface="+mn-ea"/>
                          <a:cs typeface="+mn-cs"/>
                        </a:rPr>
                        <a:t>Table</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1" kern="1200" dirty="0">
                          <a:solidFill>
                            <a:schemeClr val="dk1"/>
                          </a:solidFill>
                          <a:effectLst/>
                          <a:latin typeface="+mn-lt"/>
                          <a:ea typeface="+mn-ea"/>
                          <a:cs typeface="+mn-cs"/>
                        </a:rPr>
                        <a:t>Actions</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1601482"/>
                  </a:ext>
                </a:extLst>
              </a:tr>
              <a:tr h="3547175">
                <a:tc>
                  <a:txBody>
                    <a:bodyPr/>
                    <a:lstStyle/>
                    <a:p>
                      <a:r>
                        <a:rPr lang="en-US" sz="1800" kern="1200" dirty="0">
                          <a:solidFill>
                            <a:schemeClr val="dk1"/>
                          </a:solidFill>
                          <a:effectLst/>
                          <a:latin typeface="+mn-lt"/>
                          <a:ea typeface="+mn-ea"/>
                          <a:cs typeface="+mn-cs"/>
                        </a:rPr>
                        <a:t>E</a:t>
                      </a:r>
                      <a:r>
                        <a:rPr lang="en-US" sz="2000" kern="1200" dirty="0">
                          <a:solidFill>
                            <a:schemeClr val="dk1"/>
                          </a:solidFill>
                          <a:effectLst/>
                          <a:latin typeface="+mn-lt"/>
                          <a:ea typeface="+mn-ea"/>
                          <a:cs typeface="+mn-cs"/>
                        </a:rPr>
                        <a:t>ducation </a:t>
                      </a:r>
                      <a:endParaRPr lang="en-US" sz="2000" dirty="0"/>
                    </a:p>
                    <a:p>
                      <a:r>
                        <a:rPr lang="en-US" sz="2000" kern="1200" dirty="0">
                          <a:solidFill>
                            <a:schemeClr val="dk1"/>
                          </a:solidFill>
                          <a:effectLst/>
                          <a:latin typeface="+mn-lt"/>
                          <a:ea typeface="+mn-ea"/>
                          <a:cs typeface="+mn-cs"/>
                        </a:rPr>
                        <a:t>Level</a:t>
                      </a:r>
                      <a:endParaRPr lang="en-US" sz="2000" dirty="0">
                        <a:latin typeface="Arial" panose="020B0604020202020204" pitchFamily="34" charset="0"/>
                        <a:cs typeface="Arial" panose="020B0604020202020204" pitchFamily="34" charset="0"/>
                      </a:endParaRPr>
                    </a:p>
                  </a:txBody>
                  <a:tcPr anchor="ctr"/>
                </a:tc>
                <a:tc>
                  <a:txBody>
                    <a:bodyPr/>
                    <a:lstStyle/>
                    <a:p>
                      <a:pPr algn="just"/>
                      <a:r>
                        <a:rPr lang="en-US" sz="1800" kern="1200" dirty="0">
                          <a:solidFill>
                            <a:schemeClr val="dk1"/>
                          </a:solidFill>
                          <a:effectLst/>
                          <a:latin typeface="+mn-lt"/>
                          <a:ea typeface="+mn-ea"/>
                          <a:cs typeface="+mn-cs"/>
                        </a:rPr>
                        <a:t>1- Delete Table.</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13753144"/>
                  </a:ext>
                </a:extLst>
              </a:tr>
            </a:tbl>
          </a:graphicData>
        </a:graphic>
      </p:graphicFrame>
      <p:sp>
        <p:nvSpPr>
          <p:cNvPr id="3" name="Slide Number Placeholder 2">
            <a:extLst>
              <a:ext uri="{FF2B5EF4-FFF2-40B4-BE49-F238E27FC236}">
                <a16:creationId xmlns:a16="http://schemas.microsoft.com/office/drawing/2014/main" id="{9DF5C6F5-FE36-E93C-18E1-13AC77FCAEF1}"/>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12</a:t>
            </a:fld>
            <a:endParaRPr lang="en-US" dirty="0"/>
          </a:p>
        </p:txBody>
      </p:sp>
      <p:pic>
        <p:nvPicPr>
          <p:cNvPr id="5" name="Picture 4" descr="A blue feather with a line drawn on it&#10;&#10;AI-generated content may be incorrect.">
            <a:extLst>
              <a:ext uri="{FF2B5EF4-FFF2-40B4-BE49-F238E27FC236}">
                <a16:creationId xmlns:a16="http://schemas.microsoft.com/office/drawing/2014/main" id="{9A8467DD-A5CB-EFC6-A3B1-3092BB7CA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1371803"/>
          </a:xfrm>
          <a:prstGeom prst="rect">
            <a:avLst/>
          </a:prstGeom>
        </p:spPr>
      </p:pic>
    </p:spTree>
    <p:extLst>
      <p:ext uri="{BB962C8B-B14F-4D97-AF65-F5344CB8AC3E}">
        <p14:creationId xmlns:p14="http://schemas.microsoft.com/office/powerpoint/2010/main" val="265114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DA9D2C-79E5-25CF-E4A6-2AA9C1BE822E}"/>
              </a:ext>
            </a:extLst>
          </p:cNvPr>
          <p:cNvSpPr>
            <a:spLocks noGrp="1"/>
          </p:cNvSpPr>
          <p:nvPr>
            <p:ph type="ctrTitle"/>
          </p:nvPr>
        </p:nvSpPr>
        <p:spPr>
          <a:xfrm>
            <a:off x="6599930" y="347620"/>
            <a:ext cx="5163939" cy="1291994"/>
          </a:xfrm>
        </p:spPr>
        <p:txBody>
          <a:bodyPr/>
          <a:lstStyle/>
          <a:p>
            <a:r>
              <a:rPr lang="en-US" dirty="0"/>
              <a:t>The * schema</a:t>
            </a:r>
          </a:p>
        </p:txBody>
      </p:sp>
      <p:sp>
        <p:nvSpPr>
          <p:cNvPr id="11" name="Slide Number Placeholder 10">
            <a:extLst>
              <a:ext uri="{FF2B5EF4-FFF2-40B4-BE49-F238E27FC236}">
                <a16:creationId xmlns:a16="http://schemas.microsoft.com/office/drawing/2014/main" id="{862F5D22-6C73-5967-E35C-917445CF1309}"/>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13</a:t>
            </a:fld>
            <a:endParaRPr lang="en-US" dirty="0"/>
          </a:p>
        </p:txBody>
      </p:sp>
      <p:pic>
        <p:nvPicPr>
          <p:cNvPr id="16" name="Picture 15">
            <a:extLst>
              <a:ext uri="{FF2B5EF4-FFF2-40B4-BE49-F238E27FC236}">
                <a16:creationId xmlns:a16="http://schemas.microsoft.com/office/drawing/2014/main" id="{E0D442B8-29EF-E9A9-05AC-D546D439A129}"/>
              </a:ext>
            </a:extLst>
          </p:cNvPr>
          <p:cNvPicPr>
            <a:picLocks noChangeAspect="1"/>
          </p:cNvPicPr>
          <p:nvPr/>
        </p:nvPicPr>
        <p:blipFill>
          <a:blip r:embed="rId2"/>
          <a:stretch>
            <a:fillRect/>
          </a:stretch>
        </p:blipFill>
        <p:spPr>
          <a:xfrm>
            <a:off x="914400" y="1740053"/>
            <a:ext cx="9319695" cy="4304762"/>
          </a:xfrm>
          <a:prstGeom prst="rect">
            <a:avLst/>
          </a:prstGeom>
        </p:spPr>
      </p:pic>
    </p:spTree>
    <p:extLst>
      <p:ext uri="{BB962C8B-B14F-4D97-AF65-F5344CB8AC3E}">
        <p14:creationId xmlns:p14="http://schemas.microsoft.com/office/powerpoint/2010/main" val="10093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381000"/>
            <a:ext cx="11430000" cy="1325563"/>
          </a:xfrm>
        </p:spPr>
        <p:txBody>
          <a:bodyPr/>
          <a:lstStyle/>
          <a:p>
            <a:r>
              <a:rPr lang="en-US" dirty="0"/>
              <a:t>Dax Codes</a:t>
            </a:r>
          </a:p>
        </p:txBody>
      </p:sp>
      <p:sp>
        <p:nvSpPr>
          <p:cNvPr id="2" name="Slide Number Placeholder 1">
            <a:extLst>
              <a:ext uri="{FF2B5EF4-FFF2-40B4-BE49-F238E27FC236}">
                <a16:creationId xmlns:a16="http://schemas.microsoft.com/office/drawing/2014/main" id="{55232BDC-58BE-5669-7C02-6227C42B53A9}"/>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14</a:t>
            </a:fld>
            <a:endParaRPr lang="en-US" dirty="0"/>
          </a:p>
        </p:txBody>
      </p:sp>
      <p:sp>
        <p:nvSpPr>
          <p:cNvPr id="3" name="TextBox 2">
            <a:extLst>
              <a:ext uri="{FF2B5EF4-FFF2-40B4-BE49-F238E27FC236}">
                <a16:creationId xmlns:a16="http://schemas.microsoft.com/office/drawing/2014/main" id="{041FB9C1-B560-FAC5-C7A7-ECE905EDB734}"/>
              </a:ext>
            </a:extLst>
          </p:cNvPr>
          <p:cNvSpPr txBox="1"/>
          <p:nvPr/>
        </p:nvSpPr>
        <p:spPr>
          <a:xfrm>
            <a:off x="850900" y="1536700"/>
            <a:ext cx="9093200" cy="707886"/>
          </a:xfrm>
          <a:prstGeom prst="rect">
            <a:avLst/>
          </a:prstGeom>
          <a:noFill/>
        </p:spPr>
        <p:txBody>
          <a:bodyPr wrap="square" rtlCol="0">
            <a:spAutoFit/>
          </a:bodyPr>
          <a:lstStyle/>
          <a:p>
            <a:r>
              <a:rPr lang="en-US" sz="2000" dirty="0">
                <a:solidFill>
                  <a:schemeClr val="bg1"/>
                </a:solidFill>
              </a:rPr>
              <a:t>* Example of Dax code to count the answers of 5 which means very satisfied in the satisfaction questions</a:t>
            </a:r>
          </a:p>
        </p:txBody>
      </p:sp>
      <p:pic>
        <p:nvPicPr>
          <p:cNvPr id="10" name="Content Placeholder 9" descr="A screenshot of a computer&#10;&#10;AI-generated content may be incorrect.">
            <a:extLst>
              <a:ext uri="{FF2B5EF4-FFF2-40B4-BE49-F238E27FC236}">
                <a16:creationId xmlns:a16="http://schemas.microsoft.com/office/drawing/2014/main" id="{8E5F436E-B3EF-B884-D464-B82A7DEEC0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138" y="3143657"/>
            <a:ext cx="4248150" cy="1715274"/>
          </a:xfrm>
        </p:spPr>
      </p:pic>
    </p:spTree>
    <p:extLst>
      <p:ext uri="{BB962C8B-B14F-4D97-AF65-F5344CB8AC3E}">
        <p14:creationId xmlns:p14="http://schemas.microsoft.com/office/powerpoint/2010/main" val="3769614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4D5A6-B6ED-9D38-BA2B-300FA7B7CBF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BECD0B-D433-9FA6-382C-D441ED5EA92D}"/>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15</a:t>
            </a:fld>
            <a:endParaRPr lang="en-US" dirty="0"/>
          </a:p>
        </p:txBody>
      </p:sp>
      <p:sp>
        <p:nvSpPr>
          <p:cNvPr id="3" name="TextBox 2">
            <a:extLst>
              <a:ext uri="{FF2B5EF4-FFF2-40B4-BE49-F238E27FC236}">
                <a16:creationId xmlns:a16="http://schemas.microsoft.com/office/drawing/2014/main" id="{A156158F-E0B1-23CA-2E37-582CCE448CA1}"/>
              </a:ext>
            </a:extLst>
          </p:cNvPr>
          <p:cNvSpPr txBox="1"/>
          <p:nvPr/>
        </p:nvSpPr>
        <p:spPr>
          <a:xfrm>
            <a:off x="850900" y="1536700"/>
            <a:ext cx="9867900" cy="1015663"/>
          </a:xfrm>
          <a:prstGeom prst="rect">
            <a:avLst/>
          </a:prstGeom>
          <a:noFill/>
        </p:spPr>
        <p:txBody>
          <a:bodyPr wrap="square" rtlCol="0">
            <a:spAutoFit/>
          </a:bodyPr>
          <a:lstStyle/>
          <a:p>
            <a:pPr algn="just">
              <a:buNone/>
            </a:pPr>
            <a:r>
              <a:rPr lang="en-US" sz="2000" dirty="0">
                <a:solidFill>
                  <a:schemeClr val="bg1"/>
                </a:solidFill>
              </a:rPr>
              <a:t>** The M language code for this modification in power query </a:t>
            </a:r>
          </a:p>
          <a:p>
            <a:pPr algn="just">
              <a:buNone/>
            </a:pPr>
            <a:r>
              <a:rPr lang="en-US" sz="2000" dirty="0">
                <a:solidFill>
                  <a:schemeClr val="bg1"/>
                </a:solidFill>
              </a:rPr>
              <a:t>Includes adding a new column with the value to be modified, then removing the original (department) column, and finally rename the new one, as below:</a:t>
            </a:r>
          </a:p>
        </p:txBody>
      </p:sp>
      <p:pic>
        <p:nvPicPr>
          <p:cNvPr id="8" name="Content Placeholder 7" descr="A screenshot of a computer&#10;&#10;AI-generated content may be incorrect.">
            <a:extLst>
              <a:ext uri="{FF2B5EF4-FFF2-40B4-BE49-F238E27FC236}">
                <a16:creationId xmlns:a16="http://schemas.microsoft.com/office/drawing/2014/main" id="{EFB90B79-941E-9ED9-FB29-9B4B9F0F14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138" y="2824182"/>
            <a:ext cx="7231062" cy="3652818"/>
          </a:xfrm>
        </p:spPr>
      </p:pic>
      <p:pic>
        <p:nvPicPr>
          <p:cNvPr id="9" name="Picture 8" descr="A blue feather with a line drawn on it&#10;&#10;AI-generated content may be incorrect.">
            <a:extLst>
              <a:ext uri="{FF2B5EF4-FFF2-40B4-BE49-F238E27FC236}">
                <a16:creationId xmlns:a16="http://schemas.microsoft.com/office/drawing/2014/main" id="{323F6209-0A61-F6FB-90B6-FB4994F04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0575" y="334759"/>
            <a:ext cx="2016539" cy="1371803"/>
          </a:xfrm>
          <a:prstGeom prst="rect">
            <a:avLst/>
          </a:prstGeom>
        </p:spPr>
      </p:pic>
    </p:spTree>
    <p:extLst>
      <p:ext uri="{BB962C8B-B14F-4D97-AF65-F5344CB8AC3E}">
        <p14:creationId xmlns:p14="http://schemas.microsoft.com/office/powerpoint/2010/main" val="417390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61763-B4D0-5992-9AA0-06F103CDFAB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F05844-48E9-F7E3-6A8C-FB5C5C0A6426}"/>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16</a:t>
            </a:fld>
            <a:endParaRPr lang="en-US" dirty="0"/>
          </a:p>
        </p:txBody>
      </p:sp>
      <p:sp>
        <p:nvSpPr>
          <p:cNvPr id="3" name="TextBox 2">
            <a:extLst>
              <a:ext uri="{FF2B5EF4-FFF2-40B4-BE49-F238E27FC236}">
                <a16:creationId xmlns:a16="http://schemas.microsoft.com/office/drawing/2014/main" id="{95E3B9BC-BCEB-2084-80BC-3545E08A6703}"/>
              </a:ext>
            </a:extLst>
          </p:cNvPr>
          <p:cNvSpPr txBox="1"/>
          <p:nvPr/>
        </p:nvSpPr>
        <p:spPr>
          <a:xfrm>
            <a:off x="850900" y="1536700"/>
            <a:ext cx="9867900" cy="400110"/>
          </a:xfrm>
          <a:prstGeom prst="rect">
            <a:avLst/>
          </a:prstGeom>
          <a:noFill/>
        </p:spPr>
        <p:txBody>
          <a:bodyPr wrap="square" rtlCol="0">
            <a:spAutoFit/>
          </a:bodyPr>
          <a:lstStyle/>
          <a:p>
            <a:pPr algn="just">
              <a:buNone/>
            </a:pPr>
            <a:r>
              <a:rPr lang="en-US" sz="2000" dirty="0">
                <a:solidFill>
                  <a:schemeClr val="bg1"/>
                </a:solidFill>
              </a:rPr>
              <a:t>** Calculated Measure Table</a:t>
            </a:r>
          </a:p>
        </p:txBody>
      </p:sp>
      <p:pic>
        <p:nvPicPr>
          <p:cNvPr id="7" name="Content Placeholder 6" descr="A screenshot of a computer program&#10;&#10;AI-generated content may be incorrect.">
            <a:extLst>
              <a:ext uri="{FF2B5EF4-FFF2-40B4-BE49-F238E27FC236}">
                <a16:creationId xmlns:a16="http://schemas.microsoft.com/office/drawing/2014/main" id="{C2A993B5-9554-A572-4337-A790F661A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0138" y="2222500"/>
            <a:ext cx="6418262" cy="2651055"/>
          </a:xfrm>
        </p:spPr>
      </p:pic>
      <p:pic>
        <p:nvPicPr>
          <p:cNvPr id="9" name="Picture 8" descr="A blue feather with a line drawn on it&#10;&#10;AI-generated content may be incorrect.">
            <a:extLst>
              <a:ext uri="{FF2B5EF4-FFF2-40B4-BE49-F238E27FC236}">
                <a16:creationId xmlns:a16="http://schemas.microsoft.com/office/drawing/2014/main" id="{B7F29F8E-0E5A-CB9D-CCF0-510B26495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0575" y="334759"/>
            <a:ext cx="2016539" cy="1371803"/>
          </a:xfrm>
          <a:prstGeom prst="rect">
            <a:avLst/>
          </a:prstGeom>
        </p:spPr>
      </p:pic>
    </p:spTree>
    <p:extLst>
      <p:ext uri="{BB962C8B-B14F-4D97-AF65-F5344CB8AC3E}">
        <p14:creationId xmlns:p14="http://schemas.microsoft.com/office/powerpoint/2010/main" val="4219694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048D5-54BF-ACDA-7DED-5B9ABA7177C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E4E01E-278F-733E-8E14-2A6F5B61AD51}"/>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17</a:t>
            </a:fld>
            <a:endParaRPr lang="en-US" dirty="0"/>
          </a:p>
        </p:txBody>
      </p:sp>
      <p:sp>
        <p:nvSpPr>
          <p:cNvPr id="10" name="Rectangle 9">
            <a:extLst>
              <a:ext uri="{FF2B5EF4-FFF2-40B4-BE49-F238E27FC236}">
                <a16:creationId xmlns:a16="http://schemas.microsoft.com/office/drawing/2014/main" id="{E9667995-459A-4568-CB0D-1496B4328D37}"/>
              </a:ext>
            </a:extLst>
          </p:cNvPr>
          <p:cNvSpPr/>
          <p:nvPr/>
        </p:nvSpPr>
        <p:spPr>
          <a:xfrm>
            <a:off x="977900" y="1320800"/>
            <a:ext cx="9702800" cy="49403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800" dirty="0">
                <a:solidFill>
                  <a:srgbClr val="006A00"/>
                </a:solidFill>
                <a:effectLst/>
                <a:latin typeface="Consolas" panose="020B0609020204030204" pitchFamily="49" charset="0"/>
              </a:rPr>
              <a:t>--Cleaning </a:t>
            </a:r>
            <a:r>
              <a:rPr lang="en-US" sz="1800" dirty="0" err="1">
                <a:solidFill>
                  <a:srgbClr val="188038"/>
                </a:solidFill>
                <a:effectLst/>
                <a:latin typeface="Courier New" panose="02070309020205020404" pitchFamily="49" charset="0"/>
              </a:rPr>
              <a:t>fact_Employee</a:t>
            </a:r>
            <a:r>
              <a:rPr lang="en-US" sz="1800" dirty="0">
                <a:solidFill>
                  <a:srgbClr val="188038"/>
                </a:solidFill>
                <a:effectLst/>
                <a:latin typeface="Courier New" panose="02070309020205020404" pitchFamily="49" charset="0"/>
              </a:rPr>
              <a:t> </a:t>
            </a:r>
            <a:r>
              <a:rPr lang="en-US" sz="1800" dirty="0">
                <a:solidFill>
                  <a:srgbClr val="006A00"/>
                </a:solidFill>
                <a:effectLst/>
                <a:latin typeface="Consolas" panose="020B0609020204030204" pitchFamily="49" charset="0"/>
              </a:rPr>
              <a:t>Table </a:t>
            </a:r>
            <a:endParaRPr lang="en-US" dirty="0"/>
          </a:p>
          <a:p>
            <a:pPr>
              <a:buNone/>
            </a:pPr>
            <a:r>
              <a:rPr lang="en-US" sz="1800" dirty="0">
                <a:solidFill>
                  <a:srgbClr val="006A00"/>
                </a:solidFill>
                <a:effectLst/>
                <a:latin typeface="Consolas" panose="020B0609020204030204" pitchFamily="49" charset="0"/>
              </a:rPr>
              <a:t>--Remove duplicate employees </a:t>
            </a:r>
            <a:endParaRPr lang="en-US" dirty="0"/>
          </a:p>
          <a:p>
            <a:pPr>
              <a:buNone/>
            </a:pPr>
            <a:r>
              <a:rPr lang="en-US" sz="1800" dirty="0">
                <a:solidFill>
                  <a:srgbClr val="AA0D91"/>
                </a:solidFill>
                <a:effectLst/>
                <a:latin typeface="Consolas" panose="020B0609020204030204" pitchFamily="49" charset="0"/>
              </a:rPr>
              <a:t>DELETE FROM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EmployeeID</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IN </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SELECT </a:t>
            </a:r>
            <a:r>
              <a:rPr lang="en-US" sz="1800" dirty="0" err="1">
                <a:solidFill>
                  <a:srgbClr val="000000"/>
                </a:solidFill>
                <a:effectLst/>
                <a:latin typeface="Consolas" panose="020B0609020204030204" pitchFamily="49" charset="0"/>
              </a:rPr>
              <a:t>EmployeeID</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FROM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GROUP BY </a:t>
            </a:r>
            <a:r>
              <a:rPr lang="en-US" sz="1800" dirty="0" err="1">
                <a:solidFill>
                  <a:srgbClr val="000000"/>
                </a:solidFill>
                <a:effectLst/>
                <a:latin typeface="Consolas" panose="020B0609020204030204" pitchFamily="49" charset="0"/>
              </a:rPr>
              <a:t>EmployeeID</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HAVING COUNT</a:t>
            </a:r>
            <a:r>
              <a:rPr lang="en-US" sz="1800" dirty="0">
                <a:solidFill>
                  <a:srgbClr val="000000"/>
                </a:solidFill>
                <a:effectLst/>
                <a:latin typeface="Consolas" panose="020B0609020204030204" pitchFamily="49" charset="0"/>
              </a:rPr>
              <a:t>(*) &gt; </a:t>
            </a:r>
            <a:r>
              <a:rPr lang="en-US" sz="1800" dirty="0">
                <a:solidFill>
                  <a:srgbClr val="1C00CF"/>
                </a:solidFill>
                <a:effectLst/>
                <a:latin typeface="Consolas" panose="020B0609020204030204" pitchFamily="49" charset="0"/>
              </a:rPr>
              <a:t>1</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006A00"/>
                </a:solidFill>
                <a:effectLst/>
                <a:latin typeface="Consolas" panose="020B0609020204030204" pitchFamily="49" charset="0"/>
              </a:rPr>
              <a:t>--Remove employees with missing value in the main </a:t>
            </a:r>
            <a:r>
              <a:rPr lang="en-US" sz="1800" dirty="0" err="1">
                <a:solidFill>
                  <a:srgbClr val="006A00"/>
                </a:solidFill>
                <a:effectLst/>
                <a:latin typeface="Consolas" panose="020B0609020204030204" pitchFamily="49" charset="0"/>
              </a:rPr>
              <a:t>coulmns</a:t>
            </a:r>
            <a:r>
              <a:rPr lang="en-US" sz="1800" dirty="0">
                <a:solidFill>
                  <a:srgbClr val="006A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DELETE FROM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EmployeeID</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IS NULL </a:t>
            </a:r>
            <a:endParaRPr lang="en-US" dirty="0"/>
          </a:p>
          <a:p>
            <a:pPr>
              <a:buNone/>
            </a:pPr>
            <a:r>
              <a:rPr lang="en-US" sz="1800" dirty="0">
                <a:solidFill>
                  <a:srgbClr val="AA0D91"/>
                </a:solidFill>
                <a:effectLst/>
                <a:latin typeface="Consolas" panose="020B0609020204030204" pitchFamily="49" charset="0"/>
              </a:rPr>
              <a:t>OR </a:t>
            </a:r>
            <a:r>
              <a:rPr lang="en-US" sz="1800" dirty="0">
                <a:solidFill>
                  <a:srgbClr val="000000"/>
                </a:solidFill>
                <a:effectLst/>
                <a:latin typeface="Consolas" panose="020B0609020204030204" pitchFamily="49" charset="0"/>
              </a:rPr>
              <a:t>FirstName </a:t>
            </a:r>
            <a:r>
              <a:rPr lang="en-US" sz="1800" dirty="0">
                <a:solidFill>
                  <a:srgbClr val="AA0D91"/>
                </a:solidFill>
                <a:effectLst/>
                <a:latin typeface="Consolas" panose="020B0609020204030204" pitchFamily="49" charset="0"/>
              </a:rPr>
              <a:t>IS NULL </a:t>
            </a:r>
            <a:endParaRPr lang="en-US" dirty="0"/>
          </a:p>
          <a:p>
            <a:pPr>
              <a:buNone/>
            </a:pPr>
            <a:r>
              <a:rPr lang="en-US" sz="1800" dirty="0">
                <a:solidFill>
                  <a:srgbClr val="AA0D91"/>
                </a:solidFill>
                <a:effectLst/>
                <a:latin typeface="Consolas" panose="020B0609020204030204" pitchFamily="49" charset="0"/>
              </a:rPr>
              <a:t>OR </a:t>
            </a:r>
            <a:r>
              <a:rPr lang="en-US" sz="1800" dirty="0">
                <a:solidFill>
                  <a:srgbClr val="000000"/>
                </a:solidFill>
                <a:effectLst/>
                <a:latin typeface="Consolas" panose="020B0609020204030204" pitchFamily="49" charset="0"/>
              </a:rPr>
              <a:t>LastName </a:t>
            </a:r>
            <a:r>
              <a:rPr lang="en-US" sz="1800" dirty="0">
                <a:solidFill>
                  <a:srgbClr val="AA0D91"/>
                </a:solidFill>
                <a:effectLst/>
                <a:latin typeface="Consolas" panose="020B0609020204030204" pitchFamily="49" charset="0"/>
              </a:rPr>
              <a:t>IS NULL </a:t>
            </a:r>
            <a:endParaRPr lang="en-US" dirty="0"/>
          </a:p>
          <a:p>
            <a:pPr>
              <a:buNone/>
            </a:pPr>
            <a:r>
              <a:rPr lang="en-US" sz="1800" dirty="0">
                <a:solidFill>
                  <a:srgbClr val="AA0D91"/>
                </a:solidFill>
                <a:effectLst/>
                <a:latin typeface="Consolas" panose="020B0609020204030204" pitchFamily="49" charset="0"/>
              </a:rPr>
              <a:t>OR </a:t>
            </a:r>
            <a:r>
              <a:rPr lang="en-US" sz="1800" dirty="0">
                <a:solidFill>
                  <a:srgbClr val="000000"/>
                </a:solidFill>
                <a:effectLst/>
                <a:latin typeface="Consolas" panose="020B0609020204030204" pitchFamily="49" charset="0"/>
              </a:rPr>
              <a:t>Gender </a:t>
            </a:r>
            <a:r>
              <a:rPr lang="en-US" sz="1800" dirty="0">
                <a:solidFill>
                  <a:srgbClr val="AA0D91"/>
                </a:solidFill>
                <a:effectLst/>
                <a:latin typeface="Consolas" panose="020B0609020204030204" pitchFamily="49" charset="0"/>
              </a:rPr>
              <a:t>IS NULL </a:t>
            </a:r>
            <a:endParaRPr lang="en-US" dirty="0"/>
          </a:p>
          <a:p>
            <a:pPr>
              <a:buNone/>
            </a:pPr>
            <a:r>
              <a:rPr lang="en-US" sz="1800" dirty="0">
                <a:solidFill>
                  <a:srgbClr val="AA0D91"/>
                </a:solidFill>
                <a:effectLst/>
                <a:latin typeface="Consolas" panose="020B0609020204030204" pitchFamily="49" charset="0"/>
              </a:rPr>
              <a:t>OR </a:t>
            </a:r>
            <a:r>
              <a:rPr lang="en-US" sz="1800" dirty="0">
                <a:solidFill>
                  <a:srgbClr val="000000"/>
                </a:solidFill>
                <a:effectLst/>
                <a:latin typeface="Consolas" panose="020B0609020204030204" pitchFamily="49" charset="0"/>
              </a:rPr>
              <a:t>Age </a:t>
            </a:r>
            <a:r>
              <a:rPr lang="en-US" sz="1800" dirty="0">
                <a:solidFill>
                  <a:srgbClr val="AA0D91"/>
                </a:solidFill>
                <a:effectLst/>
                <a:latin typeface="Consolas" panose="020B0609020204030204" pitchFamily="49" charset="0"/>
              </a:rPr>
              <a:t>IS NULL </a:t>
            </a:r>
            <a:endParaRPr lang="en-US" dirty="0"/>
          </a:p>
          <a:p>
            <a:pPr>
              <a:buNone/>
            </a:pPr>
            <a:r>
              <a:rPr lang="en-US" sz="1800" dirty="0">
                <a:solidFill>
                  <a:srgbClr val="AA0D91"/>
                </a:solidFill>
                <a:effectLst/>
                <a:latin typeface="Consolas" panose="020B0609020204030204" pitchFamily="49" charset="0"/>
              </a:rPr>
              <a:t>OR </a:t>
            </a:r>
            <a:r>
              <a:rPr lang="en-US" sz="1800" dirty="0">
                <a:solidFill>
                  <a:srgbClr val="000000"/>
                </a:solidFill>
                <a:effectLst/>
                <a:latin typeface="Consolas" panose="020B0609020204030204" pitchFamily="49" charset="0"/>
              </a:rPr>
              <a:t>Department </a:t>
            </a:r>
            <a:r>
              <a:rPr lang="en-US" sz="1800" dirty="0">
                <a:solidFill>
                  <a:srgbClr val="AA0D91"/>
                </a:solidFill>
                <a:effectLst/>
                <a:latin typeface="Consolas" panose="020B0609020204030204" pitchFamily="49" charset="0"/>
              </a:rPr>
              <a:t>IS NULL </a:t>
            </a:r>
            <a:endParaRPr lang="en-US" dirty="0"/>
          </a:p>
          <a:p>
            <a:pPr>
              <a:buNone/>
            </a:pPr>
            <a:r>
              <a:rPr lang="en-US" sz="1800" dirty="0">
                <a:solidFill>
                  <a:srgbClr val="AA0D91"/>
                </a:solidFill>
                <a:effectLst/>
                <a:latin typeface="Consolas" panose="020B0609020204030204" pitchFamily="49" charset="0"/>
              </a:rPr>
              <a:t>OR </a:t>
            </a:r>
            <a:r>
              <a:rPr lang="en-US" sz="1800" dirty="0">
                <a:solidFill>
                  <a:srgbClr val="000000"/>
                </a:solidFill>
                <a:effectLst/>
                <a:latin typeface="Consolas" panose="020B0609020204030204" pitchFamily="49" charset="0"/>
              </a:rPr>
              <a:t>Salary </a:t>
            </a:r>
            <a:r>
              <a:rPr lang="en-US" sz="1800" dirty="0">
                <a:solidFill>
                  <a:srgbClr val="AA0D91"/>
                </a:solidFill>
                <a:effectLst/>
                <a:latin typeface="Consolas" panose="020B0609020204030204" pitchFamily="49" charset="0"/>
              </a:rPr>
              <a:t>IS NULL</a:t>
            </a:r>
            <a:r>
              <a:rPr lang="en-US" sz="1800" dirty="0">
                <a:solidFill>
                  <a:srgbClr val="000000"/>
                </a:solidFill>
                <a:effectLst/>
                <a:latin typeface="Consolas" panose="020B0609020204030204" pitchFamily="49" charset="0"/>
              </a:rPr>
              <a:t>;</a:t>
            </a:r>
            <a:endParaRPr lang="en-US" dirty="0"/>
          </a:p>
        </p:txBody>
      </p:sp>
      <p:sp>
        <p:nvSpPr>
          <p:cNvPr id="11" name="Title 4">
            <a:extLst>
              <a:ext uri="{FF2B5EF4-FFF2-40B4-BE49-F238E27FC236}">
                <a16:creationId xmlns:a16="http://schemas.microsoft.com/office/drawing/2014/main" id="{69BFB52D-E175-2F5B-2BBA-EA274CAAC4AC}"/>
              </a:ext>
            </a:extLst>
          </p:cNvPr>
          <p:cNvSpPr>
            <a:spLocks noGrp="1"/>
          </p:cNvSpPr>
          <p:nvPr>
            <p:ph type="title"/>
          </p:nvPr>
        </p:nvSpPr>
        <p:spPr>
          <a:xfrm>
            <a:off x="381000" y="381001"/>
            <a:ext cx="11430000" cy="939800"/>
          </a:xfrm>
        </p:spPr>
        <p:txBody>
          <a:bodyPr/>
          <a:lstStyle/>
          <a:p>
            <a:r>
              <a:rPr lang="en-US" dirty="0"/>
              <a:t>SQL Codes</a:t>
            </a:r>
          </a:p>
        </p:txBody>
      </p:sp>
      <p:pic>
        <p:nvPicPr>
          <p:cNvPr id="12" name="Picture 11" descr="A blue feather with a line drawn on it&#10;&#10;AI-generated content may be incorrect.">
            <a:extLst>
              <a:ext uri="{FF2B5EF4-FFF2-40B4-BE49-F238E27FC236}">
                <a16:creationId xmlns:a16="http://schemas.microsoft.com/office/drawing/2014/main" id="{08DE1932-3637-878B-42B8-1917FB114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986041"/>
          </a:xfrm>
          <a:prstGeom prst="rect">
            <a:avLst/>
          </a:prstGeom>
        </p:spPr>
      </p:pic>
    </p:spTree>
    <p:extLst>
      <p:ext uri="{BB962C8B-B14F-4D97-AF65-F5344CB8AC3E}">
        <p14:creationId xmlns:p14="http://schemas.microsoft.com/office/powerpoint/2010/main" val="2289841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E547C-1A2C-29AD-5183-232F73482E2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5652E8-CA6E-3E41-8CF8-8AA44F7C1A1C}"/>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18</a:t>
            </a:fld>
            <a:endParaRPr lang="en-US" dirty="0"/>
          </a:p>
        </p:txBody>
      </p:sp>
      <p:sp>
        <p:nvSpPr>
          <p:cNvPr id="10" name="Rectangle 9">
            <a:extLst>
              <a:ext uri="{FF2B5EF4-FFF2-40B4-BE49-F238E27FC236}">
                <a16:creationId xmlns:a16="http://schemas.microsoft.com/office/drawing/2014/main" id="{5A0309A8-5C33-E860-0011-D29FE65D97A2}"/>
              </a:ext>
            </a:extLst>
          </p:cNvPr>
          <p:cNvSpPr/>
          <p:nvPr/>
        </p:nvSpPr>
        <p:spPr>
          <a:xfrm>
            <a:off x="977900" y="1320800"/>
            <a:ext cx="9702800" cy="49403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800" dirty="0">
                <a:solidFill>
                  <a:srgbClr val="006A00"/>
                </a:solidFill>
                <a:effectLst/>
                <a:latin typeface="Consolas" panose="020B0609020204030204" pitchFamily="49" charset="0"/>
              </a:rPr>
              <a:t>--Remove invalid salary values </a:t>
            </a:r>
            <a:endParaRPr lang="en-US" dirty="0"/>
          </a:p>
          <a:p>
            <a:pPr>
              <a:buNone/>
            </a:pPr>
            <a:r>
              <a:rPr lang="en-US" sz="1800" dirty="0">
                <a:solidFill>
                  <a:srgbClr val="AA0D91"/>
                </a:solidFill>
                <a:effectLst/>
                <a:latin typeface="Consolas" panose="020B0609020204030204" pitchFamily="49" charset="0"/>
              </a:rPr>
              <a:t>DELETE FROM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WHERE </a:t>
            </a:r>
            <a:r>
              <a:rPr lang="en-US" sz="1800" dirty="0">
                <a:solidFill>
                  <a:srgbClr val="000000"/>
                </a:solidFill>
                <a:effectLst/>
                <a:latin typeface="Consolas" panose="020B0609020204030204" pitchFamily="49" charset="0"/>
              </a:rPr>
              <a:t>Salary &lt;= </a:t>
            </a:r>
            <a:r>
              <a:rPr lang="en-US" sz="1800" dirty="0">
                <a:solidFill>
                  <a:srgbClr val="1C00CF"/>
                </a:solidFill>
                <a:effectLst/>
                <a:latin typeface="Consolas" panose="020B0609020204030204" pitchFamily="49" charset="0"/>
              </a:rPr>
              <a:t>0</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006A00"/>
                </a:solidFill>
                <a:effectLst/>
                <a:latin typeface="Consolas" panose="020B0609020204030204" pitchFamily="49" charset="0"/>
              </a:rPr>
              <a:t>--Remove employees with unrealistic ages </a:t>
            </a:r>
            <a:endParaRPr lang="en-US" dirty="0"/>
          </a:p>
          <a:p>
            <a:pPr>
              <a:buNone/>
            </a:pPr>
            <a:r>
              <a:rPr lang="en-US" sz="1800" dirty="0">
                <a:solidFill>
                  <a:srgbClr val="AA0D91"/>
                </a:solidFill>
                <a:effectLst/>
                <a:latin typeface="Consolas" panose="020B0609020204030204" pitchFamily="49" charset="0"/>
              </a:rPr>
              <a:t>DELETE FROM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WHERE </a:t>
            </a:r>
            <a:r>
              <a:rPr lang="en-US" sz="1800" dirty="0">
                <a:solidFill>
                  <a:srgbClr val="000000"/>
                </a:solidFill>
                <a:effectLst/>
                <a:latin typeface="Consolas" panose="020B0609020204030204" pitchFamily="49" charset="0"/>
              </a:rPr>
              <a:t>Age &lt; </a:t>
            </a:r>
            <a:r>
              <a:rPr lang="en-US" sz="1800" dirty="0">
                <a:solidFill>
                  <a:srgbClr val="1C00CF"/>
                </a:solidFill>
                <a:effectLst/>
                <a:latin typeface="Consolas" panose="020B0609020204030204" pitchFamily="49" charset="0"/>
              </a:rPr>
              <a:t>18 </a:t>
            </a:r>
            <a:r>
              <a:rPr lang="en-US" sz="1800" dirty="0">
                <a:solidFill>
                  <a:srgbClr val="AA0D91"/>
                </a:solidFill>
                <a:effectLst/>
                <a:latin typeface="Consolas" panose="020B0609020204030204" pitchFamily="49" charset="0"/>
              </a:rPr>
              <a:t>OR </a:t>
            </a:r>
            <a:r>
              <a:rPr lang="en-US" sz="1800" dirty="0">
                <a:solidFill>
                  <a:srgbClr val="000000"/>
                </a:solidFill>
                <a:effectLst/>
                <a:latin typeface="Consolas" panose="020B0609020204030204" pitchFamily="49" charset="0"/>
              </a:rPr>
              <a:t>Age &gt; </a:t>
            </a:r>
            <a:r>
              <a:rPr lang="en-US" sz="1800" dirty="0">
                <a:solidFill>
                  <a:srgbClr val="1C00CF"/>
                </a:solidFill>
                <a:effectLst/>
                <a:latin typeface="Consolas" panose="020B0609020204030204" pitchFamily="49" charset="0"/>
              </a:rPr>
              <a:t>70</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006A00"/>
                </a:solidFill>
                <a:effectLst/>
                <a:latin typeface="Consolas" panose="020B0609020204030204" pitchFamily="49" charset="0"/>
              </a:rPr>
              <a:t>--Change the department of employee id(9758-DE2F) from Technology into Sales </a:t>
            </a:r>
            <a:endParaRPr lang="en-US" dirty="0"/>
          </a:p>
          <a:p>
            <a:pPr>
              <a:buNone/>
            </a:pPr>
            <a:r>
              <a:rPr lang="en-US" sz="1800" dirty="0">
                <a:solidFill>
                  <a:srgbClr val="AA0D91"/>
                </a:solidFill>
                <a:effectLst/>
                <a:latin typeface="Consolas" panose="020B0609020204030204" pitchFamily="49" charset="0"/>
              </a:rPr>
              <a:t>UPDATE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SET </a:t>
            </a:r>
            <a:r>
              <a:rPr lang="en-US" sz="1800" dirty="0">
                <a:solidFill>
                  <a:srgbClr val="000000"/>
                </a:solidFill>
                <a:effectLst/>
                <a:latin typeface="Consolas" panose="020B0609020204030204" pitchFamily="49" charset="0"/>
              </a:rPr>
              <a:t>Department = </a:t>
            </a:r>
            <a:r>
              <a:rPr lang="en-US" sz="1800" dirty="0">
                <a:solidFill>
                  <a:srgbClr val="C41A16"/>
                </a:solidFill>
                <a:effectLst/>
                <a:latin typeface="Consolas" panose="020B0609020204030204" pitchFamily="49" charset="0"/>
              </a:rPr>
              <a:t>'Sales'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EmployeeID</a:t>
            </a:r>
            <a:r>
              <a:rPr lang="en-US" sz="1800" dirty="0">
                <a:solidFill>
                  <a:srgbClr val="000000"/>
                </a:solidFill>
                <a:effectLst/>
                <a:latin typeface="Consolas" panose="020B0609020204030204" pitchFamily="49" charset="0"/>
              </a:rPr>
              <a:t> = </a:t>
            </a:r>
            <a:r>
              <a:rPr lang="en-US" sz="1800" dirty="0">
                <a:solidFill>
                  <a:srgbClr val="C41A16"/>
                </a:solidFill>
                <a:effectLst/>
                <a:latin typeface="Consolas" panose="020B0609020204030204" pitchFamily="49" charset="0"/>
              </a:rPr>
              <a:t>'9758-DE2F'</a:t>
            </a:r>
            <a:r>
              <a:rPr lang="en-US" sz="1800" dirty="0">
                <a:solidFill>
                  <a:srgbClr val="000000"/>
                </a:solidFill>
                <a:effectLst/>
                <a:latin typeface="Consolas" panose="020B0609020204030204" pitchFamily="49" charset="0"/>
              </a:rPr>
              <a:t>;</a:t>
            </a:r>
            <a:endParaRPr lang="en-US" dirty="0"/>
          </a:p>
        </p:txBody>
      </p:sp>
      <p:pic>
        <p:nvPicPr>
          <p:cNvPr id="3" name="Picture 2" descr="A blue feather with a line drawn on it&#10;&#10;AI-generated content may be incorrect.">
            <a:extLst>
              <a:ext uri="{FF2B5EF4-FFF2-40B4-BE49-F238E27FC236}">
                <a16:creationId xmlns:a16="http://schemas.microsoft.com/office/drawing/2014/main" id="{CB85DCAE-9DFE-AB08-F447-C215A1389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986041"/>
          </a:xfrm>
          <a:prstGeom prst="rect">
            <a:avLst/>
          </a:prstGeom>
        </p:spPr>
      </p:pic>
    </p:spTree>
    <p:extLst>
      <p:ext uri="{BB962C8B-B14F-4D97-AF65-F5344CB8AC3E}">
        <p14:creationId xmlns:p14="http://schemas.microsoft.com/office/powerpoint/2010/main" val="3190634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4A09A-B10C-ACE4-77AC-95A04F06B26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87E34E-319B-A4A2-EC9C-D1D2226D5476}"/>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19</a:t>
            </a:fld>
            <a:endParaRPr lang="en-US" dirty="0"/>
          </a:p>
        </p:txBody>
      </p:sp>
      <p:sp>
        <p:nvSpPr>
          <p:cNvPr id="10" name="Rectangle 9">
            <a:extLst>
              <a:ext uri="{FF2B5EF4-FFF2-40B4-BE49-F238E27FC236}">
                <a16:creationId xmlns:a16="http://schemas.microsoft.com/office/drawing/2014/main" id="{3C095DA1-4867-984D-76B0-E67355A4D7DD}"/>
              </a:ext>
            </a:extLst>
          </p:cNvPr>
          <p:cNvSpPr/>
          <p:nvPr/>
        </p:nvSpPr>
        <p:spPr>
          <a:xfrm>
            <a:off x="977900" y="1320800"/>
            <a:ext cx="9702800" cy="49403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800" dirty="0">
                <a:solidFill>
                  <a:srgbClr val="006A00"/>
                </a:solidFill>
                <a:effectLst/>
                <a:latin typeface="Consolas" panose="020B0609020204030204" pitchFamily="49" charset="0"/>
              </a:rPr>
              <a:t>--Cleaning </a:t>
            </a:r>
            <a:r>
              <a:rPr lang="en-US" sz="1800" dirty="0" err="1">
                <a:solidFill>
                  <a:srgbClr val="006A00"/>
                </a:solidFill>
                <a:effectLst/>
                <a:latin typeface="Consolas" panose="020B0609020204030204" pitchFamily="49" charset="0"/>
              </a:rPr>
              <a:t>Dim_SatisfiedLevel</a:t>
            </a:r>
            <a:r>
              <a:rPr lang="en-US" sz="1800" dirty="0">
                <a:solidFill>
                  <a:srgbClr val="006A00"/>
                </a:solidFill>
                <a:effectLst/>
                <a:latin typeface="Consolas" panose="020B0609020204030204" pitchFamily="49" charset="0"/>
              </a:rPr>
              <a:t> Table </a:t>
            </a:r>
            <a:endParaRPr lang="en-US" dirty="0"/>
          </a:p>
          <a:p>
            <a:pPr>
              <a:buNone/>
            </a:pPr>
            <a:r>
              <a:rPr lang="en-US" sz="1800" dirty="0">
                <a:solidFill>
                  <a:srgbClr val="AA0D91"/>
                </a:solidFill>
                <a:effectLst/>
                <a:latin typeface="Consolas" panose="020B0609020204030204" pitchFamily="49" charset="0"/>
              </a:rPr>
              <a:t>DELETE FROM </a:t>
            </a:r>
            <a:r>
              <a:rPr lang="en-US" sz="1800" dirty="0" err="1">
                <a:solidFill>
                  <a:srgbClr val="000000"/>
                </a:solidFill>
                <a:effectLst/>
                <a:latin typeface="Consolas" panose="020B0609020204030204" pitchFamily="49" charset="0"/>
              </a:rPr>
              <a:t>Dim_SatisfiedLevel</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SatisfactionLevel</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IS NULL </a:t>
            </a:r>
            <a:endParaRPr lang="en-US" dirty="0"/>
          </a:p>
          <a:p>
            <a:pPr>
              <a:buNone/>
            </a:pPr>
            <a:r>
              <a:rPr lang="en-US" sz="1800" dirty="0">
                <a:solidFill>
                  <a:srgbClr val="AA0D91"/>
                </a:solidFill>
                <a:effectLst/>
                <a:latin typeface="Consolas" panose="020B0609020204030204" pitchFamily="49" charset="0"/>
              </a:rPr>
              <a:t>OR </a:t>
            </a:r>
            <a:r>
              <a:rPr lang="en-US" sz="1800" dirty="0" err="1">
                <a:solidFill>
                  <a:srgbClr val="000000"/>
                </a:solidFill>
                <a:effectLst/>
                <a:latin typeface="Consolas" panose="020B0609020204030204" pitchFamily="49" charset="0"/>
              </a:rPr>
              <a:t>SatisfactionID</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NOT IN </a:t>
            </a:r>
            <a:r>
              <a:rPr lang="en-US" sz="1800" dirty="0">
                <a:solidFill>
                  <a:srgbClr val="000000"/>
                </a:solidFill>
                <a:effectLst/>
                <a:latin typeface="Consolas" panose="020B0609020204030204" pitchFamily="49" charset="0"/>
              </a:rPr>
              <a:t>(</a:t>
            </a:r>
            <a:r>
              <a:rPr lang="en-US" sz="1800" dirty="0">
                <a:solidFill>
                  <a:srgbClr val="1C00CF"/>
                </a:solidFill>
                <a:effectLst/>
                <a:latin typeface="Consolas" panose="020B0609020204030204" pitchFamily="49" charset="0"/>
              </a:rPr>
              <a:t>1</a:t>
            </a:r>
            <a:r>
              <a:rPr lang="en-US" sz="1800" dirty="0">
                <a:solidFill>
                  <a:srgbClr val="000000"/>
                </a:solidFill>
                <a:effectLst/>
                <a:latin typeface="Consolas" panose="020B0609020204030204" pitchFamily="49" charset="0"/>
              </a:rPr>
              <a:t>, </a:t>
            </a:r>
            <a:r>
              <a:rPr lang="en-US" sz="1800" dirty="0">
                <a:solidFill>
                  <a:srgbClr val="1C00CF"/>
                </a:solidFill>
                <a:effectLst/>
                <a:latin typeface="Consolas" panose="020B0609020204030204" pitchFamily="49" charset="0"/>
              </a:rPr>
              <a:t>2</a:t>
            </a:r>
            <a:r>
              <a:rPr lang="en-US" sz="1800" dirty="0">
                <a:solidFill>
                  <a:srgbClr val="000000"/>
                </a:solidFill>
                <a:effectLst/>
                <a:latin typeface="Consolas" panose="020B0609020204030204" pitchFamily="49" charset="0"/>
              </a:rPr>
              <a:t>, </a:t>
            </a:r>
            <a:r>
              <a:rPr lang="en-US" sz="1800" dirty="0">
                <a:solidFill>
                  <a:srgbClr val="1C00CF"/>
                </a:solidFill>
                <a:effectLst/>
                <a:latin typeface="Consolas" panose="020B0609020204030204" pitchFamily="49" charset="0"/>
              </a:rPr>
              <a:t>3</a:t>
            </a:r>
            <a:r>
              <a:rPr lang="en-US" sz="1800" dirty="0">
                <a:solidFill>
                  <a:srgbClr val="000000"/>
                </a:solidFill>
                <a:effectLst/>
                <a:latin typeface="Consolas" panose="020B0609020204030204" pitchFamily="49" charset="0"/>
              </a:rPr>
              <a:t>, </a:t>
            </a:r>
            <a:r>
              <a:rPr lang="en-US" sz="1800" dirty="0">
                <a:solidFill>
                  <a:srgbClr val="1C00CF"/>
                </a:solidFill>
                <a:effectLst/>
                <a:latin typeface="Consolas" panose="020B0609020204030204" pitchFamily="49" charset="0"/>
              </a:rPr>
              <a:t>4</a:t>
            </a:r>
            <a:r>
              <a:rPr lang="en-US" sz="1800" dirty="0">
                <a:solidFill>
                  <a:srgbClr val="000000"/>
                </a:solidFill>
                <a:effectLst/>
                <a:latin typeface="Consolas" panose="020B0609020204030204" pitchFamily="49" charset="0"/>
              </a:rPr>
              <a:t>, </a:t>
            </a:r>
            <a:r>
              <a:rPr lang="en-US" sz="1800" dirty="0">
                <a:solidFill>
                  <a:srgbClr val="1C00CF"/>
                </a:solidFill>
                <a:effectLst/>
                <a:latin typeface="Consolas" panose="020B0609020204030204" pitchFamily="49" charset="0"/>
              </a:rPr>
              <a:t>5</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006A00"/>
                </a:solidFill>
                <a:effectLst/>
                <a:latin typeface="Consolas" panose="020B0609020204030204" pitchFamily="49" charset="0"/>
              </a:rPr>
              <a:t>--Ensuring Referential Integrity </a:t>
            </a:r>
            <a:endParaRPr lang="en-US" dirty="0"/>
          </a:p>
          <a:p>
            <a:pPr>
              <a:buNone/>
            </a:pPr>
            <a:r>
              <a:rPr lang="en-US" sz="1800" dirty="0">
                <a:solidFill>
                  <a:srgbClr val="006A00"/>
                </a:solidFill>
                <a:effectLst/>
                <a:latin typeface="Consolas" panose="020B0609020204030204" pitchFamily="49" charset="0"/>
              </a:rPr>
              <a:t>--Remove employees with invalid education levels </a:t>
            </a:r>
            <a:endParaRPr lang="en-US" dirty="0"/>
          </a:p>
          <a:p>
            <a:pPr>
              <a:buNone/>
            </a:pPr>
            <a:r>
              <a:rPr lang="en-US" sz="1800" dirty="0">
                <a:solidFill>
                  <a:srgbClr val="AA0D91"/>
                </a:solidFill>
                <a:effectLst/>
                <a:latin typeface="Consolas" panose="020B0609020204030204" pitchFamily="49" charset="0"/>
              </a:rPr>
              <a:t>DELETE FROM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EducationLevelID</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NOT IN </a:t>
            </a:r>
            <a:r>
              <a:rPr lang="en-US" sz="1800" dirty="0">
                <a:solidFill>
                  <a:srgbClr val="000000"/>
                </a:solidFill>
                <a:effectLst/>
                <a:latin typeface="Consolas" panose="020B0609020204030204" pitchFamily="49" charset="0"/>
              </a:rPr>
              <a:t>(</a:t>
            </a:r>
            <a:r>
              <a:rPr lang="en-US" sz="1800" dirty="0">
                <a:solidFill>
                  <a:srgbClr val="AA0D91"/>
                </a:solidFill>
                <a:effectLst/>
                <a:latin typeface="Consolas" panose="020B0609020204030204" pitchFamily="49" charset="0"/>
              </a:rPr>
              <a:t>SELECT </a:t>
            </a:r>
            <a:r>
              <a:rPr lang="en-US" sz="1800" dirty="0" err="1">
                <a:solidFill>
                  <a:srgbClr val="000000"/>
                </a:solidFill>
                <a:effectLst/>
                <a:latin typeface="Consolas" panose="020B0609020204030204" pitchFamily="49" charset="0"/>
              </a:rPr>
              <a:t>EducationLevelID</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FROM </a:t>
            </a:r>
            <a:r>
              <a:rPr lang="en-US" sz="1800" dirty="0" err="1">
                <a:solidFill>
                  <a:srgbClr val="000000"/>
                </a:solidFill>
                <a:effectLst/>
                <a:latin typeface="Consolas" panose="020B0609020204030204" pitchFamily="49" charset="0"/>
              </a:rPr>
              <a:t>Dim_EducationLevel</a:t>
            </a:r>
            <a:r>
              <a:rPr lang="en-US" sz="1800" dirty="0">
                <a:solidFill>
                  <a:srgbClr val="000000"/>
                </a:solidFill>
                <a:effectLst/>
                <a:latin typeface="Consolas" panose="020B0609020204030204" pitchFamily="49" charset="0"/>
              </a:rPr>
              <a:t>);</a:t>
            </a:r>
            <a:endParaRPr lang="en-US" dirty="0"/>
          </a:p>
        </p:txBody>
      </p:sp>
      <p:pic>
        <p:nvPicPr>
          <p:cNvPr id="3" name="Picture 2" descr="A blue feather with a line drawn on it&#10;&#10;AI-generated content may be incorrect.">
            <a:extLst>
              <a:ext uri="{FF2B5EF4-FFF2-40B4-BE49-F238E27FC236}">
                <a16:creationId xmlns:a16="http://schemas.microsoft.com/office/drawing/2014/main" id="{844F4892-463B-738D-0DB2-4CE0F035E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986041"/>
          </a:xfrm>
          <a:prstGeom prst="rect">
            <a:avLst/>
          </a:prstGeom>
        </p:spPr>
      </p:pic>
    </p:spTree>
    <p:extLst>
      <p:ext uri="{BB962C8B-B14F-4D97-AF65-F5344CB8AC3E}">
        <p14:creationId xmlns:p14="http://schemas.microsoft.com/office/powerpoint/2010/main" val="145577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A4A7895-3FBB-9134-6284-4A5950F5B493}"/>
              </a:ext>
            </a:extLst>
          </p:cNvPr>
          <p:cNvSpPr>
            <a:spLocks noGrp="1"/>
          </p:cNvSpPr>
          <p:nvPr>
            <p:ph type="ctrTitle"/>
          </p:nvPr>
        </p:nvSpPr>
        <p:spPr>
          <a:xfrm>
            <a:off x="-1239456" y="765315"/>
            <a:ext cx="4831209" cy="2266121"/>
          </a:xfrm>
        </p:spPr>
        <p:txBody>
          <a:bodyPr/>
          <a:lstStyle/>
          <a:p>
            <a:r>
              <a:rPr lang="en-US" dirty="0"/>
              <a:t>Agenda</a:t>
            </a:r>
          </a:p>
        </p:txBody>
      </p:sp>
      <p:sp>
        <p:nvSpPr>
          <p:cNvPr id="9" name="Content Placeholder 8">
            <a:extLst>
              <a:ext uri="{FF2B5EF4-FFF2-40B4-BE49-F238E27FC236}">
                <a16:creationId xmlns:a16="http://schemas.microsoft.com/office/drawing/2014/main" id="{49F04B66-5C68-5FD6-773C-3016CF0ACCE4}"/>
              </a:ext>
            </a:extLst>
          </p:cNvPr>
          <p:cNvSpPr>
            <a:spLocks noGrp="1"/>
          </p:cNvSpPr>
          <p:nvPr>
            <p:ph sz="quarter" idx="11"/>
          </p:nvPr>
        </p:nvSpPr>
        <p:spPr>
          <a:xfrm>
            <a:off x="1376901" y="3031436"/>
            <a:ext cx="4831209" cy="3478944"/>
          </a:xfrm>
        </p:spPr>
        <p:txBody>
          <a:bodyPr/>
          <a:lstStyle/>
          <a:p>
            <a:pPr algn="l"/>
            <a:r>
              <a:rPr lang="en-US" dirty="0"/>
              <a:t>Executive Summary</a:t>
            </a:r>
          </a:p>
          <a:p>
            <a:pPr algn="l"/>
            <a:r>
              <a:rPr lang="en-US" dirty="0"/>
              <a:t>Project Objectives</a:t>
            </a:r>
          </a:p>
          <a:p>
            <a:pPr algn="l"/>
            <a:r>
              <a:rPr lang="en-US" dirty="0"/>
              <a:t>Data Cleaning &amp; Modeling</a:t>
            </a:r>
          </a:p>
          <a:p>
            <a:pPr algn="l"/>
            <a:r>
              <a:rPr lang="en-US" dirty="0"/>
              <a:t>The * schema</a:t>
            </a:r>
          </a:p>
          <a:p>
            <a:pPr algn="l"/>
            <a:r>
              <a:rPr lang="en-US" dirty="0"/>
              <a:t>Dax code</a:t>
            </a:r>
          </a:p>
          <a:p>
            <a:pPr algn="l"/>
            <a:r>
              <a:rPr lang="en-US" dirty="0"/>
              <a:t>Calculated Measure Table</a:t>
            </a:r>
          </a:p>
          <a:p>
            <a:pPr algn="l"/>
            <a:r>
              <a:rPr lang="en-US" dirty="0"/>
              <a:t>SQL codes</a:t>
            </a:r>
          </a:p>
        </p:txBody>
      </p:sp>
      <p:sp>
        <p:nvSpPr>
          <p:cNvPr id="17" name="Slide Number Placeholder 16">
            <a:extLst>
              <a:ext uri="{FF2B5EF4-FFF2-40B4-BE49-F238E27FC236}">
                <a16:creationId xmlns:a16="http://schemas.microsoft.com/office/drawing/2014/main" id="{E1F36102-91E3-B5B6-05D2-563D2642C9AC}"/>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2</a:t>
            </a:fld>
            <a:endParaRPr lang="en-US" dirty="0"/>
          </a:p>
        </p:txBody>
      </p:sp>
      <p:pic>
        <p:nvPicPr>
          <p:cNvPr id="5" name="Picture Placeholder 4" descr="A person holding a circle with icons&#10;&#10;AI-generated content may be incorrect.">
            <a:extLst>
              <a:ext uri="{FF2B5EF4-FFF2-40B4-BE49-F238E27FC236}">
                <a16:creationId xmlns:a16="http://schemas.microsoft.com/office/drawing/2014/main" id="{DB6BB3C1-930D-3522-4B2D-A6229D408A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8673" r="8673"/>
          <a:stretch>
            <a:fillRect/>
          </a:stretch>
        </p:blipFill>
        <p:spPr/>
      </p:pic>
      <p:pic>
        <p:nvPicPr>
          <p:cNvPr id="10" name="Picture 9" descr="A blue feather with a line drawn on it&#10;&#10;AI-generated content may be incorrect.">
            <a:extLst>
              <a:ext uri="{FF2B5EF4-FFF2-40B4-BE49-F238E27FC236}">
                <a16:creationId xmlns:a16="http://schemas.microsoft.com/office/drawing/2014/main" id="{8A943FF4-F7C2-AA43-8219-5697145D7D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0575" y="334759"/>
            <a:ext cx="2016539" cy="1416457"/>
          </a:xfrm>
          <a:prstGeom prst="rect">
            <a:avLst/>
          </a:prstGeom>
        </p:spPr>
      </p:pic>
    </p:spTree>
    <p:extLst>
      <p:ext uri="{BB962C8B-B14F-4D97-AF65-F5344CB8AC3E}">
        <p14:creationId xmlns:p14="http://schemas.microsoft.com/office/powerpoint/2010/main" val="2403403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54D9F-25B7-B159-DFCF-33C594035AC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98B273-C3F6-1586-EF15-1BA7DBC3056E}"/>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20</a:t>
            </a:fld>
            <a:endParaRPr lang="en-US" dirty="0"/>
          </a:p>
        </p:txBody>
      </p:sp>
      <p:sp>
        <p:nvSpPr>
          <p:cNvPr id="10" name="Rectangle 9">
            <a:extLst>
              <a:ext uri="{FF2B5EF4-FFF2-40B4-BE49-F238E27FC236}">
                <a16:creationId xmlns:a16="http://schemas.microsoft.com/office/drawing/2014/main" id="{693A9633-A4B2-7484-8886-7D13D28AABA7}"/>
              </a:ext>
            </a:extLst>
          </p:cNvPr>
          <p:cNvSpPr/>
          <p:nvPr/>
        </p:nvSpPr>
        <p:spPr>
          <a:xfrm>
            <a:off x="977900" y="1320800"/>
            <a:ext cx="9702800" cy="49403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800" dirty="0">
                <a:solidFill>
                  <a:srgbClr val="006A00"/>
                </a:solidFill>
                <a:effectLst/>
                <a:latin typeface="Consolas" panose="020B0609020204030204" pitchFamily="49" charset="0"/>
              </a:rPr>
              <a:t>--Remove performance ratings for non-existent employees </a:t>
            </a:r>
            <a:endParaRPr lang="en-US" dirty="0"/>
          </a:p>
          <a:p>
            <a:pPr>
              <a:buNone/>
            </a:pPr>
            <a:r>
              <a:rPr lang="en-US" sz="1800" dirty="0">
                <a:solidFill>
                  <a:srgbClr val="AA0D91"/>
                </a:solidFill>
                <a:effectLst/>
                <a:latin typeface="Consolas" panose="020B0609020204030204" pitchFamily="49" charset="0"/>
              </a:rPr>
              <a:t>DELETE FROM </a:t>
            </a:r>
            <a:r>
              <a:rPr lang="en-US" sz="1800" dirty="0" err="1">
                <a:solidFill>
                  <a:srgbClr val="000000"/>
                </a:solidFill>
                <a:effectLst/>
                <a:latin typeface="Consolas" panose="020B0609020204030204" pitchFamily="49" charset="0"/>
              </a:rPr>
              <a:t>fact_PerformanceRating</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EmployeeID</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NOT IN </a:t>
            </a:r>
            <a:r>
              <a:rPr lang="en-US" sz="1800" dirty="0">
                <a:solidFill>
                  <a:srgbClr val="000000"/>
                </a:solidFill>
                <a:effectLst/>
                <a:latin typeface="Consolas" panose="020B0609020204030204" pitchFamily="49" charset="0"/>
              </a:rPr>
              <a:t>(</a:t>
            </a:r>
            <a:r>
              <a:rPr lang="en-US" sz="1800" dirty="0">
                <a:solidFill>
                  <a:srgbClr val="AA0D91"/>
                </a:solidFill>
                <a:effectLst/>
                <a:latin typeface="Consolas" panose="020B0609020204030204" pitchFamily="49" charset="0"/>
              </a:rPr>
              <a:t>SELECT </a:t>
            </a:r>
            <a:r>
              <a:rPr lang="en-US" sz="1800" dirty="0" err="1">
                <a:solidFill>
                  <a:srgbClr val="000000"/>
                </a:solidFill>
                <a:effectLst/>
                <a:latin typeface="Consolas" panose="020B0609020204030204" pitchFamily="49" charset="0"/>
              </a:rPr>
              <a:t>EmployeeID</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FROM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006A00"/>
                </a:solidFill>
                <a:effectLst/>
                <a:latin typeface="Consolas" panose="020B0609020204030204" pitchFamily="49" charset="0"/>
              </a:rPr>
              <a:t>--Normalize </a:t>
            </a:r>
            <a:r>
              <a:rPr lang="en-US" sz="1800" dirty="0" err="1">
                <a:solidFill>
                  <a:srgbClr val="006A00"/>
                </a:solidFill>
                <a:effectLst/>
                <a:latin typeface="Consolas" panose="020B0609020204030204" pitchFamily="49" charset="0"/>
              </a:rPr>
              <a:t>OverTime</a:t>
            </a:r>
            <a:r>
              <a:rPr lang="en-US" sz="1800" dirty="0">
                <a:solidFill>
                  <a:srgbClr val="006A00"/>
                </a:solidFill>
                <a:effectLst/>
                <a:latin typeface="Consolas" panose="020B0609020204030204" pitchFamily="49" charset="0"/>
              </a:rPr>
              <a:t> Values </a:t>
            </a:r>
            <a:endParaRPr lang="en-US" dirty="0"/>
          </a:p>
          <a:p>
            <a:pPr>
              <a:buNone/>
            </a:pPr>
            <a:r>
              <a:rPr lang="en-US" sz="1800" dirty="0">
                <a:solidFill>
                  <a:srgbClr val="AA0D91"/>
                </a:solidFill>
                <a:effectLst/>
                <a:latin typeface="Consolas" panose="020B0609020204030204" pitchFamily="49" charset="0"/>
              </a:rPr>
              <a:t>UPDATE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SET </a:t>
            </a:r>
            <a:r>
              <a:rPr lang="en-US" sz="1800" dirty="0" err="1">
                <a:solidFill>
                  <a:srgbClr val="000000"/>
                </a:solidFill>
                <a:effectLst/>
                <a:latin typeface="Consolas" panose="020B0609020204030204" pitchFamily="49" charset="0"/>
              </a:rPr>
              <a:t>OverTime</a:t>
            </a:r>
            <a:r>
              <a:rPr lang="en-US" sz="1800" dirty="0">
                <a:solidFill>
                  <a:srgbClr val="000000"/>
                </a:solidFill>
                <a:effectLst/>
                <a:latin typeface="Consolas" panose="020B0609020204030204" pitchFamily="49" charset="0"/>
              </a:rPr>
              <a:t> = </a:t>
            </a:r>
            <a:r>
              <a:rPr lang="en-US" sz="1800" dirty="0">
                <a:solidFill>
                  <a:srgbClr val="C41A16"/>
                </a:solidFill>
                <a:effectLst/>
                <a:latin typeface="Consolas" panose="020B0609020204030204" pitchFamily="49" charset="0"/>
              </a:rPr>
              <a:t>'Yes'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OverTime</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ILIKE </a:t>
            </a:r>
            <a:r>
              <a:rPr lang="en-US" sz="1800" dirty="0">
                <a:solidFill>
                  <a:srgbClr val="C41A16"/>
                </a:solidFill>
                <a:effectLst/>
                <a:latin typeface="Consolas" panose="020B0609020204030204" pitchFamily="49" charset="0"/>
              </a:rPr>
              <a:t>'yes' </a:t>
            </a:r>
            <a:r>
              <a:rPr lang="en-US" sz="1800" dirty="0">
                <a:solidFill>
                  <a:srgbClr val="AA0D91"/>
                </a:solidFill>
                <a:effectLst/>
                <a:latin typeface="Consolas" panose="020B0609020204030204" pitchFamily="49" charset="0"/>
              </a:rPr>
              <a:t>OR </a:t>
            </a:r>
            <a:r>
              <a:rPr lang="en-US" sz="1800" dirty="0" err="1">
                <a:solidFill>
                  <a:srgbClr val="000000"/>
                </a:solidFill>
                <a:effectLst/>
                <a:latin typeface="Consolas" panose="020B0609020204030204" pitchFamily="49" charset="0"/>
              </a:rPr>
              <a:t>OverTime</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ILIKE </a:t>
            </a:r>
            <a:r>
              <a:rPr lang="en-US" sz="1800" dirty="0">
                <a:solidFill>
                  <a:srgbClr val="C41A16"/>
                </a:solidFill>
                <a:effectLst/>
                <a:latin typeface="Consolas" panose="020B0609020204030204" pitchFamily="49" charset="0"/>
              </a:rPr>
              <a:t>'y' </a:t>
            </a:r>
            <a:r>
              <a:rPr lang="en-US" sz="1800" dirty="0">
                <a:solidFill>
                  <a:srgbClr val="AA0D91"/>
                </a:solidFill>
                <a:effectLst/>
                <a:latin typeface="Consolas" panose="020B0609020204030204" pitchFamily="49" charset="0"/>
              </a:rPr>
              <a:t>OR </a:t>
            </a:r>
            <a:r>
              <a:rPr lang="en-US" sz="1800" dirty="0" err="1">
                <a:solidFill>
                  <a:srgbClr val="000000"/>
                </a:solidFill>
                <a:effectLst/>
                <a:latin typeface="Consolas" panose="020B0609020204030204" pitchFamily="49" charset="0"/>
              </a:rPr>
              <a:t>OverTime</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ILIKE </a:t>
            </a:r>
            <a:r>
              <a:rPr lang="en-US" sz="1800" dirty="0">
                <a:solidFill>
                  <a:srgbClr val="C41A16"/>
                </a:solidFill>
                <a:effectLst/>
                <a:latin typeface="Consolas" panose="020B0609020204030204" pitchFamily="49" charset="0"/>
              </a:rPr>
              <a:t>'true' </a:t>
            </a:r>
            <a:r>
              <a:rPr lang="en-US" sz="1800" dirty="0">
                <a:solidFill>
                  <a:srgbClr val="AA0D91"/>
                </a:solidFill>
                <a:effectLst/>
                <a:latin typeface="Consolas" panose="020B0609020204030204" pitchFamily="49" charset="0"/>
              </a:rPr>
              <a:t>OR </a:t>
            </a:r>
            <a:r>
              <a:rPr lang="en-US" sz="1800" dirty="0" err="1">
                <a:solidFill>
                  <a:srgbClr val="000000"/>
                </a:solidFill>
                <a:effectLst/>
                <a:latin typeface="Consolas" panose="020B0609020204030204" pitchFamily="49" charset="0"/>
              </a:rPr>
              <a:t>OverTime</a:t>
            </a:r>
            <a:r>
              <a:rPr lang="en-US" sz="1800" dirty="0">
                <a:solidFill>
                  <a:srgbClr val="000000"/>
                </a:solidFill>
                <a:effectLst/>
                <a:latin typeface="Consolas" panose="020B0609020204030204" pitchFamily="49" charset="0"/>
              </a:rPr>
              <a:t> = </a:t>
            </a:r>
            <a:endParaRPr lang="en-US" dirty="0"/>
          </a:p>
          <a:p>
            <a:pPr>
              <a:buNone/>
            </a:pPr>
            <a:r>
              <a:rPr lang="en-US" sz="1800" dirty="0">
                <a:solidFill>
                  <a:srgbClr val="C41A16"/>
                </a:solidFill>
                <a:effectLst/>
                <a:latin typeface="Consolas" panose="020B0609020204030204" pitchFamily="49" charset="0"/>
              </a:rPr>
              <a:t>'1'</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UPDATE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SET </a:t>
            </a:r>
            <a:r>
              <a:rPr lang="en-US" sz="1800" dirty="0" err="1">
                <a:solidFill>
                  <a:srgbClr val="000000"/>
                </a:solidFill>
                <a:effectLst/>
                <a:latin typeface="Consolas" panose="020B0609020204030204" pitchFamily="49" charset="0"/>
              </a:rPr>
              <a:t>OverTime</a:t>
            </a:r>
            <a:r>
              <a:rPr lang="en-US" sz="1800" dirty="0">
                <a:solidFill>
                  <a:srgbClr val="000000"/>
                </a:solidFill>
                <a:effectLst/>
                <a:latin typeface="Consolas" panose="020B0609020204030204" pitchFamily="49" charset="0"/>
              </a:rPr>
              <a:t> = </a:t>
            </a:r>
            <a:r>
              <a:rPr lang="en-US" sz="1800" dirty="0">
                <a:solidFill>
                  <a:srgbClr val="C41A16"/>
                </a:solidFill>
                <a:effectLst/>
                <a:latin typeface="Consolas" panose="020B0609020204030204" pitchFamily="49" charset="0"/>
              </a:rPr>
              <a:t>'No'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OverTime</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ILIKE </a:t>
            </a:r>
            <a:r>
              <a:rPr lang="en-US" sz="1800" dirty="0">
                <a:solidFill>
                  <a:srgbClr val="C41A16"/>
                </a:solidFill>
                <a:effectLst/>
                <a:latin typeface="Consolas" panose="020B0609020204030204" pitchFamily="49" charset="0"/>
              </a:rPr>
              <a:t>'no' </a:t>
            </a:r>
            <a:r>
              <a:rPr lang="en-US" sz="1800" dirty="0">
                <a:solidFill>
                  <a:srgbClr val="AA0D91"/>
                </a:solidFill>
                <a:effectLst/>
                <a:latin typeface="Consolas" panose="020B0609020204030204" pitchFamily="49" charset="0"/>
              </a:rPr>
              <a:t>OR </a:t>
            </a:r>
            <a:r>
              <a:rPr lang="en-US" sz="1800" dirty="0" err="1">
                <a:solidFill>
                  <a:srgbClr val="000000"/>
                </a:solidFill>
                <a:effectLst/>
                <a:latin typeface="Consolas" panose="020B0609020204030204" pitchFamily="49" charset="0"/>
              </a:rPr>
              <a:t>OverTime</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ILIKE </a:t>
            </a:r>
            <a:r>
              <a:rPr lang="en-US" sz="1800" dirty="0">
                <a:solidFill>
                  <a:srgbClr val="C41A16"/>
                </a:solidFill>
                <a:effectLst/>
                <a:latin typeface="Consolas" panose="020B0609020204030204" pitchFamily="49" charset="0"/>
              </a:rPr>
              <a:t>'n' </a:t>
            </a:r>
            <a:r>
              <a:rPr lang="en-US" sz="1800" dirty="0">
                <a:solidFill>
                  <a:srgbClr val="AA0D91"/>
                </a:solidFill>
                <a:effectLst/>
                <a:latin typeface="Consolas" panose="020B0609020204030204" pitchFamily="49" charset="0"/>
              </a:rPr>
              <a:t>OR </a:t>
            </a:r>
            <a:r>
              <a:rPr lang="en-US" sz="1800" dirty="0" err="1">
                <a:solidFill>
                  <a:srgbClr val="000000"/>
                </a:solidFill>
                <a:effectLst/>
                <a:latin typeface="Consolas" panose="020B0609020204030204" pitchFamily="49" charset="0"/>
              </a:rPr>
              <a:t>OverTime</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ILIKE </a:t>
            </a:r>
            <a:r>
              <a:rPr lang="en-US" sz="1800" dirty="0">
                <a:solidFill>
                  <a:srgbClr val="C41A16"/>
                </a:solidFill>
                <a:effectLst/>
                <a:latin typeface="Consolas" panose="020B0609020204030204" pitchFamily="49" charset="0"/>
              </a:rPr>
              <a:t>'false' </a:t>
            </a:r>
            <a:r>
              <a:rPr lang="en-US" sz="1800" dirty="0">
                <a:solidFill>
                  <a:srgbClr val="AA0D91"/>
                </a:solidFill>
                <a:effectLst/>
                <a:latin typeface="Consolas" panose="020B0609020204030204" pitchFamily="49" charset="0"/>
              </a:rPr>
              <a:t>OR </a:t>
            </a:r>
            <a:r>
              <a:rPr lang="en-US" sz="1800" dirty="0" err="1">
                <a:solidFill>
                  <a:srgbClr val="000000"/>
                </a:solidFill>
                <a:effectLst/>
                <a:latin typeface="Consolas" panose="020B0609020204030204" pitchFamily="49" charset="0"/>
              </a:rPr>
              <a:t>OverTime</a:t>
            </a:r>
            <a:r>
              <a:rPr lang="en-US" sz="1800" dirty="0">
                <a:solidFill>
                  <a:srgbClr val="000000"/>
                </a:solidFill>
                <a:effectLst/>
                <a:latin typeface="Consolas" panose="020B0609020204030204" pitchFamily="49" charset="0"/>
              </a:rPr>
              <a:t> = </a:t>
            </a:r>
            <a:endParaRPr lang="en-US" dirty="0"/>
          </a:p>
          <a:p>
            <a:pPr>
              <a:buNone/>
            </a:pPr>
            <a:r>
              <a:rPr lang="en-US" sz="1800" dirty="0">
                <a:solidFill>
                  <a:srgbClr val="C41A16"/>
                </a:solidFill>
                <a:effectLst/>
                <a:latin typeface="Consolas" panose="020B0609020204030204" pitchFamily="49" charset="0"/>
              </a:rPr>
              <a:t>'0'</a:t>
            </a:r>
            <a:r>
              <a:rPr lang="en-US" sz="1800" dirty="0">
                <a:solidFill>
                  <a:srgbClr val="000000"/>
                </a:solidFill>
                <a:effectLst/>
                <a:latin typeface="Consolas" panose="020B0609020204030204" pitchFamily="49" charset="0"/>
              </a:rPr>
              <a:t>;</a:t>
            </a:r>
            <a:endParaRPr lang="en-US" dirty="0"/>
          </a:p>
        </p:txBody>
      </p:sp>
      <p:pic>
        <p:nvPicPr>
          <p:cNvPr id="3" name="Picture 2" descr="A blue feather with a line drawn on it&#10;&#10;AI-generated content may be incorrect.">
            <a:extLst>
              <a:ext uri="{FF2B5EF4-FFF2-40B4-BE49-F238E27FC236}">
                <a16:creationId xmlns:a16="http://schemas.microsoft.com/office/drawing/2014/main" id="{6F698AC7-C5DE-4988-EE88-BAE424879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986041"/>
          </a:xfrm>
          <a:prstGeom prst="rect">
            <a:avLst/>
          </a:prstGeom>
        </p:spPr>
      </p:pic>
    </p:spTree>
    <p:extLst>
      <p:ext uri="{BB962C8B-B14F-4D97-AF65-F5344CB8AC3E}">
        <p14:creationId xmlns:p14="http://schemas.microsoft.com/office/powerpoint/2010/main" val="2521440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7C2E0-AB5B-7BA8-D212-1D2F806CA2E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E8261-1923-4694-F54B-3C3F4F5841EA}"/>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21</a:t>
            </a:fld>
            <a:endParaRPr lang="en-US" dirty="0"/>
          </a:p>
        </p:txBody>
      </p:sp>
      <p:sp>
        <p:nvSpPr>
          <p:cNvPr id="10" name="Rectangle 9">
            <a:extLst>
              <a:ext uri="{FF2B5EF4-FFF2-40B4-BE49-F238E27FC236}">
                <a16:creationId xmlns:a16="http://schemas.microsoft.com/office/drawing/2014/main" id="{A6C8AC8F-2DC4-BC20-BEC1-4107755092A0}"/>
              </a:ext>
            </a:extLst>
          </p:cNvPr>
          <p:cNvSpPr/>
          <p:nvPr/>
        </p:nvSpPr>
        <p:spPr>
          <a:xfrm>
            <a:off x="977900" y="1320800"/>
            <a:ext cx="9702800" cy="49403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800" dirty="0">
                <a:solidFill>
                  <a:srgbClr val="006A00"/>
                </a:solidFill>
                <a:effectLst/>
                <a:latin typeface="Consolas" panose="020B0609020204030204" pitchFamily="49" charset="0"/>
              </a:rPr>
              <a:t>--Normalize Gender Values </a:t>
            </a:r>
            <a:endParaRPr lang="en-US" dirty="0"/>
          </a:p>
          <a:p>
            <a:pPr>
              <a:buNone/>
            </a:pPr>
            <a:r>
              <a:rPr lang="en-US" sz="1800" dirty="0">
                <a:solidFill>
                  <a:srgbClr val="AA0D91"/>
                </a:solidFill>
                <a:effectLst/>
                <a:latin typeface="Consolas" panose="020B0609020204030204" pitchFamily="49" charset="0"/>
              </a:rPr>
              <a:t>UPDATE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SET </a:t>
            </a:r>
            <a:r>
              <a:rPr lang="en-US" sz="1800" dirty="0">
                <a:solidFill>
                  <a:srgbClr val="000000"/>
                </a:solidFill>
                <a:effectLst/>
                <a:latin typeface="Consolas" panose="020B0609020204030204" pitchFamily="49" charset="0"/>
              </a:rPr>
              <a:t>Gender = </a:t>
            </a:r>
            <a:r>
              <a:rPr lang="en-US" sz="1800" dirty="0">
                <a:solidFill>
                  <a:srgbClr val="C41A16"/>
                </a:solidFill>
                <a:effectLst/>
                <a:latin typeface="Consolas" panose="020B0609020204030204" pitchFamily="49" charset="0"/>
              </a:rPr>
              <a:t>'Male' </a:t>
            </a:r>
            <a:endParaRPr lang="en-US" dirty="0"/>
          </a:p>
          <a:p>
            <a:pPr>
              <a:buNone/>
            </a:pPr>
            <a:r>
              <a:rPr lang="en-US" sz="1800" dirty="0">
                <a:solidFill>
                  <a:srgbClr val="AA0D91"/>
                </a:solidFill>
                <a:effectLst/>
                <a:latin typeface="Consolas" panose="020B0609020204030204" pitchFamily="49" charset="0"/>
              </a:rPr>
              <a:t>WHERE </a:t>
            </a:r>
            <a:r>
              <a:rPr lang="en-US" sz="1800" dirty="0">
                <a:solidFill>
                  <a:srgbClr val="000000"/>
                </a:solidFill>
                <a:effectLst/>
                <a:latin typeface="Consolas" panose="020B0609020204030204" pitchFamily="49" charset="0"/>
              </a:rPr>
              <a:t>Gender </a:t>
            </a:r>
            <a:r>
              <a:rPr lang="en-US" sz="1800" dirty="0">
                <a:solidFill>
                  <a:srgbClr val="AA0D91"/>
                </a:solidFill>
                <a:effectLst/>
                <a:latin typeface="Consolas" panose="020B0609020204030204" pitchFamily="49" charset="0"/>
              </a:rPr>
              <a:t>ILIKE </a:t>
            </a:r>
            <a:r>
              <a:rPr lang="en-US" sz="1800" dirty="0">
                <a:solidFill>
                  <a:srgbClr val="C41A16"/>
                </a:solidFill>
                <a:effectLst/>
                <a:latin typeface="Consolas" panose="020B0609020204030204" pitchFamily="49" charset="0"/>
              </a:rPr>
              <a:t>'m' </a:t>
            </a:r>
            <a:r>
              <a:rPr lang="en-US" sz="1800" dirty="0">
                <a:solidFill>
                  <a:srgbClr val="AA0D91"/>
                </a:solidFill>
                <a:effectLst/>
                <a:latin typeface="Consolas" panose="020B0609020204030204" pitchFamily="49" charset="0"/>
              </a:rPr>
              <a:t>OR </a:t>
            </a:r>
            <a:r>
              <a:rPr lang="en-US" sz="1800" dirty="0">
                <a:solidFill>
                  <a:srgbClr val="000000"/>
                </a:solidFill>
                <a:effectLst/>
                <a:latin typeface="Consolas" panose="020B0609020204030204" pitchFamily="49" charset="0"/>
              </a:rPr>
              <a:t>Gender </a:t>
            </a:r>
            <a:r>
              <a:rPr lang="en-US" sz="1800" dirty="0">
                <a:solidFill>
                  <a:srgbClr val="AA0D91"/>
                </a:solidFill>
                <a:effectLst/>
                <a:latin typeface="Consolas" panose="020B0609020204030204" pitchFamily="49" charset="0"/>
              </a:rPr>
              <a:t>ILIKE </a:t>
            </a:r>
            <a:r>
              <a:rPr lang="en-US" sz="1800" dirty="0">
                <a:solidFill>
                  <a:srgbClr val="C41A16"/>
                </a:solidFill>
                <a:effectLst/>
                <a:latin typeface="Consolas" panose="020B0609020204030204" pitchFamily="49" charset="0"/>
              </a:rPr>
              <a:t>'male'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UPDATE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SET </a:t>
            </a:r>
            <a:r>
              <a:rPr lang="en-US" sz="1800" dirty="0">
                <a:solidFill>
                  <a:srgbClr val="000000"/>
                </a:solidFill>
                <a:effectLst/>
                <a:latin typeface="Consolas" panose="020B0609020204030204" pitchFamily="49" charset="0"/>
              </a:rPr>
              <a:t>Gender = </a:t>
            </a:r>
            <a:r>
              <a:rPr lang="en-US" sz="1800" dirty="0">
                <a:solidFill>
                  <a:srgbClr val="C41A16"/>
                </a:solidFill>
                <a:effectLst/>
                <a:latin typeface="Consolas" panose="020B0609020204030204" pitchFamily="49" charset="0"/>
              </a:rPr>
              <a:t>'Female' </a:t>
            </a:r>
            <a:endParaRPr lang="en-US" dirty="0"/>
          </a:p>
          <a:p>
            <a:pPr>
              <a:buNone/>
            </a:pPr>
            <a:r>
              <a:rPr lang="en-US" sz="1800" dirty="0">
                <a:solidFill>
                  <a:srgbClr val="AA0D91"/>
                </a:solidFill>
                <a:effectLst/>
                <a:latin typeface="Consolas" panose="020B0609020204030204" pitchFamily="49" charset="0"/>
              </a:rPr>
              <a:t>WHERE </a:t>
            </a:r>
            <a:r>
              <a:rPr lang="en-US" sz="1800" dirty="0">
                <a:solidFill>
                  <a:srgbClr val="000000"/>
                </a:solidFill>
                <a:effectLst/>
                <a:latin typeface="Consolas" panose="020B0609020204030204" pitchFamily="49" charset="0"/>
              </a:rPr>
              <a:t>Gender </a:t>
            </a:r>
            <a:r>
              <a:rPr lang="en-US" sz="1800" dirty="0">
                <a:solidFill>
                  <a:srgbClr val="AA0D91"/>
                </a:solidFill>
                <a:effectLst/>
                <a:latin typeface="Consolas" panose="020B0609020204030204" pitchFamily="49" charset="0"/>
              </a:rPr>
              <a:t>ILIKE </a:t>
            </a:r>
            <a:r>
              <a:rPr lang="en-US" sz="1800" dirty="0">
                <a:solidFill>
                  <a:srgbClr val="C41A16"/>
                </a:solidFill>
                <a:effectLst/>
                <a:latin typeface="Consolas" panose="020B0609020204030204" pitchFamily="49" charset="0"/>
              </a:rPr>
              <a:t>'f' </a:t>
            </a:r>
            <a:r>
              <a:rPr lang="en-US" sz="1800" dirty="0">
                <a:solidFill>
                  <a:srgbClr val="AA0D91"/>
                </a:solidFill>
                <a:effectLst/>
                <a:latin typeface="Consolas" panose="020B0609020204030204" pitchFamily="49" charset="0"/>
              </a:rPr>
              <a:t>OR </a:t>
            </a:r>
            <a:r>
              <a:rPr lang="en-US" sz="1800" dirty="0">
                <a:solidFill>
                  <a:srgbClr val="000000"/>
                </a:solidFill>
                <a:effectLst/>
                <a:latin typeface="Consolas" panose="020B0609020204030204" pitchFamily="49" charset="0"/>
              </a:rPr>
              <a:t>Gender </a:t>
            </a:r>
            <a:r>
              <a:rPr lang="en-US" sz="1800" dirty="0">
                <a:solidFill>
                  <a:srgbClr val="AA0D91"/>
                </a:solidFill>
                <a:effectLst/>
                <a:latin typeface="Consolas" panose="020B0609020204030204" pitchFamily="49" charset="0"/>
              </a:rPr>
              <a:t>ILIKE </a:t>
            </a:r>
            <a:r>
              <a:rPr lang="en-US" sz="1800" dirty="0">
                <a:solidFill>
                  <a:srgbClr val="C41A16"/>
                </a:solidFill>
                <a:effectLst/>
                <a:latin typeface="Consolas" panose="020B0609020204030204" pitchFamily="49" charset="0"/>
              </a:rPr>
              <a:t>'female'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006A00"/>
                </a:solidFill>
                <a:effectLst/>
                <a:latin typeface="Consolas" panose="020B0609020204030204" pitchFamily="49" charset="0"/>
              </a:rPr>
              <a:t>--Normalize </a:t>
            </a:r>
            <a:r>
              <a:rPr lang="en-US" sz="1800" dirty="0" err="1">
                <a:solidFill>
                  <a:srgbClr val="006A00"/>
                </a:solidFill>
                <a:effectLst/>
                <a:latin typeface="Consolas" panose="020B0609020204030204" pitchFamily="49" charset="0"/>
              </a:rPr>
              <a:t>MaritalStatus</a:t>
            </a:r>
            <a:r>
              <a:rPr lang="en-US" sz="1800" dirty="0">
                <a:solidFill>
                  <a:srgbClr val="006A00"/>
                </a:solidFill>
                <a:effectLst/>
                <a:latin typeface="Consolas" panose="020B0609020204030204" pitchFamily="49" charset="0"/>
              </a:rPr>
              <a:t> Values </a:t>
            </a:r>
            <a:endParaRPr lang="en-US" dirty="0"/>
          </a:p>
          <a:p>
            <a:pPr>
              <a:buNone/>
            </a:pPr>
            <a:r>
              <a:rPr lang="en-US" sz="1800" dirty="0">
                <a:solidFill>
                  <a:srgbClr val="AA0D91"/>
                </a:solidFill>
                <a:effectLst/>
                <a:latin typeface="Consolas" panose="020B0609020204030204" pitchFamily="49" charset="0"/>
              </a:rPr>
              <a:t>UPDATE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SET </a:t>
            </a:r>
            <a:r>
              <a:rPr lang="en-US" sz="1800" dirty="0" err="1">
                <a:solidFill>
                  <a:srgbClr val="000000"/>
                </a:solidFill>
                <a:effectLst/>
                <a:latin typeface="Consolas" panose="020B0609020204030204" pitchFamily="49" charset="0"/>
              </a:rPr>
              <a:t>MaritalStatus</a:t>
            </a:r>
            <a:r>
              <a:rPr lang="en-US" sz="1800" dirty="0">
                <a:solidFill>
                  <a:srgbClr val="000000"/>
                </a:solidFill>
                <a:effectLst/>
                <a:latin typeface="Consolas" panose="020B0609020204030204" pitchFamily="49" charset="0"/>
              </a:rPr>
              <a:t> = </a:t>
            </a:r>
            <a:r>
              <a:rPr lang="en-US" sz="1800" dirty="0">
                <a:solidFill>
                  <a:srgbClr val="C41A16"/>
                </a:solidFill>
                <a:effectLst/>
                <a:latin typeface="Consolas" panose="020B0609020204030204" pitchFamily="49" charset="0"/>
              </a:rPr>
              <a:t>'Single'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MaritalStatus</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ILIKE </a:t>
            </a:r>
            <a:r>
              <a:rPr lang="en-US" sz="1800" dirty="0">
                <a:solidFill>
                  <a:srgbClr val="C41A16"/>
                </a:solidFill>
                <a:effectLst/>
                <a:latin typeface="Consolas" panose="020B0609020204030204" pitchFamily="49" charset="0"/>
              </a:rPr>
              <a:t>'single'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UPDATE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SET </a:t>
            </a:r>
            <a:r>
              <a:rPr lang="en-US" sz="1800" dirty="0" err="1">
                <a:solidFill>
                  <a:srgbClr val="000000"/>
                </a:solidFill>
                <a:effectLst/>
                <a:latin typeface="Consolas" panose="020B0609020204030204" pitchFamily="49" charset="0"/>
              </a:rPr>
              <a:t>MaritalStatus</a:t>
            </a:r>
            <a:r>
              <a:rPr lang="en-US" sz="1800" dirty="0">
                <a:solidFill>
                  <a:srgbClr val="000000"/>
                </a:solidFill>
                <a:effectLst/>
                <a:latin typeface="Consolas" panose="020B0609020204030204" pitchFamily="49" charset="0"/>
              </a:rPr>
              <a:t> = </a:t>
            </a:r>
            <a:r>
              <a:rPr lang="en-US" sz="1800" dirty="0">
                <a:solidFill>
                  <a:srgbClr val="C41A16"/>
                </a:solidFill>
                <a:effectLst/>
                <a:latin typeface="Consolas" panose="020B0609020204030204" pitchFamily="49" charset="0"/>
              </a:rPr>
              <a:t>'Married'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MaritalStatus</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ILIKE </a:t>
            </a:r>
            <a:r>
              <a:rPr lang="en-US" sz="1800" dirty="0">
                <a:solidFill>
                  <a:srgbClr val="C41A16"/>
                </a:solidFill>
                <a:effectLst/>
                <a:latin typeface="Consolas" panose="020B0609020204030204" pitchFamily="49" charset="0"/>
              </a:rPr>
              <a:t>'married'</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UPDATE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SET </a:t>
            </a:r>
            <a:r>
              <a:rPr lang="en-US" sz="1800" dirty="0" err="1">
                <a:solidFill>
                  <a:srgbClr val="000000"/>
                </a:solidFill>
                <a:effectLst/>
                <a:latin typeface="Consolas" panose="020B0609020204030204" pitchFamily="49" charset="0"/>
              </a:rPr>
              <a:t>MaritalStatus</a:t>
            </a:r>
            <a:r>
              <a:rPr lang="en-US" sz="1800" dirty="0">
                <a:solidFill>
                  <a:srgbClr val="000000"/>
                </a:solidFill>
                <a:effectLst/>
                <a:latin typeface="Consolas" panose="020B0609020204030204" pitchFamily="49" charset="0"/>
              </a:rPr>
              <a:t> = </a:t>
            </a:r>
            <a:r>
              <a:rPr lang="en-US" sz="1800" dirty="0">
                <a:solidFill>
                  <a:srgbClr val="C41A16"/>
                </a:solidFill>
                <a:effectLst/>
                <a:latin typeface="Consolas" panose="020B0609020204030204" pitchFamily="49" charset="0"/>
              </a:rPr>
              <a:t>'Divorced'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MaritalStatus</a:t>
            </a:r>
            <a:r>
              <a:rPr lang="en-US" sz="1800" dirty="0">
                <a:solidFill>
                  <a:srgbClr val="000000"/>
                </a:solidFill>
                <a:effectLst/>
                <a:latin typeface="Consolas" panose="020B0609020204030204" pitchFamily="49" charset="0"/>
              </a:rPr>
              <a:t> </a:t>
            </a:r>
            <a:r>
              <a:rPr lang="en-US" sz="1800" dirty="0">
                <a:solidFill>
                  <a:srgbClr val="AA0D91"/>
                </a:solidFill>
                <a:effectLst/>
                <a:latin typeface="Consolas" panose="020B0609020204030204" pitchFamily="49" charset="0"/>
              </a:rPr>
              <a:t>ILIKE </a:t>
            </a:r>
            <a:r>
              <a:rPr lang="en-US" sz="1800" dirty="0">
                <a:solidFill>
                  <a:srgbClr val="C41A16"/>
                </a:solidFill>
                <a:effectLst/>
                <a:latin typeface="Consolas" panose="020B0609020204030204" pitchFamily="49" charset="0"/>
              </a:rPr>
              <a:t>'divorced'</a:t>
            </a:r>
            <a:r>
              <a:rPr lang="en-US" sz="1800" dirty="0">
                <a:solidFill>
                  <a:srgbClr val="000000"/>
                </a:solidFill>
                <a:effectLst/>
                <a:latin typeface="Consolas" panose="020B0609020204030204" pitchFamily="49" charset="0"/>
              </a:rPr>
              <a:t>;</a:t>
            </a:r>
            <a:endParaRPr lang="en-US" dirty="0"/>
          </a:p>
        </p:txBody>
      </p:sp>
      <p:pic>
        <p:nvPicPr>
          <p:cNvPr id="3" name="Picture 2" descr="A blue feather with a line drawn on it&#10;&#10;AI-generated content may be incorrect.">
            <a:extLst>
              <a:ext uri="{FF2B5EF4-FFF2-40B4-BE49-F238E27FC236}">
                <a16:creationId xmlns:a16="http://schemas.microsoft.com/office/drawing/2014/main" id="{9F32C7F9-33B2-A656-A711-5C2EA94E47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986041"/>
          </a:xfrm>
          <a:prstGeom prst="rect">
            <a:avLst/>
          </a:prstGeom>
        </p:spPr>
      </p:pic>
    </p:spTree>
    <p:extLst>
      <p:ext uri="{BB962C8B-B14F-4D97-AF65-F5344CB8AC3E}">
        <p14:creationId xmlns:p14="http://schemas.microsoft.com/office/powerpoint/2010/main" val="3617576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5FE25-84B7-2321-CD75-2C991755578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A12B03-1832-85F6-5D4A-25414399A3BD}"/>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22</a:t>
            </a:fld>
            <a:endParaRPr lang="en-US" dirty="0"/>
          </a:p>
        </p:txBody>
      </p:sp>
      <p:sp>
        <p:nvSpPr>
          <p:cNvPr id="10" name="Rectangle 9">
            <a:extLst>
              <a:ext uri="{FF2B5EF4-FFF2-40B4-BE49-F238E27FC236}">
                <a16:creationId xmlns:a16="http://schemas.microsoft.com/office/drawing/2014/main" id="{6A0F98E5-6F4D-C72D-339F-A27FD53B79BA}"/>
              </a:ext>
            </a:extLst>
          </p:cNvPr>
          <p:cNvSpPr/>
          <p:nvPr/>
        </p:nvSpPr>
        <p:spPr>
          <a:xfrm>
            <a:off x="977900" y="1320800"/>
            <a:ext cx="9702800" cy="49403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sz="1800" dirty="0">
                <a:solidFill>
                  <a:srgbClr val="006A00"/>
                </a:solidFill>
                <a:effectLst/>
                <a:latin typeface="Consolas" panose="020B0609020204030204" pitchFamily="49" charset="0"/>
              </a:rPr>
              <a:t>--Validating Numeric Ranges </a:t>
            </a:r>
            <a:endParaRPr lang="en-US" dirty="0"/>
          </a:p>
          <a:p>
            <a:pPr>
              <a:buNone/>
            </a:pPr>
            <a:r>
              <a:rPr lang="en-US" sz="1800" dirty="0">
                <a:solidFill>
                  <a:srgbClr val="006A00"/>
                </a:solidFill>
                <a:effectLst/>
                <a:latin typeface="Consolas" panose="020B0609020204030204" pitchFamily="49" charset="0"/>
              </a:rPr>
              <a:t>--Validate Salary Range </a:t>
            </a:r>
            <a:endParaRPr lang="en-US" dirty="0"/>
          </a:p>
          <a:p>
            <a:pPr>
              <a:buNone/>
            </a:pPr>
            <a:r>
              <a:rPr lang="en-US" sz="1800" dirty="0">
                <a:solidFill>
                  <a:srgbClr val="AA0D91"/>
                </a:solidFill>
                <a:effectLst/>
                <a:latin typeface="Consolas" panose="020B0609020204030204" pitchFamily="49" charset="0"/>
              </a:rPr>
              <a:t>DELETE FROM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WHERE </a:t>
            </a:r>
            <a:r>
              <a:rPr lang="en-US" sz="1800" dirty="0">
                <a:solidFill>
                  <a:srgbClr val="000000"/>
                </a:solidFill>
                <a:effectLst/>
                <a:latin typeface="Consolas" panose="020B0609020204030204" pitchFamily="49" charset="0"/>
              </a:rPr>
              <a:t>Salary &lt; </a:t>
            </a:r>
            <a:r>
              <a:rPr lang="en-US" sz="1800" dirty="0">
                <a:solidFill>
                  <a:srgbClr val="1C00CF"/>
                </a:solidFill>
                <a:effectLst/>
                <a:latin typeface="Consolas" panose="020B0609020204030204" pitchFamily="49" charset="0"/>
              </a:rPr>
              <a:t>10000 </a:t>
            </a:r>
            <a:r>
              <a:rPr lang="en-US" sz="1800" dirty="0">
                <a:solidFill>
                  <a:srgbClr val="AA0D91"/>
                </a:solidFill>
                <a:effectLst/>
                <a:latin typeface="Consolas" panose="020B0609020204030204" pitchFamily="49" charset="0"/>
              </a:rPr>
              <a:t>OR </a:t>
            </a:r>
            <a:r>
              <a:rPr lang="en-US" sz="1800" dirty="0">
                <a:solidFill>
                  <a:srgbClr val="000000"/>
                </a:solidFill>
                <a:effectLst/>
                <a:latin typeface="Consolas" panose="020B0609020204030204" pitchFamily="49" charset="0"/>
              </a:rPr>
              <a:t>Salary &gt; </a:t>
            </a:r>
            <a:r>
              <a:rPr lang="en-US" sz="1800" dirty="0">
                <a:solidFill>
                  <a:srgbClr val="1C00CF"/>
                </a:solidFill>
                <a:effectLst/>
                <a:latin typeface="Consolas" panose="020B0609020204030204" pitchFamily="49" charset="0"/>
              </a:rPr>
              <a:t>600000</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006A00"/>
                </a:solidFill>
                <a:effectLst/>
                <a:latin typeface="Consolas" panose="020B0609020204030204" pitchFamily="49" charset="0"/>
              </a:rPr>
              <a:t>--Validate </a:t>
            </a:r>
            <a:r>
              <a:rPr lang="en-US" sz="1800" dirty="0" err="1">
                <a:solidFill>
                  <a:srgbClr val="006A00"/>
                </a:solidFill>
                <a:effectLst/>
                <a:latin typeface="Consolas" panose="020B0609020204030204" pitchFamily="49" charset="0"/>
              </a:rPr>
              <a:t>YearsAtCompany</a:t>
            </a:r>
            <a:r>
              <a:rPr lang="en-US" sz="1800" dirty="0">
                <a:solidFill>
                  <a:srgbClr val="006A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DELETE FROM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YearsAtCompany</a:t>
            </a:r>
            <a:r>
              <a:rPr lang="en-US" sz="1800" dirty="0">
                <a:solidFill>
                  <a:srgbClr val="000000"/>
                </a:solidFill>
                <a:effectLst/>
                <a:latin typeface="Consolas" panose="020B0609020204030204" pitchFamily="49" charset="0"/>
              </a:rPr>
              <a:t> &lt; </a:t>
            </a:r>
            <a:r>
              <a:rPr lang="en-US" sz="1800" dirty="0">
                <a:solidFill>
                  <a:srgbClr val="1C00CF"/>
                </a:solidFill>
                <a:effectLst/>
                <a:latin typeface="Consolas" panose="020B0609020204030204" pitchFamily="49" charset="0"/>
              </a:rPr>
              <a:t>0 </a:t>
            </a:r>
            <a:r>
              <a:rPr lang="en-US" sz="1800" dirty="0">
                <a:solidFill>
                  <a:srgbClr val="AA0D91"/>
                </a:solidFill>
                <a:effectLst/>
                <a:latin typeface="Consolas" panose="020B0609020204030204" pitchFamily="49" charset="0"/>
              </a:rPr>
              <a:t>OR </a:t>
            </a:r>
            <a:r>
              <a:rPr lang="en-US" sz="1800" dirty="0" err="1">
                <a:solidFill>
                  <a:srgbClr val="000000"/>
                </a:solidFill>
                <a:effectLst/>
                <a:latin typeface="Consolas" panose="020B0609020204030204" pitchFamily="49" charset="0"/>
              </a:rPr>
              <a:t>YearsAtCompany</a:t>
            </a:r>
            <a:r>
              <a:rPr lang="en-US" sz="1800" dirty="0">
                <a:solidFill>
                  <a:srgbClr val="000000"/>
                </a:solidFill>
                <a:effectLst/>
                <a:latin typeface="Consolas" panose="020B0609020204030204" pitchFamily="49" charset="0"/>
              </a:rPr>
              <a:t> &gt; </a:t>
            </a:r>
            <a:r>
              <a:rPr lang="en-US" sz="1800" dirty="0">
                <a:solidFill>
                  <a:srgbClr val="1C00CF"/>
                </a:solidFill>
                <a:effectLst/>
                <a:latin typeface="Consolas" panose="020B0609020204030204" pitchFamily="49" charset="0"/>
              </a:rPr>
              <a:t>50</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006A00"/>
                </a:solidFill>
                <a:effectLst/>
                <a:latin typeface="Consolas" panose="020B0609020204030204" pitchFamily="49" charset="0"/>
              </a:rPr>
              <a:t>--Validate </a:t>
            </a:r>
            <a:r>
              <a:rPr lang="en-US" sz="1800" dirty="0" err="1">
                <a:solidFill>
                  <a:srgbClr val="006A00"/>
                </a:solidFill>
                <a:effectLst/>
                <a:latin typeface="Consolas" panose="020B0609020204030204" pitchFamily="49" charset="0"/>
              </a:rPr>
              <a:t>YearsInMostRecentRole</a:t>
            </a:r>
            <a:r>
              <a:rPr lang="en-US" sz="1800" dirty="0">
                <a:solidFill>
                  <a:srgbClr val="006A00"/>
                </a:solidFill>
                <a:effectLst/>
                <a:latin typeface="Consolas" panose="020B0609020204030204" pitchFamily="49" charset="0"/>
              </a:rPr>
              <a:t> (not exceed </a:t>
            </a:r>
            <a:r>
              <a:rPr lang="en-US" sz="1800" dirty="0" err="1">
                <a:solidFill>
                  <a:srgbClr val="006A00"/>
                </a:solidFill>
                <a:effectLst/>
                <a:latin typeface="Consolas" panose="020B0609020204030204" pitchFamily="49" charset="0"/>
              </a:rPr>
              <a:t>YearsAtCompany</a:t>
            </a:r>
            <a:r>
              <a:rPr lang="en-US" sz="1800" dirty="0">
                <a:solidFill>
                  <a:srgbClr val="006A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DELETE FROM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YearsInMostRecentRole</a:t>
            </a:r>
            <a:r>
              <a:rPr lang="en-US" sz="1800" dirty="0">
                <a:solidFill>
                  <a:srgbClr val="000000"/>
                </a:solidFill>
                <a:effectLst/>
                <a:latin typeface="Consolas" panose="020B0609020204030204" pitchFamily="49" charset="0"/>
              </a:rPr>
              <a:t> &gt; </a:t>
            </a:r>
            <a:r>
              <a:rPr lang="en-US" sz="1800" dirty="0" err="1">
                <a:solidFill>
                  <a:srgbClr val="000000"/>
                </a:solidFill>
                <a:effectLst/>
                <a:latin typeface="Consolas" panose="020B0609020204030204" pitchFamily="49" charset="0"/>
              </a:rPr>
              <a:t>YearsAtCompany</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006A00"/>
                </a:solidFill>
                <a:effectLst/>
                <a:latin typeface="Consolas" panose="020B0609020204030204" pitchFamily="49" charset="0"/>
              </a:rPr>
              <a:t>--Validate </a:t>
            </a:r>
            <a:r>
              <a:rPr lang="en-US" sz="1800" dirty="0" err="1">
                <a:solidFill>
                  <a:srgbClr val="006A00"/>
                </a:solidFill>
                <a:effectLst/>
                <a:latin typeface="Consolas" panose="020B0609020204030204" pitchFamily="49" charset="0"/>
              </a:rPr>
              <a:t>YearsSinceLastPromotion</a:t>
            </a:r>
            <a:r>
              <a:rPr lang="en-US" sz="1800" dirty="0">
                <a:solidFill>
                  <a:srgbClr val="006A00"/>
                </a:solidFill>
                <a:effectLst/>
                <a:latin typeface="Consolas" panose="020B0609020204030204" pitchFamily="49" charset="0"/>
              </a:rPr>
              <a:t> (not exceed </a:t>
            </a:r>
            <a:r>
              <a:rPr lang="en-US" sz="1800" dirty="0" err="1">
                <a:solidFill>
                  <a:srgbClr val="006A00"/>
                </a:solidFill>
                <a:effectLst/>
                <a:latin typeface="Consolas" panose="020B0609020204030204" pitchFamily="49" charset="0"/>
              </a:rPr>
              <a:t>YearsAtCompany</a:t>
            </a:r>
            <a:r>
              <a:rPr lang="en-US" sz="1800" dirty="0">
                <a:solidFill>
                  <a:srgbClr val="006A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DELETE FROM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YearsSinceLastPromotion</a:t>
            </a:r>
            <a:r>
              <a:rPr lang="en-US" sz="1800" dirty="0">
                <a:solidFill>
                  <a:srgbClr val="000000"/>
                </a:solidFill>
                <a:effectLst/>
                <a:latin typeface="Consolas" panose="020B0609020204030204" pitchFamily="49" charset="0"/>
              </a:rPr>
              <a:t> &gt; </a:t>
            </a:r>
            <a:r>
              <a:rPr lang="en-US" sz="1800" dirty="0" err="1">
                <a:solidFill>
                  <a:srgbClr val="000000"/>
                </a:solidFill>
                <a:effectLst/>
                <a:latin typeface="Consolas" panose="020B0609020204030204" pitchFamily="49" charset="0"/>
              </a:rPr>
              <a:t>YearsAtCompany</a:t>
            </a:r>
            <a:r>
              <a:rPr lang="en-US" sz="1800" dirty="0">
                <a:solidFill>
                  <a:srgbClr val="000000"/>
                </a:solidFill>
                <a:effectLst/>
                <a:latin typeface="Consolas" panose="020B0609020204030204" pitchFamily="49" charset="0"/>
              </a:rPr>
              <a:t>;</a:t>
            </a:r>
          </a:p>
          <a:p>
            <a:pPr>
              <a:buNone/>
            </a:pPr>
            <a:r>
              <a:rPr lang="en-US" sz="1800" dirty="0">
                <a:solidFill>
                  <a:srgbClr val="006A00"/>
                </a:solidFill>
                <a:effectLst/>
                <a:latin typeface="Consolas" panose="020B0609020204030204" pitchFamily="49" charset="0"/>
              </a:rPr>
              <a:t>--Validate </a:t>
            </a:r>
            <a:r>
              <a:rPr lang="en-US" sz="1800" dirty="0" err="1">
                <a:solidFill>
                  <a:srgbClr val="006A00"/>
                </a:solidFill>
                <a:effectLst/>
                <a:latin typeface="Consolas" panose="020B0609020204030204" pitchFamily="49" charset="0"/>
              </a:rPr>
              <a:t>YearsWithCurrManager</a:t>
            </a:r>
            <a:r>
              <a:rPr lang="en-US" sz="1800" dirty="0">
                <a:solidFill>
                  <a:srgbClr val="006A00"/>
                </a:solidFill>
                <a:effectLst/>
                <a:latin typeface="Consolas" panose="020B0609020204030204" pitchFamily="49" charset="0"/>
              </a:rPr>
              <a:t> (not exceed </a:t>
            </a:r>
            <a:r>
              <a:rPr lang="en-US" sz="1800" dirty="0" err="1">
                <a:solidFill>
                  <a:srgbClr val="006A00"/>
                </a:solidFill>
                <a:effectLst/>
                <a:latin typeface="Consolas" panose="020B0609020204030204" pitchFamily="49" charset="0"/>
              </a:rPr>
              <a:t>YearsAtCompany</a:t>
            </a:r>
            <a:r>
              <a:rPr lang="en-US" sz="1800" dirty="0">
                <a:solidFill>
                  <a:srgbClr val="006A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DELETE FROM </a:t>
            </a:r>
            <a:r>
              <a:rPr lang="en-US" sz="1800" dirty="0" err="1">
                <a:solidFill>
                  <a:srgbClr val="000000"/>
                </a:solidFill>
                <a:effectLst/>
                <a:latin typeface="Consolas" panose="020B0609020204030204" pitchFamily="49" charset="0"/>
              </a:rPr>
              <a:t>fact_Employee</a:t>
            </a:r>
            <a:r>
              <a:rPr lang="en-US" sz="1800" dirty="0">
                <a:solidFill>
                  <a:srgbClr val="000000"/>
                </a:solidFill>
                <a:effectLst/>
                <a:latin typeface="Consolas" panose="020B0609020204030204" pitchFamily="49" charset="0"/>
              </a:rPr>
              <a:t> </a:t>
            </a:r>
            <a:endParaRPr lang="en-US" dirty="0"/>
          </a:p>
          <a:p>
            <a:pPr>
              <a:buNone/>
            </a:pPr>
            <a:r>
              <a:rPr lang="en-US" sz="1800" dirty="0">
                <a:solidFill>
                  <a:srgbClr val="AA0D91"/>
                </a:solidFill>
                <a:effectLst/>
                <a:latin typeface="Consolas" panose="020B0609020204030204" pitchFamily="49" charset="0"/>
              </a:rPr>
              <a:t>WHERE </a:t>
            </a:r>
            <a:r>
              <a:rPr lang="en-US" sz="1800" dirty="0" err="1">
                <a:solidFill>
                  <a:srgbClr val="000000"/>
                </a:solidFill>
                <a:effectLst/>
                <a:latin typeface="Consolas" panose="020B0609020204030204" pitchFamily="49" charset="0"/>
              </a:rPr>
              <a:t>YearsWithCurrManager</a:t>
            </a:r>
            <a:r>
              <a:rPr lang="en-US" sz="1800" dirty="0">
                <a:solidFill>
                  <a:srgbClr val="000000"/>
                </a:solidFill>
                <a:effectLst/>
                <a:latin typeface="Consolas" panose="020B0609020204030204" pitchFamily="49" charset="0"/>
              </a:rPr>
              <a:t> &gt; </a:t>
            </a:r>
            <a:r>
              <a:rPr lang="en-US" sz="1800" dirty="0" err="1">
                <a:solidFill>
                  <a:srgbClr val="000000"/>
                </a:solidFill>
                <a:effectLst/>
                <a:latin typeface="Consolas" panose="020B0609020204030204" pitchFamily="49" charset="0"/>
              </a:rPr>
              <a:t>YearsAtCompany</a:t>
            </a:r>
            <a:r>
              <a:rPr lang="en-US" sz="1800" dirty="0">
                <a:solidFill>
                  <a:srgbClr val="000000"/>
                </a:solidFill>
                <a:effectLst/>
                <a:latin typeface="Consolas" panose="020B0609020204030204" pitchFamily="49" charset="0"/>
              </a:rPr>
              <a:t>;</a:t>
            </a:r>
            <a:endParaRPr lang="en-US" dirty="0"/>
          </a:p>
        </p:txBody>
      </p:sp>
      <p:pic>
        <p:nvPicPr>
          <p:cNvPr id="3" name="Picture 2" descr="A blue feather with a line drawn on it&#10;&#10;AI-generated content may be incorrect.">
            <a:extLst>
              <a:ext uri="{FF2B5EF4-FFF2-40B4-BE49-F238E27FC236}">
                <a16:creationId xmlns:a16="http://schemas.microsoft.com/office/drawing/2014/main" id="{691B0B1B-E373-5FB1-A780-D38C70FE1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986041"/>
          </a:xfrm>
          <a:prstGeom prst="rect">
            <a:avLst/>
          </a:prstGeom>
        </p:spPr>
      </p:pic>
    </p:spTree>
    <p:extLst>
      <p:ext uri="{BB962C8B-B14F-4D97-AF65-F5344CB8AC3E}">
        <p14:creationId xmlns:p14="http://schemas.microsoft.com/office/powerpoint/2010/main" val="3501689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AAB1C8-4A29-D350-B7C4-3089C13BFB51}"/>
              </a:ext>
            </a:extLst>
          </p:cNvPr>
          <p:cNvSpPr>
            <a:spLocks noGrp="1"/>
          </p:cNvSpPr>
          <p:nvPr>
            <p:ph type="ctrTitle"/>
          </p:nvPr>
        </p:nvSpPr>
        <p:spPr>
          <a:xfrm>
            <a:off x="7020675" y="382344"/>
            <a:ext cx="4377767" cy="2719337"/>
          </a:xfrm>
        </p:spPr>
        <p:txBody>
          <a:bodyPr/>
          <a:lstStyle/>
          <a:p>
            <a:r>
              <a:rPr lang="en-US" dirty="0"/>
              <a:t>Thank you</a:t>
            </a:r>
          </a:p>
        </p:txBody>
      </p:sp>
      <p:pic>
        <p:nvPicPr>
          <p:cNvPr id="6" name="Picture Placeholder 5" descr="A table and chairs in a room">
            <a:extLst>
              <a:ext uri="{FF2B5EF4-FFF2-40B4-BE49-F238E27FC236}">
                <a16:creationId xmlns:a16="http://schemas.microsoft.com/office/drawing/2014/main" id="{30452C6F-947C-89F5-F589-F6759321BB8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5" r="35"/>
          <a:stretch/>
        </p:blipFill>
        <p:spPr>
          <a:xfrm>
            <a:off x="911745" y="1751759"/>
            <a:ext cx="5394960" cy="3997325"/>
          </a:xfrm>
        </p:spPr>
      </p:pic>
    </p:spTree>
    <p:extLst>
      <p:ext uri="{BB962C8B-B14F-4D97-AF65-F5344CB8AC3E}">
        <p14:creationId xmlns:p14="http://schemas.microsoft.com/office/powerpoint/2010/main" val="1768293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AFF48-132C-6DAA-622E-E58AF3A8D4B4}"/>
              </a:ext>
            </a:extLst>
          </p:cNvPr>
          <p:cNvSpPr>
            <a:spLocks noGrp="1"/>
          </p:cNvSpPr>
          <p:nvPr>
            <p:ph type="ctrTitle"/>
          </p:nvPr>
        </p:nvSpPr>
        <p:spPr>
          <a:xfrm>
            <a:off x="774700" y="558801"/>
            <a:ext cx="7259144" cy="666156"/>
          </a:xfrm>
        </p:spPr>
        <p:txBody>
          <a:bodyPr>
            <a:normAutofit fontScale="90000"/>
          </a:bodyPr>
          <a:lstStyle/>
          <a:p>
            <a:r>
              <a:rPr lang="en-US" dirty="0"/>
              <a:t>Executive Summary</a:t>
            </a:r>
          </a:p>
        </p:txBody>
      </p:sp>
      <p:sp>
        <p:nvSpPr>
          <p:cNvPr id="3" name="Subtitle 2">
            <a:extLst>
              <a:ext uri="{FF2B5EF4-FFF2-40B4-BE49-F238E27FC236}">
                <a16:creationId xmlns:a16="http://schemas.microsoft.com/office/drawing/2014/main" id="{8A7C2841-47C6-02F9-83CF-508A0ADF02EB}"/>
              </a:ext>
            </a:extLst>
          </p:cNvPr>
          <p:cNvSpPr>
            <a:spLocks noGrp="1"/>
          </p:cNvSpPr>
          <p:nvPr>
            <p:ph type="subTitle" idx="1"/>
          </p:nvPr>
        </p:nvSpPr>
        <p:spPr>
          <a:xfrm>
            <a:off x="2552700" y="1854200"/>
            <a:ext cx="7086600" cy="4018081"/>
          </a:xfrm>
        </p:spPr>
        <p:txBody>
          <a:bodyPr>
            <a:normAutofit/>
          </a:bodyPr>
          <a:lstStyle/>
          <a:p>
            <a:pPr marL="342900" indent="-342900" algn="just">
              <a:buFont typeface="Wingdings" panose="05000000000000000000" pitchFamily="2" charset="2"/>
              <a:buChar char="q"/>
            </a:pPr>
            <a:r>
              <a:rPr lang="en-US" sz="2000" dirty="0"/>
              <a:t>This HR Data Analysis Project aims to provide insights into workforce dynamics, employee qualifications, and organizational efficiency by leveraging data-driven decision-making. </a:t>
            </a:r>
          </a:p>
          <a:p>
            <a:pPr marL="342900" indent="-342900" algn="just">
              <a:buFont typeface="Wingdings" panose="05000000000000000000" pitchFamily="2" charset="2"/>
              <a:buChar char="q"/>
            </a:pPr>
            <a:r>
              <a:rPr lang="en-US" sz="2000" dirty="0"/>
              <a:t>The dataset encompasses personal employee details, business details, and employee feedback collected throughout their work periods.</a:t>
            </a:r>
          </a:p>
        </p:txBody>
      </p:sp>
      <p:sp>
        <p:nvSpPr>
          <p:cNvPr id="4" name="Slide Number Placeholder 3">
            <a:extLst>
              <a:ext uri="{FF2B5EF4-FFF2-40B4-BE49-F238E27FC236}">
                <a16:creationId xmlns:a16="http://schemas.microsoft.com/office/drawing/2014/main" id="{9A5C4D93-CBC8-E70B-5147-AEC324F70254}"/>
              </a:ext>
            </a:extLst>
          </p:cNvPr>
          <p:cNvSpPr>
            <a:spLocks noGrp="1"/>
          </p:cNvSpPr>
          <p:nvPr>
            <p:ph type="sldNum" sz="quarter" idx="12"/>
          </p:nvPr>
        </p:nvSpPr>
        <p:spPr>
          <a:xfrm>
            <a:off x="10922000" y="6145255"/>
            <a:ext cx="845114" cy="365125"/>
          </a:xfrm>
        </p:spPr>
        <p:txBody>
          <a:bodyPr/>
          <a:lstStyle/>
          <a:p>
            <a:fld id="{294A09A9-5501-47C1-A89A-A340965A2BE2}" type="slidenum">
              <a:rPr lang="en-US" smtClean="0"/>
              <a:pPr/>
              <a:t>3</a:t>
            </a:fld>
            <a:endParaRPr lang="en-US" dirty="0"/>
          </a:p>
        </p:txBody>
      </p:sp>
      <p:pic>
        <p:nvPicPr>
          <p:cNvPr id="5" name="Picture 4" descr="A blue feather with a line drawn on it&#10;&#10;AI-generated content may be incorrect.">
            <a:extLst>
              <a:ext uri="{FF2B5EF4-FFF2-40B4-BE49-F238E27FC236}">
                <a16:creationId xmlns:a16="http://schemas.microsoft.com/office/drawing/2014/main" id="{9FF950B9-0EEA-053A-6E33-4E39D2960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1416457"/>
          </a:xfrm>
          <a:prstGeom prst="rect">
            <a:avLst/>
          </a:prstGeom>
        </p:spPr>
      </p:pic>
    </p:spTree>
    <p:extLst>
      <p:ext uri="{BB962C8B-B14F-4D97-AF65-F5344CB8AC3E}">
        <p14:creationId xmlns:p14="http://schemas.microsoft.com/office/powerpoint/2010/main" val="3979446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6F507-7759-72AB-89D4-96FE74DED22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DC43147-08B1-4923-3981-47DA14EBEB02}"/>
              </a:ext>
            </a:extLst>
          </p:cNvPr>
          <p:cNvSpPr>
            <a:spLocks noGrp="1"/>
          </p:cNvSpPr>
          <p:nvPr>
            <p:ph type="subTitle" idx="1"/>
          </p:nvPr>
        </p:nvSpPr>
        <p:spPr>
          <a:xfrm>
            <a:off x="2108200" y="1536700"/>
            <a:ext cx="7086600" cy="4018081"/>
          </a:xfrm>
        </p:spPr>
        <p:txBody>
          <a:bodyPr>
            <a:normAutofit fontScale="92500"/>
          </a:bodyPr>
          <a:lstStyle/>
          <a:p>
            <a:pPr marL="342900" indent="-342900" algn="just">
              <a:buFont typeface="Wingdings" panose="05000000000000000000" pitchFamily="2" charset="2"/>
              <a:buChar char="q"/>
            </a:pPr>
            <a:r>
              <a:rPr lang="en-US" sz="2200" dirty="0"/>
              <a:t>By analyzing these data points, we seek tools for deep insights into the workforce to uncover trends, strengths, and areas for improvement across various aspects of the employee lifecycle. </a:t>
            </a:r>
          </a:p>
          <a:p>
            <a:pPr marL="342900" indent="-342900" algn="just">
              <a:buFont typeface="Wingdings" panose="05000000000000000000" pitchFamily="2" charset="2"/>
              <a:buChar char="q"/>
            </a:pPr>
            <a:r>
              <a:rPr lang="en-US" sz="2200" dirty="0"/>
              <a:t>Through comprehensive analysis, we will identify key drivers of employee engagement, performance, and retention, offering strategic recommendations to enhance HR policies, talent management, and overall business performance. </a:t>
            </a:r>
          </a:p>
          <a:p>
            <a:pPr marL="342900" indent="-342900" algn="just">
              <a:buFont typeface="Wingdings" panose="05000000000000000000" pitchFamily="2" charset="2"/>
              <a:buChar char="q"/>
            </a:pPr>
            <a:r>
              <a:rPr lang="en-US" sz="2200" dirty="0"/>
              <a:t>The findings from this study will support informed executive decision-making, ensuring alignment between workforce well-being and organizational objectives.</a:t>
            </a:r>
          </a:p>
        </p:txBody>
      </p:sp>
      <p:sp>
        <p:nvSpPr>
          <p:cNvPr id="4" name="Slide Number Placeholder 3">
            <a:extLst>
              <a:ext uri="{FF2B5EF4-FFF2-40B4-BE49-F238E27FC236}">
                <a16:creationId xmlns:a16="http://schemas.microsoft.com/office/drawing/2014/main" id="{10DF9A8D-7B57-F06A-EE15-CDCFE906B73D}"/>
              </a:ext>
            </a:extLst>
          </p:cNvPr>
          <p:cNvSpPr>
            <a:spLocks noGrp="1"/>
          </p:cNvSpPr>
          <p:nvPr>
            <p:ph type="sldNum" sz="quarter" idx="12"/>
          </p:nvPr>
        </p:nvSpPr>
        <p:spPr>
          <a:xfrm>
            <a:off x="10922000" y="6145255"/>
            <a:ext cx="845114" cy="365125"/>
          </a:xfrm>
        </p:spPr>
        <p:txBody>
          <a:bodyPr/>
          <a:lstStyle/>
          <a:p>
            <a:fld id="{294A09A9-5501-47C1-A89A-A340965A2BE2}" type="slidenum">
              <a:rPr lang="en-US" smtClean="0"/>
              <a:pPr/>
              <a:t>4</a:t>
            </a:fld>
            <a:endParaRPr lang="en-US" dirty="0"/>
          </a:p>
        </p:txBody>
      </p:sp>
      <p:pic>
        <p:nvPicPr>
          <p:cNvPr id="5" name="Picture 4" descr="A blue feather with a line drawn on it&#10;&#10;AI-generated content may be incorrect.">
            <a:extLst>
              <a:ext uri="{FF2B5EF4-FFF2-40B4-BE49-F238E27FC236}">
                <a16:creationId xmlns:a16="http://schemas.microsoft.com/office/drawing/2014/main" id="{8238219D-EC57-5083-E5A3-124713B7D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1416457"/>
          </a:xfrm>
          <a:prstGeom prst="rect">
            <a:avLst/>
          </a:prstGeom>
        </p:spPr>
      </p:pic>
    </p:spTree>
    <p:extLst>
      <p:ext uri="{BB962C8B-B14F-4D97-AF65-F5344CB8AC3E}">
        <p14:creationId xmlns:p14="http://schemas.microsoft.com/office/powerpoint/2010/main" val="92961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C9EF8-3614-1919-A86C-D256017D99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EE11FD-4044-7829-BDA3-7302FA4B65A3}"/>
              </a:ext>
            </a:extLst>
          </p:cNvPr>
          <p:cNvSpPr>
            <a:spLocks noGrp="1"/>
          </p:cNvSpPr>
          <p:nvPr>
            <p:ph type="ctrTitle"/>
          </p:nvPr>
        </p:nvSpPr>
        <p:spPr>
          <a:xfrm>
            <a:off x="495301" y="380245"/>
            <a:ext cx="9143999" cy="877056"/>
          </a:xfrm>
        </p:spPr>
        <p:txBody>
          <a:bodyPr/>
          <a:lstStyle/>
          <a:p>
            <a:r>
              <a:rPr lang="en-US" dirty="0"/>
              <a:t>Project Objectives</a:t>
            </a:r>
          </a:p>
        </p:txBody>
      </p:sp>
      <p:sp>
        <p:nvSpPr>
          <p:cNvPr id="3" name="Subtitle 2">
            <a:extLst>
              <a:ext uri="{FF2B5EF4-FFF2-40B4-BE49-F238E27FC236}">
                <a16:creationId xmlns:a16="http://schemas.microsoft.com/office/drawing/2014/main" id="{2F6CF6D1-4660-0A79-319A-C8E2324B29B2}"/>
              </a:ext>
            </a:extLst>
          </p:cNvPr>
          <p:cNvSpPr>
            <a:spLocks noGrp="1"/>
          </p:cNvSpPr>
          <p:nvPr>
            <p:ph type="subTitle" idx="1"/>
          </p:nvPr>
        </p:nvSpPr>
        <p:spPr>
          <a:xfrm>
            <a:off x="2552699" y="1498601"/>
            <a:ext cx="7823201" cy="4979154"/>
          </a:xfrm>
        </p:spPr>
        <p:txBody>
          <a:bodyPr>
            <a:normAutofit fontScale="25000" lnSpcReduction="20000"/>
          </a:bodyPr>
          <a:lstStyle/>
          <a:p>
            <a:pPr algn="just"/>
            <a:r>
              <a:rPr lang="en-US" sz="8000" dirty="0"/>
              <a:t>1.Analyze Workforce Demographics &amp; Distribution </a:t>
            </a:r>
          </a:p>
          <a:p>
            <a:pPr marL="1600200" lvl="1" indent="-1143000" algn="just">
              <a:buFont typeface="Wingdings" panose="05000000000000000000" pitchFamily="2" charset="2"/>
              <a:buChar char="Ø"/>
            </a:pPr>
            <a:r>
              <a:rPr lang="en-US" sz="8000" dirty="0"/>
              <a:t> Understand employee distribution across branches, roles, and qualifications.  </a:t>
            </a:r>
          </a:p>
          <a:p>
            <a:pPr marL="1600200" lvl="1" indent="-1143000" algn="just">
              <a:buFont typeface="Wingdings" panose="05000000000000000000" pitchFamily="2" charset="2"/>
              <a:buChar char="Ø"/>
            </a:pPr>
            <a:r>
              <a:rPr lang="en-US" sz="8000" dirty="0"/>
              <a:t>Identify patterns in workforce diversity, tenure, and career progression. </a:t>
            </a:r>
          </a:p>
          <a:p>
            <a:pPr algn="just"/>
            <a:endParaRPr lang="en-US" sz="8000" dirty="0"/>
          </a:p>
          <a:p>
            <a:pPr algn="just">
              <a:buNone/>
            </a:pPr>
            <a:r>
              <a:rPr lang="en-US" sz="8000" dirty="0"/>
              <a:t>2. Analyze Salary Pattern in the organization </a:t>
            </a:r>
          </a:p>
          <a:p>
            <a:pPr algn="just">
              <a:buNone/>
            </a:pPr>
            <a:endParaRPr lang="en-US" sz="8000" dirty="0"/>
          </a:p>
          <a:p>
            <a:pPr algn="just">
              <a:buNone/>
            </a:pPr>
            <a:r>
              <a:rPr lang="en-US" sz="8000" dirty="0"/>
              <a:t>3. Evaluate Employee Satisfaction &amp; Work Experience  </a:t>
            </a:r>
          </a:p>
          <a:p>
            <a:pPr marL="1600200" lvl="1" indent="-1143000" algn="just">
              <a:buFont typeface="Wingdings" panose="05000000000000000000" pitchFamily="2" charset="2"/>
              <a:buChar char="Ø"/>
            </a:pPr>
            <a:r>
              <a:rPr lang="en-US" sz="8000" dirty="0"/>
              <a:t>Assess employee perceptions of their jobs, work environment, relationships, and </a:t>
            </a:r>
          </a:p>
          <a:p>
            <a:pPr algn="just">
              <a:buNone/>
            </a:pPr>
            <a:r>
              <a:rPr lang="en-US" sz="8000" dirty="0"/>
              <a:t>the life/work balance.  </a:t>
            </a:r>
          </a:p>
          <a:p>
            <a:pPr marL="1600200" lvl="1" indent="-1143000" algn="just">
              <a:buFont typeface="Wingdings" panose="05000000000000000000" pitchFamily="2" charset="2"/>
              <a:buChar char="Ø"/>
            </a:pPr>
            <a:r>
              <a:rPr lang="en-US" sz="8000" dirty="0"/>
              <a:t>Detect trends in employee engagement and dissatisfaction over time</a:t>
            </a:r>
            <a:r>
              <a:rPr lang="en-US" sz="7200" dirty="0"/>
              <a:t>. </a:t>
            </a:r>
          </a:p>
        </p:txBody>
      </p:sp>
      <p:sp>
        <p:nvSpPr>
          <p:cNvPr id="4" name="Slide Number Placeholder 3">
            <a:extLst>
              <a:ext uri="{FF2B5EF4-FFF2-40B4-BE49-F238E27FC236}">
                <a16:creationId xmlns:a16="http://schemas.microsoft.com/office/drawing/2014/main" id="{1DB38F38-6BFB-8FD2-9C59-B2404B69FF9D}"/>
              </a:ext>
            </a:extLst>
          </p:cNvPr>
          <p:cNvSpPr>
            <a:spLocks noGrp="1"/>
          </p:cNvSpPr>
          <p:nvPr>
            <p:ph type="sldNum" sz="quarter" idx="12"/>
          </p:nvPr>
        </p:nvSpPr>
        <p:spPr>
          <a:xfrm>
            <a:off x="10922000" y="6145255"/>
            <a:ext cx="845114" cy="365125"/>
          </a:xfrm>
        </p:spPr>
        <p:txBody>
          <a:bodyPr/>
          <a:lstStyle/>
          <a:p>
            <a:fld id="{294A09A9-5501-47C1-A89A-A340965A2BE2}" type="slidenum">
              <a:rPr lang="en-US" smtClean="0"/>
              <a:pPr/>
              <a:t>5</a:t>
            </a:fld>
            <a:endParaRPr lang="en-US" dirty="0"/>
          </a:p>
        </p:txBody>
      </p:sp>
      <p:pic>
        <p:nvPicPr>
          <p:cNvPr id="5" name="Picture 4" descr="A blue feather with a line drawn on it&#10;&#10;AI-generated content may be incorrect.">
            <a:extLst>
              <a:ext uri="{FF2B5EF4-FFF2-40B4-BE49-F238E27FC236}">
                <a16:creationId xmlns:a16="http://schemas.microsoft.com/office/drawing/2014/main" id="{BD6145AF-AD71-890F-C804-467A3DF69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1416457"/>
          </a:xfrm>
          <a:prstGeom prst="rect">
            <a:avLst/>
          </a:prstGeom>
        </p:spPr>
      </p:pic>
    </p:spTree>
    <p:extLst>
      <p:ext uri="{BB962C8B-B14F-4D97-AF65-F5344CB8AC3E}">
        <p14:creationId xmlns:p14="http://schemas.microsoft.com/office/powerpoint/2010/main" val="380823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282A4-0D68-FB94-701D-0F37B312A76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ABB8D30-466A-6FC5-91D7-8D1B851D5DD5}"/>
              </a:ext>
            </a:extLst>
          </p:cNvPr>
          <p:cNvSpPr>
            <a:spLocks noGrp="1"/>
          </p:cNvSpPr>
          <p:nvPr>
            <p:ph type="subTitle" idx="1"/>
          </p:nvPr>
        </p:nvSpPr>
        <p:spPr>
          <a:xfrm>
            <a:off x="2552700" y="1206500"/>
            <a:ext cx="7810500" cy="5303880"/>
          </a:xfrm>
        </p:spPr>
        <p:txBody>
          <a:bodyPr>
            <a:noAutofit/>
          </a:bodyPr>
          <a:lstStyle/>
          <a:p>
            <a:pPr algn="just">
              <a:buNone/>
            </a:pPr>
            <a:r>
              <a:rPr lang="en-US" sz="2000" dirty="0"/>
              <a:t>4. Measure Leadership &amp; Managerial Effectiveness </a:t>
            </a:r>
          </a:p>
          <a:p>
            <a:pPr marL="800100" lvl="1" indent="-342900" algn="just">
              <a:buFont typeface="Wingdings" panose="05000000000000000000" pitchFamily="2" charset="2"/>
              <a:buChar char="Ø"/>
            </a:pPr>
            <a:r>
              <a:rPr lang="en-US" dirty="0"/>
              <a:t>Examine employees' ratings of managers and leadership impact. </a:t>
            </a:r>
          </a:p>
          <a:p>
            <a:pPr marL="800100" lvl="1" indent="-342900" algn="just">
              <a:buFont typeface="Wingdings" panose="05000000000000000000" pitchFamily="2" charset="2"/>
              <a:buChar char="Ø"/>
            </a:pPr>
            <a:r>
              <a:rPr lang="en-US" dirty="0"/>
              <a:t>Identify leadership strengths and areas requiring improvement. </a:t>
            </a:r>
          </a:p>
          <a:p>
            <a:pPr algn="just">
              <a:buNone/>
            </a:pPr>
            <a:endParaRPr lang="en-US" sz="2000" dirty="0"/>
          </a:p>
          <a:p>
            <a:pPr algn="just">
              <a:buNone/>
            </a:pPr>
            <a:r>
              <a:rPr lang="en-US" sz="2000" dirty="0"/>
              <a:t>5. Identify Factors Influencing Retention &amp; Turnover </a:t>
            </a:r>
          </a:p>
          <a:p>
            <a:pPr marL="800100" lvl="1" indent="-342900" algn="just">
              <a:buFont typeface="Wingdings" panose="05000000000000000000" pitchFamily="2" charset="2"/>
              <a:buChar char="Ø"/>
            </a:pPr>
            <a:r>
              <a:rPr lang="en-US" dirty="0"/>
              <a:t>Analyze historical survey responses to determine predictors of employee attrition. </a:t>
            </a:r>
            <a:endParaRPr lang="en-US" sz="2000" dirty="0"/>
          </a:p>
          <a:p>
            <a:pPr marL="800100" lvl="1" indent="-342900" algn="just">
              <a:buFont typeface="Wingdings" panose="05000000000000000000" pitchFamily="2" charset="2"/>
              <a:buChar char="Ø"/>
            </a:pPr>
            <a:r>
              <a:rPr lang="en-US" dirty="0"/>
              <a:t>Provide data-driven recommendations for improving retention strategies. </a:t>
            </a:r>
          </a:p>
          <a:p>
            <a:pPr algn="just">
              <a:buNone/>
            </a:pPr>
            <a:endParaRPr lang="en-US" sz="2000" dirty="0"/>
          </a:p>
          <a:p>
            <a:pPr algn="just">
              <a:buNone/>
            </a:pPr>
            <a:r>
              <a:rPr lang="en-US" sz="2000" dirty="0"/>
              <a:t>6. Deliver actionable insights to optimize HR Strategies &amp; Policies .</a:t>
            </a:r>
          </a:p>
        </p:txBody>
      </p:sp>
      <p:sp>
        <p:nvSpPr>
          <p:cNvPr id="4" name="Slide Number Placeholder 3">
            <a:extLst>
              <a:ext uri="{FF2B5EF4-FFF2-40B4-BE49-F238E27FC236}">
                <a16:creationId xmlns:a16="http://schemas.microsoft.com/office/drawing/2014/main" id="{230B3958-1927-0CCB-9190-25C3070807CB}"/>
              </a:ext>
            </a:extLst>
          </p:cNvPr>
          <p:cNvSpPr>
            <a:spLocks noGrp="1"/>
          </p:cNvSpPr>
          <p:nvPr>
            <p:ph type="sldNum" sz="quarter" idx="12"/>
          </p:nvPr>
        </p:nvSpPr>
        <p:spPr>
          <a:xfrm>
            <a:off x="10922000" y="6145255"/>
            <a:ext cx="845114" cy="365125"/>
          </a:xfrm>
        </p:spPr>
        <p:txBody>
          <a:bodyPr/>
          <a:lstStyle/>
          <a:p>
            <a:fld id="{294A09A9-5501-47C1-A89A-A340965A2BE2}" type="slidenum">
              <a:rPr lang="en-US" smtClean="0"/>
              <a:pPr/>
              <a:t>6</a:t>
            </a:fld>
            <a:endParaRPr lang="en-US" dirty="0"/>
          </a:p>
        </p:txBody>
      </p:sp>
      <p:pic>
        <p:nvPicPr>
          <p:cNvPr id="5" name="Picture 4" descr="A blue feather with a line drawn on it&#10;&#10;AI-generated content may be incorrect.">
            <a:extLst>
              <a:ext uri="{FF2B5EF4-FFF2-40B4-BE49-F238E27FC236}">
                <a16:creationId xmlns:a16="http://schemas.microsoft.com/office/drawing/2014/main" id="{108BCA6E-BFCC-0AB5-3775-19CFCD925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1416457"/>
          </a:xfrm>
          <a:prstGeom prst="rect">
            <a:avLst/>
          </a:prstGeom>
        </p:spPr>
      </p:pic>
    </p:spTree>
    <p:extLst>
      <p:ext uri="{BB962C8B-B14F-4D97-AF65-F5344CB8AC3E}">
        <p14:creationId xmlns:p14="http://schemas.microsoft.com/office/powerpoint/2010/main" val="188857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4B449-06A6-DA15-9625-E5279E21ED22}"/>
              </a:ext>
            </a:extLst>
          </p:cNvPr>
          <p:cNvSpPr>
            <a:spLocks noGrp="1"/>
          </p:cNvSpPr>
          <p:nvPr>
            <p:ph sz="quarter" idx="10"/>
          </p:nvPr>
        </p:nvSpPr>
        <p:spPr>
          <a:xfrm>
            <a:off x="2638425" y="1828800"/>
            <a:ext cx="6915150" cy="4122780"/>
          </a:xfrm>
        </p:spPr>
        <p:txBody>
          <a:bodyPr/>
          <a:lstStyle/>
          <a:p>
            <a:pPr algn="just">
              <a:buNone/>
            </a:pPr>
            <a:r>
              <a:rPr lang="en-US" dirty="0"/>
              <a:t>By addressing these objectives, this project will serve as a strategic tool for enhancing </a:t>
            </a:r>
          </a:p>
          <a:p>
            <a:pPr algn="just">
              <a:buNone/>
            </a:pPr>
            <a:r>
              <a:rPr lang="en-US" dirty="0"/>
              <a:t>employee engagement, improving managerial effectiveness, and fostering a productive and </a:t>
            </a:r>
          </a:p>
          <a:p>
            <a:pPr algn="just">
              <a:buNone/>
            </a:pPr>
            <a:r>
              <a:rPr lang="en-US" dirty="0"/>
              <a:t>satisfied workforce. </a:t>
            </a:r>
          </a:p>
        </p:txBody>
      </p:sp>
      <p:sp>
        <p:nvSpPr>
          <p:cNvPr id="4" name="Slide Number Placeholder 3">
            <a:extLst>
              <a:ext uri="{FF2B5EF4-FFF2-40B4-BE49-F238E27FC236}">
                <a16:creationId xmlns:a16="http://schemas.microsoft.com/office/drawing/2014/main" id="{B0A62A93-B05D-F902-E82F-647AA5B8957A}"/>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7</a:t>
            </a:fld>
            <a:endParaRPr lang="en-US" dirty="0"/>
          </a:p>
        </p:txBody>
      </p:sp>
      <p:pic>
        <p:nvPicPr>
          <p:cNvPr id="5" name="Picture 4" descr="A blue feather with a line drawn on it&#10;&#10;AI-generated content may be incorrect.">
            <a:extLst>
              <a:ext uri="{FF2B5EF4-FFF2-40B4-BE49-F238E27FC236}">
                <a16:creationId xmlns:a16="http://schemas.microsoft.com/office/drawing/2014/main" id="{ED9A7465-C4D7-B6D9-83F2-CBFD482A0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1416457"/>
          </a:xfrm>
          <a:prstGeom prst="rect">
            <a:avLst/>
          </a:prstGeom>
        </p:spPr>
      </p:pic>
    </p:spTree>
    <p:extLst>
      <p:ext uri="{BB962C8B-B14F-4D97-AF65-F5344CB8AC3E}">
        <p14:creationId xmlns:p14="http://schemas.microsoft.com/office/powerpoint/2010/main" val="405529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B9F9E-EC8A-09BD-BA33-8D977519CA34}"/>
              </a:ext>
            </a:extLst>
          </p:cNvPr>
          <p:cNvSpPr>
            <a:spLocks noGrp="1"/>
          </p:cNvSpPr>
          <p:nvPr>
            <p:ph type="ctrTitle"/>
          </p:nvPr>
        </p:nvSpPr>
        <p:spPr>
          <a:xfrm>
            <a:off x="584201" y="405113"/>
            <a:ext cx="4621622" cy="6007261"/>
          </a:xfrm>
        </p:spPr>
        <p:txBody>
          <a:bodyPr/>
          <a:lstStyle/>
          <a:p>
            <a:r>
              <a:rPr lang="en-US" dirty="0"/>
              <a:t>Data Cleaning &amp; </a:t>
            </a:r>
            <a:br>
              <a:rPr lang="en-US" dirty="0"/>
            </a:br>
            <a:r>
              <a:rPr lang="en-US" dirty="0"/>
              <a:t>Modeling</a:t>
            </a:r>
            <a:br>
              <a:rPr lang="en-US" dirty="0"/>
            </a:br>
            <a:endParaRPr lang="en-US" dirty="0"/>
          </a:p>
        </p:txBody>
      </p:sp>
      <p:sp>
        <p:nvSpPr>
          <p:cNvPr id="2" name="Slide Number Placeholder 1">
            <a:extLst>
              <a:ext uri="{FF2B5EF4-FFF2-40B4-BE49-F238E27FC236}">
                <a16:creationId xmlns:a16="http://schemas.microsoft.com/office/drawing/2014/main" id="{B1B617AD-09E2-07D1-0572-86BE7139B998}"/>
              </a:ext>
            </a:extLst>
          </p:cNvPr>
          <p:cNvSpPr>
            <a:spLocks noGrp="1"/>
          </p:cNvSpPr>
          <p:nvPr>
            <p:ph type="sldNum" sz="quarter" idx="14"/>
          </p:nvPr>
        </p:nvSpPr>
        <p:spPr>
          <a:xfrm>
            <a:off x="10922000" y="6145255"/>
            <a:ext cx="845114" cy="365125"/>
          </a:xfrm>
        </p:spPr>
        <p:txBody>
          <a:bodyPr/>
          <a:lstStyle/>
          <a:p>
            <a:fld id="{294A09A9-5501-47C1-A89A-A340965A2BE2}" type="slidenum">
              <a:rPr lang="en-US" smtClean="0"/>
              <a:pPr/>
              <a:t>8</a:t>
            </a:fld>
            <a:endParaRPr lang="en-US" dirty="0"/>
          </a:p>
        </p:txBody>
      </p:sp>
      <p:pic>
        <p:nvPicPr>
          <p:cNvPr id="8" name="Picture Placeholder 7" descr="A person and person holding cleaning equipment&#10;&#10;AI-generated content may be incorrect.">
            <a:extLst>
              <a:ext uri="{FF2B5EF4-FFF2-40B4-BE49-F238E27FC236}">
                <a16:creationId xmlns:a16="http://schemas.microsoft.com/office/drawing/2014/main" id="{EFD9A609-DBFA-EBF6-B0F3-1C0572B39477}"/>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8607" r="18607"/>
          <a:stretch>
            <a:fillRect/>
          </a:stretch>
        </p:blipFill>
        <p:spPr/>
      </p:pic>
      <p:pic>
        <p:nvPicPr>
          <p:cNvPr id="9" name="Picture 8" descr="A blue feather with a line drawn on it&#10;&#10;AI-generated content may be incorrect.">
            <a:extLst>
              <a:ext uri="{FF2B5EF4-FFF2-40B4-BE49-F238E27FC236}">
                <a16:creationId xmlns:a16="http://schemas.microsoft.com/office/drawing/2014/main" id="{04359869-4BD0-1522-7EF1-843F07F2F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0575" y="334759"/>
            <a:ext cx="2016539" cy="1416457"/>
          </a:xfrm>
          <a:prstGeom prst="rect">
            <a:avLst/>
          </a:prstGeom>
        </p:spPr>
      </p:pic>
    </p:spTree>
    <p:extLst>
      <p:ext uri="{BB962C8B-B14F-4D97-AF65-F5344CB8AC3E}">
        <p14:creationId xmlns:p14="http://schemas.microsoft.com/office/powerpoint/2010/main" val="1067821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36B3-6688-F44F-0765-B9F7F44FB61F}"/>
              </a:ext>
            </a:extLst>
          </p:cNvPr>
          <p:cNvSpPr>
            <a:spLocks noGrp="1"/>
          </p:cNvSpPr>
          <p:nvPr>
            <p:ph type="title"/>
          </p:nvPr>
        </p:nvSpPr>
        <p:spPr>
          <a:xfrm>
            <a:off x="-249162" y="914400"/>
            <a:ext cx="11430000" cy="1325563"/>
          </a:xfrm>
        </p:spPr>
        <p:txBody>
          <a:bodyPr>
            <a:normAutofit/>
          </a:bodyPr>
          <a:lstStyle/>
          <a:p>
            <a:r>
              <a:rPr lang="en-US" sz="1600" dirty="0"/>
              <a:t>Here are the detailed steps performed to the dataset to build up the desired analysis report.</a:t>
            </a:r>
            <a:br>
              <a:rPr lang="en-US" sz="1600" dirty="0"/>
            </a:br>
            <a:endParaRPr lang="en-US" sz="1600" dirty="0"/>
          </a:p>
        </p:txBody>
      </p:sp>
      <p:graphicFrame>
        <p:nvGraphicFramePr>
          <p:cNvPr id="4" name="Table Placeholder 3">
            <a:extLst>
              <a:ext uri="{FF2B5EF4-FFF2-40B4-BE49-F238E27FC236}">
                <a16:creationId xmlns:a16="http://schemas.microsoft.com/office/drawing/2014/main" id="{C838E0C3-E1FB-2601-FF2D-68A84002F5D4}"/>
              </a:ext>
            </a:extLst>
          </p:cNvPr>
          <p:cNvGraphicFramePr>
            <a:graphicFrameLocks noGrp="1"/>
          </p:cNvGraphicFramePr>
          <p:nvPr>
            <p:ph type="tbl" sz="quarter" idx="10"/>
            <p:extLst>
              <p:ext uri="{D42A27DB-BD31-4B8C-83A1-F6EECF244321}">
                <p14:modId xmlns:p14="http://schemas.microsoft.com/office/powerpoint/2010/main" val="3404992535"/>
              </p:ext>
            </p:extLst>
          </p:nvPr>
        </p:nvGraphicFramePr>
        <p:xfrm>
          <a:off x="1181100" y="1706562"/>
          <a:ext cx="10185400" cy="4494913"/>
        </p:xfrm>
        <a:graphic>
          <a:graphicData uri="http://schemas.openxmlformats.org/drawingml/2006/table">
            <a:tbl>
              <a:tblPr firstRow="1" bandRow="1">
                <a:tableStyleId>{16D9F66E-5EB9-4882-86FB-DCBF35E3C3E4}</a:tableStyleId>
              </a:tblPr>
              <a:tblGrid>
                <a:gridCol w="2302901">
                  <a:extLst>
                    <a:ext uri="{9D8B030D-6E8A-4147-A177-3AD203B41FA5}">
                      <a16:colId xmlns:a16="http://schemas.microsoft.com/office/drawing/2014/main" val="3909542061"/>
                    </a:ext>
                  </a:extLst>
                </a:gridCol>
                <a:gridCol w="7882499">
                  <a:extLst>
                    <a:ext uri="{9D8B030D-6E8A-4147-A177-3AD203B41FA5}">
                      <a16:colId xmlns:a16="http://schemas.microsoft.com/office/drawing/2014/main" val="3856532422"/>
                    </a:ext>
                  </a:extLst>
                </a:gridCol>
              </a:tblGrid>
              <a:tr h="947738">
                <a:tc>
                  <a:txBody>
                    <a:bodyPr/>
                    <a:lstStyle/>
                    <a:p>
                      <a:pPr algn="ctr"/>
                      <a:r>
                        <a:rPr lang="en-US" sz="1800" b="1" kern="1200" dirty="0">
                          <a:solidFill>
                            <a:schemeClr val="dk1"/>
                          </a:solidFill>
                          <a:effectLst/>
                          <a:latin typeface="+mn-lt"/>
                          <a:ea typeface="+mn-ea"/>
                          <a:cs typeface="+mn-cs"/>
                        </a:rPr>
                        <a:t>Table</a:t>
                      </a:r>
                      <a:endParaRPr lang="en-US" dirty="0">
                        <a:latin typeface="Arial" panose="020B0604020202020204" pitchFamily="34" charset="0"/>
                        <a:cs typeface="Arial" panose="020B0604020202020204" pitchFamily="34" charset="0"/>
                      </a:endParaRPr>
                    </a:p>
                  </a:txBody>
                  <a:tcPr anchor="ctr"/>
                </a:tc>
                <a:tc>
                  <a:txBody>
                    <a:bodyPr/>
                    <a:lstStyle/>
                    <a:p>
                      <a:pPr algn="ctr"/>
                      <a:r>
                        <a:rPr lang="en-US" sz="1800" b="1" kern="1200" dirty="0">
                          <a:solidFill>
                            <a:schemeClr val="dk1"/>
                          </a:solidFill>
                          <a:effectLst/>
                          <a:latin typeface="+mn-lt"/>
                          <a:ea typeface="+mn-ea"/>
                          <a:cs typeface="+mn-cs"/>
                        </a:rPr>
                        <a:t>Actions</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1601482"/>
                  </a:ext>
                </a:extLst>
              </a:tr>
              <a:tr h="3547175">
                <a:tc>
                  <a:txBody>
                    <a:bodyPr/>
                    <a:lstStyle/>
                    <a:p>
                      <a:pPr algn="ctr"/>
                      <a:r>
                        <a:rPr lang="en-US" sz="2000" kern="1200" dirty="0">
                          <a:solidFill>
                            <a:schemeClr val="dk1"/>
                          </a:solidFill>
                          <a:effectLst/>
                          <a:latin typeface="+mn-lt"/>
                          <a:ea typeface="+mn-ea"/>
                          <a:cs typeface="+mn-cs"/>
                        </a:rPr>
                        <a:t>Performance </a:t>
                      </a:r>
                      <a:endParaRPr lang="en-US" sz="2000" dirty="0"/>
                    </a:p>
                    <a:p>
                      <a:pPr algn="ctr"/>
                      <a:r>
                        <a:rPr lang="en-US" sz="2000" kern="1200" dirty="0">
                          <a:solidFill>
                            <a:schemeClr val="dk1"/>
                          </a:solidFill>
                          <a:effectLst/>
                          <a:latin typeface="+mn-lt"/>
                          <a:ea typeface="+mn-ea"/>
                          <a:cs typeface="+mn-cs"/>
                        </a:rPr>
                        <a:t>Rating</a:t>
                      </a:r>
                      <a:endParaRPr lang="en-US" sz="2000" dirty="0">
                        <a:latin typeface="Arial" panose="020B0604020202020204" pitchFamily="34" charset="0"/>
                        <a:cs typeface="Arial" panose="020B0604020202020204" pitchFamily="34" charset="0"/>
                      </a:endParaRPr>
                    </a:p>
                  </a:txBody>
                  <a:tcPr anchor="ctr"/>
                </a:tc>
                <a:tc>
                  <a:txBody>
                    <a:bodyPr/>
                    <a:lstStyle/>
                    <a:p>
                      <a:pPr algn="just"/>
                      <a:r>
                        <a:rPr lang="en-US" sz="1800" kern="1200" dirty="0">
                          <a:solidFill>
                            <a:schemeClr val="dk1"/>
                          </a:solidFill>
                          <a:effectLst/>
                          <a:latin typeface="+mn-lt"/>
                          <a:ea typeface="+mn-ea"/>
                          <a:cs typeface="+mn-cs"/>
                        </a:rPr>
                        <a:t>1- Rename columns. </a:t>
                      </a:r>
                      <a:endParaRPr lang="en-US" dirty="0"/>
                    </a:p>
                    <a:p>
                      <a:pPr algn="just"/>
                      <a:r>
                        <a:rPr lang="en-US" sz="1800" kern="1200" dirty="0">
                          <a:solidFill>
                            <a:schemeClr val="dk1"/>
                          </a:solidFill>
                          <a:effectLst/>
                          <a:latin typeface="+mn-lt"/>
                          <a:ea typeface="+mn-ea"/>
                          <a:cs typeface="+mn-cs"/>
                        </a:rPr>
                        <a:t>2- Unpivot survey questions column. </a:t>
                      </a:r>
                      <a:endParaRPr lang="en-US" dirty="0"/>
                    </a:p>
                    <a:p>
                      <a:pPr algn="just"/>
                      <a:r>
                        <a:rPr lang="en-US" sz="1800" kern="1200" dirty="0">
                          <a:solidFill>
                            <a:schemeClr val="dk1"/>
                          </a:solidFill>
                          <a:effectLst/>
                          <a:latin typeface="+mn-lt"/>
                          <a:ea typeface="+mn-ea"/>
                          <a:cs typeface="+mn-cs"/>
                        </a:rPr>
                        <a:t>3- Rename to (question) &amp; (answer). </a:t>
                      </a:r>
                      <a:endParaRPr lang="en-US" dirty="0"/>
                    </a:p>
                    <a:p>
                      <a:pPr algn="just"/>
                      <a:r>
                        <a:rPr lang="en-US" sz="1800" kern="1200" dirty="0">
                          <a:solidFill>
                            <a:schemeClr val="dk1"/>
                          </a:solidFill>
                          <a:effectLst/>
                          <a:latin typeface="+mn-lt"/>
                          <a:ea typeface="+mn-ea"/>
                          <a:cs typeface="+mn-cs"/>
                        </a:rPr>
                        <a:t>4- Separating the question in a new table by creating a new query for the (question) </a:t>
                      </a:r>
                    </a:p>
                    <a:p>
                      <a:pPr algn="just"/>
                      <a:r>
                        <a:rPr lang="en-US" sz="1800" kern="1200" dirty="0">
                          <a:solidFill>
                            <a:schemeClr val="dk1"/>
                          </a:solidFill>
                          <a:effectLst/>
                          <a:latin typeface="+mn-lt"/>
                          <a:ea typeface="+mn-ea"/>
                          <a:cs typeface="+mn-cs"/>
                        </a:rPr>
                        <a:t>Column, rename the column, convert the query into a table, and rename it (Questions). </a:t>
                      </a:r>
                      <a:endParaRPr lang="en-US" dirty="0"/>
                    </a:p>
                    <a:p>
                      <a:pPr algn="just"/>
                      <a:r>
                        <a:rPr lang="en-US" sz="1800" kern="1200" dirty="0">
                          <a:solidFill>
                            <a:schemeClr val="dk1"/>
                          </a:solidFill>
                          <a:effectLst/>
                          <a:latin typeface="+mn-lt"/>
                          <a:ea typeface="+mn-ea"/>
                          <a:cs typeface="+mn-cs"/>
                        </a:rPr>
                        <a:t>5- Add an index column to the new table and rename it (question ID). </a:t>
                      </a:r>
                      <a:endParaRPr lang="en-US" dirty="0"/>
                    </a:p>
                    <a:p>
                      <a:pPr algn="just"/>
                      <a:r>
                        <a:rPr lang="en-US" sz="1800" kern="1200" dirty="0">
                          <a:solidFill>
                            <a:schemeClr val="dk1"/>
                          </a:solidFill>
                          <a:effectLst/>
                          <a:latin typeface="+mn-lt"/>
                          <a:ea typeface="+mn-ea"/>
                          <a:cs typeface="+mn-cs"/>
                        </a:rPr>
                        <a:t>6- Relate between the old and new tables by merging the tables to have the (question id) in the old one, then delete the column (question) in the old one. </a:t>
                      </a:r>
                      <a:endParaRPr lang="en-US" dirty="0"/>
                    </a:p>
                    <a:p>
                      <a:pPr algn="just"/>
                      <a:r>
                        <a:rPr lang="en-US" sz="1800" kern="1200" dirty="0">
                          <a:solidFill>
                            <a:schemeClr val="dk1"/>
                          </a:solidFill>
                          <a:effectLst/>
                          <a:latin typeface="+mn-lt"/>
                          <a:ea typeface="+mn-ea"/>
                          <a:cs typeface="+mn-cs"/>
                        </a:rPr>
                        <a:t>7- Rename the old table (Survey).</a:t>
                      </a:r>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13753144"/>
                  </a:ext>
                </a:extLst>
              </a:tr>
            </a:tbl>
          </a:graphicData>
        </a:graphic>
      </p:graphicFrame>
      <p:sp>
        <p:nvSpPr>
          <p:cNvPr id="3" name="Slide Number Placeholder 2">
            <a:extLst>
              <a:ext uri="{FF2B5EF4-FFF2-40B4-BE49-F238E27FC236}">
                <a16:creationId xmlns:a16="http://schemas.microsoft.com/office/drawing/2014/main" id="{42CA788F-A96A-BC1E-FBB1-D5901D496DBA}"/>
              </a:ext>
            </a:extLst>
          </p:cNvPr>
          <p:cNvSpPr>
            <a:spLocks noGrp="1"/>
          </p:cNvSpPr>
          <p:nvPr>
            <p:ph type="sldNum" sz="quarter" idx="13"/>
          </p:nvPr>
        </p:nvSpPr>
        <p:spPr>
          <a:xfrm>
            <a:off x="10922000" y="6145255"/>
            <a:ext cx="845114" cy="365125"/>
          </a:xfrm>
        </p:spPr>
        <p:txBody>
          <a:bodyPr/>
          <a:lstStyle/>
          <a:p>
            <a:fld id="{294A09A9-5501-47C1-A89A-A340965A2BE2}" type="slidenum">
              <a:rPr lang="en-US" smtClean="0"/>
              <a:pPr/>
              <a:t>9</a:t>
            </a:fld>
            <a:endParaRPr lang="en-US" dirty="0"/>
          </a:p>
        </p:txBody>
      </p:sp>
      <p:pic>
        <p:nvPicPr>
          <p:cNvPr id="5" name="Picture 4" descr="A blue feather with a line drawn on it&#10;&#10;AI-generated content may be incorrect.">
            <a:extLst>
              <a:ext uri="{FF2B5EF4-FFF2-40B4-BE49-F238E27FC236}">
                <a16:creationId xmlns:a16="http://schemas.microsoft.com/office/drawing/2014/main" id="{9F04CED5-EE07-21F0-1582-D74A1ED5F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0575" y="334759"/>
            <a:ext cx="2016539" cy="1371803"/>
          </a:xfrm>
          <a:prstGeom prst="rect">
            <a:avLst/>
          </a:prstGeom>
        </p:spPr>
      </p:pic>
    </p:spTree>
    <p:extLst>
      <p:ext uri="{BB962C8B-B14F-4D97-AF65-F5344CB8AC3E}">
        <p14:creationId xmlns:p14="http://schemas.microsoft.com/office/powerpoint/2010/main" val="2011815264"/>
      </p:ext>
    </p:extLst>
  </p:cSld>
  <p:clrMapOvr>
    <a:masterClrMapping/>
  </p:clrMapOvr>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4A2E04-D8A3-4CD6-A49A-4E88613CFB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A6AD6DB-9470-4861-90FA-528B22606C3A}">
  <ds:schemaRefs>
    <ds:schemaRef ds:uri="http://schemas.microsoft.com/sharepoint/v3/contenttype/forms"/>
  </ds:schemaRefs>
</ds:datastoreItem>
</file>

<file path=customXml/itemProps3.xml><?xml version="1.0" encoding="utf-8"?>
<ds:datastoreItem xmlns:ds="http://schemas.openxmlformats.org/officeDocument/2006/customXml" ds:itemID="{D5A97A83-19EA-4F1C-BA10-74DE001096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Vivid circles presentation</Template>
  <TotalTime>106</TotalTime>
  <Words>1370</Words>
  <Application>Microsoft Office PowerPoint</Application>
  <PresentationFormat>Widescreen</PresentationFormat>
  <Paragraphs>193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Calibri</vt:lpstr>
      <vt:lpstr>Consolas</vt:lpstr>
      <vt:lpstr>Courier New</vt:lpstr>
      <vt:lpstr>Wingdings</vt:lpstr>
      <vt:lpstr>Madison</vt:lpstr>
      <vt:lpstr>HR Data Analysis Project</vt:lpstr>
      <vt:lpstr>Agenda</vt:lpstr>
      <vt:lpstr>Executive Summary</vt:lpstr>
      <vt:lpstr>PowerPoint Presentation</vt:lpstr>
      <vt:lpstr>Project Objectives</vt:lpstr>
      <vt:lpstr>PowerPoint Presentation</vt:lpstr>
      <vt:lpstr>PowerPoint Presentation</vt:lpstr>
      <vt:lpstr>Data Cleaning &amp;  Modeling </vt:lpstr>
      <vt:lpstr>Here are the detailed steps performed to the dataset to build up the desired analysis report. </vt:lpstr>
      <vt:lpstr>Here are the detailed steps performed to the dataset to build up the desired analysis report. </vt:lpstr>
      <vt:lpstr>Here are the detailed steps performed to the dataset to build up the desired analysis report. </vt:lpstr>
      <vt:lpstr>Here are the detailed steps performed to the dataset to build up the desired analysis report. </vt:lpstr>
      <vt:lpstr>The * schema</vt:lpstr>
      <vt:lpstr>Dax Codes</vt:lpstr>
      <vt:lpstr>PowerPoint Presentation</vt:lpstr>
      <vt:lpstr>PowerPoint Presentation</vt:lpstr>
      <vt:lpstr>SQL Codes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Shaymaa kotb</dc:creator>
  <cp:lastModifiedBy>Shaymaa kotb</cp:lastModifiedBy>
  <cp:revision>1</cp:revision>
  <dcterms:created xsi:type="dcterms:W3CDTF">2025-03-26T17:36:24Z</dcterms:created>
  <dcterms:modified xsi:type="dcterms:W3CDTF">2025-03-26T19:22:29Z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