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CF5B3-998D-4179-8966-28CA28CA5D6D}" type="datetimeFigureOut">
              <a:rPr lang="en-US"/>
              <a:t>12/16/2015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C3714-CEFC-4446-9EFA-407BB0192846}" type="slidenum">
              <a:rPr lang="en-US"/>
              <a:t>‹#›</a:t>
            </a:fld>
            <a:endParaRPr lang="en-US"/>
          </a:p>
        </p:txBody>
      </p:sp>
    </p:spTree>
    <p:extLst>
      <p:ext uri="{BB962C8B-B14F-4D97-AF65-F5344CB8AC3E}">
        <p14:creationId xmlns:p14="http://schemas.microsoft.com/office/powerpoint/2010/main" val="1982495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1</a:t>
            </a:fld>
            <a:endParaRPr lang="en-US"/>
          </a:p>
        </p:txBody>
      </p:sp>
    </p:spTree>
    <p:extLst>
      <p:ext uri="{BB962C8B-B14F-4D97-AF65-F5344CB8AC3E}">
        <p14:creationId xmlns:p14="http://schemas.microsoft.com/office/powerpoint/2010/main" val="186350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10</a:t>
            </a:fld>
            <a:endParaRPr lang="en-US"/>
          </a:p>
        </p:txBody>
      </p:sp>
    </p:spTree>
    <p:extLst>
      <p:ext uri="{BB962C8B-B14F-4D97-AF65-F5344CB8AC3E}">
        <p14:creationId xmlns:p14="http://schemas.microsoft.com/office/powerpoint/2010/main" val="3523701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11</a:t>
            </a:fld>
            <a:endParaRPr lang="en-US"/>
          </a:p>
        </p:txBody>
      </p:sp>
    </p:spTree>
    <p:extLst>
      <p:ext uri="{BB962C8B-B14F-4D97-AF65-F5344CB8AC3E}">
        <p14:creationId xmlns:p14="http://schemas.microsoft.com/office/powerpoint/2010/main" val="2190085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12</a:t>
            </a:fld>
            <a:endParaRPr lang="en-US"/>
          </a:p>
        </p:txBody>
      </p:sp>
    </p:spTree>
    <p:extLst>
      <p:ext uri="{BB962C8B-B14F-4D97-AF65-F5344CB8AC3E}">
        <p14:creationId xmlns:p14="http://schemas.microsoft.com/office/powerpoint/2010/main" val="2960662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13</a:t>
            </a:fld>
            <a:endParaRPr lang="en-US"/>
          </a:p>
        </p:txBody>
      </p:sp>
    </p:spTree>
    <p:extLst>
      <p:ext uri="{BB962C8B-B14F-4D97-AF65-F5344CB8AC3E}">
        <p14:creationId xmlns:p14="http://schemas.microsoft.com/office/powerpoint/2010/main" val="2495395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14</a:t>
            </a:fld>
            <a:endParaRPr lang="en-US"/>
          </a:p>
        </p:txBody>
      </p:sp>
    </p:spTree>
    <p:extLst>
      <p:ext uri="{BB962C8B-B14F-4D97-AF65-F5344CB8AC3E}">
        <p14:creationId xmlns:p14="http://schemas.microsoft.com/office/powerpoint/2010/main" val="3057421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2</a:t>
            </a:fld>
            <a:endParaRPr lang="en-US"/>
          </a:p>
        </p:txBody>
      </p:sp>
    </p:spTree>
    <p:extLst>
      <p:ext uri="{BB962C8B-B14F-4D97-AF65-F5344CB8AC3E}">
        <p14:creationId xmlns:p14="http://schemas.microsoft.com/office/powerpoint/2010/main" val="157388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3</a:t>
            </a:fld>
            <a:endParaRPr lang="en-US"/>
          </a:p>
        </p:txBody>
      </p:sp>
    </p:spTree>
    <p:extLst>
      <p:ext uri="{BB962C8B-B14F-4D97-AF65-F5344CB8AC3E}">
        <p14:creationId xmlns:p14="http://schemas.microsoft.com/office/powerpoint/2010/main" val="1408602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4</a:t>
            </a:fld>
            <a:endParaRPr lang="en-US"/>
          </a:p>
        </p:txBody>
      </p:sp>
    </p:spTree>
    <p:extLst>
      <p:ext uri="{BB962C8B-B14F-4D97-AF65-F5344CB8AC3E}">
        <p14:creationId xmlns:p14="http://schemas.microsoft.com/office/powerpoint/2010/main" val="1925377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5</a:t>
            </a:fld>
            <a:endParaRPr lang="en-US"/>
          </a:p>
        </p:txBody>
      </p:sp>
    </p:spTree>
    <p:extLst>
      <p:ext uri="{BB962C8B-B14F-4D97-AF65-F5344CB8AC3E}">
        <p14:creationId xmlns:p14="http://schemas.microsoft.com/office/powerpoint/2010/main" val="319904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6</a:t>
            </a:fld>
            <a:endParaRPr lang="en-US"/>
          </a:p>
        </p:txBody>
      </p:sp>
    </p:spTree>
    <p:extLst>
      <p:ext uri="{BB962C8B-B14F-4D97-AF65-F5344CB8AC3E}">
        <p14:creationId xmlns:p14="http://schemas.microsoft.com/office/powerpoint/2010/main" val="421408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7</a:t>
            </a:fld>
            <a:endParaRPr lang="en-US"/>
          </a:p>
        </p:txBody>
      </p:sp>
    </p:spTree>
    <p:extLst>
      <p:ext uri="{BB962C8B-B14F-4D97-AF65-F5344CB8AC3E}">
        <p14:creationId xmlns:p14="http://schemas.microsoft.com/office/powerpoint/2010/main" val="2795445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8</a:t>
            </a:fld>
            <a:endParaRPr lang="en-US"/>
          </a:p>
        </p:txBody>
      </p:sp>
    </p:spTree>
    <p:extLst>
      <p:ext uri="{BB962C8B-B14F-4D97-AF65-F5344CB8AC3E}">
        <p14:creationId xmlns:p14="http://schemas.microsoft.com/office/powerpoint/2010/main" val="151530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9</a:t>
            </a:fld>
            <a:endParaRPr lang="en-US"/>
          </a:p>
        </p:txBody>
      </p:sp>
    </p:spTree>
    <p:extLst>
      <p:ext uri="{BB962C8B-B14F-4D97-AF65-F5344CB8AC3E}">
        <p14:creationId xmlns:p14="http://schemas.microsoft.com/office/powerpoint/2010/main" val="140427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12/16/2015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sz="3600" dirty="0">
                <a:latin typeface="Century Gothic" charset="0"/>
              </a:rPr>
              <a:t>Проналажење пешака на видео снимку</a:t>
            </a:r>
            <a:r>
              <a:rPr lang="ru-RU" sz="2400" dirty="0"/>
              <a:t/>
            </a:r>
            <a:br>
              <a:rPr lang="ru-RU" sz="2400" dirty="0"/>
            </a:br>
            <a:r>
              <a:rPr lang="ru-RU" sz="2400" dirty="0"/>
              <a:t/>
            </a:r>
            <a:br>
              <a:rPr lang="ru-RU" sz="2400" dirty="0"/>
            </a:br>
            <a:endParaRPr lang="ru-RU" sz="2400" dirty="0"/>
          </a:p>
        </p:txBody>
      </p:sp>
      <p:sp>
        <p:nvSpPr>
          <p:cNvPr id="3" name="Subtitle 2"/>
          <p:cNvSpPr>
            <a:spLocks noGrp="1"/>
          </p:cNvSpPr>
          <p:nvPr>
            <p:ph type="subTitle" idx="1"/>
          </p:nvPr>
        </p:nvSpPr>
        <p:spPr>
          <a:xfrm>
            <a:off x="684213" y="3843338"/>
            <a:ext cx="4243077" cy="1947862"/>
          </a:xfrm>
        </p:spPr>
        <p:txBody>
          <a:bodyPr/>
          <a:lstStyle/>
          <a:p>
            <a:r>
              <a:rPr lang="en-US" dirty="0">
                <a:solidFill>
                  <a:srgbClr val="0A304A"/>
                </a:solidFill>
              </a:rPr>
              <a:t>Студент:</a:t>
            </a:r>
            <a:endParaRPr lang="en-US" dirty="0">
              <a:solidFill>
                <a:srgbClr val="0A304A"/>
              </a:solidFill>
            </a:endParaRPr>
          </a:p>
          <a:p>
            <a:r>
              <a:rPr lang="en-US" dirty="0">
                <a:solidFill>
                  <a:srgbClr val="0A304A"/>
                </a:solidFill>
              </a:rPr>
              <a:t>Петар Стошић RA10-2012</a:t>
            </a:r>
          </a:p>
        </p:txBody>
      </p:sp>
      <p:sp>
        <p:nvSpPr>
          <p:cNvPr id="4" name="Subtitle 2"/>
          <p:cNvSpPr txBox="1">
            <a:spLocks/>
          </p:cNvSpPr>
          <p:nvPr/>
        </p:nvSpPr>
        <p:spPr>
          <a:xfrm>
            <a:off x="5141770" y="3798770"/>
            <a:ext cx="3741769" cy="194786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dirty="0">
                <a:solidFill>
                  <a:srgbClr val="0A304A"/>
                </a:solidFill>
              </a:rPr>
              <a:t>Професор:</a:t>
            </a:r>
            <a:endParaRPr lang="en-US" dirty="0">
              <a:solidFill>
                <a:srgbClr val="0A304A"/>
              </a:solidFill>
            </a:endParaRPr>
          </a:p>
          <a:p>
            <a:r>
              <a:rPr lang="en-US" dirty="0">
                <a:solidFill>
                  <a:srgbClr val="0A304A"/>
                </a:solidFill>
              </a:rPr>
              <a:t>Ђорђе Обрадовић</a:t>
            </a:r>
          </a:p>
        </p:txBody>
      </p:sp>
    </p:spTree>
    <p:extLst>
      <p:ext uri="{BB962C8B-B14F-4D97-AF65-F5344CB8AC3E}">
        <p14:creationId xmlns:p14="http://schemas.microsoft.com/office/powerpoint/2010/main" val="229284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26386"/>
            <a:ext cx="10058400" cy="1790125"/>
          </a:xfrm>
        </p:spPr>
        <p:txBody>
          <a:bodyPr/>
          <a:lstStyle/>
          <a:p>
            <a:r>
              <a:rPr lang="en-US" dirty="0" err="1"/>
              <a:t>ИДеја</a:t>
            </a:r>
          </a:p>
        </p:txBody>
      </p:sp>
      <p:sp>
        <p:nvSpPr>
          <p:cNvPr id="3" name="Text Placeholder 2"/>
          <p:cNvSpPr>
            <a:spLocks noGrp="1"/>
          </p:cNvSpPr>
          <p:nvPr>
            <p:ph type="body" idx="1"/>
          </p:nvPr>
        </p:nvSpPr>
        <p:spPr>
          <a:xfrm>
            <a:off x="684213" y="1618431"/>
            <a:ext cx="8535987" cy="4375969"/>
          </a:xfrm>
        </p:spPr>
        <p:txBody>
          <a:bodyPr>
            <a:normAutofit fontScale="85000" lnSpcReduction="10000"/>
          </a:bodyPr>
          <a:lstStyle/>
          <a:p>
            <a:pPr algn="just"/>
            <a:r>
              <a:rPr lang="en-US" dirty="0">
                <a:solidFill>
                  <a:srgbClr val="0A304A"/>
                </a:solidFill>
              </a:rPr>
              <a:t>Комбинација претходне две методе звучи занимљиво, зар не?</a:t>
            </a:r>
          </a:p>
          <a:p>
            <a:pPr marL="342900" indent="-342900" algn="just">
              <a:buFont typeface="Arial" panose="020B0604020202020204" pitchFamily="34" charset="0"/>
              <a:buChar char="•"/>
            </a:pPr>
            <a:r>
              <a:rPr lang="en-US" dirty="0">
                <a:solidFill>
                  <a:srgbClr val="0A304A"/>
                </a:solidFill>
                <a:latin typeface="Century Gothic" charset="0"/>
              </a:rPr>
              <a:t>(</a:t>
            </a:r>
            <a:r>
              <a:rPr lang="en-US" dirty="0">
                <a:solidFill>
                  <a:srgbClr val="C62324"/>
                </a:solidFill>
                <a:latin typeface="Century Gothic" charset="0"/>
              </a:rPr>
              <a:t>HOG</a:t>
            </a:r>
            <a:r>
              <a:rPr lang="en-US" dirty="0">
                <a:solidFill>
                  <a:srgbClr val="0A304A"/>
                </a:solidFill>
              </a:rPr>
              <a:t>) Препознаје пешаке међутим због изузетне комплексности није погодан за извршавање у реалном времену.</a:t>
            </a:r>
          </a:p>
          <a:p>
            <a:pPr marL="342900" indent="-342900" algn="just">
              <a:buFont typeface="Arial" panose="020B0604020202020204" pitchFamily="34" charset="0"/>
              <a:buChar char="•"/>
            </a:pPr>
            <a:r>
              <a:rPr lang="en-US" dirty="0">
                <a:solidFill>
                  <a:srgbClr val="0A304A"/>
                </a:solidFill>
                <a:latin typeface="Century Gothic" charset="0"/>
              </a:rPr>
              <a:t>(</a:t>
            </a:r>
            <a:r>
              <a:rPr lang="en-US" dirty="0">
                <a:solidFill>
                  <a:srgbClr val="C62324"/>
                </a:solidFill>
                <a:latin typeface="Century Gothic" charset="0"/>
              </a:rPr>
              <a:t>FEATURE POINT TRACKING</a:t>
            </a:r>
            <a:r>
              <a:rPr lang="en-US" dirty="0">
                <a:solidFill>
                  <a:srgbClr val="0A304A"/>
                </a:solidFill>
              </a:rPr>
              <a:t>) Веома је брз метод и погодан за </a:t>
            </a:r>
            <a:r>
              <a:rPr lang="ru-RU" dirty="0" err="1">
                <a:solidFill>
                  <a:srgbClr val="0A304A"/>
                </a:solidFill>
                <a:latin typeface="Century Gothic" charset="0"/>
              </a:rPr>
              <a:t>извршавање</a:t>
            </a:r>
            <a:r>
              <a:rPr lang="ru-RU" dirty="0">
                <a:solidFill>
                  <a:srgbClr val="0A304A"/>
                </a:solidFill>
                <a:latin typeface="Century Gothic" charset="0"/>
              </a:rPr>
              <a:t> у </a:t>
            </a:r>
            <a:r>
              <a:rPr lang="ru-RU" dirty="0" err="1">
                <a:solidFill>
                  <a:srgbClr val="0A304A"/>
                </a:solidFill>
                <a:latin typeface="Century Gothic" charset="0"/>
              </a:rPr>
              <a:t>реалном</a:t>
            </a:r>
            <a:r>
              <a:rPr lang="ru-RU" dirty="0">
                <a:solidFill>
                  <a:srgbClr val="0A304A"/>
                </a:solidFill>
                <a:latin typeface="Century Gothic" charset="0"/>
              </a:rPr>
              <a:t> </a:t>
            </a:r>
            <a:r>
              <a:rPr lang="ru-RU" dirty="0" err="1">
                <a:solidFill>
                  <a:srgbClr val="0A304A"/>
                </a:solidFill>
                <a:latin typeface="Century Gothic" charset="0"/>
              </a:rPr>
              <a:t>времену</a:t>
            </a:r>
            <a:r>
              <a:rPr lang="ru-RU" dirty="0">
                <a:solidFill>
                  <a:srgbClr val="0A304A"/>
                </a:solidFill>
                <a:latin typeface="Century Gothic" charset="0"/>
              </a:rPr>
              <a:t> али не </a:t>
            </a:r>
            <a:r>
              <a:rPr lang="ru-RU" dirty="0" err="1">
                <a:solidFill>
                  <a:srgbClr val="0A304A"/>
                </a:solidFill>
                <a:latin typeface="Century Gothic" charset="0"/>
              </a:rPr>
              <a:t>узима</a:t>
            </a:r>
            <a:r>
              <a:rPr lang="ru-RU" dirty="0">
                <a:solidFill>
                  <a:srgbClr val="0A304A"/>
                </a:solidFill>
                <a:latin typeface="Century Gothic" charset="0"/>
              </a:rPr>
              <a:t> у </a:t>
            </a:r>
            <a:r>
              <a:rPr lang="ru-RU" dirty="0" err="1">
                <a:solidFill>
                  <a:srgbClr val="0A304A"/>
                </a:solidFill>
                <a:latin typeface="Century Gothic" charset="0"/>
              </a:rPr>
              <a:t>обзир</a:t>
            </a:r>
            <a:r>
              <a:rPr lang="ru-RU" dirty="0">
                <a:solidFill>
                  <a:srgbClr val="0A304A"/>
                </a:solidFill>
                <a:latin typeface="Century Gothic" charset="0"/>
              </a:rPr>
              <a:t> </a:t>
            </a:r>
            <a:r>
              <a:rPr lang="ru-RU" dirty="0" err="1">
                <a:solidFill>
                  <a:srgbClr val="0A304A"/>
                </a:solidFill>
                <a:latin typeface="Century Gothic" charset="0"/>
              </a:rPr>
              <a:t>пешаке</a:t>
            </a:r>
            <a:r>
              <a:rPr lang="ru-RU" dirty="0">
                <a:solidFill>
                  <a:srgbClr val="0A304A"/>
                </a:solidFill>
                <a:latin typeface="Century Gothic" charset="0"/>
              </a:rPr>
              <a:t>.</a:t>
            </a:r>
          </a:p>
          <a:p>
            <a:pPr marL="342900" indent="-342900" algn="just">
              <a:buFont typeface="Arial" panose="020B0604020202020204" pitchFamily="34" charset="0"/>
              <a:buChar char="•"/>
            </a:pPr>
            <a:endParaRPr lang="en-US" dirty="0">
              <a:solidFill>
                <a:srgbClr val="0A304A"/>
              </a:solidFill>
              <a:latin typeface="Century Gothic" charset="0"/>
            </a:endParaRPr>
          </a:p>
          <a:p>
            <a:pPr algn="just"/>
            <a:r>
              <a:rPr lang="ru-RU" dirty="0" err="1">
                <a:solidFill>
                  <a:srgbClr val="0A304A"/>
                </a:solidFill>
                <a:latin typeface="Century Gothic" charset="0"/>
              </a:rPr>
              <a:t>Идеја</a:t>
            </a:r>
            <a:r>
              <a:rPr lang="ru-RU" dirty="0">
                <a:solidFill>
                  <a:srgbClr val="0A304A"/>
                </a:solidFill>
                <a:latin typeface="Century Gothic" charset="0"/>
              </a:rPr>
              <a:t>:</a:t>
            </a:r>
          </a:p>
          <a:p>
            <a:pPr marL="457200" indent="-457200" algn="just">
              <a:buFont typeface="+mj-lt"/>
              <a:buAutoNum type="arabicPeriod"/>
            </a:pPr>
            <a:r>
              <a:rPr lang="ru-RU" dirty="0" err="1">
                <a:solidFill>
                  <a:srgbClr val="0A304A"/>
                </a:solidFill>
                <a:latin typeface="Century Gothic" charset="0"/>
              </a:rPr>
              <a:t>Учитавање</a:t>
            </a:r>
            <a:r>
              <a:rPr lang="ru-RU" dirty="0">
                <a:solidFill>
                  <a:srgbClr val="0A304A"/>
                </a:solidFill>
                <a:latin typeface="Century Gothic" charset="0"/>
              </a:rPr>
              <a:t> снимка </a:t>
            </a:r>
            <a:r>
              <a:rPr lang="ru-RU" dirty="0" err="1">
                <a:solidFill>
                  <a:srgbClr val="0A304A"/>
                </a:solidFill>
                <a:latin typeface="Century Gothic" charset="0"/>
              </a:rPr>
              <a:t>фрејм</a:t>
            </a:r>
            <a:r>
              <a:rPr lang="ru-RU" dirty="0">
                <a:solidFill>
                  <a:srgbClr val="0A304A"/>
                </a:solidFill>
                <a:latin typeface="Century Gothic" charset="0"/>
              </a:rPr>
              <a:t> по </a:t>
            </a:r>
            <a:r>
              <a:rPr lang="ru-RU" dirty="0" err="1">
                <a:solidFill>
                  <a:srgbClr val="0A304A"/>
                </a:solidFill>
                <a:latin typeface="Century Gothic" charset="0"/>
              </a:rPr>
              <a:t>фрејм</a:t>
            </a:r>
            <a:endParaRPr lang="ru-RU" dirty="0">
              <a:solidFill>
                <a:srgbClr val="0A304A"/>
              </a:solidFill>
              <a:latin typeface="Century Gothic" charset="0"/>
            </a:endParaRPr>
          </a:p>
          <a:p>
            <a:pPr marL="457200" indent="-457200" algn="just">
              <a:buFont typeface="+mj-lt"/>
              <a:buAutoNum type="arabicPeriod"/>
            </a:pPr>
            <a:r>
              <a:rPr lang="ru-RU" dirty="0" err="1">
                <a:solidFill>
                  <a:srgbClr val="0A304A"/>
                </a:solidFill>
                <a:latin typeface="Century Gothic" charset="0"/>
              </a:rPr>
              <a:t>Детектовање</a:t>
            </a:r>
            <a:r>
              <a:rPr lang="ru-RU" dirty="0">
                <a:solidFill>
                  <a:srgbClr val="0A304A"/>
                </a:solidFill>
                <a:latin typeface="Century Gothic" charset="0"/>
              </a:rPr>
              <a:t> </a:t>
            </a:r>
            <a:r>
              <a:rPr lang="ru-RU" dirty="0" err="1">
                <a:solidFill>
                  <a:srgbClr val="0A304A"/>
                </a:solidFill>
                <a:latin typeface="Century Gothic" charset="0"/>
              </a:rPr>
              <a:t>људи</a:t>
            </a:r>
            <a:r>
              <a:rPr lang="ru-RU" dirty="0">
                <a:solidFill>
                  <a:srgbClr val="0A304A"/>
                </a:solidFill>
                <a:latin typeface="Century Gothic" charset="0"/>
              </a:rPr>
              <a:t> уз </a:t>
            </a:r>
            <a:r>
              <a:rPr lang="ru-RU" dirty="0" err="1">
                <a:solidFill>
                  <a:srgbClr val="0A304A"/>
                </a:solidFill>
                <a:latin typeface="Century Gothic" charset="0"/>
              </a:rPr>
              <a:t>помоћ</a:t>
            </a:r>
            <a:r>
              <a:rPr lang="ru-RU" dirty="0">
                <a:solidFill>
                  <a:srgbClr val="0A304A"/>
                </a:solidFill>
                <a:latin typeface="Century Gothic" charset="0"/>
              </a:rPr>
              <a:t> (</a:t>
            </a:r>
            <a:r>
              <a:rPr lang="en-US" dirty="0">
                <a:solidFill>
                  <a:srgbClr val="C62324"/>
                </a:solidFill>
                <a:latin typeface="Century Gothic" charset="0"/>
              </a:rPr>
              <a:t>HOG</a:t>
            </a:r>
            <a:r>
              <a:rPr lang="ru-RU" dirty="0">
                <a:solidFill>
                  <a:srgbClr val="0A304A"/>
                </a:solidFill>
                <a:latin typeface="Century Gothic" charset="0"/>
              </a:rPr>
              <a:t>) методе док се не </a:t>
            </a:r>
            <a:r>
              <a:rPr lang="ru-RU" dirty="0" err="1">
                <a:solidFill>
                  <a:srgbClr val="0A304A"/>
                </a:solidFill>
                <a:latin typeface="Century Gothic" charset="0"/>
              </a:rPr>
              <a:t>пронађу</a:t>
            </a:r>
            <a:r>
              <a:rPr lang="ru-RU" dirty="0">
                <a:solidFill>
                  <a:srgbClr val="0A304A"/>
                </a:solidFill>
                <a:latin typeface="Century Gothic" charset="0"/>
              </a:rPr>
              <a:t> </a:t>
            </a:r>
            <a:r>
              <a:rPr lang="ru-RU" dirty="0" err="1">
                <a:solidFill>
                  <a:srgbClr val="0A304A"/>
                </a:solidFill>
                <a:latin typeface="Century Gothic" charset="0"/>
              </a:rPr>
              <a:t>људи</a:t>
            </a:r>
            <a:r>
              <a:rPr lang="ru-RU" dirty="0">
                <a:solidFill>
                  <a:srgbClr val="0A304A"/>
                </a:solidFill>
                <a:latin typeface="Century Gothic" charset="0"/>
              </a:rPr>
              <a:t>.</a:t>
            </a:r>
          </a:p>
          <a:p>
            <a:pPr marL="457200" indent="-457200" algn="just">
              <a:buFont typeface="+mj-lt"/>
              <a:buAutoNum type="arabicPeriod"/>
            </a:pPr>
            <a:r>
              <a:rPr lang="ru-RU" dirty="0" err="1">
                <a:solidFill>
                  <a:srgbClr val="0A304A"/>
                </a:solidFill>
                <a:latin typeface="Century Gothic" charset="0"/>
              </a:rPr>
              <a:t>Детектујемо</a:t>
            </a:r>
            <a:r>
              <a:rPr lang="ru-RU" dirty="0">
                <a:solidFill>
                  <a:srgbClr val="0A304A"/>
                </a:solidFill>
                <a:latin typeface="Century Gothic" charset="0"/>
              </a:rPr>
              <a:t> </a:t>
            </a:r>
            <a:r>
              <a:rPr lang="ru-RU" dirty="0" err="1">
                <a:solidFill>
                  <a:srgbClr val="0A304A"/>
                </a:solidFill>
                <a:latin typeface="Century Gothic" charset="0"/>
              </a:rPr>
              <a:t>ивице</a:t>
            </a:r>
            <a:r>
              <a:rPr lang="ru-RU" dirty="0">
                <a:solidFill>
                  <a:srgbClr val="0A304A"/>
                </a:solidFill>
                <a:latin typeface="Century Gothic" charset="0"/>
              </a:rPr>
              <a:t> за </a:t>
            </a:r>
            <a:r>
              <a:rPr lang="ru-RU" dirty="0" err="1">
                <a:solidFill>
                  <a:srgbClr val="0A304A"/>
                </a:solidFill>
                <a:latin typeface="Century Gothic" charset="0"/>
              </a:rPr>
              <a:t>сваког</a:t>
            </a:r>
            <a:r>
              <a:rPr lang="ru-RU" dirty="0">
                <a:solidFill>
                  <a:srgbClr val="0A304A"/>
                </a:solidFill>
                <a:latin typeface="Century Gothic" charset="0"/>
              </a:rPr>
              <a:t> </a:t>
            </a:r>
            <a:r>
              <a:rPr lang="ru-RU" dirty="0" err="1">
                <a:solidFill>
                  <a:srgbClr val="0A304A"/>
                </a:solidFill>
                <a:latin typeface="Century Gothic" charset="0"/>
              </a:rPr>
              <a:t>човека</a:t>
            </a:r>
            <a:r>
              <a:rPr lang="ru-RU" dirty="0">
                <a:solidFill>
                  <a:srgbClr val="0A304A"/>
                </a:solidFill>
                <a:latin typeface="Century Gothic" charset="0"/>
              </a:rPr>
              <a:t>.</a:t>
            </a:r>
          </a:p>
          <a:p>
            <a:pPr marL="457200" indent="-457200" algn="just">
              <a:buFont typeface="+mj-lt"/>
              <a:buAutoNum type="arabicPeriod"/>
            </a:pPr>
            <a:r>
              <a:rPr lang="ru-RU" dirty="0" err="1">
                <a:solidFill>
                  <a:srgbClr val="0A304A"/>
                </a:solidFill>
                <a:latin typeface="Century Gothic" charset="0"/>
              </a:rPr>
              <a:t>Пратимо</a:t>
            </a:r>
            <a:r>
              <a:rPr lang="ru-RU" dirty="0">
                <a:solidFill>
                  <a:srgbClr val="0A304A"/>
                </a:solidFill>
                <a:latin typeface="Century Gothic" charset="0"/>
              </a:rPr>
              <a:t> </a:t>
            </a:r>
            <a:r>
              <a:rPr lang="ru-RU" dirty="0" err="1">
                <a:solidFill>
                  <a:srgbClr val="0A304A"/>
                </a:solidFill>
                <a:latin typeface="Century Gothic" charset="0"/>
              </a:rPr>
              <a:t>сваку</a:t>
            </a:r>
            <a:r>
              <a:rPr lang="ru-RU" dirty="0">
                <a:solidFill>
                  <a:srgbClr val="0A304A"/>
                </a:solidFill>
                <a:latin typeface="Century Gothic" charset="0"/>
              </a:rPr>
              <a:t> од тих </a:t>
            </a:r>
            <a:r>
              <a:rPr lang="ru-RU" dirty="0" err="1">
                <a:solidFill>
                  <a:srgbClr val="0A304A"/>
                </a:solidFill>
                <a:latin typeface="Century Gothic" charset="0"/>
              </a:rPr>
              <a:t>ивица</a:t>
            </a:r>
            <a:r>
              <a:rPr lang="ru-RU" dirty="0">
                <a:solidFill>
                  <a:srgbClr val="0A304A"/>
                </a:solidFill>
                <a:latin typeface="Century Gothic" charset="0"/>
              </a:rPr>
              <a:t> (</a:t>
            </a:r>
            <a:r>
              <a:rPr lang="ru-RU" dirty="0" err="1">
                <a:solidFill>
                  <a:srgbClr val="0A304A"/>
                </a:solidFill>
                <a:latin typeface="Century Gothic" charset="0"/>
              </a:rPr>
              <a:t>тачака</a:t>
            </a:r>
            <a:r>
              <a:rPr lang="ru-RU" dirty="0">
                <a:solidFill>
                  <a:srgbClr val="0A304A"/>
                </a:solidFill>
                <a:latin typeface="Century Gothic" charset="0"/>
              </a:rPr>
              <a:t>) уз </a:t>
            </a:r>
            <a:r>
              <a:rPr lang="ru-RU" dirty="0" err="1">
                <a:solidFill>
                  <a:srgbClr val="0A304A"/>
                </a:solidFill>
                <a:latin typeface="Century Gothic" charset="0"/>
              </a:rPr>
              <a:t>помоћ</a:t>
            </a:r>
            <a:r>
              <a:rPr lang="ru-RU" dirty="0">
                <a:solidFill>
                  <a:srgbClr val="0A304A"/>
                </a:solidFill>
                <a:latin typeface="Century Gothic" charset="0"/>
              </a:rPr>
              <a:t> </a:t>
            </a:r>
            <a:r>
              <a:rPr lang="en-US" dirty="0">
                <a:solidFill>
                  <a:srgbClr val="0A304A"/>
                </a:solidFill>
                <a:latin typeface="Century Gothic" charset="0"/>
              </a:rPr>
              <a:t>Lucas-Kanade </a:t>
            </a:r>
            <a:r>
              <a:rPr lang="ru-RU" dirty="0">
                <a:solidFill>
                  <a:srgbClr val="0A304A"/>
                </a:solidFill>
                <a:latin typeface="Century Gothic" charset="0"/>
              </a:rPr>
              <a:t>алгоритма.</a:t>
            </a:r>
          </a:p>
        </p:txBody>
      </p:sp>
    </p:spTree>
    <p:extLst>
      <p:ext uri="{BB962C8B-B14F-4D97-AF65-F5344CB8AC3E}">
        <p14:creationId xmlns:p14="http://schemas.microsoft.com/office/powerpoint/2010/main" val="3384767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059472"/>
          </a:xfrm>
        </p:spPr>
        <p:txBody>
          <a:bodyPr/>
          <a:lstStyle/>
          <a:p>
            <a:r>
              <a:rPr lang="en-US" dirty="0"/>
              <a:t>Проблеми претходног поступка</a:t>
            </a:r>
          </a:p>
        </p:txBody>
      </p:sp>
      <p:sp>
        <p:nvSpPr>
          <p:cNvPr id="3" name="Text Placeholder 2"/>
          <p:cNvSpPr>
            <a:spLocks noGrp="1"/>
          </p:cNvSpPr>
          <p:nvPr>
            <p:ph type="body" idx="1"/>
          </p:nvPr>
        </p:nvSpPr>
        <p:spPr>
          <a:xfrm>
            <a:off x="684213" y="2395538"/>
            <a:ext cx="8535987" cy="3847490"/>
          </a:xfrm>
        </p:spPr>
        <p:txBody>
          <a:bodyPr/>
          <a:lstStyle/>
          <a:p>
            <a:pPr algn="just"/>
            <a:r>
              <a:rPr lang="en-US" dirty="0">
                <a:solidFill>
                  <a:srgbClr val="C62324"/>
                </a:solidFill>
              </a:rPr>
              <a:t>Шта ако приликом праћења тачака неку од њих изгубимо?</a:t>
            </a:r>
          </a:p>
          <a:p>
            <a:pPr algn="just"/>
            <a:endParaRPr lang="en-US" dirty="0"/>
          </a:p>
          <a:p>
            <a:pPr algn="just"/>
            <a:r>
              <a:rPr lang="en-US" dirty="0">
                <a:solidFill>
                  <a:srgbClr val="0A304A"/>
                </a:solidFill>
              </a:rPr>
              <a:t>Решење:</a:t>
            </a:r>
          </a:p>
          <a:p>
            <a:pPr algn="just"/>
            <a:r>
              <a:rPr lang="en-US" dirty="0">
                <a:solidFill>
                  <a:srgbClr val="0A304A"/>
                </a:solidFill>
              </a:rPr>
              <a:t>Одредимо неку вредност која представља број тачака које можемо да изгубимо, уколико алгоритам током времена премаши тај број ( што је сасвим нормално, и очекивано ) вратимо се на поновну детекцију људи. Како детекција људи доводи до деградације перформанси, враћање на овај корак алгоритма требало би се што је могуће више избегавати.</a:t>
            </a:r>
          </a:p>
        </p:txBody>
      </p:sp>
    </p:spTree>
    <p:extLst>
      <p:ext uri="{BB962C8B-B14F-4D97-AF65-F5344CB8AC3E}">
        <p14:creationId xmlns:p14="http://schemas.microsoft.com/office/powerpoint/2010/main" val="310067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873001"/>
          </a:xfrm>
        </p:spPr>
        <p:txBody>
          <a:bodyPr/>
          <a:lstStyle/>
          <a:p>
            <a:r>
              <a:rPr lang="az-Cyrl-AZ" dirty="0">
                <a:latin typeface="Century Gothic" charset="0"/>
              </a:rPr>
              <a:t>ПРОБЛЕМИ ПРЕТХОДНОГ ПОСТУПКА</a:t>
            </a:r>
            <a:endParaRPr lang="en-US" dirty="0">
              <a:latin typeface="Century Gothic" charset="0"/>
            </a:endParaRPr>
          </a:p>
        </p:txBody>
      </p:sp>
      <p:sp>
        <p:nvSpPr>
          <p:cNvPr id="3" name="Text Placeholder 2"/>
          <p:cNvSpPr>
            <a:spLocks noGrp="1"/>
          </p:cNvSpPr>
          <p:nvPr>
            <p:ph type="body" idx="1"/>
          </p:nvPr>
        </p:nvSpPr>
        <p:spPr>
          <a:xfrm>
            <a:off x="684213" y="2560873"/>
            <a:ext cx="8535987" cy="3433527"/>
          </a:xfrm>
        </p:spPr>
        <p:txBody>
          <a:bodyPr/>
          <a:lstStyle/>
          <a:p>
            <a:pPr algn="just"/>
            <a:r>
              <a:rPr lang="en-US" dirty="0">
                <a:solidFill>
                  <a:srgbClr val="0A304A"/>
                </a:solidFill>
              </a:rPr>
              <a:t>Такође, (</a:t>
            </a:r>
            <a:r>
              <a:rPr lang="en-US" dirty="0">
                <a:solidFill>
                  <a:srgbClr val="C62324"/>
                </a:solidFill>
                <a:latin typeface="Century Gothic" charset="0"/>
              </a:rPr>
              <a:t>HOG</a:t>
            </a:r>
            <a:r>
              <a:rPr lang="en-US" dirty="0">
                <a:solidFill>
                  <a:srgbClr val="0A304A"/>
                </a:solidFill>
              </a:rPr>
              <a:t>) није идеалан поступак, па тако може за неки објекат рећи да је човек иако то није истина.</a:t>
            </a:r>
          </a:p>
          <a:p>
            <a:pPr algn="just"/>
            <a:endParaRPr lang="en-US" dirty="0"/>
          </a:p>
          <a:p>
            <a:pPr algn="just"/>
            <a:r>
              <a:rPr lang="en-US" dirty="0">
                <a:solidFill>
                  <a:srgbClr val="0A304A"/>
                </a:solidFill>
              </a:rPr>
              <a:t>Решење:</a:t>
            </a:r>
          </a:p>
          <a:p>
            <a:pPr algn="just"/>
            <a:r>
              <a:rPr lang="en-US" dirty="0">
                <a:solidFill>
                  <a:srgbClr val="0A304A"/>
                </a:solidFill>
              </a:rPr>
              <a:t>Погрешно препознати објекти је веома често не крећу, па то можемо искористити за решавање проблема. У колико приметимо да се број значајних тачака, оних које пратимо, не мења одређен временски период, прекидамо поступак праћења, и поново проналазимо људе.</a:t>
            </a:r>
          </a:p>
          <a:p>
            <a:endParaRPr lang="en-US" dirty="0"/>
          </a:p>
          <a:p>
            <a:endParaRPr lang="en-US" dirty="0"/>
          </a:p>
        </p:txBody>
      </p:sp>
    </p:spTree>
    <p:extLst>
      <p:ext uri="{BB962C8B-B14F-4D97-AF65-F5344CB8AC3E}">
        <p14:creationId xmlns:p14="http://schemas.microsoft.com/office/powerpoint/2010/main" val="233893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800484"/>
          </a:xfrm>
        </p:spPr>
        <p:txBody>
          <a:bodyPr/>
          <a:lstStyle/>
          <a:p>
            <a:r>
              <a:rPr lang="en-US" dirty="0"/>
              <a:t>Алгоритам</a:t>
            </a:r>
          </a:p>
        </p:txBody>
      </p:sp>
      <p:pic>
        <p:nvPicPr>
          <p:cNvPr id="4" name="Picture 3" descr="real-time-pedestrian-detection-tracking-and-distance-estimation-20-638.jpg"/>
          <p:cNvPicPr>
            <a:picLocks noChangeAspect="1"/>
          </p:cNvPicPr>
          <p:nvPr/>
        </p:nvPicPr>
        <p:blipFill>
          <a:blip r:embed="rId3"/>
          <a:srcRect l="2520" t="8518" r="12962" b="2237"/>
          <a:stretch>
            <a:fillRect/>
          </a:stretch>
        </p:blipFill>
        <p:spPr>
          <a:xfrm>
            <a:off x="4465387" y="555231"/>
            <a:ext cx="7292234" cy="5761173"/>
          </a:xfrm>
          <a:prstGeom prst="rect">
            <a:avLst/>
          </a:prstGeom>
        </p:spPr>
      </p:pic>
    </p:spTree>
    <p:extLst>
      <p:ext uri="{BB962C8B-B14F-4D97-AF65-F5344CB8AC3E}">
        <p14:creationId xmlns:p14="http://schemas.microsoft.com/office/powerpoint/2010/main" val="162044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pkl2t.jpg"/>
          <p:cNvPicPr>
            <a:picLocks noChangeAspect="1"/>
          </p:cNvPicPr>
          <p:nvPr/>
        </p:nvPicPr>
        <p:blipFill>
          <a:blip r:embed="rId3"/>
          <a:srcRect l="10" t="5274" r="-10" b="3210"/>
          <a:stretch>
            <a:fillRect/>
          </a:stretch>
        </p:blipFill>
        <p:spPr>
          <a:xfrm>
            <a:off x="3833810" y="1780202"/>
            <a:ext cx="4504244" cy="3087439"/>
          </a:xfrm>
          <a:prstGeom prst="rect">
            <a:avLst/>
          </a:prstGeom>
        </p:spPr>
      </p:pic>
    </p:spTree>
    <p:extLst>
      <p:ext uri="{BB962C8B-B14F-4D97-AF65-F5344CB8AC3E}">
        <p14:creationId xmlns:p14="http://schemas.microsoft.com/office/powerpoint/2010/main" val="72121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9562861" cy="1723243"/>
          </a:xfrm>
        </p:spPr>
        <p:txBody>
          <a:bodyPr/>
          <a:lstStyle/>
          <a:p>
            <a:r>
              <a:rPr lang="az-Cyrl-AZ" dirty="0">
                <a:solidFill>
                  <a:srgbClr val="FFFFFF"/>
                </a:solidFill>
                <a:latin typeface="Century Gothic" charset="0"/>
              </a:rPr>
              <a:t>Увод</a:t>
            </a:r>
            <a:endParaRPr lang="en-US" dirty="0">
              <a:solidFill>
                <a:srgbClr val="FFFFFF"/>
              </a:solidFill>
              <a:latin typeface="Century Gothic" charset="0"/>
            </a:endParaRPr>
          </a:p>
        </p:txBody>
      </p:sp>
      <p:sp>
        <p:nvSpPr>
          <p:cNvPr id="3" name="Text Placeholder 2"/>
          <p:cNvSpPr>
            <a:spLocks noGrp="1"/>
          </p:cNvSpPr>
          <p:nvPr>
            <p:ph type="body" idx="1"/>
          </p:nvPr>
        </p:nvSpPr>
        <p:spPr>
          <a:xfrm>
            <a:off x="684213" y="2152597"/>
            <a:ext cx="8535987" cy="3841803"/>
          </a:xfrm>
        </p:spPr>
        <p:txBody>
          <a:bodyPr/>
          <a:lstStyle/>
          <a:p>
            <a:pPr algn="just"/>
            <a:r>
              <a:rPr lang="ru-RU" dirty="0">
                <a:solidFill>
                  <a:srgbClr val="0A304A"/>
                </a:solidFill>
                <a:latin typeface="Century Gothic" charset="0"/>
              </a:rPr>
              <a:t>У околини једне машине најзначајнији чиниоци су људи. Додељивање могућности машини да интерагује са људским бићима је један од интересантнијих и потенцијално јако корисних изазова за инжињере модерног доба. Детекција и праћење људи спада у значајније области истраживања због јако велике практичне примене у ауто индустрији, али и у животу обичних људи.</a:t>
            </a:r>
            <a:endParaRPr lang="en-US" dirty="0">
              <a:solidFill>
                <a:srgbClr val="0A304A"/>
              </a:solidFill>
              <a:latin typeface="Century Gothic" charset="0"/>
            </a:endParaRPr>
          </a:p>
          <a:p>
            <a:r>
              <a:rPr lang="en-US" dirty="0"/>
              <a:t/>
            </a:r>
            <a:br>
              <a:rPr lang="en-US" dirty="0"/>
            </a:br>
            <a:endParaRPr lang="en-US" dirty="0"/>
          </a:p>
          <a:p>
            <a:endParaRPr lang="en-US" dirty="0"/>
          </a:p>
        </p:txBody>
      </p:sp>
    </p:spTree>
    <p:extLst>
      <p:ext uri="{BB962C8B-B14F-4D97-AF65-F5344CB8AC3E}">
        <p14:creationId xmlns:p14="http://schemas.microsoft.com/office/powerpoint/2010/main" val="268172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596963"/>
          </a:xfrm>
        </p:spPr>
        <p:txBody>
          <a:bodyPr/>
          <a:lstStyle/>
          <a:p>
            <a:r>
              <a:rPr lang="az-Cyrl-AZ" dirty="0">
                <a:solidFill>
                  <a:srgbClr val="FFFFFF"/>
                </a:solidFill>
                <a:latin typeface="Century Gothic" charset="0"/>
              </a:rPr>
              <a:t>Мотивација</a:t>
            </a:r>
            <a:endParaRPr lang="en-US" dirty="0">
              <a:solidFill>
                <a:srgbClr val="FFFFFF"/>
              </a:solidFill>
              <a:latin typeface="Century Gothic" charset="0"/>
            </a:endParaRPr>
          </a:p>
        </p:txBody>
      </p:sp>
      <p:sp>
        <p:nvSpPr>
          <p:cNvPr id="3" name="Text Placeholder 2"/>
          <p:cNvSpPr>
            <a:spLocks noGrp="1"/>
          </p:cNvSpPr>
          <p:nvPr>
            <p:ph type="body" idx="1"/>
          </p:nvPr>
        </p:nvSpPr>
        <p:spPr>
          <a:xfrm>
            <a:off x="684213" y="2201863"/>
            <a:ext cx="10420981" cy="4258803"/>
          </a:xfrm>
        </p:spPr>
        <p:txBody>
          <a:bodyPr>
            <a:normAutofit fontScale="92500"/>
          </a:bodyPr>
          <a:lstStyle/>
          <a:p>
            <a:pPr algn="just"/>
            <a:r>
              <a:rPr lang="az-Cyrl-AZ" dirty="0">
                <a:solidFill>
                  <a:srgbClr val="0A304A"/>
                </a:solidFill>
                <a:latin typeface="Century Gothic" charset="0"/>
              </a:rPr>
              <a:t>Јако велики број пешака сваке године страда у саобраћају. Касно уочавање људи у саобраћају од стране возача, као и слаба предвидљивост њиховог кретања, могући су узроци за тако велики број саобраћајних несрећа у којима учествују пешаци.</a:t>
            </a:r>
            <a:endParaRPr lang="en-US" dirty="0">
              <a:solidFill>
                <a:srgbClr val="0A304A"/>
              </a:solidFill>
              <a:latin typeface="Century Gothic" charset="0"/>
            </a:endParaRPr>
          </a:p>
          <a:p>
            <a:pPr algn="just"/>
            <a:r>
              <a:rPr lang="ru-RU" dirty="0">
                <a:solidFill>
                  <a:srgbClr val="0A304A"/>
                </a:solidFill>
                <a:latin typeface="Century Gothic" charset="0"/>
              </a:rPr>
              <a:t>Јадно од могућих решења укључује и детекцију и праћење пешака у циљу предузимања низа аутоматских акција од стране возила како би се несрећа избегла. Овакви системи се већ неколико година уназад уграђују у аутомобиле, међутим још увек је њихова цена јако висока, па се ретко налазе у основној опреми. Разним софтверско-хардверским оптимизацијама, овакви системи могу постати јефтинији и самим тим приступачнији корисницима, а то самим тим повећава безбедност најугроженијих учесника у саобраћају, пешака.</a:t>
            </a:r>
            <a:endParaRPr lang="en-US" dirty="0">
              <a:solidFill>
                <a:srgbClr val="0A304A"/>
              </a:solidFill>
              <a:latin typeface="Century Gothic" charset="0"/>
            </a:endParaRPr>
          </a:p>
          <a:p>
            <a:r>
              <a:rPr lang="en-US" dirty="0"/>
              <a:t/>
            </a:r>
            <a:br>
              <a:rPr lang="en-US" dirty="0"/>
            </a:br>
            <a:endParaRPr lang="en-US" dirty="0"/>
          </a:p>
          <a:p>
            <a:endParaRPr lang="en-US" dirty="0"/>
          </a:p>
        </p:txBody>
      </p:sp>
    </p:spTree>
    <p:extLst>
      <p:ext uri="{BB962C8B-B14F-4D97-AF65-F5344CB8AC3E}">
        <p14:creationId xmlns:p14="http://schemas.microsoft.com/office/powerpoint/2010/main" val="115509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626104"/>
          </a:xfrm>
        </p:spPr>
        <p:txBody>
          <a:bodyPr/>
          <a:lstStyle/>
          <a:p>
            <a:r>
              <a:rPr lang="ru-RU" dirty="0">
                <a:solidFill>
                  <a:srgbClr val="FFFFFF"/>
                </a:solidFill>
                <a:latin typeface="Century Gothic" charset="0"/>
              </a:rPr>
              <a:t>Радови и производи на ову тему</a:t>
            </a:r>
            <a:r>
              <a:rPr lang="ru-RU" dirty="0"/>
              <a:t/>
            </a:r>
            <a:br>
              <a:rPr lang="ru-RU" dirty="0"/>
            </a:br>
            <a:r>
              <a:rPr lang="ru-RU" dirty="0"/>
              <a:t/>
            </a:r>
            <a:br>
              <a:rPr lang="ru-RU" dirty="0"/>
            </a:br>
            <a:endParaRPr lang="en-US" dirty="0"/>
          </a:p>
        </p:txBody>
      </p:sp>
      <p:sp>
        <p:nvSpPr>
          <p:cNvPr id="3" name="Text Placeholder 2"/>
          <p:cNvSpPr>
            <a:spLocks noGrp="1"/>
          </p:cNvSpPr>
          <p:nvPr>
            <p:ph type="body" idx="1"/>
          </p:nvPr>
        </p:nvSpPr>
        <p:spPr>
          <a:xfrm>
            <a:off x="684213" y="1919463"/>
            <a:ext cx="8535987" cy="4074937"/>
          </a:xfrm>
        </p:spPr>
        <p:txBody>
          <a:bodyPr/>
          <a:lstStyle/>
          <a:p>
            <a:r>
              <a:rPr lang="en-US" dirty="0">
                <a:solidFill>
                  <a:srgbClr val="0A304A"/>
                </a:solidFill>
              </a:rPr>
              <a:t>Многе велике светске компаније из области ауто индустрије развиле су своја решења оваквих проблема. Водеће компаније које развијају овакве системе су Ауди, Мерцедес, Волво, итд. Ове компаније улажу јако пуно материјалних средстава како би повећали сигурност путника, али и пешака. </a:t>
            </a:r>
          </a:p>
          <a:p>
            <a:endParaRPr lang="en-US" dirty="0"/>
          </a:p>
          <a:p>
            <a:endParaRPr lang="en-US" dirty="0"/>
          </a:p>
          <a:p>
            <a:endParaRPr lang="en-US" dirty="0"/>
          </a:p>
        </p:txBody>
      </p:sp>
    </p:spTree>
    <p:extLst>
      <p:ext uri="{BB962C8B-B14F-4D97-AF65-F5344CB8AC3E}">
        <p14:creationId xmlns:p14="http://schemas.microsoft.com/office/powerpoint/2010/main" val="234607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898093"/>
          </a:xfrm>
        </p:spPr>
        <p:txBody>
          <a:bodyPr/>
          <a:lstStyle/>
          <a:p>
            <a:r>
              <a:rPr lang="az-Cyrl-AZ" dirty="0">
                <a:solidFill>
                  <a:srgbClr val="FFFFFF"/>
                </a:solidFill>
                <a:latin typeface="Century Gothic" charset="0"/>
              </a:rPr>
              <a:t>Дефиниција проблема - циљ</a:t>
            </a:r>
            <a:r>
              <a:rPr lang="az-Cyrl-AZ" dirty="0">
                <a:solidFill>
                  <a:srgbClr val="202729"/>
                </a:solidFill>
                <a:latin typeface="Century Gothic" charset="0"/>
              </a:rPr>
              <a:t> </a:t>
            </a:r>
            <a:endParaRPr lang="en-US" dirty="0">
              <a:solidFill>
                <a:srgbClr val="202729"/>
              </a:solidFill>
              <a:latin typeface="Century Gothic" charset="0"/>
            </a:endParaRPr>
          </a:p>
        </p:txBody>
      </p:sp>
      <p:sp>
        <p:nvSpPr>
          <p:cNvPr id="3" name="Text Placeholder 2"/>
          <p:cNvSpPr>
            <a:spLocks noGrp="1"/>
          </p:cNvSpPr>
          <p:nvPr>
            <p:ph type="body" idx="1"/>
          </p:nvPr>
        </p:nvSpPr>
        <p:spPr>
          <a:xfrm>
            <a:off x="684213" y="2910279"/>
            <a:ext cx="8535987" cy="3229829"/>
          </a:xfrm>
        </p:spPr>
        <p:txBody>
          <a:bodyPr/>
          <a:lstStyle/>
          <a:p>
            <a:r>
              <a:rPr lang="ru-RU" dirty="0">
                <a:solidFill>
                  <a:srgbClr val="0A304A"/>
                </a:solidFill>
                <a:latin typeface="Arial" charset="0"/>
              </a:rPr>
              <a:t>За дати видео </a:t>
            </a:r>
            <a:r>
              <a:rPr lang="ru-RU" dirty="0" err="1">
                <a:solidFill>
                  <a:srgbClr val="0A304A"/>
                </a:solidFill>
                <a:latin typeface="Arial" charset="0"/>
              </a:rPr>
              <a:t>снимак</a:t>
            </a:r>
            <a:r>
              <a:rPr lang="ru-RU" dirty="0">
                <a:solidFill>
                  <a:srgbClr val="0A304A"/>
                </a:solidFill>
                <a:latin typeface="Arial" charset="0"/>
              </a:rPr>
              <a:t>, потребно </a:t>
            </a:r>
            <a:r>
              <a:rPr lang="ru-RU" dirty="0" err="1">
                <a:solidFill>
                  <a:srgbClr val="0A304A"/>
                </a:solidFill>
                <a:latin typeface="Arial" charset="0"/>
              </a:rPr>
              <a:t>је</a:t>
            </a:r>
            <a:r>
              <a:rPr lang="ru-RU" dirty="0">
                <a:solidFill>
                  <a:srgbClr val="0A304A"/>
                </a:solidFill>
                <a:latin typeface="Arial" charset="0"/>
              </a:rPr>
              <a:t> </a:t>
            </a:r>
            <a:r>
              <a:rPr lang="ru-RU" dirty="0" err="1">
                <a:solidFill>
                  <a:srgbClr val="0A304A"/>
                </a:solidFill>
                <a:latin typeface="Arial" charset="0"/>
              </a:rPr>
              <a:t>детектовати</a:t>
            </a:r>
            <a:r>
              <a:rPr lang="ru-RU" dirty="0">
                <a:solidFill>
                  <a:srgbClr val="0A304A"/>
                </a:solidFill>
                <a:latin typeface="Arial" charset="0"/>
              </a:rPr>
              <a:t> </a:t>
            </a:r>
            <a:r>
              <a:rPr lang="ru-RU" dirty="0" err="1">
                <a:solidFill>
                  <a:srgbClr val="0A304A"/>
                </a:solidFill>
                <a:latin typeface="Arial" charset="0"/>
              </a:rPr>
              <a:t>људе</a:t>
            </a:r>
            <a:r>
              <a:rPr lang="ru-RU" dirty="0">
                <a:solidFill>
                  <a:srgbClr val="0A304A"/>
                </a:solidFill>
                <a:latin typeface="Arial" charset="0"/>
              </a:rPr>
              <a:t> и </a:t>
            </a:r>
            <a:r>
              <a:rPr lang="ru-RU" dirty="0" err="1">
                <a:solidFill>
                  <a:srgbClr val="0A304A"/>
                </a:solidFill>
                <a:latin typeface="Arial" charset="0"/>
              </a:rPr>
              <a:t>пратити</a:t>
            </a:r>
            <a:r>
              <a:rPr lang="ru-RU" dirty="0">
                <a:solidFill>
                  <a:srgbClr val="0A304A"/>
                </a:solidFill>
                <a:latin typeface="Arial" charset="0"/>
              </a:rPr>
              <a:t> их у </a:t>
            </a:r>
            <a:r>
              <a:rPr lang="ru-RU" dirty="0" err="1">
                <a:solidFill>
                  <a:srgbClr val="0A304A"/>
                </a:solidFill>
                <a:latin typeface="Arial" charset="0"/>
              </a:rPr>
              <a:t>реалном</a:t>
            </a:r>
            <a:r>
              <a:rPr lang="ru-RU" dirty="0">
                <a:solidFill>
                  <a:srgbClr val="0A304A"/>
                </a:solidFill>
                <a:latin typeface="Arial" charset="0"/>
              </a:rPr>
              <a:t> </a:t>
            </a:r>
            <a:r>
              <a:rPr lang="ru-RU" dirty="0" err="1">
                <a:solidFill>
                  <a:srgbClr val="0A304A"/>
                </a:solidFill>
                <a:latin typeface="Arial" charset="0"/>
              </a:rPr>
              <a:t>времену</a:t>
            </a:r>
            <a:r>
              <a:rPr lang="ru-RU" dirty="0">
                <a:solidFill>
                  <a:srgbClr val="0A304A"/>
                </a:solidFill>
                <a:latin typeface="Arial" charset="0"/>
              </a:rPr>
              <a:t>. </a:t>
            </a:r>
            <a:endParaRPr lang="en-US" dirty="0">
              <a:solidFill>
                <a:srgbClr val="0A304A"/>
              </a:solidFill>
              <a:latin typeface="Arial" charset="0"/>
            </a:endParaRPr>
          </a:p>
          <a:p>
            <a:r>
              <a:rPr lang="az-Cyrl-AZ" dirty="0">
                <a:solidFill>
                  <a:srgbClr val="0A304A"/>
                </a:solidFill>
                <a:latin typeface="Arial" charset="0"/>
              </a:rPr>
              <a:t>Проблеми:</a:t>
            </a:r>
            <a:endParaRPr lang="en-US" dirty="0">
              <a:solidFill>
                <a:srgbClr val="0A304A"/>
              </a:solidFill>
              <a:latin typeface="Arial" charset="0"/>
            </a:endParaRPr>
          </a:p>
          <a:p>
            <a:pPr marL="342900" indent="-342900">
              <a:buFont typeface="Arial" panose="020B0604020202020204" pitchFamily="34" charset="0"/>
              <a:buChar char="•"/>
            </a:pPr>
            <a:r>
              <a:rPr lang="ru-RU" dirty="0">
                <a:solidFill>
                  <a:srgbClr val="0A304A"/>
                </a:solidFill>
                <a:latin typeface="Arial" charset="0"/>
              </a:rPr>
              <a:t>Детекција људи</a:t>
            </a:r>
            <a:endParaRPr lang="en-US" dirty="0">
              <a:solidFill>
                <a:srgbClr val="0A304A"/>
              </a:solidFill>
              <a:latin typeface="Arial" charset="0"/>
            </a:endParaRPr>
          </a:p>
          <a:p>
            <a:pPr marL="342900" indent="-342900">
              <a:buFont typeface="Arial" panose="020B0604020202020204" pitchFamily="34" charset="0"/>
              <a:buChar char="•"/>
            </a:pPr>
            <a:r>
              <a:rPr lang="ru-RU" dirty="0" err="1">
                <a:solidFill>
                  <a:srgbClr val="0A304A"/>
                </a:solidFill>
                <a:latin typeface="Arial" charset="0"/>
              </a:rPr>
              <a:t>Праћење</a:t>
            </a:r>
            <a:r>
              <a:rPr lang="ru-RU" dirty="0">
                <a:solidFill>
                  <a:srgbClr val="0A304A"/>
                </a:solidFill>
                <a:latin typeface="Arial" charset="0"/>
              </a:rPr>
              <a:t> </a:t>
            </a:r>
            <a:r>
              <a:rPr lang="ru-RU" dirty="0" err="1">
                <a:solidFill>
                  <a:srgbClr val="0A304A"/>
                </a:solidFill>
                <a:latin typeface="Arial" charset="0"/>
              </a:rPr>
              <a:t>људи</a:t>
            </a:r>
            <a:r>
              <a:rPr lang="ru-RU" dirty="0">
                <a:solidFill>
                  <a:srgbClr val="0A304A"/>
                </a:solidFill>
                <a:latin typeface="Arial" charset="0"/>
              </a:rPr>
              <a:t> на снимку</a:t>
            </a:r>
          </a:p>
          <a:p>
            <a:endParaRPr lang="ru-RU" dirty="0"/>
          </a:p>
        </p:txBody>
      </p:sp>
    </p:spTree>
    <p:extLst>
      <p:ext uri="{BB962C8B-B14F-4D97-AF65-F5344CB8AC3E}">
        <p14:creationId xmlns:p14="http://schemas.microsoft.com/office/powerpoint/2010/main" val="2223975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294" y="261059"/>
            <a:ext cx="10058400" cy="1727968"/>
          </a:xfrm>
        </p:spPr>
        <p:txBody>
          <a:bodyPr/>
          <a:lstStyle/>
          <a:p>
            <a:r>
              <a:rPr lang="en-US" dirty="0"/>
              <a:t>Детекција пешака</a:t>
            </a:r>
          </a:p>
        </p:txBody>
      </p:sp>
      <p:sp>
        <p:nvSpPr>
          <p:cNvPr id="3" name="Text Placeholder 2"/>
          <p:cNvSpPr>
            <a:spLocks noGrp="1"/>
          </p:cNvSpPr>
          <p:nvPr>
            <p:ph type="body" idx="1"/>
          </p:nvPr>
        </p:nvSpPr>
        <p:spPr>
          <a:xfrm>
            <a:off x="715963" y="1564312"/>
            <a:ext cx="5292725" cy="4638051"/>
          </a:xfrm>
        </p:spPr>
        <p:txBody>
          <a:bodyPr>
            <a:normAutofit/>
          </a:bodyPr>
          <a:lstStyle/>
          <a:p>
            <a:pPr algn="just"/>
            <a:r>
              <a:rPr lang="en-US" dirty="0">
                <a:solidFill>
                  <a:srgbClr val="0A304A"/>
                </a:solidFill>
              </a:rPr>
              <a:t>Један од могућих начина за издвајање пешака са слике, јесте уз помоћ "Histogram of Oriented Gradients" (HOG) - методе. "</a:t>
            </a:r>
            <a:r>
              <a:rPr lang="en-US" dirty="0">
                <a:solidFill>
                  <a:srgbClr val="0A304A"/>
                </a:solidFill>
                <a:latin typeface="Century Gothic" charset="0"/>
              </a:rPr>
              <a:t>HOG</a:t>
            </a:r>
            <a:r>
              <a:rPr lang="en-US" dirty="0">
                <a:solidFill>
                  <a:srgbClr val="0A304A"/>
                </a:solidFill>
              </a:rPr>
              <a:t>" је један од начина описивања особина. Циљ дескриптора јесте да генерализује опис објекта али тако да опис сличних објеката буде што сличнији. На тај начин олакшава се каснија класификација.</a:t>
            </a:r>
          </a:p>
        </p:txBody>
      </p:sp>
      <p:pic>
        <p:nvPicPr>
          <p:cNvPr id="4" name="Picture 3" descr="real-time-pedestrian-detection-tracking-and-distance-estimation-4-638.jpg"/>
          <p:cNvPicPr>
            <a:picLocks noChangeAspect="1"/>
          </p:cNvPicPr>
          <p:nvPr/>
        </p:nvPicPr>
        <p:blipFill>
          <a:blip r:embed="rId3"/>
          <a:srcRect l="5231" t="4906" r="428" b="14772"/>
          <a:stretch>
            <a:fillRect/>
          </a:stretch>
        </p:blipFill>
        <p:spPr>
          <a:xfrm>
            <a:off x="6424030" y="1983340"/>
            <a:ext cx="5360362" cy="3426176"/>
          </a:xfrm>
          <a:prstGeom prst="rect">
            <a:avLst/>
          </a:prstGeom>
        </p:spPr>
      </p:pic>
    </p:spTree>
    <p:extLst>
      <p:ext uri="{BB962C8B-B14F-4D97-AF65-F5344CB8AC3E}">
        <p14:creationId xmlns:p14="http://schemas.microsoft.com/office/powerpoint/2010/main" val="3796983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84948"/>
            <a:ext cx="10058400" cy="2235584"/>
          </a:xfrm>
        </p:spPr>
        <p:txBody>
          <a:bodyPr/>
          <a:lstStyle/>
          <a:p>
            <a:r>
              <a:rPr lang="en-US" dirty="0"/>
              <a:t>Особине (hog) методе</a:t>
            </a:r>
          </a:p>
        </p:txBody>
      </p:sp>
      <p:sp>
        <p:nvSpPr>
          <p:cNvPr id="3" name="Text Placeholder 2"/>
          <p:cNvSpPr>
            <a:spLocks noGrp="1"/>
          </p:cNvSpPr>
          <p:nvPr>
            <p:ph type="body" idx="1"/>
          </p:nvPr>
        </p:nvSpPr>
        <p:spPr>
          <a:xfrm>
            <a:off x="684213" y="2275598"/>
            <a:ext cx="8535987" cy="3713234"/>
          </a:xfrm>
        </p:spPr>
        <p:txBody>
          <a:bodyPr>
            <a:normAutofit lnSpcReduction="10000"/>
          </a:bodyPr>
          <a:lstStyle/>
          <a:p>
            <a:pPr marL="342900" indent="-342900" algn="just">
              <a:buFont typeface="Arial" panose="020B0604020202020204" pitchFamily="34" charset="0"/>
              <a:buChar char="•"/>
            </a:pPr>
            <a:r>
              <a:rPr lang="ru-RU" dirty="0">
                <a:solidFill>
                  <a:srgbClr val="C62324"/>
                </a:solidFill>
                <a:latin typeface="Century Gothic" charset="0"/>
              </a:rPr>
              <a:t>(HOG) је веома захтеван за извршавање, релативно је спор</a:t>
            </a:r>
          </a:p>
          <a:p>
            <a:pPr marL="342900" indent="-342900" algn="just">
              <a:buFont typeface="Arial" panose="020B0604020202020204" pitchFamily="34" charset="0"/>
              <a:buChar char="•"/>
            </a:pPr>
            <a:r>
              <a:rPr lang="ru-RU" dirty="0">
                <a:solidFill>
                  <a:srgbClr val="C62324"/>
                </a:solidFill>
                <a:latin typeface="Century Gothic" charset="0"/>
              </a:rPr>
              <a:t>Потребно је да детектује цитаво тело</a:t>
            </a:r>
          </a:p>
          <a:p>
            <a:pPr marL="342900" indent="-342900" algn="just">
              <a:buFont typeface="Arial" panose="020B0604020202020204" pitchFamily="34" charset="0"/>
              <a:buChar char="•"/>
            </a:pPr>
            <a:r>
              <a:rPr lang="ru-RU" dirty="0" err="1">
                <a:solidFill>
                  <a:srgbClr val="C62324"/>
                </a:solidFill>
                <a:latin typeface="Century Gothic" charset="0"/>
              </a:rPr>
              <a:t>Могуће</a:t>
            </a:r>
            <a:r>
              <a:rPr lang="ru-RU" dirty="0">
                <a:solidFill>
                  <a:srgbClr val="C62324"/>
                </a:solidFill>
                <a:latin typeface="Century Gothic" charset="0"/>
              </a:rPr>
              <a:t> </a:t>
            </a:r>
            <a:r>
              <a:rPr lang="ru-RU" dirty="0" err="1">
                <a:solidFill>
                  <a:srgbClr val="C62324"/>
                </a:solidFill>
                <a:latin typeface="Century Gothic" charset="0"/>
              </a:rPr>
              <a:t>је</a:t>
            </a:r>
            <a:r>
              <a:rPr lang="ru-RU" dirty="0">
                <a:solidFill>
                  <a:srgbClr val="C62324"/>
                </a:solidFill>
                <a:latin typeface="Century Gothic" charset="0"/>
              </a:rPr>
              <a:t> да </a:t>
            </a:r>
            <a:r>
              <a:rPr lang="ru-RU" dirty="0" err="1">
                <a:solidFill>
                  <a:srgbClr val="C62324"/>
                </a:solidFill>
                <a:latin typeface="Century Gothic" charset="0"/>
              </a:rPr>
              <a:t>одради</a:t>
            </a:r>
            <a:r>
              <a:rPr lang="ru-RU" dirty="0">
                <a:solidFill>
                  <a:srgbClr val="C62324"/>
                </a:solidFill>
                <a:latin typeface="Century Gothic" charset="0"/>
              </a:rPr>
              <a:t> </a:t>
            </a:r>
            <a:r>
              <a:rPr lang="ru-RU" dirty="0" err="1">
                <a:solidFill>
                  <a:srgbClr val="C62324"/>
                </a:solidFill>
                <a:latin typeface="Century Gothic" charset="0"/>
              </a:rPr>
              <a:t>лоше</a:t>
            </a:r>
            <a:r>
              <a:rPr lang="ru-RU" dirty="0">
                <a:solidFill>
                  <a:srgbClr val="C62324"/>
                </a:solidFill>
                <a:latin typeface="Century Gothic" charset="0"/>
              </a:rPr>
              <a:t> </a:t>
            </a:r>
            <a:r>
              <a:rPr lang="ru-RU" dirty="0" err="1">
                <a:solidFill>
                  <a:srgbClr val="C62324"/>
                </a:solidFill>
                <a:latin typeface="Century Gothic" charset="0"/>
              </a:rPr>
              <a:t>класификацију</a:t>
            </a:r>
            <a:endParaRPr lang="ru-RU" dirty="0">
              <a:solidFill>
                <a:srgbClr val="C62324"/>
              </a:solidFill>
              <a:latin typeface="Century Gothic" charset="0"/>
            </a:endParaRPr>
          </a:p>
          <a:p>
            <a:pPr marL="342900" indent="-342900" algn="just">
              <a:buFont typeface="Arial" panose="020B0604020202020204" pitchFamily="34" charset="0"/>
              <a:buChar char="•"/>
            </a:pPr>
            <a:endParaRPr lang="ru-RU" dirty="0">
              <a:solidFill>
                <a:srgbClr val="FFFFFF"/>
              </a:solidFill>
              <a:latin typeface="Century Gothic" charset="0"/>
            </a:endParaRPr>
          </a:p>
          <a:p>
            <a:pPr algn="just"/>
            <a:r>
              <a:rPr lang="ru-RU" dirty="0">
                <a:solidFill>
                  <a:srgbClr val="0A304A"/>
                </a:solidFill>
                <a:latin typeface="Century Gothic" charset="0"/>
              </a:rPr>
              <a:t>(HOG) у OpenCv-у имплементиран је тако да за улазну слику, враћа листу четвороуглова који уоквирују пешаке на слици.</a:t>
            </a:r>
          </a:p>
          <a:p>
            <a:pPr marL="342900" indent="-342900" algn="just">
              <a:buFont typeface="Arial" panose="020B0604020202020204" pitchFamily="34" charset="0"/>
              <a:buChar char="•"/>
            </a:pPr>
            <a:endParaRPr lang="ru-RU" dirty="0">
              <a:solidFill>
                <a:srgbClr val="FFFFFF"/>
              </a:solidFill>
              <a:latin typeface="Century Gothic" charset="0"/>
            </a:endParaRPr>
          </a:p>
          <a:p>
            <a:pPr algn="just"/>
            <a:r>
              <a:rPr lang="ru-RU" dirty="0">
                <a:solidFill>
                  <a:srgbClr val="0A304A"/>
                </a:solidFill>
                <a:latin typeface="Century Gothic" charset="0"/>
              </a:rPr>
              <a:t>Коришћење ове методе без икакве оптимизације у видео снимку који има око 30 фрејмова у секунди, у реалном времену је неизводљиво.</a:t>
            </a:r>
          </a:p>
        </p:txBody>
      </p:sp>
    </p:spTree>
    <p:extLst>
      <p:ext uri="{BB962C8B-B14F-4D97-AF65-F5344CB8AC3E}">
        <p14:creationId xmlns:p14="http://schemas.microsoft.com/office/powerpoint/2010/main" val="224631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4229"/>
            <a:ext cx="10058400" cy="2743200"/>
          </a:xfrm>
        </p:spPr>
        <p:txBody>
          <a:bodyPr/>
          <a:lstStyle/>
          <a:p>
            <a:r>
              <a:rPr lang="en-US" dirty="0">
                <a:solidFill>
                  <a:srgbClr val="FFFFFF"/>
                </a:solidFill>
                <a:latin typeface="Century Gothic" charset="0"/>
              </a:rPr>
              <a:t>Feature point Tracking </a:t>
            </a:r>
            <a:br>
              <a:rPr lang="en-US" dirty="0">
                <a:solidFill>
                  <a:srgbClr val="FFFFFF"/>
                </a:solidFill>
                <a:latin typeface="Century Gothic" charset="0"/>
              </a:rPr>
            </a:br>
            <a:r>
              <a:rPr lang="en-US" dirty="0">
                <a:solidFill>
                  <a:srgbClr val="FFFFFF"/>
                </a:solidFill>
                <a:latin typeface="Century Gothic"/>
              </a:rPr>
              <a:t>(Праћење важних тачака)</a:t>
            </a:r>
          </a:p>
        </p:txBody>
      </p:sp>
      <p:sp>
        <p:nvSpPr>
          <p:cNvPr id="3" name="Text Placeholder 2"/>
          <p:cNvSpPr>
            <a:spLocks noGrp="1"/>
          </p:cNvSpPr>
          <p:nvPr>
            <p:ph type="body" idx="1"/>
          </p:nvPr>
        </p:nvSpPr>
        <p:spPr>
          <a:xfrm>
            <a:off x="684213" y="2011819"/>
            <a:ext cx="8535987" cy="3982581"/>
          </a:xfrm>
        </p:spPr>
        <p:txBody>
          <a:bodyPr>
            <a:normAutofit/>
          </a:bodyPr>
          <a:lstStyle/>
          <a:p>
            <a:pPr algn="just"/>
            <a:r>
              <a:rPr lang="en-US" dirty="0">
                <a:solidFill>
                  <a:srgbClr val="0A304A"/>
                </a:solidFill>
                <a:latin typeface="Century Gothic" charset="0"/>
              </a:rPr>
              <a:t>Шта је "Feature point Tracking"? </a:t>
            </a:r>
          </a:p>
          <a:p>
            <a:pPr algn="just"/>
            <a:r>
              <a:rPr lang="en-US" dirty="0">
                <a:solidFill>
                  <a:srgbClr val="0A304A"/>
                </a:solidFill>
                <a:latin typeface="Century Gothic" charset="0"/>
              </a:rPr>
              <a:t>Рецимо да имамо две слике. Имамо позиције неких тачака на једној слици. На другој слици сцена се мало променила. Циљ </a:t>
            </a:r>
            <a:r>
              <a:rPr lang="ru-RU" dirty="0">
                <a:solidFill>
                  <a:srgbClr val="0A304A"/>
                </a:solidFill>
                <a:latin typeface="Century Gothic" charset="0"/>
              </a:rPr>
              <a:t>"Feature point Tracking" је да нађе позиције тачака са прве слике на другој слици.</a:t>
            </a:r>
          </a:p>
          <a:p>
            <a:pPr algn="just"/>
            <a:r>
              <a:rPr lang="ru-RU" dirty="0">
                <a:solidFill>
                  <a:srgbClr val="0A304A"/>
                </a:solidFill>
                <a:latin typeface="Century Gothic" charset="0"/>
              </a:rPr>
              <a:t>Предности овог поступка су:</a:t>
            </a:r>
          </a:p>
          <a:p>
            <a:pPr marL="342900" indent="-342900" algn="just">
              <a:buFont typeface="Arial" panose="020B0604020202020204" pitchFamily="34" charset="0"/>
              <a:buChar char="•"/>
            </a:pPr>
            <a:r>
              <a:rPr lang="ru-RU" dirty="0">
                <a:solidFill>
                  <a:srgbClr val="0A304A"/>
                </a:solidFill>
                <a:latin typeface="Century Gothic" charset="0"/>
              </a:rPr>
              <a:t>Није комплексан са становишта израчунавања</a:t>
            </a:r>
            <a:endParaRPr lang="en-US" dirty="0">
              <a:solidFill>
                <a:srgbClr val="0A304A"/>
              </a:solidFill>
              <a:latin typeface="Century Gothic" charset="0"/>
            </a:endParaRPr>
          </a:p>
          <a:p>
            <a:endParaRPr lang="en-US" dirty="0">
              <a:solidFill>
                <a:srgbClr val="3B3835"/>
              </a:solidFill>
              <a:latin typeface="Century Gothic" charset="0"/>
            </a:endParaRPr>
          </a:p>
        </p:txBody>
      </p:sp>
    </p:spTree>
    <p:extLst>
      <p:ext uri="{BB962C8B-B14F-4D97-AF65-F5344CB8AC3E}">
        <p14:creationId xmlns:p14="http://schemas.microsoft.com/office/powerpoint/2010/main" val="300272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22805"/>
            <a:ext cx="10058400" cy="2225636"/>
          </a:xfrm>
        </p:spPr>
        <p:txBody>
          <a:bodyPr/>
          <a:lstStyle/>
          <a:p>
            <a:r>
              <a:rPr lang="en-US" dirty="0">
                <a:solidFill>
                  <a:srgbClr val="FFFFFF"/>
                </a:solidFill>
                <a:latin typeface="Century Gothic" charset="0"/>
              </a:rPr>
              <a:t>FEATURE POINT TRACKING  </a:t>
            </a:r>
            <a:r>
              <a:rPr lang="en-US" dirty="0">
                <a:solidFill>
                  <a:srgbClr val="000000"/>
                </a:solidFill>
                <a:latin typeface="Century Gothic" charset="0"/>
              </a:rPr>
              <a:t/>
            </a:r>
            <a:br>
              <a:rPr lang="en-US" dirty="0">
                <a:solidFill>
                  <a:srgbClr val="000000"/>
                </a:solidFill>
                <a:latin typeface="Century Gothic" charset="0"/>
              </a:rPr>
            </a:br>
            <a:r>
              <a:rPr lang="az-Cyrl-AZ" dirty="0">
                <a:solidFill>
                  <a:srgbClr val="FFFFFF"/>
                </a:solidFill>
                <a:latin typeface="Century Gothic" charset="0"/>
              </a:rPr>
              <a:t>(ПРАЋЕЊЕ ВАЖНИХ ТАЧАКА)</a:t>
            </a:r>
            <a:endParaRPr lang="en-US" dirty="0">
              <a:solidFill>
                <a:srgbClr val="FFFFFF"/>
              </a:solidFill>
              <a:latin typeface="Century Gothic" charset="0"/>
            </a:endParaRPr>
          </a:p>
        </p:txBody>
      </p:sp>
      <p:sp>
        <p:nvSpPr>
          <p:cNvPr id="3" name="Text Placeholder 2"/>
          <p:cNvSpPr>
            <a:spLocks noGrp="1"/>
          </p:cNvSpPr>
          <p:nvPr>
            <p:ph type="body" idx="1"/>
          </p:nvPr>
        </p:nvSpPr>
        <p:spPr>
          <a:xfrm>
            <a:off x="684213" y="2354263"/>
            <a:ext cx="8535987" cy="4096536"/>
          </a:xfrm>
        </p:spPr>
        <p:txBody>
          <a:bodyPr>
            <a:normAutofit lnSpcReduction="10000"/>
          </a:bodyPr>
          <a:lstStyle/>
          <a:p>
            <a:r>
              <a:rPr lang="en-US" dirty="0">
                <a:solidFill>
                  <a:srgbClr val="0A304A"/>
                </a:solidFill>
                <a:latin typeface="Century Gothic" charset="0"/>
              </a:rPr>
              <a:t>У </a:t>
            </a:r>
            <a:r>
              <a:rPr lang="ru-RU" dirty="0" err="1">
                <a:solidFill>
                  <a:srgbClr val="0A304A"/>
                </a:solidFill>
                <a:latin typeface="Century Gothic" charset="0"/>
              </a:rPr>
              <a:t>OpenCv</a:t>
            </a:r>
            <a:r>
              <a:rPr lang="ru-RU" dirty="0">
                <a:solidFill>
                  <a:srgbClr val="0A304A"/>
                </a:solidFill>
                <a:latin typeface="Century Gothic" charset="0"/>
              </a:rPr>
              <a:t>-у </a:t>
            </a:r>
            <a:r>
              <a:rPr lang="ru-RU" dirty="0" err="1">
                <a:solidFill>
                  <a:srgbClr val="0A304A"/>
                </a:solidFill>
                <a:latin typeface="Century Gothic" charset="0"/>
              </a:rPr>
              <a:t>је</a:t>
            </a:r>
            <a:r>
              <a:rPr lang="ru-RU" dirty="0">
                <a:solidFill>
                  <a:srgbClr val="0A304A"/>
                </a:solidFill>
                <a:latin typeface="Century Gothic" charset="0"/>
              </a:rPr>
              <a:t> </a:t>
            </a:r>
            <a:r>
              <a:rPr lang="ru-RU" dirty="0" err="1">
                <a:solidFill>
                  <a:srgbClr val="0A304A"/>
                </a:solidFill>
                <a:latin typeface="Century Gothic" charset="0"/>
              </a:rPr>
              <a:t>прећење</a:t>
            </a:r>
            <a:r>
              <a:rPr lang="ru-RU" dirty="0">
                <a:solidFill>
                  <a:srgbClr val="0A304A"/>
                </a:solidFill>
                <a:latin typeface="Century Gothic" charset="0"/>
              </a:rPr>
              <a:t> </a:t>
            </a:r>
            <a:r>
              <a:rPr lang="ru-RU" dirty="0" err="1">
                <a:solidFill>
                  <a:srgbClr val="0A304A"/>
                </a:solidFill>
                <a:latin typeface="Century Gothic" charset="0"/>
              </a:rPr>
              <a:t>тачака</a:t>
            </a:r>
            <a:r>
              <a:rPr lang="ru-RU" dirty="0">
                <a:solidFill>
                  <a:srgbClr val="0A304A"/>
                </a:solidFill>
                <a:latin typeface="Century Gothic" charset="0"/>
              </a:rPr>
              <a:t> </a:t>
            </a:r>
            <a:r>
              <a:rPr lang="ru-RU" dirty="0" err="1">
                <a:solidFill>
                  <a:srgbClr val="0A304A"/>
                </a:solidFill>
                <a:latin typeface="Century Gothic" charset="0"/>
              </a:rPr>
              <a:t>имплементирано</a:t>
            </a:r>
            <a:r>
              <a:rPr lang="ru-RU" dirty="0">
                <a:solidFill>
                  <a:srgbClr val="0A304A"/>
                </a:solidFill>
                <a:latin typeface="Century Gothic" charset="0"/>
              </a:rPr>
              <a:t> </a:t>
            </a:r>
            <a:r>
              <a:rPr lang="en-US" dirty="0">
                <a:solidFill>
                  <a:srgbClr val="0A304A"/>
                </a:solidFill>
                <a:latin typeface="Century Gothic" charset="0"/>
              </a:rPr>
              <a:t>Lucas-Kanade (LK)-</a:t>
            </a:r>
            <a:r>
              <a:rPr lang="ru-RU" dirty="0">
                <a:solidFill>
                  <a:srgbClr val="0A304A"/>
                </a:solidFill>
                <a:latin typeface="Century Gothic" charset="0"/>
              </a:rPr>
              <a:t>им алгоритмом.</a:t>
            </a:r>
            <a:endParaRPr lang="en-US" dirty="0">
              <a:solidFill>
                <a:srgbClr val="0A304A"/>
              </a:solidFill>
              <a:latin typeface="Century Gothic" charset="0"/>
            </a:endParaRPr>
          </a:p>
          <a:p>
            <a:r>
              <a:rPr lang="en-US" dirty="0">
                <a:solidFill>
                  <a:srgbClr val="0A304A"/>
                </a:solidFill>
                <a:latin typeface="Century Gothic" charset="0"/>
              </a:rPr>
              <a:t>Потребно је проследити:</a:t>
            </a:r>
            <a:endParaRPr lang="en-US" dirty="0">
              <a:solidFill>
                <a:srgbClr val="000000"/>
              </a:solidFill>
              <a:latin typeface="Century Gothic" charset="0"/>
            </a:endParaRPr>
          </a:p>
          <a:p>
            <a:pPr marL="342900" indent="-342900">
              <a:buFont typeface="Arial" panose="020B0604020202020204" pitchFamily="34" charset="0"/>
              <a:buChar char="•"/>
            </a:pPr>
            <a:r>
              <a:rPr lang="en-US" dirty="0">
                <a:solidFill>
                  <a:srgbClr val="0A304A"/>
                </a:solidFill>
                <a:latin typeface="Century Gothic" charset="0"/>
              </a:rPr>
              <a:t>Слику А</a:t>
            </a:r>
          </a:p>
          <a:p>
            <a:pPr marL="342900" indent="-342900">
              <a:buFont typeface="Arial" panose="020B0604020202020204" pitchFamily="34" charset="0"/>
              <a:buChar char="•"/>
            </a:pPr>
            <a:r>
              <a:rPr lang="en-US" dirty="0">
                <a:solidFill>
                  <a:srgbClr val="0A304A"/>
                </a:solidFill>
                <a:latin typeface="Century Gothic" charset="0"/>
              </a:rPr>
              <a:t>Тачке које желимо да пратимо</a:t>
            </a:r>
          </a:p>
          <a:p>
            <a:pPr marL="342900" indent="-342900">
              <a:buFont typeface="Arial" panose="020B0604020202020204" pitchFamily="34" charset="0"/>
              <a:buChar char="•"/>
            </a:pPr>
            <a:r>
              <a:rPr lang="en-US" dirty="0">
                <a:solidFill>
                  <a:srgbClr val="0A304A"/>
                </a:solidFill>
                <a:latin typeface="Century Gothic" charset="0"/>
              </a:rPr>
              <a:t>Слику Б</a:t>
            </a:r>
          </a:p>
          <a:p>
            <a:r>
              <a:rPr lang="en-US" dirty="0">
                <a:solidFill>
                  <a:srgbClr val="0A304A"/>
                </a:solidFill>
                <a:latin typeface="Century Gothic" charset="0"/>
              </a:rPr>
              <a:t>Добијамо:</a:t>
            </a:r>
          </a:p>
          <a:p>
            <a:pPr marL="342900" indent="-342900">
              <a:buFont typeface="Arial" panose="020B0604020202020204" pitchFamily="34" charset="0"/>
              <a:buChar char="•"/>
            </a:pPr>
            <a:r>
              <a:rPr lang="en-US" dirty="0">
                <a:solidFill>
                  <a:srgbClr val="0A304A"/>
                </a:solidFill>
                <a:latin typeface="Century Gothic" charset="0"/>
              </a:rPr>
              <a:t>Тачке које пратимо </a:t>
            </a:r>
          </a:p>
          <a:p>
            <a:r>
              <a:rPr lang="en-US" dirty="0">
                <a:solidFill>
                  <a:srgbClr val="0A304A"/>
                </a:solidFill>
                <a:latin typeface="Century Gothic" charset="0"/>
              </a:rPr>
              <a:t>Решавање проблема искључиво овом методом не би било добро јер бисмо изгубили из вида да пратимо пешаке.</a:t>
            </a:r>
          </a:p>
          <a:p>
            <a:pPr marL="342900" indent="-342900">
              <a:buFont typeface="Arial" panose="020B0604020202020204" pitchFamily="34" charset="0"/>
              <a:buChar char="•"/>
            </a:pPr>
            <a:endParaRPr lang="en-US" dirty="0">
              <a:solidFill>
                <a:srgbClr val="0A304A"/>
              </a:solidFill>
              <a:latin typeface="Century Gothic" charset="0"/>
            </a:endParaRPr>
          </a:p>
        </p:txBody>
      </p:sp>
    </p:spTree>
    <p:extLst>
      <p:ext uri="{BB962C8B-B14F-4D97-AF65-F5344CB8AC3E}">
        <p14:creationId xmlns:p14="http://schemas.microsoft.com/office/powerpoint/2010/main" val="302518887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0</Words>
  <Application>Microsoft Office PowerPoint</Application>
  <PresentationFormat>Widescreen</PresentationFormat>
  <Paragraphs>0</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Slice</vt:lpstr>
      <vt:lpstr>Проналажење пешака на видео снимку  </vt:lpstr>
      <vt:lpstr>Увод</vt:lpstr>
      <vt:lpstr>Мотивација</vt:lpstr>
      <vt:lpstr>Радови и производи на ову тему  </vt:lpstr>
      <vt:lpstr>Дефиниција проблема - циљ </vt:lpstr>
      <vt:lpstr>Детекција пешака</vt:lpstr>
      <vt:lpstr>Особине (hog) методе</vt:lpstr>
      <vt:lpstr>Feature point Tracking  (Праћење важних тачака)</vt:lpstr>
      <vt:lpstr>FEATURE POINT TRACKING   (ПРАЋЕЊЕ ВАЖНИХ ТАЧАКА)</vt:lpstr>
      <vt:lpstr>ИДеја</vt:lpstr>
      <vt:lpstr>Проблеми претходног поступка</vt:lpstr>
      <vt:lpstr>ПРОБЛЕМИ ПРЕТХОДНОГ ПОСТУПКА</vt:lpstr>
      <vt:lpstr>Алгоритам</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5</cp:revision>
  <dcterms:created xsi:type="dcterms:W3CDTF">2014-09-12T02:12:56Z</dcterms:created>
  <dcterms:modified xsi:type="dcterms:W3CDTF">2015-12-16T00:30:29Z</dcterms:modified>
</cp:coreProperties>
</file>