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ACD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6" autoAdjust="0"/>
    <p:restoredTop sz="94425" autoAdjust="0"/>
  </p:normalViewPr>
  <p:slideViewPr>
    <p:cSldViewPr snapToGrid="0">
      <p:cViewPr varScale="1">
        <p:scale>
          <a:sx n="144" d="100"/>
          <a:sy n="144" d="100"/>
        </p:scale>
        <p:origin x="216" y="23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8BF4FA-F3F1-4931-BADD-5421156F5F5A}" type="datetimeFigureOut">
              <a:rPr lang="ru-RU" smtClean="0"/>
              <a:t>18.09.2020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B503F0-1605-40FB-A407-61CA3ED3BF6B}" type="slidenum">
              <a:rPr lang="ru-RU" smtClean="0"/>
              <a:t>‹#›</a:t>
            </a:fld>
            <a:endParaRPr lang="ru-RU"/>
          </a:p>
        </p:txBody>
      </p:sp>
    </p:spTree>
    <p:extLst>
      <p:ext uri="{BB962C8B-B14F-4D97-AF65-F5344CB8AC3E}">
        <p14:creationId xmlns:p14="http://schemas.microsoft.com/office/powerpoint/2010/main" val="2034394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0B503F0-1605-40FB-A407-61CA3ED3BF6B}" type="slidenum">
              <a:rPr lang="ru-RU" smtClean="0"/>
              <a:t>11</a:t>
            </a:fld>
            <a:endParaRPr lang="ru-RU"/>
          </a:p>
        </p:txBody>
      </p:sp>
    </p:spTree>
    <p:extLst>
      <p:ext uri="{BB962C8B-B14F-4D97-AF65-F5344CB8AC3E}">
        <p14:creationId xmlns:p14="http://schemas.microsoft.com/office/powerpoint/2010/main" val="3871888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ru-RU"/>
              <a:t>Образец заголовка</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D6CE484-7081-4783-9CD2-AC8893325295}" type="datetimeFigureOut">
              <a:rPr lang="ru-RU" smtClean="0"/>
              <a:t>18.09.2020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950112-0E4B-482D-9517-C810281815C0}" type="slidenum">
              <a:rPr lang="ru-RU" smtClean="0"/>
              <a:t>‹#›</a:t>
            </a:fld>
            <a:endParaRPr lang="ru-RU"/>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8372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Date Placeholder 2"/>
          <p:cNvSpPr>
            <a:spLocks noGrp="1"/>
          </p:cNvSpPr>
          <p:nvPr>
            <p:ph type="dt" sz="half" idx="10"/>
          </p:nvPr>
        </p:nvSpPr>
        <p:spPr/>
        <p:txBody>
          <a:bodyPr/>
          <a:lstStyle/>
          <a:p>
            <a:fld id="{BD6CE484-7081-4783-9CD2-AC8893325295}" type="datetimeFigureOut">
              <a:rPr lang="ru-RU" smtClean="0"/>
              <a:t>18.09.2020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3950112-0E4B-482D-9517-C810281815C0}" type="slidenum">
              <a:rPr lang="ru-RU" smtClean="0"/>
              <a:t>‹#›</a:t>
            </a:fld>
            <a:endParaRPr lang="ru-RU"/>
          </a:p>
        </p:txBody>
      </p:sp>
    </p:spTree>
    <p:extLst>
      <p:ext uri="{BB962C8B-B14F-4D97-AF65-F5344CB8AC3E}">
        <p14:creationId xmlns:p14="http://schemas.microsoft.com/office/powerpoint/2010/main" val="2153028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D6CE484-7081-4783-9CD2-AC8893325295}" type="datetimeFigureOut">
              <a:rPr lang="ru-RU" smtClean="0"/>
              <a:t>18.09.2020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950112-0E4B-482D-9517-C810281815C0}" type="slidenum">
              <a:rPr lang="ru-RU" smtClean="0"/>
              <a:t>‹#›</a:t>
            </a:fld>
            <a:endParaRPr lang="ru-RU"/>
          </a:p>
        </p:txBody>
      </p:sp>
    </p:spTree>
    <p:extLst>
      <p:ext uri="{BB962C8B-B14F-4D97-AF65-F5344CB8AC3E}">
        <p14:creationId xmlns:p14="http://schemas.microsoft.com/office/powerpoint/2010/main" val="2066597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D6CE484-7081-4783-9CD2-AC8893325295}" type="datetimeFigureOut">
              <a:rPr lang="ru-RU" smtClean="0"/>
              <a:t>18.09.2020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950112-0E4B-482D-9517-C810281815C0}" type="slidenum">
              <a:rPr lang="ru-RU" smtClean="0"/>
              <a:t>‹#›</a:t>
            </a:fld>
            <a:endParaRPr lang="ru-RU"/>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98091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D6CE484-7081-4783-9CD2-AC8893325295}" type="datetimeFigureOut">
              <a:rPr lang="ru-RU" smtClean="0"/>
              <a:t>18.09.2020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950112-0E4B-482D-9517-C810281815C0}" type="slidenum">
              <a:rPr lang="ru-RU" smtClean="0"/>
              <a:t>‹#›</a:t>
            </a:fld>
            <a:endParaRPr lang="ru-RU"/>
          </a:p>
        </p:txBody>
      </p:sp>
    </p:spTree>
    <p:extLst>
      <p:ext uri="{BB962C8B-B14F-4D97-AF65-F5344CB8AC3E}">
        <p14:creationId xmlns:p14="http://schemas.microsoft.com/office/powerpoint/2010/main" val="2586251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D6CE484-7081-4783-9CD2-AC8893325295}" type="datetimeFigureOut">
              <a:rPr lang="ru-RU" smtClean="0"/>
              <a:t>18.09.2020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950112-0E4B-482D-9517-C810281815C0}" type="slidenum">
              <a:rPr lang="ru-RU" smtClean="0"/>
              <a:t>‹#›</a:t>
            </a:fld>
            <a:endParaRPr lang="ru-RU"/>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01488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D6CE484-7081-4783-9CD2-AC8893325295}" type="datetimeFigureOut">
              <a:rPr lang="ru-RU" smtClean="0"/>
              <a:t>18.09.2020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950112-0E4B-482D-9517-C810281815C0}" type="slidenum">
              <a:rPr lang="ru-RU" smtClean="0"/>
              <a:t>‹#›</a:t>
            </a:fld>
            <a:endParaRPr lang="ru-RU"/>
          </a:p>
        </p:txBody>
      </p:sp>
    </p:spTree>
    <p:extLst>
      <p:ext uri="{BB962C8B-B14F-4D97-AF65-F5344CB8AC3E}">
        <p14:creationId xmlns:p14="http://schemas.microsoft.com/office/powerpoint/2010/main" val="438959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D6CE484-7081-4783-9CD2-AC8893325295}" type="datetimeFigureOut">
              <a:rPr lang="ru-RU" smtClean="0"/>
              <a:t>18.09.2020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950112-0E4B-482D-9517-C810281815C0}" type="slidenum">
              <a:rPr lang="ru-RU" smtClean="0"/>
              <a:t>‹#›</a:t>
            </a:fld>
            <a:endParaRPr lang="ru-RU"/>
          </a:p>
        </p:txBody>
      </p:sp>
    </p:spTree>
    <p:extLst>
      <p:ext uri="{BB962C8B-B14F-4D97-AF65-F5344CB8AC3E}">
        <p14:creationId xmlns:p14="http://schemas.microsoft.com/office/powerpoint/2010/main" val="2822547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D6CE484-7081-4783-9CD2-AC8893325295}" type="datetimeFigureOut">
              <a:rPr lang="ru-RU" smtClean="0"/>
              <a:t>18.09.2020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950112-0E4B-482D-9517-C810281815C0}" type="slidenum">
              <a:rPr lang="ru-RU" smtClean="0"/>
              <a:t>‹#›</a:t>
            </a:fld>
            <a:endParaRPr lang="ru-RU"/>
          </a:p>
        </p:txBody>
      </p:sp>
    </p:spTree>
    <p:extLst>
      <p:ext uri="{BB962C8B-B14F-4D97-AF65-F5344CB8AC3E}">
        <p14:creationId xmlns:p14="http://schemas.microsoft.com/office/powerpoint/2010/main" val="2670495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D6CE484-7081-4783-9CD2-AC8893325295}" type="datetimeFigureOut">
              <a:rPr lang="ru-RU" smtClean="0"/>
              <a:t>18.09.2020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950112-0E4B-482D-9517-C810281815C0}" type="slidenum">
              <a:rPr lang="ru-RU" smtClean="0"/>
              <a:t>‹#›</a:t>
            </a:fld>
            <a:endParaRPr lang="ru-RU"/>
          </a:p>
        </p:txBody>
      </p:sp>
    </p:spTree>
    <p:extLst>
      <p:ext uri="{BB962C8B-B14F-4D97-AF65-F5344CB8AC3E}">
        <p14:creationId xmlns:p14="http://schemas.microsoft.com/office/powerpoint/2010/main" val="332771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ru-RU"/>
              <a:t>Образец заголовка</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D6CE484-7081-4783-9CD2-AC8893325295}" type="datetimeFigureOut">
              <a:rPr lang="ru-RU" smtClean="0"/>
              <a:t>18.09.2020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950112-0E4B-482D-9517-C810281815C0}" type="slidenum">
              <a:rPr lang="ru-RU" smtClean="0"/>
              <a:t>‹#›</a:t>
            </a:fld>
            <a:endParaRPr lang="ru-RU"/>
          </a:p>
        </p:txBody>
      </p:sp>
    </p:spTree>
    <p:extLst>
      <p:ext uri="{BB962C8B-B14F-4D97-AF65-F5344CB8AC3E}">
        <p14:creationId xmlns:p14="http://schemas.microsoft.com/office/powerpoint/2010/main" val="207382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D6CE484-7081-4783-9CD2-AC8893325295}" type="datetimeFigureOut">
              <a:rPr lang="ru-RU" smtClean="0"/>
              <a:t>18.09.2020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3950112-0E4B-482D-9517-C810281815C0}" type="slidenum">
              <a:rPr lang="ru-RU" smtClean="0"/>
              <a:t>‹#›</a:t>
            </a:fld>
            <a:endParaRPr lang="ru-RU"/>
          </a:p>
        </p:txBody>
      </p:sp>
    </p:spTree>
    <p:extLst>
      <p:ext uri="{BB962C8B-B14F-4D97-AF65-F5344CB8AC3E}">
        <p14:creationId xmlns:p14="http://schemas.microsoft.com/office/powerpoint/2010/main" val="787747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D6CE484-7081-4783-9CD2-AC8893325295}" type="datetimeFigureOut">
              <a:rPr lang="ru-RU" smtClean="0"/>
              <a:t>18.09.2020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3950112-0E4B-482D-9517-C810281815C0}" type="slidenum">
              <a:rPr lang="ru-RU" smtClean="0"/>
              <a:t>‹#›</a:t>
            </a:fld>
            <a:endParaRPr lang="ru-RU"/>
          </a:p>
        </p:txBody>
      </p:sp>
    </p:spTree>
    <p:extLst>
      <p:ext uri="{BB962C8B-B14F-4D97-AF65-F5344CB8AC3E}">
        <p14:creationId xmlns:p14="http://schemas.microsoft.com/office/powerpoint/2010/main" val="3149983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D6CE484-7081-4783-9CD2-AC8893325295}" type="datetimeFigureOut">
              <a:rPr lang="ru-RU" smtClean="0"/>
              <a:t>18.09.2020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3950112-0E4B-482D-9517-C810281815C0}" type="slidenum">
              <a:rPr lang="ru-RU" smtClean="0"/>
              <a:t>‹#›</a:t>
            </a:fld>
            <a:endParaRPr lang="ru-RU"/>
          </a:p>
        </p:txBody>
      </p:sp>
    </p:spTree>
    <p:extLst>
      <p:ext uri="{BB962C8B-B14F-4D97-AF65-F5344CB8AC3E}">
        <p14:creationId xmlns:p14="http://schemas.microsoft.com/office/powerpoint/2010/main" val="2367028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CE484-7081-4783-9CD2-AC8893325295}" type="datetimeFigureOut">
              <a:rPr lang="ru-RU" smtClean="0"/>
              <a:t>18.09.2020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3950112-0E4B-482D-9517-C810281815C0}" type="slidenum">
              <a:rPr lang="ru-RU" smtClean="0"/>
              <a:t>‹#›</a:t>
            </a:fld>
            <a:endParaRPr lang="ru-RU"/>
          </a:p>
        </p:txBody>
      </p:sp>
    </p:spTree>
    <p:extLst>
      <p:ext uri="{BB962C8B-B14F-4D97-AF65-F5344CB8AC3E}">
        <p14:creationId xmlns:p14="http://schemas.microsoft.com/office/powerpoint/2010/main" val="2925810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D6CE484-7081-4783-9CD2-AC8893325295}" type="datetimeFigureOut">
              <a:rPr lang="ru-RU" smtClean="0"/>
              <a:t>18.09.2020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3950112-0E4B-482D-9517-C810281815C0}" type="slidenum">
              <a:rPr lang="ru-RU" smtClean="0"/>
              <a:t>‹#›</a:t>
            </a:fld>
            <a:endParaRPr lang="ru-RU"/>
          </a:p>
        </p:txBody>
      </p:sp>
    </p:spTree>
    <p:extLst>
      <p:ext uri="{BB962C8B-B14F-4D97-AF65-F5344CB8AC3E}">
        <p14:creationId xmlns:p14="http://schemas.microsoft.com/office/powerpoint/2010/main" val="186716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ru-RU"/>
              <a:t>Образец заголовка</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D6CE484-7081-4783-9CD2-AC8893325295}" type="datetimeFigureOut">
              <a:rPr lang="ru-RU" smtClean="0"/>
              <a:t>18.09.2020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3950112-0E4B-482D-9517-C810281815C0}" type="slidenum">
              <a:rPr lang="ru-RU" smtClean="0"/>
              <a:t>‹#›</a:t>
            </a:fld>
            <a:endParaRPr lang="ru-RU"/>
          </a:p>
        </p:txBody>
      </p:sp>
    </p:spTree>
    <p:extLst>
      <p:ext uri="{BB962C8B-B14F-4D97-AF65-F5344CB8AC3E}">
        <p14:creationId xmlns:p14="http://schemas.microsoft.com/office/powerpoint/2010/main" val="273838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D6CE484-7081-4783-9CD2-AC8893325295}" type="datetimeFigureOut">
              <a:rPr lang="ru-RU" smtClean="0"/>
              <a:t>18.09.2020</a:t>
            </a:fld>
            <a:endParaRPr lang="ru-RU"/>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ru-RU"/>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3950112-0E4B-482D-9517-C810281815C0}" type="slidenum">
              <a:rPr lang="ru-RU" smtClean="0"/>
              <a:t>‹#›</a:t>
            </a:fld>
            <a:endParaRPr lang="ru-RU"/>
          </a:p>
        </p:txBody>
      </p:sp>
    </p:spTree>
    <p:extLst>
      <p:ext uri="{BB962C8B-B14F-4D97-AF65-F5344CB8AC3E}">
        <p14:creationId xmlns:p14="http://schemas.microsoft.com/office/powerpoint/2010/main" val="3910921578"/>
      </p:ext>
    </p:extLst>
  </p:cSld>
  <p:clrMap bg1="dk1" tx1="lt1" bg2="dk2" tx2="lt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 id="2147483968" r:id="rId12"/>
    <p:sldLayoutId id="2147483969" r:id="rId13"/>
    <p:sldLayoutId id="2147483970" r:id="rId14"/>
    <p:sldLayoutId id="2147483971" r:id="rId15"/>
    <p:sldLayoutId id="2147483972" r:id="rId16"/>
    <p:sldLayoutId id="214748397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452651" y="1206039"/>
            <a:ext cx="11286698" cy="2866030"/>
          </a:xfrm>
        </p:spPr>
        <p:txBody>
          <a:bodyPr anchor="ctr">
            <a:normAutofit/>
          </a:bodyPr>
          <a:lstStyle/>
          <a:p>
            <a:pPr algn="just"/>
            <a:r>
              <a:rPr lang="ru-RU" b="1" dirty="0">
                <a:effectLst>
                  <a:outerShdw blurRad="38100" dist="38100" dir="2700000" algn="tl">
                    <a:srgbClr val="000000">
                      <a:alpha val="43137"/>
                    </a:srgbClr>
                  </a:outerShdw>
                </a:effectLst>
              </a:rPr>
              <a:t> </a:t>
            </a:r>
            <a:r>
              <a:rPr lang="en-US" b="1" dirty="0">
                <a:ln w="0"/>
                <a:effectLst>
                  <a:outerShdw blurRad="38100" dist="19050" dir="2700000" algn="tl" rotWithShape="0">
                    <a:schemeClr val="dk1">
                      <a:alpha val="40000"/>
                    </a:schemeClr>
                  </a:outerShdw>
                </a:effectLst>
              </a:rPr>
              <a:t>Comparison of software life cycle models</a:t>
            </a:r>
            <a:endParaRPr lang="ru-RU" b="1" dirty="0"/>
          </a:p>
        </p:txBody>
      </p:sp>
      <p:sp>
        <p:nvSpPr>
          <p:cNvPr id="2" name="TextBox 1">
            <a:extLst>
              <a:ext uri="{FF2B5EF4-FFF2-40B4-BE49-F238E27FC236}">
                <a16:creationId xmlns:a16="http://schemas.microsoft.com/office/drawing/2014/main" id="{868470E5-64B2-944F-B823-6A2E0175BBAD}"/>
              </a:ext>
            </a:extLst>
          </p:cNvPr>
          <p:cNvSpPr txBox="1"/>
          <p:nvPr/>
        </p:nvSpPr>
        <p:spPr>
          <a:xfrm>
            <a:off x="10449019" y="6424318"/>
            <a:ext cx="1819922" cy="369332"/>
          </a:xfrm>
          <a:prstGeom prst="rect">
            <a:avLst/>
          </a:prstGeom>
          <a:noFill/>
        </p:spPr>
        <p:txBody>
          <a:bodyPr wrap="square" rtlCol="0">
            <a:spAutoFit/>
          </a:bodyPr>
          <a:lstStyle/>
          <a:p>
            <a:r>
              <a:rPr lang="en-US" dirty="0" err="1"/>
              <a:t>Stovban</a:t>
            </a:r>
            <a:r>
              <a:rPr lang="en-US" dirty="0"/>
              <a:t> Ivan</a:t>
            </a:r>
            <a:endParaRPr lang="en-UA" dirty="0"/>
          </a:p>
        </p:txBody>
      </p:sp>
    </p:spTree>
    <p:extLst>
      <p:ext uri="{BB962C8B-B14F-4D97-AF65-F5344CB8AC3E}">
        <p14:creationId xmlns:p14="http://schemas.microsoft.com/office/powerpoint/2010/main" val="3326262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33004" y="1057275"/>
            <a:ext cx="3275843" cy="2817270"/>
          </a:xfrm>
        </p:spPr>
        <p:txBody>
          <a:bodyPr>
            <a:normAutofit/>
          </a:bodyPr>
          <a:lstStyle/>
          <a:p>
            <a:r>
              <a:rPr lang="en-US" sz="1800" cap="none" dirty="0">
                <a:latin typeface="+mn-lt"/>
              </a:rPr>
              <a:t>- Strict staging;</a:t>
            </a:r>
            <a:br>
              <a:rPr lang="en-US" sz="1800" cap="none" dirty="0">
                <a:latin typeface="+mn-lt"/>
              </a:rPr>
            </a:br>
            <a:r>
              <a:rPr lang="en-US" sz="1800" cap="none" dirty="0">
                <a:latin typeface="+mn-lt"/>
              </a:rPr>
              <a:t>- test planning and system verification are performed at early stages;</a:t>
            </a:r>
            <a:br>
              <a:rPr lang="en-US" sz="1800" cap="none" dirty="0">
                <a:latin typeface="+mn-lt"/>
              </a:rPr>
            </a:br>
            <a:r>
              <a:rPr lang="en-US" sz="1800" cap="none" dirty="0">
                <a:latin typeface="+mn-lt"/>
              </a:rPr>
              <a:t>- improved, in comparison with the waterfall model, time management;</a:t>
            </a:r>
            <a:br>
              <a:rPr lang="en-US" sz="1800" cap="none" dirty="0">
                <a:latin typeface="+mn-lt"/>
              </a:rPr>
            </a:br>
            <a:r>
              <a:rPr lang="en-US" sz="1800" cap="none" dirty="0">
                <a:latin typeface="+mn-lt"/>
              </a:rPr>
              <a:t>- intermediate testing.</a:t>
            </a:r>
            <a:endParaRPr lang="ru-RU" sz="1800" cap="none" dirty="0">
              <a:latin typeface="+mn-lt"/>
            </a:endParaRPr>
          </a:p>
        </p:txBody>
      </p:sp>
      <p:sp>
        <p:nvSpPr>
          <p:cNvPr id="3" name="Текст 2"/>
          <p:cNvSpPr>
            <a:spLocks noGrp="1"/>
          </p:cNvSpPr>
          <p:nvPr>
            <p:ph type="body" idx="1"/>
          </p:nvPr>
        </p:nvSpPr>
        <p:spPr>
          <a:xfrm>
            <a:off x="6270494" y="1071563"/>
            <a:ext cx="3260988" cy="4543035"/>
          </a:xfrm>
        </p:spPr>
        <p:txBody>
          <a:bodyPr>
            <a:normAutofit/>
          </a:bodyPr>
          <a:lstStyle/>
          <a:p>
            <a:r>
              <a:rPr lang="en-US" sz="1800" dirty="0">
                <a:solidFill>
                  <a:schemeClr val="tx1"/>
                </a:solidFill>
              </a:rPr>
              <a:t>- insufficient flexibility of the model;</a:t>
            </a:r>
          </a:p>
          <a:p>
            <a:r>
              <a:rPr lang="en-US" sz="1800" dirty="0">
                <a:solidFill>
                  <a:schemeClr val="tx1"/>
                </a:solidFill>
              </a:rPr>
              <a:t>- the actual creation of the program occurs at the stage of writing the code, that is, already in the middle of the development process;</a:t>
            </a:r>
          </a:p>
          <a:p>
            <a:r>
              <a:rPr lang="en-US" sz="1800" dirty="0">
                <a:solidFill>
                  <a:schemeClr val="tx1"/>
                </a:solidFill>
              </a:rPr>
              <a:t>- insufficient risk analysis;</a:t>
            </a:r>
          </a:p>
          <a:p>
            <a:r>
              <a:rPr lang="en-US" sz="1800" dirty="0">
                <a:solidFill>
                  <a:schemeClr val="tx1"/>
                </a:solidFill>
              </a:rPr>
              <a:t>- no work with parallel events and the ability to dynamically make changes.</a:t>
            </a:r>
            <a:endParaRPr lang="ru-RU" sz="1800" dirty="0">
              <a:solidFill>
                <a:schemeClr val="tx1"/>
              </a:solidFill>
            </a:endParaRPr>
          </a:p>
        </p:txBody>
      </p:sp>
      <p:cxnSp>
        <p:nvCxnSpPr>
          <p:cNvPr id="5" name="Прямая соединительная линия 4"/>
          <p:cNvCxnSpPr>
            <a:cxnSpLocks/>
          </p:cNvCxnSpPr>
          <p:nvPr/>
        </p:nvCxnSpPr>
        <p:spPr>
          <a:xfrm>
            <a:off x="5743575" y="1071563"/>
            <a:ext cx="1" cy="4922837"/>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757363" y="1057275"/>
            <a:ext cx="8301037" cy="14288"/>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BBA299C-1F2E-534E-BECA-846E6C42405F}"/>
              </a:ext>
            </a:extLst>
          </p:cNvPr>
          <p:cNvSpPr txBox="1"/>
          <p:nvPr/>
        </p:nvSpPr>
        <p:spPr>
          <a:xfrm>
            <a:off x="2133600" y="550416"/>
            <a:ext cx="2926672" cy="369332"/>
          </a:xfrm>
          <a:prstGeom prst="rect">
            <a:avLst/>
          </a:prstGeom>
          <a:noFill/>
        </p:spPr>
        <p:txBody>
          <a:bodyPr wrap="square" rtlCol="0">
            <a:spAutoFit/>
          </a:bodyPr>
          <a:lstStyle/>
          <a:p>
            <a:pPr algn="ctr"/>
            <a:r>
              <a:rPr lang="en-UA" b="1" dirty="0">
                <a:latin typeface="+mj-lt"/>
              </a:rPr>
              <a:t>Pros</a:t>
            </a:r>
          </a:p>
        </p:txBody>
      </p:sp>
      <p:sp>
        <p:nvSpPr>
          <p:cNvPr id="7" name="TextBox 6">
            <a:extLst>
              <a:ext uri="{FF2B5EF4-FFF2-40B4-BE49-F238E27FC236}">
                <a16:creationId xmlns:a16="http://schemas.microsoft.com/office/drawing/2014/main" id="{7F78CE09-8D12-A342-91B5-911609B2F6F4}"/>
              </a:ext>
            </a:extLst>
          </p:cNvPr>
          <p:cNvSpPr txBox="1"/>
          <p:nvPr/>
        </p:nvSpPr>
        <p:spPr>
          <a:xfrm>
            <a:off x="6448426" y="550416"/>
            <a:ext cx="2926671" cy="369332"/>
          </a:xfrm>
          <a:prstGeom prst="rect">
            <a:avLst/>
          </a:prstGeom>
          <a:noFill/>
        </p:spPr>
        <p:txBody>
          <a:bodyPr wrap="square" rtlCol="0">
            <a:spAutoFit/>
          </a:bodyPr>
          <a:lstStyle/>
          <a:p>
            <a:pPr algn="ctr"/>
            <a:r>
              <a:rPr lang="en-UA" b="1" dirty="0">
                <a:latin typeface="+mj-lt"/>
              </a:rPr>
              <a:t>Cons</a:t>
            </a:r>
          </a:p>
        </p:txBody>
      </p:sp>
    </p:spTree>
    <p:extLst>
      <p:ext uri="{BB962C8B-B14F-4D97-AF65-F5344CB8AC3E}">
        <p14:creationId xmlns:p14="http://schemas.microsoft.com/office/powerpoint/2010/main" val="771878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extLst>
              <p:ext uri="{D42A27DB-BD31-4B8C-83A1-F6EECF244321}">
                <p14:modId xmlns:p14="http://schemas.microsoft.com/office/powerpoint/2010/main" val="1367235127"/>
              </p:ext>
            </p:extLst>
          </p:nvPr>
        </p:nvGraphicFramePr>
        <p:xfrm>
          <a:off x="0" y="2"/>
          <a:ext cx="12192000" cy="6857999"/>
        </p:xfrm>
        <a:graphic>
          <a:graphicData uri="http://schemas.openxmlformats.org/drawingml/2006/table">
            <a:tbl>
              <a:tblPr bandRow="1">
                <a:tableStyleId>{BC89EF96-8CEA-46FF-86C4-4CE0E7609802}</a:tableStyleId>
              </a:tblPr>
              <a:tblGrid>
                <a:gridCol w="1324893">
                  <a:extLst>
                    <a:ext uri="{9D8B030D-6E8A-4147-A177-3AD203B41FA5}">
                      <a16:colId xmlns:a16="http://schemas.microsoft.com/office/drawing/2014/main" val="20000"/>
                    </a:ext>
                  </a:extLst>
                </a:gridCol>
                <a:gridCol w="5037477">
                  <a:extLst>
                    <a:ext uri="{9D8B030D-6E8A-4147-A177-3AD203B41FA5}">
                      <a16:colId xmlns:a16="http://schemas.microsoft.com/office/drawing/2014/main" val="20001"/>
                    </a:ext>
                  </a:extLst>
                </a:gridCol>
                <a:gridCol w="5829630">
                  <a:extLst>
                    <a:ext uri="{9D8B030D-6E8A-4147-A177-3AD203B41FA5}">
                      <a16:colId xmlns:a16="http://schemas.microsoft.com/office/drawing/2014/main" val="20002"/>
                    </a:ext>
                  </a:extLst>
                </a:gridCol>
              </a:tblGrid>
              <a:tr h="505145">
                <a:tc gridSpan="3">
                  <a:txBody>
                    <a:bodyPr/>
                    <a:lstStyle/>
                    <a:p>
                      <a:pPr algn="ctr"/>
                      <a:r>
                        <a:rPr lang="en-US" sz="2400" b="1" dirty="0"/>
                        <a:t>COMPARATIVE</a:t>
                      </a:r>
                      <a:r>
                        <a:rPr lang="en-US" sz="2400" b="1" baseline="0" dirty="0"/>
                        <a:t> TABLE OF METHODOLOGIES</a:t>
                      </a:r>
                      <a:endParaRPr lang="ru-RU" sz="2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0"/>
                  </a:ext>
                </a:extLst>
              </a:tr>
              <a:tr h="371874">
                <a:tc>
                  <a:txBody>
                    <a:bodyPr/>
                    <a:lstStyle/>
                    <a:p>
                      <a:endParaRPr lang="ru-RU"/>
                    </a:p>
                  </a:txBody>
                  <a:tcPr>
                    <a:lnT w="12700" cap="flat" cmpd="sng" algn="ctr">
                      <a:solidFill>
                        <a:schemeClr val="tx1"/>
                      </a:solidFill>
                      <a:prstDash val="solid"/>
                      <a:round/>
                      <a:headEnd type="none" w="med" len="med"/>
                      <a:tailEnd type="none" w="med" len="med"/>
                    </a:lnT>
                  </a:tcPr>
                </a:tc>
                <a:tc>
                  <a:txBody>
                    <a:bodyPr/>
                    <a:lstStyle/>
                    <a:p>
                      <a:pPr algn="ctr"/>
                      <a:r>
                        <a:rPr lang="en-US" b="1" dirty="0"/>
                        <a:t>Pros</a:t>
                      </a:r>
                      <a:endParaRPr lang="ru-RU" b="1" dirty="0"/>
                    </a:p>
                  </a:txBody>
                  <a:tcPr>
                    <a:lnT w="12700" cap="flat" cmpd="sng" algn="ctr">
                      <a:solidFill>
                        <a:schemeClr val="tx1"/>
                      </a:solidFill>
                      <a:prstDash val="solid"/>
                      <a:round/>
                      <a:headEnd type="none" w="med" len="med"/>
                      <a:tailEnd type="none" w="med" len="med"/>
                    </a:lnT>
                  </a:tcPr>
                </a:tc>
                <a:tc>
                  <a:txBody>
                    <a:bodyPr/>
                    <a:lstStyle/>
                    <a:p>
                      <a:pPr algn="ctr"/>
                      <a:r>
                        <a:rPr lang="en-US" b="1" dirty="0"/>
                        <a:t>Cons</a:t>
                      </a:r>
                      <a:endParaRPr lang="ru-RU" b="1"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1394529">
                <a:tc>
                  <a:txBody>
                    <a:bodyPr/>
                    <a:lstStyle/>
                    <a:p>
                      <a:r>
                        <a:rPr lang="en-US" sz="1600" b="1" dirty="0"/>
                        <a:t>Cascade model</a:t>
                      </a:r>
                      <a:endParaRPr lang="ru-RU" sz="1600" b="1" dirty="0"/>
                    </a:p>
                  </a:txBody>
                  <a:tcPr anchor="ctr"/>
                </a:tc>
                <a:tc>
                  <a:txBody>
                    <a:bodyPr/>
                    <a:lstStyle/>
                    <a:p>
                      <a:r>
                        <a:rPr lang="en-US" sz="1400" dirty="0"/>
                        <a:t>- Full documentation of each stage;</a:t>
                      </a:r>
                    </a:p>
                    <a:p>
                      <a:r>
                        <a:rPr lang="en-US" sz="1400" dirty="0"/>
                        <a:t>- Clear planning of terms and costs;</a:t>
                      </a:r>
                    </a:p>
                    <a:p>
                      <a:r>
                        <a:rPr lang="en-US" sz="1400" dirty="0"/>
                        <a:t>- Transparency of processes for the customer.</a:t>
                      </a:r>
                    </a:p>
                    <a:p>
                      <a:endParaRPr lang="ru-RU" sz="1800" dirty="0"/>
                    </a:p>
                  </a:txBody>
                  <a:tcPr/>
                </a:tc>
                <a:tc>
                  <a:txBody>
                    <a:bodyPr/>
                    <a:lstStyle/>
                    <a:p>
                      <a:r>
                        <a:rPr lang="en-US" sz="1400" dirty="0"/>
                        <a:t> - The need to approve the full scope of requirements for the system at the first stage;</a:t>
                      </a:r>
                      <a:br>
                        <a:rPr lang="en-US" sz="1400" dirty="0"/>
                      </a:br>
                      <a:r>
                        <a:rPr lang="en-US" sz="1400" dirty="0"/>
                        <a:t>- if it is necessary to make changes to the requirements later, return to the first stage and rework all the work done anew;</a:t>
                      </a:r>
                      <a:br>
                        <a:rPr lang="en-US" sz="1400" dirty="0"/>
                      </a:br>
                      <a:r>
                        <a:rPr lang="en-US" sz="1400" dirty="0"/>
                        <a:t>- increase in costs and time in case of need to change requirements.</a:t>
                      </a:r>
                      <a:endParaRPr lang="ru-RU" sz="1400" dirty="0"/>
                    </a:p>
                  </a:txBody>
                  <a:tcPr/>
                </a:tc>
                <a:extLst>
                  <a:ext uri="{0D108BD9-81ED-4DB2-BD59-A6C34878D82A}">
                    <a16:rowId xmlns:a16="http://schemas.microsoft.com/office/drawing/2014/main" val="10002"/>
                  </a:ext>
                </a:extLst>
              </a:tr>
              <a:tr h="1394529">
                <a:tc>
                  <a:txBody>
                    <a:bodyPr/>
                    <a:lstStyle/>
                    <a:p>
                      <a:r>
                        <a:rPr lang="en-US" sz="1600" b="1" dirty="0"/>
                        <a:t>Iterative model</a:t>
                      </a:r>
                      <a:endParaRPr lang="ru-RU" sz="1600" b="1" dirty="0"/>
                    </a:p>
                  </a:txBody>
                  <a:tcPr anchor="ctr"/>
                </a:tc>
                <a:tc>
                  <a:txBody>
                    <a:bodyPr/>
                    <a:lstStyle/>
                    <a:p>
                      <a:r>
                        <a:rPr lang="en-US" sz="1400" dirty="0"/>
                        <a:t>- Early creation of working software;</a:t>
                      </a:r>
                      <a:br>
                        <a:rPr lang="en-US" sz="1400" dirty="0"/>
                      </a:br>
                      <a:r>
                        <a:rPr lang="en-US" sz="1400" dirty="0"/>
                        <a:t>- flexibility - readiness to change requirements at any stage of development;</a:t>
                      </a:r>
                      <a:br>
                        <a:rPr lang="en-US" sz="1400" dirty="0"/>
                      </a:br>
                      <a:r>
                        <a:rPr lang="en-US" sz="1400" dirty="0"/>
                        <a:t>- each iteration is a small stage for which testing and risk analysis is easier to provide than for the entire product life cycle.</a:t>
                      </a:r>
                      <a:endParaRPr lang="ru-RU" sz="1400" dirty="0"/>
                    </a:p>
                  </a:txBody>
                  <a:tcPr/>
                </a:tc>
                <a:tc>
                  <a:txBody>
                    <a:bodyPr/>
                    <a:lstStyle/>
                    <a:p>
                      <a:r>
                        <a:rPr lang="en-US" sz="1400" dirty="0"/>
                        <a:t>- each phase is independent, separate iterations do not overlap;</a:t>
                      </a:r>
                    </a:p>
                    <a:p>
                      <a:r>
                        <a:rPr lang="en-US" sz="1400" dirty="0"/>
                        <a:t>- there may be problems with the implementation of the overall system architecture, since not all requirements are known at the beginning of the design.</a:t>
                      </a:r>
                    </a:p>
                    <a:p>
                      <a:endParaRPr lang="ru-RU" dirty="0"/>
                    </a:p>
                  </a:txBody>
                  <a:tcPr/>
                </a:tc>
                <a:extLst>
                  <a:ext uri="{0D108BD9-81ED-4DB2-BD59-A6C34878D82A}">
                    <a16:rowId xmlns:a16="http://schemas.microsoft.com/office/drawing/2014/main" val="10003"/>
                  </a:ext>
                </a:extLst>
              </a:tr>
              <a:tr h="1394529">
                <a:tc>
                  <a:txBody>
                    <a:bodyPr/>
                    <a:lstStyle/>
                    <a:p>
                      <a:r>
                        <a:rPr lang="en-US" sz="1600" b="1" dirty="0"/>
                        <a:t>Spiral model</a:t>
                      </a:r>
                      <a:endParaRPr lang="ru-RU" sz="1600" b="1" dirty="0"/>
                    </a:p>
                  </a:txBody>
                  <a:tcPr anchor="ctr"/>
                </a:tc>
                <a:tc>
                  <a:txBody>
                    <a:bodyPr/>
                    <a:lstStyle/>
                    <a:p>
                      <a:r>
                        <a:rPr lang="en-US" sz="1400" dirty="0"/>
                        <a:t>- Improved risk analysis;</a:t>
                      </a:r>
                      <a:br>
                        <a:rPr lang="en-US" sz="1400" dirty="0"/>
                      </a:br>
                      <a:r>
                        <a:rPr lang="en-US" sz="1400" dirty="0"/>
                        <a:t>- good documentation of the development process;</a:t>
                      </a:r>
                      <a:br>
                        <a:rPr lang="en-US" sz="1400" dirty="0"/>
                      </a:br>
                      <a:r>
                        <a:rPr lang="en-US" sz="1400" dirty="0"/>
                        <a:t>- flexibility - the ability to make changes and add new functionality even at relatively late stages;</a:t>
                      </a:r>
                      <a:br>
                        <a:rPr lang="en-US" sz="1400" dirty="0"/>
                      </a:br>
                      <a:r>
                        <a:rPr lang="en-US" sz="1400" dirty="0"/>
                        <a:t>- early creation of working prototypes.</a:t>
                      </a:r>
                      <a:endParaRPr lang="ru-RU" sz="1400" dirty="0"/>
                    </a:p>
                  </a:txBody>
                  <a:tcPr/>
                </a:tc>
                <a:tc>
                  <a:txBody>
                    <a:bodyPr/>
                    <a:lstStyle/>
                    <a:p>
                      <a:r>
                        <a:rPr lang="en-US" sz="1400" dirty="0"/>
                        <a:t>- can be quite expensive to use;</a:t>
                      </a:r>
                    </a:p>
                    <a:p>
                      <a:r>
                        <a:rPr lang="en-US" sz="1400" dirty="0"/>
                        <a:t>- risk management requires the involvement of highly qualified specialists;</a:t>
                      </a:r>
                    </a:p>
                    <a:p>
                      <a:r>
                        <a:rPr lang="en-US" sz="1400" dirty="0"/>
                        <a:t>- the success of the process is highly dependent on the stage of risk analysis;</a:t>
                      </a:r>
                    </a:p>
                    <a:p>
                      <a:r>
                        <a:rPr lang="en-US" sz="1400" dirty="0"/>
                        <a:t>- not suitable for small projects.</a:t>
                      </a:r>
                    </a:p>
                  </a:txBody>
                  <a:tcPr/>
                </a:tc>
                <a:extLst>
                  <a:ext uri="{0D108BD9-81ED-4DB2-BD59-A6C34878D82A}">
                    <a16:rowId xmlns:a16="http://schemas.microsoft.com/office/drawing/2014/main" val="10004"/>
                  </a:ext>
                </a:extLst>
              </a:tr>
              <a:tr h="1797393">
                <a:tc>
                  <a:txBody>
                    <a:bodyPr/>
                    <a:lstStyle/>
                    <a:p>
                      <a:r>
                        <a:rPr lang="en-US" sz="1600" b="1" dirty="0"/>
                        <a:t>V-model</a:t>
                      </a:r>
                      <a:endParaRPr lang="ru-RU" sz="1600" b="1" dirty="0"/>
                    </a:p>
                  </a:txBody>
                  <a:tcPr anchor="ctr"/>
                </a:tc>
                <a:tc>
                  <a:txBody>
                    <a:bodyPr/>
                    <a:lstStyle/>
                    <a:p>
                      <a:r>
                        <a:rPr lang="en-US" sz="1400" dirty="0"/>
                        <a:t>- Strict staging;</a:t>
                      </a:r>
                      <a:br>
                        <a:rPr lang="en-US" sz="1400" dirty="0"/>
                      </a:br>
                      <a:r>
                        <a:rPr lang="en-US" sz="1400" dirty="0"/>
                        <a:t>- test planning and system verification are performed at early stages;</a:t>
                      </a:r>
                      <a:br>
                        <a:rPr lang="en-US" sz="1400" dirty="0"/>
                      </a:br>
                      <a:r>
                        <a:rPr lang="en-US" sz="1400" dirty="0"/>
                        <a:t>- improved, in comparison with the waterfall model, time management;</a:t>
                      </a:r>
                      <a:br>
                        <a:rPr lang="en-US" sz="1400" dirty="0"/>
                      </a:br>
                      <a:r>
                        <a:rPr lang="en-US" sz="1400" dirty="0"/>
                        <a:t>- intermediate testing.</a:t>
                      </a:r>
                      <a:endParaRPr lang="ru-RU" sz="1400" dirty="0"/>
                    </a:p>
                  </a:txBody>
                  <a:tcPr/>
                </a:tc>
                <a:tc>
                  <a:txBody>
                    <a:bodyPr/>
                    <a:lstStyle/>
                    <a:p>
                      <a:r>
                        <a:rPr lang="en-US" sz="1400" dirty="0"/>
                        <a:t>- insufficient flexibility of the model;</a:t>
                      </a:r>
                    </a:p>
                    <a:p>
                      <a:r>
                        <a:rPr lang="en-US" sz="1400" dirty="0"/>
                        <a:t>- the actual creation of the program occurs at the stage of writing the code, that is, already in the middle of the development process;</a:t>
                      </a:r>
                    </a:p>
                    <a:p>
                      <a:r>
                        <a:rPr lang="en-US" sz="1400" dirty="0"/>
                        <a:t>- insufficient risk analysis;</a:t>
                      </a:r>
                    </a:p>
                    <a:p>
                      <a:r>
                        <a:rPr lang="en-US" sz="1400" dirty="0"/>
                        <a:t>- no work with parallel events and the ability to dynamically make changes.</a:t>
                      </a:r>
                    </a:p>
                    <a:p>
                      <a:endParaRPr lang="ru-RU" sz="12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16319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15FE0-2AEE-2041-B7D7-AB4BC28C0A83}"/>
              </a:ext>
            </a:extLst>
          </p:cNvPr>
          <p:cNvSpPr txBox="1"/>
          <p:nvPr/>
        </p:nvSpPr>
        <p:spPr>
          <a:xfrm>
            <a:off x="2003394" y="2231024"/>
            <a:ext cx="7581530" cy="1446550"/>
          </a:xfrm>
          <a:prstGeom prst="rect">
            <a:avLst/>
          </a:prstGeom>
          <a:noFill/>
        </p:spPr>
        <p:txBody>
          <a:bodyPr wrap="square" rtlCol="0">
            <a:spAutoFit/>
          </a:bodyPr>
          <a:lstStyle/>
          <a:p>
            <a:pPr algn="ctr"/>
            <a:r>
              <a:rPr lang="en-UA" sz="8800" b="1" dirty="0">
                <a:latin typeface="+mj-lt"/>
              </a:rPr>
              <a:t>Thank You </a:t>
            </a:r>
            <a:r>
              <a:rPr lang="en-UA" sz="8800" b="1" dirty="0">
                <a:latin typeface="+mj-lt"/>
                <a:sym typeface="Wingdings" pitchFamily="2" charset="2"/>
              </a:rPr>
              <a:t></a:t>
            </a:r>
            <a:endParaRPr lang="en-UA" sz="8800" b="1" dirty="0">
              <a:latin typeface="+mj-lt"/>
            </a:endParaRPr>
          </a:p>
        </p:txBody>
      </p:sp>
    </p:spTree>
    <p:extLst>
      <p:ext uri="{BB962C8B-B14F-4D97-AF65-F5344CB8AC3E}">
        <p14:creationId xmlns:p14="http://schemas.microsoft.com/office/powerpoint/2010/main" val="3251424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297172"/>
            <a:ext cx="10515600" cy="786809"/>
          </a:xfrm>
        </p:spPr>
        <p:txBody>
          <a:bodyPr>
            <a:normAutofit/>
          </a:bodyPr>
          <a:lstStyle/>
          <a:p>
            <a:r>
              <a:rPr lang="en-US" sz="3200" b="1" dirty="0"/>
              <a:t>Content:</a:t>
            </a:r>
            <a:endParaRPr lang="ru-RU" sz="3200" b="1" dirty="0"/>
          </a:p>
        </p:txBody>
      </p:sp>
      <p:sp>
        <p:nvSpPr>
          <p:cNvPr id="3" name="Текст 2"/>
          <p:cNvSpPr>
            <a:spLocks noGrp="1"/>
          </p:cNvSpPr>
          <p:nvPr>
            <p:ph type="body" idx="1"/>
          </p:nvPr>
        </p:nvSpPr>
        <p:spPr>
          <a:xfrm>
            <a:off x="440956" y="2381694"/>
            <a:ext cx="10906494" cy="3934046"/>
          </a:xfrm>
        </p:spPr>
        <p:txBody>
          <a:bodyPr>
            <a:normAutofit/>
          </a:bodyPr>
          <a:lstStyle/>
          <a:p>
            <a:pPr marL="742950" indent="-742950">
              <a:buFont typeface="+mj-lt"/>
              <a:buAutoNum type="arabicPeriod"/>
            </a:pPr>
            <a:r>
              <a:rPr lang="en-US" dirty="0">
                <a:solidFill>
                  <a:schemeClr val="tx1"/>
                </a:solidFill>
              </a:rPr>
              <a:t>Cascade model</a:t>
            </a:r>
          </a:p>
          <a:p>
            <a:pPr marL="742950" indent="-742950">
              <a:buFont typeface="+mj-lt"/>
              <a:buAutoNum type="arabicPeriod"/>
            </a:pPr>
            <a:r>
              <a:rPr lang="en-US" dirty="0">
                <a:solidFill>
                  <a:schemeClr val="tx1"/>
                </a:solidFill>
              </a:rPr>
              <a:t>Iterative model</a:t>
            </a:r>
          </a:p>
          <a:p>
            <a:pPr marL="742950" indent="-742950">
              <a:buFont typeface="+mj-lt"/>
              <a:buAutoNum type="arabicPeriod"/>
            </a:pPr>
            <a:r>
              <a:rPr lang="en-US" dirty="0">
                <a:solidFill>
                  <a:schemeClr val="tx1"/>
                </a:solidFill>
              </a:rPr>
              <a:t>Spiral model</a:t>
            </a:r>
          </a:p>
          <a:p>
            <a:pPr marL="742950" indent="-742950">
              <a:buFont typeface="+mj-lt"/>
              <a:buAutoNum type="arabicPeriod"/>
            </a:pPr>
            <a:r>
              <a:rPr lang="en-US" dirty="0">
                <a:solidFill>
                  <a:schemeClr val="tx1"/>
                </a:solidFill>
              </a:rPr>
              <a:t>V-model</a:t>
            </a:r>
          </a:p>
          <a:p>
            <a:pPr marL="742950" indent="-742950">
              <a:buFont typeface="+mj-lt"/>
              <a:buAutoNum type="arabicPeriod"/>
            </a:pPr>
            <a:r>
              <a:rPr lang="en-US" dirty="0">
                <a:solidFill>
                  <a:schemeClr val="tx1"/>
                </a:solidFill>
              </a:rPr>
              <a:t>Comparative table of methodologies</a:t>
            </a:r>
            <a:endParaRPr lang="ru-RU" dirty="0">
              <a:solidFill>
                <a:schemeClr val="tx1"/>
              </a:solidFill>
            </a:endParaRPr>
          </a:p>
        </p:txBody>
      </p:sp>
    </p:spTree>
    <p:extLst>
      <p:ext uri="{BB962C8B-B14F-4D97-AF65-F5344CB8AC3E}">
        <p14:creationId xmlns:p14="http://schemas.microsoft.com/office/powerpoint/2010/main" val="90280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434761" y="900113"/>
            <a:ext cx="3089512" cy="5471257"/>
          </a:xfrm>
        </p:spPr>
        <p:txBody>
          <a:bodyPr>
            <a:normAutofit/>
          </a:bodyPr>
          <a:lstStyle/>
          <a:p>
            <a:endParaRPr lang="en-US" sz="1600" dirty="0">
              <a:solidFill>
                <a:schemeClr val="tx1"/>
              </a:solidFill>
            </a:endParaRPr>
          </a:p>
          <a:p>
            <a:pPr algn="ctr"/>
            <a:r>
              <a:rPr lang="en-US" sz="2000" b="1" dirty="0">
                <a:solidFill>
                  <a:schemeClr val="tx1"/>
                </a:solidFill>
              </a:rPr>
              <a:t> </a:t>
            </a:r>
            <a:r>
              <a:rPr lang="en-US" sz="2800" b="1" dirty="0">
                <a:solidFill>
                  <a:schemeClr val="tx1"/>
                </a:solidFill>
              </a:rPr>
              <a:t>Cascade model</a:t>
            </a:r>
          </a:p>
          <a:p>
            <a:r>
              <a:rPr lang="en-US" dirty="0">
                <a:solidFill>
                  <a:schemeClr val="tx1"/>
                </a:solidFill>
              </a:rPr>
              <a:t>A software development process model in which the development process looks like a flow, sequentially passing through the phases of:</a:t>
            </a:r>
          </a:p>
          <a:p>
            <a:pPr marL="285750" indent="-285750">
              <a:buFont typeface="Arial" panose="020B0604020202020204" pitchFamily="34" charset="0"/>
              <a:buChar char="•"/>
            </a:pPr>
            <a:r>
              <a:rPr lang="en-US" dirty="0">
                <a:solidFill>
                  <a:schemeClr val="tx1"/>
                </a:solidFill>
              </a:rPr>
              <a:t> requirements analysis</a:t>
            </a:r>
          </a:p>
          <a:p>
            <a:pPr marL="285750" indent="-285750">
              <a:buFont typeface="Arial" panose="020B0604020202020204" pitchFamily="34" charset="0"/>
              <a:buChar char="•"/>
            </a:pPr>
            <a:r>
              <a:rPr lang="en-US" dirty="0">
                <a:solidFill>
                  <a:schemeClr val="tx1"/>
                </a:solidFill>
              </a:rPr>
              <a:t> design</a:t>
            </a:r>
          </a:p>
          <a:p>
            <a:pPr marL="285750" indent="-285750">
              <a:buFont typeface="Arial" panose="020B0604020202020204" pitchFamily="34" charset="0"/>
              <a:buChar char="•"/>
            </a:pPr>
            <a:r>
              <a:rPr lang="en-US" dirty="0">
                <a:solidFill>
                  <a:schemeClr val="tx1"/>
                </a:solidFill>
              </a:rPr>
              <a:t> implementation</a:t>
            </a:r>
          </a:p>
          <a:p>
            <a:pPr marL="285750" indent="-285750">
              <a:buFont typeface="Arial" panose="020B0604020202020204" pitchFamily="34" charset="0"/>
              <a:buChar char="•"/>
            </a:pPr>
            <a:r>
              <a:rPr lang="en-US" dirty="0">
                <a:solidFill>
                  <a:schemeClr val="tx1"/>
                </a:solidFill>
              </a:rPr>
              <a:t> testing</a:t>
            </a:r>
          </a:p>
          <a:p>
            <a:pPr marL="285750" indent="-285750">
              <a:buFont typeface="Arial" panose="020B0604020202020204" pitchFamily="34" charset="0"/>
              <a:buChar char="•"/>
            </a:pPr>
            <a:r>
              <a:rPr lang="en-US" dirty="0">
                <a:solidFill>
                  <a:schemeClr val="tx1"/>
                </a:solidFill>
              </a:rPr>
              <a:t> integration</a:t>
            </a:r>
          </a:p>
          <a:p>
            <a:pPr marL="285750" indent="-285750">
              <a:buFont typeface="Arial" panose="020B0604020202020204" pitchFamily="34" charset="0"/>
              <a:buChar char="•"/>
            </a:pPr>
            <a:r>
              <a:rPr lang="en-US" dirty="0">
                <a:solidFill>
                  <a:schemeClr val="tx1"/>
                </a:solidFill>
              </a:rPr>
              <a:t> support</a:t>
            </a:r>
            <a:endParaRPr lang="ru-RU" dirty="0">
              <a:solidFill>
                <a:schemeClr val="tx1"/>
              </a:solidFill>
            </a:endParaRPr>
          </a:p>
        </p:txBody>
      </p:sp>
      <p:sp>
        <p:nvSpPr>
          <p:cNvPr id="11" name="Скругленный прямоугольник 10"/>
          <p:cNvSpPr/>
          <p:nvPr/>
        </p:nvSpPr>
        <p:spPr>
          <a:xfrm>
            <a:off x="5019309" y="1487992"/>
            <a:ext cx="1887051" cy="47767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Requirements</a:t>
            </a:r>
            <a:endParaRPr lang="ru-RU" dirty="0"/>
          </a:p>
        </p:txBody>
      </p:sp>
      <p:sp>
        <p:nvSpPr>
          <p:cNvPr id="13" name="Скругленный прямоугольник 12"/>
          <p:cNvSpPr/>
          <p:nvPr/>
        </p:nvSpPr>
        <p:spPr>
          <a:xfrm>
            <a:off x="6075884" y="2360252"/>
            <a:ext cx="1899265" cy="47767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t>Design</a:t>
            </a:r>
            <a:endParaRPr lang="ru-RU" sz="1600" dirty="0"/>
          </a:p>
        </p:txBody>
      </p:sp>
      <p:sp>
        <p:nvSpPr>
          <p:cNvPr id="14" name="Скругленный прямоугольник 13"/>
          <p:cNvSpPr/>
          <p:nvPr/>
        </p:nvSpPr>
        <p:spPr>
          <a:xfrm>
            <a:off x="7062507" y="3213774"/>
            <a:ext cx="1851499" cy="47767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a:t>Implementation</a:t>
            </a:r>
            <a:endParaRPr lang="ru-RU" sz="1600" dirty="0"/>
          </a:p>
        </p:txBody>
      </p:sp>
      <p:sp>
        <p:nvSpPr>
          <p:cNvPr id="15" name="Скругленный прямоугольник 14"/>
          <p:cNvSpPr/>
          <p:nvPr/>
        </p:nvSpPr>
        <p:spPr>
          <a:xfrm>
            <a:off x="8914006" y="5006678"/>
            <a:ext cx="1892443" cy="47767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Integration</a:t>
            </a:r>
            <a:endParaRPr lang="ru-RU" dirty="0"/>
          </a:p>
        </p:txBody>
      </p:sp>
      <p:sp>
        <p:nvSpPr>
          <p:cNvPr id="16" name="Скругленный прямоугольник 15"/>
          <p:cNvSpPr/>
          <p:nvPr/>
        </p:nvSpPr>
        <p:spPr>
          <a:xfrm>
            <a:off x="9792529" y="5991353"/>
            <a:ext cx="1803733" cy="47767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Support</a:t>
            </a:r>
            <a:endParaRPr lang="ru-RU" dirty="0"/>
          </a:p>
        </p:txBody>
      </p:sp>
      <p:sp>
        <p:nvSpPr>
          <p:cNvPr id="17" name="Скругленный прямоугольник 16"/>
          <p:cNvSpPr/>
          <p:nvPr/>
        </p:nvSpPr>
        <p:spPr>
          <a:xfrm>
            <a:off x="7975149" y="4134339"/>
            <a:ext cx="1817380" cy="47767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Testing</a:t>
            </a:r>
            <a:endParaRPr lang="ru-RU" dirty="0"/>
          </a:p>
        </p:txBody>
      </p:sp>
      <p:cxnSp>
        <p:nvCxnSpPr>
          <p:cNvPr id="33" name="Curved Connector 32">
            <a:extLst>
              <a:ext uri="{FF2B5EF4-FFF2-40B4-BE49-F238E27FC236}">
                <a16:creationId xmlns:a16="http://schemas.microsoft.com/office/drawing/2014/main" id="{D949D4C4-4FE0-7140-B5AC-4EBD4F6A80E4}"/>
              </a:ext>
            </a:extLst>
          </p:cNvPr>
          <p:cNvCxnSpPr>
            <a:cxnSpLocks/>
          </p:cNvCxnSpPr>
          <p:nvPr/>
        </p:nvCxnSpPr>
        <p:spPr>
          <a:xfrm>
            <a:off x="6906360" y="1726749"/>
            <a:ext cx="432763" cy="633503"/>
          </a:xfrm>
          <a:prstGeom prst="curvedConnector2">
            <a:avLst/>
          </a:prstGeom>
          <a:ln w="190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7" name="Curved Connector 36">
            <a:extLst>
              <a:ext uri="{FF2B5EF4-FFF2-40B4-BE49-F238E27FC236}">
                <a16:creationId xmlns:a16="http://schemas.microsoft.com/office/drawing/2014/main" id="{79451601-DF78-5C4A-8B18-1828BD4B9E49}"/>
              </a:ext>
            </a:extLst>
          </p:cNvPr>
          <p:cNvCxnSpPr>
            <a:cxnSpLocks/>
          </p:cNvCxnSpPr>
          <p:nvPr/>
        </p:nvCxnSpPr>
        <p:spPr>
          <a:xfrm>
            <a:off x="7968854" y="2580271"/>
            <a:ext cx="432763" cy="633503"/>
          </a:xfrm>
          <a:prstGeom prst="curvedConnector2">
            <a:avLst/>
          </a:prstGeom>
          <a:ln w="190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8" name="Curved Connector 37">
            <a:extLst>
              <a:ext uri="{FF2B5EF4-FFF2-40B4-BE49-F238E27FC236}">
                <a16:creationId xmlns:a16="http://schemas.microsoft.com/office/drawing/2014/main" id="{16B050C2-E1C1-124F-BD58-D58F6615B1E0}"/>
              </a:ext>
            </a:extLst>
          </p:cNvPr>
          <p:cNvCxnSpPr>
            <a:cxnSpLocks/>
          </p:cNvCxnSpPr>
          <p:nvPr/>
        </p:nvCxnSpPr>
        <p:spPr>
          <a:xfrm>
            <a:off x="8914006" y="3496543"/>
            <a:ext cx="432763" cy="633503"/>
          </a:xfrm>
          <a:prstGeom prst="curvedConnector2">
            <a:avLst/>
          </a:prstGeom>
          <a:ln w="190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9" name="Curved Connector 38">
            <a:extLst>
              <a:ext uri="{FF2B5EF4-FFF2-40B4-BE49-F238E27FC236}">
                <a16:creationId xmlns:a16="http://schemas.microsoft.com/office/drawing/2014/main" id="{5F386C8B-CDF7-C943-9E71-C3260906EF71}"/>
              </a:ext>
            </a:extLst>
          </p:cNvPr>
          <p:cNvCxnSpPr>
            <a:cxnSpLocks/>
          </p:cNvCxnSpPr>
          <p:nvPr/>
        </p:nvCxnSpPr>
        <p:spPr>
          <a:xfrm>
            <a:off x="9792529" y="4373175"/>
            <a:ext cx="432763" cy="633503"/>
          </a:xfrm>
          <a:prstGeom prst="curvedConnector2">
            <a:avLst/>
          </a:prstGeom>
          <a:ln w="190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0" name="Curved Connector 39">
            <a:extLst>
              <a:ext uri="{FF2B5EF4-FFF2-40B4-BE49-F238E27FC236}">
                <a16:creationId xmlns:a16="http://schemas.microsoft.com/office/drawing/2014/main" id="{B840B7D5-2645-EE41-B9CE-21319C8713EB}"/>
              </a:ext>
            </a:extLst>
          </p:cNvPr>
          <p:cNvCxnSpPr>
            <a:cxnSpLocks/>
          </p:cNvCxnSpPr>
          <p:nvPr/>
        </p:nvCxnSpPr>
        <p:spPr>
          <a:xfrm>
            <a:off x="10806449" y="5357850"/>
            <a:ext cx="432763" cy="633503"/>
          </a:xfrm>
          <a:prstGeom prst="curvedConnector2">
            <a:avLst/>
          </a:prstGeom>
          <a:ln w="1905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13139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632386" y="700087"/>
            <a:ext cx="3225989" cy="5046260"/>
          </a:xfrm>
        </p:spPr>
        <p:txBody>
          <a:bodyPr>
            <a:noAutofit/>
          </a:bodyPr>
          <a:lstStyle/>
          <a:p>
            <a:r>
              <a:rPr lang="en-US" sz="1800" cap="none" dirty="0">
                <a:latin typeface="+mn-lt"/>
              </a:rPr>
              <a:t>                  </a:t>
            </a:r>
            <a:r>
              <a:rPr lang="en-US" sz="1800" b="1" cap="none" dirty="0">
                <a:latin typeface="+mn-lt"/>
              </a:rPr>
              <a:t>Cons</a:t>
            </a:r>
            <a:br>
              <a:rPr lang="en-US" sz="1800" cap="none" dirty="0">
                <a:latin typeface="+mn-lt"/>
              </a:rPr>
            </a:br>
            <a:br>
              <a:rPr lang="en-US" sz="1800" cap="none" dirty="0">
                <a:latin typeface="+mn-lt"/>
              </a:rPr>
            </a:br>
            <a:br>
              <a:rPr lang="en-US" sz="1800" cap="none" dirty="0">
                <a:latin typeface="+mn-lt"/>
              </a:rPr>
            </a:br>
            <a:r>
              <a:rPr lang="en-US" sz="1800" cap="none" dirty="0">
                <a:latin typeface="+mn-lt"/>
              </a:rPr>
              <a:t> - The need to approve the full scope of requirements for the system at the first stage;</a:t>
            </a:r>
            <a:br>
              <a:rPr lang="en-US" sz="1800" cap="none" dirty="0">
                <a:latin typeface="+mn-lt"/>
              </a:rPr>
            </a:br>
            <a:br>
              <a:rPr lang="en-US" sz="1800" cap="none" dirty="0">
                <a:latin typeface="+mn-lt"/>
              </a:rPr>
            </a:br>
            <a:r>
              <a:rPr lang="en-US" sz="1800" cap="none" dirty="0">
                <a:latin typeface="+mn-lt"/>
              </a:rPr>
              <a:t>- if it is necessary to make changes to the requirements later, return to the first stage and rework all the work done anew;</a:t>
            </a:r>
            <a:br>
              <a:rPr lang="en-US" sz="1800" cap="none" dirty="0">
                <a:latin typeface="+mn-lt"/>
              </a:rPr>
            </a:br>
            <a:br>
              <a:rPr lang="en-US" sz="1800" cap="none" dirty="0">
                <a:latin typeface="+mn-lt"/>
              </a:rPr>
            </a:br>
            <a:r>
              <a:rPr lang="en-US" sz="1800" cap="none" dirty="0">
                <a:latin typeface="+mn-lt"/>
              </a:rPr>
              <a:t>- increase in costs and time in case of need to change requirements.</a:t>
            </a:r>
            <a:endParaRPr lang="ru-RU" sz="1800" cap="none" dirty="0">
              <a:latin typeface="+mn-lt"/>
            </a:endParaRPr>
          </a:p>
        </p:txBody>
      </p:sp>
      <p:sp>
        <p:nvSpPr>
          <p:cNvPr id="3" name="Подзаголовок 2"/>
          <p:cNvSpPr>
            <a:spLocks noGrp="1"/>
          </p:cNvSpPr>
          <p:nvPr>
            <p:ph type="subTitle" idx="1"/>
          </p:nvPr>
        </p:nvSpPr>
        <p:spPr>
          <a:xfrm>
            <a:off x="2434051" y="700087"/>
            <a:ext cx="2795969" cy="5046260"/>
          </a:xfrm>
        </p:spPr>
        <p:txBody>
          <a:bodyPr>
            <a:normAutofit/>
          </a:bodyPr>
          <a:lstStyle/>
          <a:p>
            <a:pPr algn="ctr"/>
            <a:r>
              <a:rPr lang="en-US" sz="1800" b="1" dirty="0">
                <a:solidFill>
                  <a:schemeClr val="tx1"/>
                </a:solidFill>
                <a:latin typeface="+mj-lt"/>
              </a:rPr>
              <a:t>Pros </a:t>
            </a:r>
          </a:p>
          <a:p>
            <a:endParaRPr lang="en-US" sz="1800" dirty="0">
              <a:solidFill>
                <a:schemeClr val="tx1"/>
              </a:solidFill>
              <a:latin typeface="+mj-lt"/>
            </a:endParaRPr>
          </a:p>
          <a:p>
            <a:r>
              <a:rPr lang="en-US" sz="1800" dirty="0">
                <a:solidFill>
                  <a:schemeClr val="tx1"/>
                </a:solidFill>
                <a:latin typeface="+mj-lt"/>
              </a:rPr>
              <a:t>- Full documentation of each stage;</a:t>
            </a:r>
          </a:p>
          <a:p>
            <a:r>
              <a:rPr lang="en-US" sz="1800" dirty="0">
                <a:solidFill>
                  <a:schemeClr val="tx1"/>
                </a:solidFill>
                <a:latin typeface="+mj-lt"/>
              </a:rPr>
              <a:t>- Clear planning of terms and costs;</a:t>
            </a:r>
          </a:p>
          <a:p>
            <a:r>
              <a:rPr lang="en-US" sz="1800" dirty="0">
                <a:solidFill>
                  <a:schemeClr val="tx1"/>
                </a:solidFill>
                <a:latin typeface="+mj-lt"/>
              </a:rPr>
              <a:t>- Transparency of processes for the customer.</a:t>
            </a:r>
            <a:endParaRPr lang="ru-RU" sz="1800" dirty="0">
              <a:solidFill>
                <a:schemeClr val="tx1"/>
              </a:solidFill>
              <a:latin typeface="+mj-lt"/>
            </a:endParaRPr>
          </a:p>
        </p:txBody>
      </p:sp>
      <p:cxnSp>
        <p:nvCxnSpPr>
          <p:cNvPr id="10" name="Прямая соединительная линия 9"/>
          <p:cNvCxnSpPr/>
          <p:nvPr/>
        </p:nvCxnSpPr>
        <p:spPr>
          <a:xfrm>
            <a:off x="1428750" y="1314451"/>
            <a:ext cx="9344025" cy="14287"/>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flipH="1">
            <a:off x="5900738" y="1328738"/>
            <a:ext cx="29520" cy="5031973"/>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518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4969" y="1002458"/>
            <a:ext cx="3193575" cy="722195"/>
          </a:xfrm>
        </p:spPr>
        <p:txBody>
          <a:bodyPr>
            <a:normAutofit/>
          </a:bodyPr>
          <a:lstStyle/>
          <a:p>
            <a:r>
              <a:rPr lang="en-US" b="1" cap="none" dirty="0"/>
              <a:t>Iterative model</a:t>
            </a:r>
            <a:endParaRPr lang="ru-RU" b="1" cap="none" dirty="0"/>
          </a:p>
        </p:txBody>
      </p:sp>
      <p:sp>
        <p:nvSpPr>
          <p:cNvPr id="4" name="Текст 3"/>
          <p:cNvSpPr>
            <a:spLocks noGrp="1"/>
          </p:cNvSpPr>
          <p:nvPr>
            <p:ph type="body" sz="half" idx="2"/>
          </p:nvPr>
        </p:nvSpPr>
        <p:spPr>
          <a:xfrm>
            <a:off x="559559" y="1724653"/>
            <a:ext cx="3683967" cy="4599295"/>
          </a:xfrm>
        </p:spPr>
        <p:txBody>
          <a:bodyPr>
            <a:normAutofit/>
          </a:bodyPr>
          <a:lstStyle/>
          <a:p>
            <a:endParaRPr lang="en-US" dirty="0"/>
          </a:p>
          <a:p>
            <a:r>
              <a:rPr lang="en-US" dirty="0">
                <a:solidFill>
                  <a:schemeClr val="tx1"/>
                </a:solidFill>
              </a:rPr>
              <a:t>The life cycle of an iterative model does not begin with a complete specification of requirements. Instead, development starts with the definition and implementation of a piece of software that can then be revised to identify further requirements. </a:t>
            </a:r>
          </a:p>
          <a:p>
            <a:r>
              <a:rPr lang="en-US" dirty="0">
                <a:solidFill>
                  <a:schemeClr val="tx1"/>
                </a:solidFill>
              </a:rPr>
              <a:t>The process then repeats, creating a new version of the software for each cycle of the model.</a:t>
            </a:r>
            <a:endParaRPr lang="ru-RU" dirty="0">
              <a:solidFill>
                <a:schemeClr val="tx1"/>
              </a:solidFill>
            </a:endParaRPr>
          </a:p>
        </p:txBody>
      </p:sp>
      <p:pic>
        <p:nvPicPr>
          <p:cNvPr id="5" name="Picture Placeholder 4" descr="A picture containing computer&#10;&#10;Description automatically generated">
            <a:extLst>
              <a:ext uri="{FF2B5EF4-FFF2-40B4-BE49-F238E27FC236}">
                <a16:creationId xmlns:a16="http://schemas.microsoft.com/office/drawing/2014/main" id="{BA796D5E-72D3-1A42-B4A6-DABAAC3E00E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506" r="3506"/>
          <a:stretch>
            <a:fillRect/>
          </a:stretch>
        </p:blipFill>
        <p:spPr>
          <a:xfrm>
            <a:off x="5435303" y="966400"/>
            <a:ext cx="6269745" cy="4925200"/>
          </a:xfrm>
          <a:prstGeom prst="snip2DiagRect">
            <a:avLst>
              <a:gd name="adj1" fmla="val 10815"/>
              <a:gd name="adj2" fmla="val 0"/>
            </a:avLst>
          </a:prstGeom>
          <a:noFill/>
          <a:ln>
            <a:noFill/>
          </a:ln>
        </p:spPr>
      </p:pic>
    </p:spTree>
    <p:extLst>
      <p:ext uri="{BB962C8B-B14F-4D97-AF65-F5344CB8AC3E}">
        <p14:creationId xmlns:p14="http://schemas.microsoft.com/office/powerpoint/2010/main" val="2359926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55851" y="685800"/>
            <a:ext cx="2687637" cy="5237328"/>
          </a:xfrm>
        </p:spPr>
        <p:txBody>
          <a:bodyPr>
            <a:noAutofit/>
          </a:bodyPr>
          <a:lstStyle/>
          <a:p>
            <a:r>
              <a:rPr lang="en-US" sz="1800" cap="none" dirty="0">
                <a:latin typeface="+mn-lt"/>
              </a:rPr>
              <a:t>               </a:t>
            </a:r>
            <a:r>
              <a:rPr lang="en-US" sz="1800" b="1" cap="none" dirty="0">
                <a:latin typeface="+mn-lt"/>
              </a:rPr>
              <a:t>Pros</a:t>
            </a:r>
            <a:br>
              <a:rPr lang="en-US" sz="1800" cap="none" dirty="0">
                <a:latin typeface="+mn-lt"/>
              </a:rPr>
            </a:br>
            <a:br>
              <a:rPr lang="en-US" sz="1800" cap="none" dirty="0">
                <a:latin typeface="+mn-lt"/>
              </a:rPr>
            </a:br>
            <a:r>
              <a:rPr lang="en-US" sz="1800" cap="none" dirty="0">
                <a:latin typeface="+mn-lt"/>
              </a:rPr>
              <a:t>- Early creation of working software;</a:t>
            </a:r>
            <a:br>
              <a:rPr lang="en-US" sz="1800" cap="none" dirty="0">
                <a:latin typeface="+mn-lt"/>
              </a:rPr>
            </a:br>
            <a:br>
              <a:rPr lang="en-US" sz="1800" cap="none" dirty="0">
                <a:latin typeface="+mn-lt"/>
              </a:rPr>
            </a:br>
            <a:r>
              <a:rPr lang="en-US" sz="1800" cap="none" dirty="0">
                <a:latin typeface="+mn-lt"/>
              </a:rPr>
              <a:t>- flexibility - readiness to change requirements at any stage of development;</a:t>
            </a:r>
            <a:br>
              <a:rPr lang="en-US" sz="1800" cap="none" dirty="0">
                <a:latin typeface="+mn-lt"/>
              </a:rPr>
            </a:br>
            <a:br>
              <a:rPr lang="en-US" sz="1800" cap="none" dirty="0">
                <a:latin typeface="+mn-lt"/>
              </a:rPr>
            </a:br>
            <a:r>
              <a:rPr lang="en-US" sz="1800" cap="none" dirty="0">
                <a:latin typeface="+mn-lt"/>
              </a:rPr>
              <a:t>- each iteration is a small stage for which testing and risk analysis is easier to provide than for the entire product life cycle.</a:t>
            </a:r>
            <a:endParaRPr lang="ru-RU" sz="1800" cap="none" dirty="0">
              <a:latin typeface="+mn-lt"/>
            </a:endParaRPr>
          </a:p>
        </p:txBody>
      </p:sp>
      <p:sp>
        <p:nvSpPr>
          <p:cNvPr id="3" name="Текст 2"/>
          <p:cNvSpPr>
            <a:spLocks noGrp="1"/>
          </p:cNvSpPr>
          <p:nvPr>
            <p:ph type="body" idx="1"/>
          </p:nvPr>
        </p:nvSpPr>
        <p:spPr>
          <a:xfrm>
            <a:off x="6557963" y="368490"/>
            <a:ext cx="2857500" cy="5554638"/>
          </a:xfrm>
        </p:spPr>
        <p:txBody>
          <a:bodyPr>
            <a:normAutofit/>
          </a:bodyPr>
          <a:lstStyle/>
          <a:p>
            <a:r>
              <a:rPr lang="en-US" sz="1800" dirty="0">
                <a:solidFill>
                  <a:schemeClr val="tx1"/>
                </a:solidFill>
              </a:rPr>
              <a:t>              </a:t>
            </a:r>
            <a:r>
              <a:rPr lang="en-US" sz="1800" b="1" dirty="0">
                <a:solidFill>
                  <a:schemeClr val="tx1"/>
                </a:solidFill>
              </a:rPr>
              <a:t>Cons</a:t>
            </a:r>
          </a:p>
          <a:p>
            <a:endParaRPr lang="en-US" sz="1800" dirty="0">
              <a:solidFill>
                <a:schemeClr val="tx1"/>
              </a:solidFill>
            </a:endParaRPr>
          </a:p>
          <a:p>
            <a:r>
              <a:rPr lang="en-US" sz="1800" dirty="0">
                <a:solidFill>
                  <a:schemeClr val="tx1"/>
                </a:solidFill>
              </a:rPr>
              <a:t>- each phase is independent, separate iterations do not overlap;</a:t>
            </a:r>
          </a:p>
          <a:p>
            <a:endParaRPr lang="en-US" sz="1800" dirty="0">
              <a:solidFill>
                <a:schemeClr val="tx1"/>
              </a:solidFill>
            </a:endParaRPr>
          </a:p>
          <a:p>
            <a:r>
              <a:rPr lang="en-US" sz="1800" dirty="0">
                <a:solidFill>
                  <a:schemeClr val="tx1"/>
                </a:solidFill>
              </a:rPr>
              <a:t>- there may be problems with the implementation of the overall system architecture, since not all requirements are known at the beginning of the design.</a:t>
            </a:r>
            <a:endParaRPr lang="ru-RU" sz="1800" dirty="0">
              <a:solidFill>
                <a:schemeClr val="tx1"/>
              </a:solidFill>
            </a:endParaRPr>
          </a:p>
        </p:txBody>
      </p:sp>
      <p:cxnSp>
        <p:nvCxnSpPr>
          <p:cNvPr id="5" name="Прямая соединительная линия 4"/>
          <p:cNvCxnSpPr>
            <a:cxnSpLocks/>
          </p:cNvCxnSpPr>
          <p:nvPr/>
        </p:nvCxnSpPr>
        <p:spPr>
          <a:xfrm>
            <a:off x="1420427" y="1285875"/>
            <a:ext cx="8637973" cy="0"/>
          </a:xfrm>
          <a:prstGeom prst="line">
            <a:avLst/>
          </a:prstGeom>
          <a:ln w="28575">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a:off x="5586413" y="1314451"/>
            <a:ext cx="1" cy="501491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7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266329" y="1074197"/>
            <a:ext cx="3888421" cy="5166805"/>
          </a:xfrm>
        </p:spPr>
        <p:txBody>
          <a:bodyPr>
            <a:normAutofit/>
          </a:bodyPr>
          <a:lstStyle/>
          <a:p>
            <a:pPr algn="ctr"/>
            <a:r>
              <a:rPr lang="en-US" sz="2800" b="1" dirty="0">
                <a:solidFill>
                  <a:schemeClr val="tx1"/>
                </a:solidFill>
                <a:latin typeface="+mj-lt"/>
              </a:rPr>
              <a:t>Spiral Model</a:t>
            </a:r>
          </a:p>
          <a:p>
            <a:endParaRPr lang="en-US" dirty="0">
              <a:solidFill>
                <a:schemeClr val="tx1"/>
              </a:solidFill>
            </a:endParaRPr>
          </a:p>
          <a:p>
            <a:r>
              <a:rPr lang="en-US" dirty="0">
                <a:solidFill>
                  <a:schemeClr val="tx1"/>
                </a:solidFill>
              </a:rPr>
              <a:t>The spiral model represents a software development process pattern that combines ideas from iterative and waterfall models. </a:t>
            </a:r>
          </a:p>
          <a:p>
            <a:r>
              <a:rPr lang="en-US" dirty="0">
                <a:solidFill>
                  <a:schemeClr val="tx1"/>
                </a:solidFill>
              </a:rPr>
              <a:t>Its essence is that the entire process of creating the final product is presented in the form of a conditional plane, divided into 4 sectors, each of which represents separate stages of its development.</a:t>
            </a:r>
            <a:endParaRPr lang="ru-RU" dirty="0">
              <a:solidFill>
                <a:schemeClr val="tx1"/>
              </a:solidFill>
            </a:endParaRPr>
          </a:p>
        </p:txBody>
      </p:sp>
      <p:pic>
        <p:nvPicPr>
          <p:cNvPr id="8" name="Picture Placeholder 7" descr="A screenshot of a cell phone&#10;&#10;Description automatically generated">
            <a:extLst>
              <a:ext uri="{FF2B5EF4-FFF2-40B4-BE49-F238E27FC236}">
                <a16:creationId xmlns:a16="http://schemas.microsoft.com/office/drawing/2014/main" id="{DADA2FF4-FF6D-124B-A877-E20E88602AC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429" b="429"/>
          <a:stretch>
            <a:fillRect/>
          </a:stretch>
        </p:blipFill>
        <p:spPr>
          <a:xfrm>
            <a:off x="4691008" y="633645"/>
            <a:ext cx="7438848" cy="5860371"/>
          </a:xfrm>
          <a:ln>
            <a:noFill/>
          </a:ln>
        </p:spPr>
      </p:pic>
    </p:spTree>
    <p:extLst>
      <p:ext uri="{BB962C8B-B14F-4D97-AF65-F5344CB8AC3E}">
        <p14:creationId xmlns:p14="http://schemas.microsoft.com/office/powerpoint/2010/main" val="1099991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69821" y="1285876"/>
            <a:ext cx="3605106" cy="3284183"/>
          </a:xfrm>
        </p:spPr>
        <p:txBody>
          <a:bodyPr>
            <a:normAutofit/>
          </a:bodyPr>
          <a:lstStyle/>
          <a:p>
            <a:r>
              <a:rPr lang="en-US" sz="1800" cap="none" dirty="0">
                <a:latin typeface="+mn-lt"/>
              </a:rPr>
              <a:t>- Improved risk analysis;</a:t>
            </a:r>
            <a:br>
              <a:rPr lang="en-US" sz="1800" cap="none" dirty="0">
                <a:latin typeface="+mn-lt"/>
              </a:rPr>
            </a:br>
            <a:r>
              <a:rPr lang="en-US" sz="1800" cap="none" dirty="0">
                <a:latin typeface="+mn-lt"/>
              </a:rPr>
              <a:t>- good documentation of the development process;</a:t>
            </a:r>
            <a:br>
              <a:rPr lang="en-US" sz="1800" cap="none" dirty="0">
                <a:latin typeface="+mn-lt"/>
              </a:rPr>
            </a:br>
            <a:r>
              <a:rPr lang="en-US" sz="1800" cap="none" dirty="0">
                <a:latin typeface="+mn-lt"/>
              </a:rPr>
              <a:t>- flexibility - the ability to make changes and add new functionality even at relatively late stages;</a:t>
            </a:r>
            <a:br>
              <a:rPr lang="en-US" sz="1800" cap="none" dirty="0">
                <a:latin typeface="+mn-lt"/>
              </a:rPr>
            </a:br>
            <a:r>
              <a:rPr lang="en-US" sz="1800" cap="none" dirty="0">
                <a:latin typeface="+mn-lt"/>
              </a:rPr>
              <a:t>- early creation of working prototypes.</a:t>
            </a:r>
            <a:endParaRPr lang="ru-RU" sz="1800" cap="none" dirty="0">
              <a:latin typeface="+mn-lt"/>
            </a:endParaRPr>
          </a:p>
        </p:txBody>
      </p:sp>
      <p:sp>
        <p:nvSpPr>
          <p:cNvPr id="3" name="Текст 2"/>
          <p:cNvSpPr>
            <a:spLocks noGrp="1"/>
          </p:cNvSpPr>
          <p:nvPr>
            <p:ph type="body" idx="1"/>
          </p:nvPr>
        </p:nvSpPr>
        <p:spPr>
          <a:xfrm>
            <a:off x="6665743" y="1348226"/>
            <a:ext cx="3418551" cy="3825583"/>
          </a:xfrm>
        </p:spPr>
        <p:txBody>
          <a:bodyPr>
            <a:normAutofit/>
          </a:bodyPr>
          <a:lstStyle/>
          <a:p>
            <a:r>
              <a:rPr lang="en-US" sz="1800" dirty="0">
                <a:solidFill>
                  <a:schemeClr val="tx1"/>
                </a:solidFill>
              </a:rPr>
              <a:t>- can be quite expensive to use;</a:t>
            </a:r>
          </a:p>
          <a:p>
            <a:r>
              <a:rPr lang="en-US" sz="1800" dirty="0">
                <a:solidFill>
                  <a:schemeClr val="tx1"/>
                </a:solidFill>
              </a:rPr>
              <a:t>- risk management requires the involvement of highly qualified specialists;</a:t>
            </a:r>
          </a:p>
          <a:p>
            <a:r>
              <a:rPr lang="en-US" sz="1800" dirty="0">
                <a:solidFill>
                  <a:schemeClr val="tx1"/>
                </a:solidFill>
              </a:rPr>
              <a:t>- the success of the process is highly dependent on the stage of risk analysis;</a:t>
            </a:r>
          </a:p>
          <a:p>
            <a:r>
              <a:rPr lang="en-US" sz="1800" dirty="0">
                <a:solidFill>
                  <a:schemeClr val="tx1"/>
                </a:solidFill>
              </a:rPr>
              <a:t>- not suitable for small projects.</a:t>
            </a:r>
            <a:endParaRPr lang="ru-RU" sz="1800" dirty="0">
              <a:solidFill>
                <a:schemeClr val="tx1"/>
              </a:solidFill>
            </a:endParaRPr>
          </a:p>
        </p:txBody>
      </p:sp>
      <p:cxnSp>
        <p:nvCxnSpPr>
          <p:cNvPr id="5" name="Прямая соединительная линия 4"/>
          <p:cNvCxnSpPr/>
          <p:nvPr/>
        </p:nvCxnSpPr>
        <p:spPr>
          <a:xfrm flipV="1">
            <a:off x="1143000" y="1285876"/>
            <a:ext cx="9601200" cy="14287"/>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flipH="1">
            <a:off x="5757863" y="1300163"/>
            <a:ext cx="14287" cy="4829175"/>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843F3AD-DC69-1F4E-B823-84FE60A5E0FE}"/>
              </a:ext>
            </a:extLst>
          </p:cNvPr>
          <p:cNvSpPr txBox="1"/>
          <p:nvPr/>
        </p:nvSpPr>
        <p:spPr>
          <a:xfrm>
            <a:off x="1669003" y="770831"/>
            <a:ext cx="3186390" cy="369332"/>
          </a:xfrm>
          <a:prstGeom prst="rect">
            <a:avLst/>
          </a:prstGeom>
          <a:noFill/>
        </p:spPr>
        <p:txBody>
          <a:bodyPr wrap="square" rtlCol="0">
            <a:spAutoFit/>
          </a:bodyPr>
          <a:lstStyle/>
          <a:p>
            <a:pPr algn="ctr"/>
            <a:r>
              <a:rPr lang="en-UA" b="1" dirty="0">
                <a:latin typeface="+mj-lt"/>
              </a:rPr>
              <a:t>Pros</a:t>
            </a:r>
          </a:p>
        </p:txBody>
      </p:sp>
      <p:sp>
        <p:nvSpPr>
          <p:cNvPr id="6" name="TextBox 5">
            <a:extLst>
              <a:ext uri="{FF2B5EF4-FFF2-40B4-BE49-F238E27FC236}">
                <a16:creationId xmlns:a16="http://schemas.microsoft.com/office/drawing/2014/main" id="{08F249DF-1234-474D-AA21-112D097FB52B}"/>
              </a:ext>
            </a:extLst>
          </p:cNvPr>
          <p:cNvSpPr txBox="1"/>
          <p:nvPr/>
        </p:nvSpPr>
        <p:spPr>
          <a:xfrm>
            <a:off x="6646325" y="770831"/>
            <a:ext cx="3056967" cy="369332"/>
          </a:xfrm>
          <a:prstGeom prst="rect">
            <a:avLst/>
          </a:prstGeom>
          <a:noFill/>
        </p:spPr>
        <p:txBody>
          <a:bodyPr wrap="square" rtlCol="0">
            <a:spAutoFit/>
          </a:bodyPr>
          <a:lstStyle/>
          <a:p>
            <a:pPr algn="ctr"/>
            <a:r>
              <a:rPr lang="en-UA" b="1" dirty="0">
                <a:latin typeface="+mj-lt"/>
              </a:rPr>
              <a:t>Cons</a:t>
            </a:r>
          </a:p>
        </p:txBody>
      </p:sp>
    </p:spTree>
    <p:extLst>
      <p:ext uri="{BB962C8B-B14F-4D97-AF65-F5344CB8AC3E}">
        <p14:creationId xmlns:p14="http://schemas.microsoft.com/office/powerpoint/2010/main" val="2638737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59060" y="1094226"/>
            <a:ext cx="2705526" cy="734573"/>
          </a:xfrm>
        </p:spPr>
        <p:txBody>
          <a:bodyPr>
            <a:normAutofit/>
          </a:bodyPr>
          <a:lstStyle/>
          <a:p>
            <a:pPr algn="ctr"/>
            <a:r>
              <a:rPr lang="en-US" b="1" cap="none" dirty="0"/>
              <a:t>V-model</a:t>
            </a:r>
            <a:endParaRPr lang="ru-RU" cap="none" dirty="0"/>
          </a:p>
        </p:txBody>
      </p:sp>
      <p:sp>
        <p:nvSpPr>
          <p:cNvPr id="4" name="Текст 3"/>
          <p:cNvSpPr>
            <a:spLocks noGrp="1"/>
          </p:cNvSpPr>
          <p:nvPr>
            <p:ph type="body" sz="half" idx="2"/>
          </p:nvPr>
        </p:nvSpPr>
        <p:spPr>
          <a:xfrm>
            <a:off x="479154" y="1967818"/>
            <a:ext cx="4322560" cy="4326450"/>
          </a:xfrm>
        </p:spPr>
        <p:txBody>
          <a:bodyPr>
            <a:normAutofit/>
          </a:bodyPr>
          <a:lstStyle/>
          <a:p>
            <a:r>
              <a:rPr lang="en-US" dirty="0">
                <a:solidFill>
                  <a:schemeClr val="tx1"/>
                </a:solidFill>
              </a:rPr>
              <a:t>The V-model is an improved version of the classic waterfall model. Here, at each stage, the current process is monitored in order to make sure that it is possible to move to the next level.</a:t>
            </a:r>
          </a:p>
          <a:p>
            <a:r>
              <a:rPr lang="en-US" dirty="0">
                <a:solidFill>
                  <a:schemeClr val="tx1"/>
                </a:solidFill>
              </a:rPr>
              <a:t>In this model, testing begins at the stage of writing requirements, and each subsequent stage has its own level of test coverage.</a:t>
            </a:r>
            <a:endParaRPr lang="ru-RU" dirty="0">
              <a:solidFill>
                <a:schemeClr val="tx1"/>
              </a:solidFill>
            </a:endParaRPr>
          </a:p>
        </p:txBody>
      </p:sp>
      <p:sp>
        <p:nvSpPr>
          <p:cNvPr id="11" name="Parallelogram 10">
            <a:extLst>
              <a:ext uri="{FF2B5EF4-FFF2-40B4-BE49-F238E27FC236}">
                <a16:creationId xmlns:a16="http://schemas.microsoft.com/office/drawing/2014/main" id="{9179BE18-1751-BB45-B492-1B3CBC33F289}"/>
              </a:ext>
            </a:extLst>
          </p:cNvPr>
          <p:cNvSpPr/>
          <p:nvPr/>
        </p:nvSpPr>
        <p:spPr>
          <a:xfrm>
            <a:off x="9478008" y="1094226"/>
            <a:ext cx="1486964" cy="914400"/>
          </a:xfrm>
          <a:prstGeom prst="parallelogram">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A" sz="1100" b="1" dirty="0"/>
              <a:t>Acceptance test</a:t>
            </a:r>
          </a:p>
        </p:txBody>
      </p:sp>
      <p:sp>
        <p:nvSpPr>
          <p:cNvPr id="20" name="Parallelogram 19">
            <a:extLst>
              <a:ext uri="{FF2B5EF4-FFF2-40B4-BE49-F238E27FC236}">
                <a16:creationId xmlns:a16="http://schemas.microsoft.com/office/drawing/2014/main" id="{87568C3A-5F0D-D040-B99D-B0CD3CD46BDD}"/>
              </a:ext>
            </a:extLst>
          </p:cNvPr>
          <p:cNvSpPr/>
          <p:nvPr/>
        </p:nvSpPr>
        <p:spPr>
          <a:xfrm>
            <a:off x="9228270" y="2063268"/>
            <a:ext cx="1486964" cy="914400"/>
          </a:xfrm>
          <a:prstGeom prst="parallelogram">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A" sz="1100" b="1" dirty="0"/>
              <a:t>System</a:t>
            </a:r>
          </a:p>
          <a:p>
            <a:pPr algn="ctr"/>
            <a:r>
              <a:rPr lang="en-UA" sz="1100" b="1" dirty="0"/>
              <a:t>Test</a:t>
            </a:r>
          </a:p>
        </p:txBody>
      </p:sp>
      <p:sp>
        <p:nvSpPr>
          <p:cNvPr id="21" name="Parallelogram 20">
            <a:extLst>
              <a:ext uri="{FF2B5EF4-FFF2-40B4-BE49-F238E27FC236}">
                <a16:creationId xmlns:a16="http://schemas.microsoft.com/office/drawing/2014/main" id="{22DCBA57-1087-684A-ACA2-3A12A4DC5422}"/>
              </a:ext>
            </a:extLst>
          </p:cNvPr>
          <p:cNvSpPr/>
          <p:nvPr/>
        </p:nvSpPr>
        <p:spPr>
          <a:xfrm>
            <a:off x="8986656" y="3033874"/>
            <a:ext cx="1486964" cy="914400"/>
          </a:xfrm>
          <a:prstGeom prst="parallelogram">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A" sz="1100" b="1" dirty="0">
                <a:solidFill>
                  <a:schemeClr val="tx1"/>
                </a:solidFill>
              </a:rPr>
              <a:t>Integration Test</a:t>
            </a:r>
          </a:p>
        </p:txBody>
      </p:sp>
      <p:sp>
        <p:nvSpPr>
          <p:cNvPr id="23" name="Parallelogram 22">
            <a:extLst>
              <a:ext uri="{FF2B5EF4-FFF2-40B4-BE49-F238E27FC236}">
                <a16:creationId xmlns:a16="http://schemas.microsoft.com/office/drawing/2014/main" id="{4D44DE6E-097F-2D48-8B1F-7E06A1B9A0CB}"/>
              </a:ext>
            </a:extLst>
          </p:cNvPr>
          <p:cNvSpPr/>
          <p:nvPr/>
        </p:nvSpPr>
        <p:spPr>
          <a:xfrm>
            <a:off x="8734527" y="4002916"/>
            <a:ext cx="1486963" cy="914400"/>
          </a:xfrm>
          <a:prstGeom prst="parallelogram">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A" sz="1100" b="1" dirty="0"/>
              <a:t>Unit</a:t>
            </a:r>
          </a:p>
          <a:p>
            <a:pPr algn="ctr"/>
            <a:r>
              <a:rPr lang="en-UA" sz="1100" b="1" dirty="0"/>
              <a:t>Test</a:t>
            </a:r>
          </a:p>
        </p:txBody>
      </p:sp>
      <p:sp>
        <p:nvSpPr>
          <p:cNvPr id="38" name="Trapezium 37">
            <a:extLst>
              <a:ext uri="{FF2B5EF4-FFF2-40B4-BE49-F238E27FC236}">
                <a16:creationId xmlns:a16="http://schemas.microsoft.com/office/drawing/2014/main" id="{BB96E699-98A7-AD41-A0C9-F99D30DD9412}"/>
              </a:ext>
            </a:extLst>
          </p:cNvPr>
          <p:cNvSpPr/>
          <p:nvPr/>
        </p:nvSpPr>
        <p:spPr>
          <a:xfrm flipV="1">
            <a:off x="7349063" y="4980886"/>
            <a:ext cx="2619022" cy="914401"/>
          </a:xfrm>
          <a:prstGeom prst="trapezoid">
            <a:avLst>
              <a:gd name="adj" fmla="val 2792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A" sz="1100" dirty="0"/>
          </a:p>
        </p:txBody>
      </p:sp>
      <p:sp>
        <p:nvSpPr>
          <p:cNvPr id="39" name="TextBox 38">
            <a:extLst>
              <a:ext uri="{FF2B5EF4-FFF2-40B4-BE49-F238E27FC236}">
                <a16:creationId xmlns:a16="http://schemas.microsoft.com/office/drawing/2014/main" id="{D70B9DA0-6906-6F4F-BBE7-8453F68D25F4}"/>
              </a:ext>
            </a:extLst>
          </p:cNvPr>
          <p:cNvSpPr txBox="1"/>
          <p:nvPr/>
        </p:nvSpPr>
        <p:spPr>
          <a:xfrm>
            <a:off x="7960968" y="5284197"/>
            <a:ext cx="1395211" cy="307777"/>
          </a:xfrm>
          <a:prstGeom prst="rect">
            <a:avLst/>
          </a:prstGeom>
          <a:noFill/>
        </p:spPr>
        <p:txBody>
          <a:bodyPr wrap="square" rtlCol="0">
            <a:spAutoFit/>
          </a:bodyPr>
          <a:lstStyle/>
          <a:p>
            <a:pPr algn="ctr"/>
            <a:r>
              <a:rPr lang="en-UA" sz="1400" b="1" dirty="0"/>
              <a:t>Coding</a:t>
            </a:r>
          </a:p>
        </p:txBody>
      </p:sp>
      <p:sp>
        <p:nvSpPr>
          <p:cNvPr id="40" name="Parallelogram 39">
            <a:extLst>
              <a:ext uri="{FF2B5EF4-FFF2-40B4-BE49-F238E27FC236}">
                <a16:creationId xmlns:a16="http://schemas.microsoft.com/office/drawing/2014/main" id="{4C08E7D0-6F5E-BD40-B350-2578958554D9}"/>
              </a:ext>
            </a:extLst>
          </p:cNvPr>
          <p:cNvSpPr/>
          <p:nvPr/>
        </p:nvSpPr>
        <p:spPr>
          <a:xfrm flipH="1">
            <a:off x="7089577" y="4002916"/>
            <a:ext cx="1486964" cy="914400"/>
          </a:xfrm>
          <a:prstGeom prst="parallelogram">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A" sz="1100" b="1" dirty="0"/>
              <a:t>Modulel Design</a:t>
            </a:r>
          </a:p>
        </p:txBody>
      </p:sp>
      <p:sp>
        <p:nvSpPr>
          <p:cNvPr id="41" name="Parallelogram 40">
            <a:extLst>
              <a:ext uri="{FF2B5EF4-FFF2-40B4-BE49-F238E27FC236}">
                <a16:creationId xmlns:a16="http://schemas.microsoft.com/office/drawing/2014/main" id="{AADF6401-82C3-144B-9346-F35CC1B55AB8}"/>
              </a:ext>
            </a:extLst>
          </p:cNvPr>
          <p:cNvSpPr/>
          <p:nvPr/>
        </p:nvSpPr>
        <p:spPr>
          <a:xfrm flipH="1">
            <a:off x="6844835" y="3033874"/>
            <a:ext cx="1486964" cy="914400"/>
          </a:xfrm>
          <a:prstGeom prst="parallelogram">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A" sz="1100" b="1" dirty="0">
                <a:solidFill>
                  <a:schemeClr val="tx1"/>
                </a:solidFill>
              </a:rPr>
              <a:t>Architecture Design</a:t>
            </a:r>
          </a:p>
        </p:txBody>
      </p:sp>
      <p:sp>
        <p:nvSpPr>
          <p:cNvPr id="42" name="Parallelogram 41">
            <a:extLst>
              <a:ext uri="{FF2B5EF4-FFF2-40B4-BE49-F238E27FC236}">
                <a16:creationId xmlns:a16="http://schemas.microsoft.com/office/drawing/2014/main" id="{B1ACB3B1-171F-084C-986B-1FA4ED9BE079}"/>
              </a:ext>
            </a:extLst>
          </p:cNvPr>
          <p:cNvSpPr/>
          <p:nvPr/>
        </p:nvSpPr>
        <p:spPr>
          <a:xfrm flipH="1">
            <a:off x="6605582" y="2064832"/>
            <a:ext cx="1486964" cy="914400"/>
          </a:xfrm>
          <a:prstGeom prst="parallelogram">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A" sz="1100" b="1" dirty="0"/>
              <a:t>System Design</a:t>
            </a:r>
          </a:p>
        </p:txBody>
      </p:sp>
      <p:sp>
        <p:nvSpPr>
          <p:cNvPr id="43" name="Parallelogram 42">
            <a:extLst>
              <a:ext uri="{FF2B5EF4-FFF2-40B4-BE49-F238E27FC236}">
                <a16:creationId xmlns:a16="http://schemas.microsoft.com/office/drawing/2014/main" id="{21F20B33-F51D-F448-B77A-3D1ABDC62964}"/>
              </a:ext>
            </a:extLst>
          </p:cNvPr>
          <p:cNvSpPr/>
          <p:nvPr/>
        </p:nvSpPr>
        <p:spPr>
          <a:xfrm flipH="1">
            <a:off x="6346095" y="1095790"/>
            <a:ext cx="1486964" cy="914400"/>
          </a:xfrm>
          <a:prstGeom prst="parallelogram">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A" sz="1100" b="1" dirty="0"/>
              <a:t>Requirement Design</a:t>
            </a:r>
          </a:p>
        </p:txBody>
      </p:sp>
      <p:sp>
        <p:nvSpPr>
          <p:cNvPr id="45" name="Down Arrow 44">
            <a:extLst>
              <a:ext uri="{FF2B5EF4-FFF2-40B4-BE49-F238E27FC236}">
                <a16:creationId xmlns:a16="http://schemas.microsoft.com/office/drawing/2014/main" id="{CAAF41AB-20FD-D546-A720-C659970E5A57}"/>
              </a:ext>
            </a:extLst>
          </p:cNvPr>
          <p:cNvSpPr/>
          <p:nvPr/>
        </p:nvSpPr>
        <p:spPr>
          <a:xfrm rot="20778967">
            <a:off x="6191167" y="1150603"/>
            <a:ext cx="194847" cy="827949"/>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A"/>
          </a:p>
        </p:txBody>
      </p:sp>
      <p:sp>
        <p:nvSpPr>
          <p:cNvPr id="49" name="Down Arrow 48">
            <a:extLst>
              <a:ext uri="{FF2B5EF4-FFF2-40B4-BE49-F238E27FC236}">
                <a16:creationId xmlns:a16="http://schemas.microsoft.com/office/drawing/2014/main" id="{22975E05-9E6D-5742-81B8-406026DFF8A8}"/>
              </a:ext>
            </a:extLst>
          </p:cNvPr>
          <p:cNvSpPr/>
          <p:nvPr/>
        </p:nvSpPr>
        <p:spPr>
          <a:xfrm rot="20766842">
            <a:off x="6460620" y="2119052"/>
            <a:ext cx="188317" cy="827949"/>
          </a:xfrm>
          <a:prstGeom prst="down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A"/>
          </a:p>
        </p:txBody>
      </p:sp>
      <p:sp>
        <p:nvSpPr>
          <p:cNvPr id="50" name="Down Arrow 49">
            <a:extLst>
              <a:ext uri="{FF2B5EF4-FFF2-40B4-BE49-F238E27FC236}">
                <a16:creationId xmlns:a16="http://schemas.microsoft.com/office/drawing/2014/main" id="{83628907-23AB-E04B-8CED-02821000CC66}"/>
              </a:ext>
            </a:extLst>
          </p:cNvPr>
          <p:cNvSpPr/>
          <p:nvPr/>
        </p:nvSpPr>
        <p:spPr>
          <a:xfrm rot="20766842">
            <a:off x="6702510" y="3089337"/>
            <a:ext cx="185641" cy="827949"/>
          </a:xfrm>
          <a:prstGeom prst="downArrow">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A"/>
          </a:p>
        </p:txBody>
      </p:sp>
      <p:sp>
        <p:nvSpPr>
          <p:cNvPr id="51" name="Down Arrow 50">
            <a:extLst>
              <a:ext uri="{FF2B5EF4-FFF2-40B4-BE49-F238E27FC236}">
                <a16:creationId xmlns:a16="http://schemas.microsoft.com/office/drawing/2014/main" id="{BB868DFA-963B-7E46-9A8C-112C7410753B}"/>
              </a:ext>
            </a:extLst>
          </p:cNvPr>
          <p:cNvSpPr/>
          <p:nvPr/>
        </p:nvSpPr>
        <p:spPr>
          <a:xfrm rot="20766842">
            <a:off x="6987331" y="4057781"/>
            <a:ext cx="180655" cy="827949"/>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A"/>
          </a:p>
        </p:txBody>
      </p:sp>
      <p:sp>
        <p:nvSpPr>
          <p:cNvPr id="52" name="Down Arrow 51">
            <a:extLst>
              <a:ext uri="{FF2B5EF4-FFF2-40B4-BE49-F238E27FC236}">
                <a16:creationId xmlns:a16="http://schemas.microsoft.com/office/drawing/2014/main" id="{5BA52428-3EAA-C14C-9FB3-95522CFC2B6A}"/>
              </a:ext>
            </a:extLst>
          </p:cNvPr>
          <p:cNvSpPr/>
          <p:nvPr/>
        </p:nvSpPr>
        <p:spPr>
          <a:xfrm rot="11665240">
            <a:off x="10131163" y="4057909"/>
            <a:ext cx="180655" cy="827949"/>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A"/>
          </a:p>
        </p:txBody>
      </p:sp>
      <p:sp>
        <p:nvSpPr>
          <p:cNvPr id="53" name="Down Arrow 52">
            <a:extLst>
              <a:ext uri="{FF2B5EF4-FFF2-40B4-BE49-F238E27FC236}">
                <a16:creationId xmlns:a16="http://schemas.microsoft.com/office/drawing/2014/main" id="{DE94B1A5-2FBC-1C4D-9A04-3D6AC94D4725}"/>
              </a:ext>
            </a:extLst>
          </p:cNvPr>
          <p:cNvSpPr/>
          <p:nvPr/>
        </p:nvSpPr>
        <p:spPr>
          <a:xfrm rot="11680544">
            <a:off x="10380799" y="3077099"/>
            <a:ext cx="185641" cy="827949"/>
          </a:xfrm>
          <a:prstGeom prst="downArrow">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A"/>
          </a:p>
        </p:txBody>
      </p:sp>
      <p:sp>
        <p:nvSpPr>
          <p:cNvPr id="54" name="Down Arrow 53">
            <a:extLst>
              <a:ext uri="{FF2B5EF4-FFF2-40B4-BE49-F238E27FC236}">
                <a16:creationId xmlns:a16="http://schemas.microsoft.com/office/drawing/2014/main" id="{601C0D9D-1244-804F-9F64-0AC6F8439CB9}"/>
              </a:ext>
            </a:extLst>
          </p:cNvPr>
          <p:cNvSpPr/>
          <p:nvPr/>
        </p:nvSpPr>
        <p:spPr>
          <a:xfrm rot="11650595">
            <a:off x="10621076" y="2106493"/>
            <a:ext cx="188317" cy="827949"/>
          </a:xfrm>
          <a:prstGeom prst="down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A"/>
          </a:p>
        </p:txBody>
      </p:sp>
      <p:sp>
        <p:nvSpPr>
          <p:cNvPr id="55" name="Down Arrow 54">
            <a:extLst>
              <a:ext uri="{FF2B5EF4-FFF2-40B4-BE49-F238E27FC236}">
                <a16:creationId xmlns:a16="http://schemas.microsoft.com/office/drawing/2014/main" id="{5E3C160C-3BDF-3C45-9F0D-6B31CE0C342D}"/>
              </a:ext>
            </a:extLst>
          </p:cNvPr>
          <p:cNvSpPr/>
          <p:nvPr/>
        </p:nvSpPr>
        <p:spPr>
          <a:xfrm rot="11695560">
            <a:off x="10867548" y="1137452"/>
            <a:ext cx="194847" cy="827949"/>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A"/>
          </a:p>
        </p:txBody>
      </p:sp>
      <p:sp>
        <p:nvSpPr>
          <p:cNvPr id="56" name="Left-right Arrow 55">
            <a:extLst>
              <a:ext uri="{FF2B5EF4-FFF2-40B4-BE49-F238E27FC236}">
                <a16:creationId xmlns:a16="http://schemas.microsoft.com/office/drawing/2014/main" id="{1C5DAC1F-A036-C542-8EDF-C7AEF58A9D10}"/>
              </a:ext>
            </a:extLst>
          </p:cNvPr>
          <p:cNvSpPr/>
          <p:nvPr/>
        </p:nvSpPr>
        <p:spPr>
          <a:xfrm>
            <a:off x="7833059" y="1323246"/>
            <a:ext cx="1644949" cy="123801"/>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A"/>
          </a:p>
        </p:txBody>
      </p:sp>
      <p:sp>
        <p:nvSpPr>
          <p:cNvPr id="57" name="Left-right Arrow 56">
            <a:extLst>
              <a:ext uri="{FF2B5EF4-FFF2-40B4-BE49-F238E27FC236}">
                <a16:creationId xmlns:a16="http://schemas.microsoft.com/office/drawing/2014/main" id="{97334A78-0C4A-AC45-A0BA-F86B01F68897}"/>
              </a:ext>
            </a:extLst>
          </p:cNvPr>
          <p:cNvSpPr/>
          <p:nvPr/>
        </p:nvSpPr>
        <p:spPr>
          <a:xfrm>
            <a:off x="8092545" y="2394863"/>
            <a:ext cx="1135725" cy="123801"/>
          </a:xfrm>
          <a:prstGeom prst="leftRight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A"/>
          </a:p>
        </p:txBody>
      </p:sp>
      <p:sp>
        <p:nvSpPr>
          <p:cNvPr id="58" name="Left-right Arrow 57">
            <a:extLst>
              <a:ext uri="{FF2B5EF4-FFF2-40B4-BE49-F238E27FC236}">
                <a16:creationId xmlns:a16="http://schemas.microsoft.com/office/drawing/2014/main" id="{7F47541A-D013-F541-A58B-8671B5E53BBE}"/>
              </a:ext>
            </a:extLst>
          </p:cNvPr>
          <p:cNvSpPr/>
          <p:nvPr/>
        </p:nvSpPr>
        <p:spPr>
          <a:xfrm>
            <a:off x="8331799" y="3364642"/>
            <a:ext cx="654857" cy="123801"/>
          </a:xfrm>
          <a:prstGeom prst="leftRightArrow">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A"/>
          </a:p>
        </p:txBody>
      </p:sp>
      <p:sp>
        <p:nvSpPr>
          <p:cNvPr id="59" name="Left-right Arrow 58">
            <a:extLst>
              <a:ext uri="{FF2B5EF4-FFF2-40B4-BE49-F238E27FC236}">
                <a16:creationId xmlns:a16="http://schemas.microsoft.com/office/drawing/2014/main" id="{51E24B24-F633-F740-B2DC-AB4FFFDCAE4C}"/>
              </a:ext>
            </a:extLst>
          </p:cNvPr>
          <p:cNvSpPr/>
          <p:nvPr/>
        </p:nvSpPr>
        <p:spPr>
          <a:xfrm>
            <a:off x="8543949" y="4330258"/>
            <a:ext cx="237641" cy="123801"/>
          </a:xfrm>
          <a:prstGeom prst="leftRight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A"/>
          </a:p>
        </p:txBody>
      </p:sp>
    </p:spTree>
    <p:extLst>
      <p:ext uri="{BB962C8B-B14F-4D97-AF65-F5344CB8AC3E}">
        <p14:creationId xmlns:p14="http://schemas.microsoft.com/office/powerpoint/2010/main" val="993231440"/>
      </p:ext>
    </p:extLst>
  </p:cSld>
  <p:clrMapOvr>
    <a:masterClrMapping/>
  </p:clrMapOvr>
</p:sld>
</file>

<file path=ppt/theme/theme1.xml><?xml version="1.0" encoding="utf-8"?>
<a:theme xmlns:a="http://schemas.openxmlformats.org/drawingml/2006/main" name="Сектор">
  <a:themeElements>
    <a:clrScheme name="Сектор">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Сектор">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ектор">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2054</TotalTime>
  <Words>990</Words>
  <Application>Microsoft Macintosh PowerPoint</Application>
  <PresentationFormat>Widescreen</PresentationFormat>
  <Paragraphs>97</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Сектор</vt:lpstr>
      <vt:lpstr> Comparison of software life cycle models</vt:lpstr>
      <vt:lpstr>Content:</vt:lpstr>
      <vt:lpstr>PowerPoint Presentation</vt:lpstr>
      <vt:lpstr>                  Cons    - The need to approve the full scope of requirements for the system at the first stage;  - if it is necessary to make changes to the requirements later, return to the first stage and rework all the work done anew;  - increase in costs and time in case of need to change requirements.</vt:lpstr>
      <vt:lpstr>Iterative model</vt:lpstr>
      <vt:lpstr>               Pros  - Early creation of working software;  - flexibility - readiness to change requirements at any stage of development;  - each iteration is a small stage for which testing and risk analysis is easier to provide than for the entire product life cycle.</vt:lpstr>
      <vt:lpstr>PowerPoint Presentation</vt:lpstr>
      <vt:lpstr>- Improved risk analysis; - good documentation of the development process; - flexibility - the ability to make changes and add new functionality even at relatively late stages; - early creation of working prototypes.</vt:lpstr>
      <vt:lpstr>V-model</vt:lpstr>
      <vt:lpstr>- Strict staging; - test planning and system verification are performed at early stages; - improved, in comparison with the waterfall model, time management; - intermediate testing.</vt:lpstr>
      <vt:lpstr>PowerPoint Presentation</vt:lpstr>
      <vt:lpstr>PowerPoint Presentation</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ONE</dc:creator>
  <cp:lastModifiedBy>Artem Volkov</cp:lastModifiedBy>
  <cp:revision>83</cp:revision>
  <dcterms:created xsi:type="dcterms:W3CDTF">2020-09-15T07:04:05Z</dcterms:created>
  <dcterms:modified xsi:type="dcterms:W3CDTF">2020-09-18T14:28:07Z</dcterms:modified>
</cp:coreProperties>
</file>