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46"/>
  </p:notesMasterIdLst>
  <p:sldIdLst>
    <p:sldId id="307" r:id="rId3"/>
    <p:sldId id="311" r:id="rId4"/>
    <p:sldId id="304" r:id="rId5"/>
    <p:sldId id="258" r:id="rId6"/>
    <p:sldId id="259" r:id="rId7"/>
    <p:sldId id="261" r:id="rId8"/>
    <p:sldId id="265" r:id="rId9"/>
    <p:sldId id="269" r:id="rId10"/>
    <p:sldId id="266" r:id="rId11"/>
    <p:sldId id="267" r:id="rId12"/>
    <p:sldId id="268" r:id="rId13"/>
    <p:sldId id="303" r:id="rId14"/>
    <p:sldId id="270" r:id="rId15"/>
    <p:sldId id="271" r:id="rId16"/>
    <p:sldId id="272" r:id="rId17"/>
    <p:sldId id="273" r:id="rId18"/>
    <p:sldId id="276" r:id="rId19"/>
    <p:sldId id="275" r:id="rId20"/>
    <p:sldId id="308" r:id="rId21"/>
    <p:sldId id="309" r:id="rId22"/>
    <p:sldId id="274" r:id="rId23"/>
    <p:sldId id="277" r:id="rId24"/>
    <p:sldId id="278" r:id="rId25"/>
    <p:sldId id="279" r:id="rId26"/>
    <p:sldId id="280" r:id="rId27"/>
    <p:sldId id="282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7" r:id="rId39"/>
    <p:sldId id="298" r:id="rId40"/>
    <p:sldId id="299" r:id="rId41"/>
    <p:sldId id="300" r:id="rId42"/>
    <p:sldId id="301" r:id="rId43"/>
    <p:sldId id="292" r:id="rId44"/>
    <p:sldId id="310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9388" autoAdjust="0"/>
  </p:normalViewPr>
  <p:slideViewPr>
    <p:cSldViewPr>
      <p:cViewPr varScale="1">
        <p:scale>
          <a:sx n="100" d="100"/>
          <a:sy n="100" d="100"/>
        </p:scale>
        <p:origin x="250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351F6-4F9B-46AE-8041-B56389F37039}" type="datetimeFigureOut">
              <a:rPr lang="ru-RU" smtClean="0"/>
              <a:t>03.05.2020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55924-8D31-4919-B053-3334A69FC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633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ikipedia:Citation_needed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80905D-33C4-449D-BC4C-A363E0B8E031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393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Кол-во</a:t>
            </a:r>
            <a:r>
              <a:rPr lang="ru-RU" baseline="0" dirty="0"/>
              <a:t> артефактов у </a:t>
            </a:r>
            <a:r>
              <a:rPr lang="ru-RU" baseline="0" dirty="0" err="1"/>
              <a:t>тестировщик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55924-8D31-4919-B053-3334A69FCCB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80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Mastering</a:t>
            </a:r>
            <a:r>
              <a:rPr lang="en-US" baseline="0" dirty="0"/>
              <a:t> in BR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55924-8D31-4919-B053-3334A69FCCB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89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Бизнес-правила представляют собой специализированный вид логики, описывающей ограничения на образ действий, которые система или люди должны учитывать в своем поведении. Эти правила определяются целым рядом факторов, включая директивы распорядительных органов, промышленные стандарты, деловую хватку и простой здравый смысл. Нередко они изменяются от страны к стране, от отрасли к отрасли, и даже от бизнеса к бизнесу. В качестве примера бизнес-правила в банковском деле можно привести закон, по которому о любой сделке, превышающей сумму 10 000 долларов наличными, государство должно ставится в известность. Несомненно, данное бизнес-правило необходимо принимать во внимание при создании банковской системы вложения/снятия наличных денег.</a:t>
            </a:r>
          </a:p>
          <a:p>
            <a:br>
              <a:rPr lang="ru-RU" dirty="0"/>
            </a:br>
            <a:r>
              <a:rPr lang="ru-RU" dirty="0"/>
              <a:t>Бизнес-правило – некое ограничение,</a:t>
            </a:r>
            <a:r>
              <a:rPr lang="ru-RU" baseline="0" dirty="0"/>
              <a:t> накладываемое регуляторами, заказчиками, бизнесом или здравой логикой.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55924-8D31-4919-B053-3334A69FCCB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104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Строгость</a:t>
            </a:r>
            <a:r>
              <a:rPr lang="ru-RU" baseline="0" dirty="0"/>
              <a:t> и формальность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55924-8D31-4919-B053-3334A69FCCB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812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Требование должно четко описывать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55924-8D31-4919-B053-3334A69FCCB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022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55924-8D31-4919-B053-3334A69FCCBC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351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55924-8D31-4919-B053-3334A69FCCBC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07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Эскизный проект иногда делают</a:t>
            </a:r>
            <a:r>
              <a:rPr lang="en-US" baseline="0" dirty="0"/>
              <a:t> </a:t>
            </a:r>
            <a:r>
              <a:rPr lang="ru-RU" dirty="0"/>
              <a:t>до</a:t>
            </a:r>
            <a:r>
              <a:rPr lang="ru-RU" baseline="0" dirty="0"/>
              <a:t> принятия решения полноценном внедрении.</a:t>
            </a:r>
          </a:p>
          <a:p>
            <a:r>
              <a:rPr lang="ru-RU" baseline="0" dirty="0"/>
              <a:t>Разделение требования на БТ и ТЗ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55924-8D31-4919-B053-3334A69FCCB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570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55924-8D31-4919-B053-3334A69FCCB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052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Есть</a:t>
            </a:r>
            <a:r>
              <a:rPr lang="ru-RU" baseline="0" dirty="0"/>
              <a:t> бек-лог заказчика, есть </a:t>
            </a:r>
            <a:r>
              <a:rPr lang="ru-RU" baseline="0" dirty="0" err="1"/>
              <a:t>продакт</a:t>
            </a:r>
            <a:r>
              <a:rPr lang="ru-RU" baseline="0" dirty="0"/>
              <a:t> </a:t>
            </a:r>
            <a:r>
              <a:rPr lang="ru-RU" baseline="0" dirty="0" err="1"/>
              <a:t>овнер</a:t>
            </a:r>
            <a:r>
              <a:rPr lang="ru-RU" baseline="0" dirty="0"/>
              <a:t>, который определяет порядок реализации и критичность для бизнеса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55924-8D31-4919-B053-3334A69FCCB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473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Определение из </a:t>
            </a:r>
            <a:r>
              <a:rPr lang="en-US" dirty="0"/>
              <a:t>PMBOK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55924-8D31-4919-B053-3334A69FCCB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254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QC</a:t>
            </a:r>
            <a:r>
              <a:rPr lang="en-US" baseline="0" dirty="0" err="1"/>
              <a:t>ontrol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55924-8D31-4919-B053-3334A69FCCB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519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Договоренности</a:t>
            </a:r>
            <a:r>
              <a:rPr lang="ru-RU" baseline="0" dirty="0"/>
              <a:t> внутри команды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55924-8D31-4919-B053-3334A69FCCB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288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</a:t>
            </a:r>
            <a:r>
              <a:rPr lang="en-US" baseline="0" dirty="0"/>
              <a:t> case – </a:t>
            </a:r>
            <a:r>
              <a:rPr lang="ru-RU" baseline="0" dirty="0"/>
              <a:t>вариант использования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55924-8D31-4919-B053-3334A69FCCB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89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Validation: Are we building the right product? (This is dynamic process for checking and testing the real product. Software validation always involves with executing the code)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1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Wikipedia:Citation needed"/>
              </a:rPr>
              <a:t>citation needed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Verification: Are we building the product right? (This is static method for verifying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design,code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Software verification is human based checking of documents and files)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55924-8D31-4919-B053-3334A69FCCB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86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0878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27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23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804414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99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492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468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675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318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83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44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228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24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004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034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123950"/>
            <a:ext cx="7770812" cy="1468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prstClr val="black">
                    <a:tint val="75000"/>
                  </a:prstClr>
                </a:solidFill>
              </a:rPr>
              <a:t>5/27/14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</p:spPr>
        <p:txBody>
          <a:bodyPr/>
          <a:lstStyle>
            <a:lvl1pPr>
              <a:defRPr/>
            </a:lvl1pPr>
          </a:lstStyle>
          <a:p>
            <a:fld id="{AEBAB0E6-0597-4B00-9DEE-028789874728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5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7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06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51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17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49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96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60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40603-FB99-4BDD-9E7F-AFB0ECD5D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4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40603-FB99-4BDD-9E7F-AFB0ECD5D90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6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testclub.com.ua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A%D0%B0%D1%81%D0%BA%D0%B0%D0%B4%D0%BD%D0%B0%D1%8F_%D0%BC%D0%BE%D0%B4%D0%B5%D0%BB%D1%8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u.wikipedia.org/wiki/%D0%93%D0%B8%D0%B1%D0%BA%D0%B0%D1%8F_%D0%BC%D0%B5%D1%82%D0%BE%D0%B4%D0%BE%D0%BB%D0%BE%D0%B3%D0%B8%D1%8F_%D1%80%D0%B0%D0%B7%D1%80%D0%B0%D0%B1%D0%BE%D1%82%D0%BA%D0%B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CMM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jectmanagementdocs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peivoda.ua/instrukciya-kulera-dlya-vody-ecotronic-ecotronic-h1-l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qua-club.com.ua/public/user_files/8/3/9/9/%D0%98%D0%BD%D1%81%D1%82%D1%80%D1%83%D0%BA%D1%86%D0%B8%D1%8F%20HotFrost%20V400BS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88913"/>
            <a:ext cx="7772400" cy="1470025"/>
          </a:xfrm>
          <a:ln/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altLang="en-US" sz="4400" dirty="0"/>
              <a:t>Практический курс тестирования программного обеспечения</a:t>
            </a:r>
            <a:br>
              <a:rPr lang="ru-RU" altLang="en-US" sz="4400" dirty="0"/>
            </a:br>
            <a:r>
              <a:rPr lang="ru-RU" altLang="en-US" sz="5600" b="1" dirty="0"/>
              <a:t>Пробный урок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619672" y="5658193"/>
            <a:ext cx="6400800" cy="1054100"/>
          </a:xfrm>
          <a:ln/>
        </p:spPr>
        <p:txBody>
          <a:bodyPr lIns="90000" tIns="45000" rIns="90000" bIns="45000">
            <a:normAutofit fontScale="55000" lnSpcReduction="20000"/>
          </a:bodyPr>
          <a:lstStyle/>
          <a:p>
            <a:pPr marL="0" indent="0" algn="ctr"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4400" dirty="0">
              <a:solidFill>
                <a:srgbClr val="FFFFFF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400" dirty="0"/>
          </a:p>
          <a:p>
            <a:pPr marL="0" indent="0" algn="ctr">
              <a:lnSpc>
                <a:spcPct val="10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500" b="1" dirty="0"/>
          </a:p>
          <a:p>
            <a:pPr marL="0" indent="0" algn="ctr">
              <a:lnSpc>
                <a:spcPct val="10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500" dirty="0">
                <a:hlinkClick r:id="rId4"/>
              </a:rPr>
              <a:t>http://www.testclub.com.ua</a:t>
            </a:r>
            <a:r>
              <a:rPr lang="en-US" altLang="en-US" sz="2500" dirty="0"/>
              <a:t> 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455988" y="3857625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557338"/>
            <a:ext cx="29527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75" y="2305050"/>
            <a:ext cx="8318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51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ru-RU" sz="3600" b="1" dirty="0"/>
              <a:t>Методологии разработки ИС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Методология </a:t>
            </a:r>
            <a:r>
              <a:rPr lang="en-US" dirty="0"/>
              <a:t>- </a:t>
            </a:r>
            <a:r>
              <a:rPr lang="ru-RU" dirty="0"/>
              <a:t> учение о методах, методиках, способах и средствах познания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 то время, как SDLC относится к стадиям, через которые система проходит, </a:t>
            </a:r>
            <a:r>
              <a:rPr lang="ru-RU" dirty="0">
                <a:solidFill>
                  <a:srgbClr val="0070C0"/>
                </a:solidFill>
              </a:rPr>
              <a:t>методология </a:t>
            </a:r>
            <a:r>
              <a:rPr lang="ru-RU" dirty="0"/>
              <a:t>является изобретением человечества. Она показывает подход для контроля событий на стадиях SDLC</a:t>
            </a:r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Методология</a:t>
            </a:r>
            <a:r>
              <a:rPr lang="ru-RU" dirty="0"/>
              <a:t> - это набор шагов, инструкций, действий и принципов, которыми следует пользоваться в той или иной ситуации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755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ru-RU" sz="3600" b="1" dirty="0"/>
              <a:t>Методологии разработки ИС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0070C0"/>
                </a:solidFill>
              </a:rPr>
              <a:t>Когда применять?</a:t>
            </a:r>
          </a:p>
          <a:p>
            <a:pPr marL="0" indent="0">
              <a:buNone/>
            </a:pPr>
            <a:r>
              <a:rPr lang="en-US" sz="2400" b="1" dirty="0"/>
              <a:t>Waterfall </a:t>
            </a:r>
            <a:r>
              <a:rPr lang="ru-RU" sz="2400" dirty="0"/>
              <a:t>(каскадная модель </a:t>
            </a:r>
            <a:r>
              <a:rPr lang="en-US" sz="2400" dirty="0"/>
              <a:t>) - </a:t>
            </a:r>
            <a:r>
              <a:rPr lang="ru-RU" sz="2400" dirty="0"/>
              <a:t>модель процесса разработки программного обеспечения, в которой процесс разработки выглядит как поток, последовательно проходящий фазы анализа требований, проектирования, реализации, тестирования, интеграции и поддержки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b="1" dirty="0"/>
              <a:t>Agile</a:t>
            </a:r>
            <a:r>
              <a:rPr lang="ru-RU" sz="2400" dirty="0"/>
              <a:t> (итеративная модель) – подход к разработке программного обеспечения, ориентированный на использование итеративной разработки, динамическое формирование требований и обеспечение их реализации в результате постоянного взаимодействия внутри самоорганизующихся рабочих групп, состоящих из специалистов различного профиля.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96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ru-RU" sz="3600" b="1" dirty="0"/>
              <a:t>Методологии разработки ИС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0070C0"/>
                </a:solidFill>
              </a:rPr>
              <a:t>Когда применять?</a:t>
            </a:r>
          </a:p>
          <a:p>
            <a:pPr marL="0" indent="0">
              <a:buNone/>
            </a:pPr>
            <a:endParaRPr lang="ru-RU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Waterfall</a:t>
            </a:r>
            <a:r>
              <a:rPr lang="en-US" sz="2400" dirty="0"/>
              <a:t> - </a:t>
            </a:r>
            <a:r>
              <a:rPr lang="ru-RU" sz="2400" dirty="0"/>
              <a:t>есть документация и она строго ведется, требования будут мало меняться, весь процесс разбит на стадии и рабочие процессы</a:t>
            </a:r>
          </a:p>
          <a:p>
            <a:pPr marL="0" indent="0">
              <a:buNone/>
            </a:pPr>
            <a:r>
              <a:rPr lang="en-GB" sz="2400" dirty="0">
                <a:hlinkClick r:id="rId3"/>
              </a:rPr>
              <a:t>http://ru.wikipedia.org/wiki/%D0%9A%D0%B0%D1%81%D0%BA%D0%B0%D0%B4%D0%BD%D0%B0%D1%8F_%D0%BC%D0%BE%D0%B4%D0%B5%D0%BB%D1%8C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b="1" dirty="0"/>
              <a:t>Agile</a:t>
            </a:r>
            <a:r>
              <a:rPr lang="ru-RU" sz="2400" dirty="0"/>
              <a:t> - нет документации в формальных документах, часто меняющиеся требования, короткие этапы жизненного цикла </a:t>
            </a:r>
            <a:r>
              <a:rPr lang="en-GB" sz="2000" dirty="0">
                <a:hlinkClick r:id="rId4"/>
              </a:rPr>
              <a:t>http://ru.wikipedia.org/wiki/%D0%93%D0%B8%D0%B1%D0%BA%D0%B0%D1%8F_%D0%BC%D0%B5%D1%82%D0%BE%D0%B4%D0%BE%D0%BB%D0%BE%D0%B3%D0%B8%D1%8F_%D1%80%D0%B0%D0%B7%D1%80%D0%B0%D0%B1%D0%BE%D1%82%D0%BA%D0%B8</a:t>
            </a:r>
            <a:endParaRPr lang="ru-RU" sz="20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/>
              <a:t>Waterfall </a:t>
            </a:r>
            <a:r>
              <a:rPr lang="ru-RU" sz="2400" dirty="0"/>
              <a:t>против </a:t>
            </a:r>
            <a:r>
              <a:rPr lang="en-US" sz="2400" dirty="0"/>
              <a:t>Agile? </a:t>
            </a:r>
            <a:r>
              <a:rPr lang="ru-RU" sz="2400" dirty="0"/>
              <a:t>Найдите 3 статьи на разных языках и </a:t>
            </a:r>
            <a:r>
              <a:rPr lang="ru-RU" sz="2400" dirty="0" err="1"/>
              <a:t>ознакомтесь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275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Определение термина «Тестирование ПО»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SDLC (Software Development Life Cycle)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Модели жизненного цикла ПО 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Методологии разработки информационных систем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ru-RU" dirty="0">
                <a:solidFill>
                  <a:srgbClr val="0070C0"/>
                </a:solidFill>
              </a:rPr>
              <a:t>Определение термина «Тестирование ПО»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QC, Verification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Validation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Роли и артефакты в проектной команде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Анализ требований к программному обеспечению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63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Определение термина «Тестирование ПО»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0070C0"/>
                </a:solidFill>
              </a:rPr>
              <a:t>Тестирование ПО – это: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1980 - Процесс выполнения программы с намерением найти ошибки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1987 - Процесс наблюдения за выполнением программы в специальных условиях и вынесения на этой основе оценки каких-либо ее аспектов</a:t>
            </a:r>
          </a:p>
          <a:p>
            <a:pPr marL="0" indent="0">
              <a:buNone/>
            </a:pPr>
            <a:r>
              <a:rPr lang="ru-RU" dirty="0"/>
              <a:t>1999 - </a:t>
            </a:r>
            <a:r>
              <a:rPr lang="ru-RU" dirty="0">
                <a:solidFill>
                  <a:schemeClr val="tx1"/>
                </a:solidFill>
              </a:rPr>
              <a:t>Техническое исследование программы для получения информации о ее качестве с точки зрения определенного круга заинтересованных лиц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b="1" dirty="0">
                <a:solidFill>
                  <a:schemeClr val="tx1"/>
                </a:solidFill>
              </a:rPr>
              <a:t>2004 - Проверка соответствия между реальным поведением программного продукта и ее ожидаемым поведением на конечном наборе тестов, выбранных определенным образом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latin typeface="Segoe UI Light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Segoe UI Light" pitchFamily="34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322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fr-FR" sz="3600" b="1" dirty="0"/>
              <a:t>QA vs QC, Verification vs Validation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SDLC (Software Development Life Cycle)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Модели жизненного цикла ПО 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Методологии разработки информационных систем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Определение термина «Тестирование ПО»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0070C0"/>
                </a:solidFill>
              </a:rPr>
              <a:t>QA </a:t>
            </a:r>
            <a:r>
              <a:rPr lang="en-US" dirty="0" err="1">
                <a:solidFill>
                  <a:srgbClr val="0070C0"/>
                </a:solidFill>
              </a:rPr>
              <a:t>vs</a:t>
            </a:r>
            <a:r>
              <a:rPr lang="en-US" dirty="0">
                <a:solidFill>
                  <a:srgbClr val="0070C0"/>
                </a:solidFill>
              </a:rPr>
              <a:t> QC, Verification </a:t>
            </a:r>
            <a:r>
              <a:rPr lang="en-US" dirty="0" err="1">
                <a:solidFill>
                  <a:srgbClr val="0070C0"/>
                </a:solidFill>
              </a:rPr>
              <a:t>vs</a:t>
            </a:r>
            <a:r>
              <a:rPr lang="en-US" dirty="0">
                <a:solidFill>
                  <a:srgbClr val="0070C0"/>
                </a:solidFill>
              </a:rPr>
              <a:t> Validation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Роли и артефакты в проектной команде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Анализ требований к программному обеспечению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403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fr-FR" sz="3600" b="1" dirty="0"/>
              <a:t>QA vs QC, Verification vs Validation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QA</a:t>
            </a:r>
            <a:r>
              <a:rPr lang="en-US" dirty="0"/>
              <a:t> aims to prevent defects with a focus on the process used to make the product. It is a proactive quality process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The goal of </a:t>
            </a:r>
            <a:r>
              <a:rPr lang="en-US" dirty="0">
                <a:solidFill>
                  <a:srgbClr val="0070C0"/>
                </a:solidFill>
              </a:rPr>
              <a:t>QA</a:t>
            </a:r>
            <a:r>
              <a:rPr lang="en-US" dirty="0"/>
              <a:t> is to improve development and test processes so that defects do not arise when the product is being developed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Задача </a:t>
            </a:r>
            <a:r>
              <a:rPr lang="en-US" dirty="0">
                <a:solidFill>
                  <a:srgbClr val="0070C0"/>
                </a:solidFill>
              </a:rPr>
              <a:t>QA </a:t>
            </a:r>
            <a:r>
              <a:rPr lang="en-US" dirty="0"/>
              <a:t>– </a:t>
            </a:r>
            <a:r>
              <a:rPr lang="ru-RU" dirty="0"/>
              <a:t>предотвратить ошибки в процессе, который используется для построения программного продукта. Это – выбор подходов, методологий, инструментов, команды, построение процессов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572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fr-FR" sz="3600" b="1" dirty="0"/>
              <a:t>QA vs QC, Verification vs Validation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QC aims to identify defects in the finished product. Quality control, therefore, is a reactive process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The goal of QC is to identify defects after a product is developed and before it's released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Задача </a:t>
            </a:r>
            <a:r>
              <a:rPr lang="en-US" dirty="0">
                <a:solidFill>
                  <a:srgbClr val="0070C0"/>
                </a:solidFill>
              </a:rPr>
              <a:t>Q</a:t>
            </a:r>
            <a:r>
              <a:rPr lang="uk-UA" dirty="0">
                <a:solidFill>
                  <a:srgbClr val="0070C0"/>
                </a:solidFill>
              </a:rPr>
              <a:t>С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нахождение ошибок в готовой версии программного продукта</a:t>
            </a:r>
            <a:r>
              <a:rPr lang="en-US" dirty="0"/>
              <a:t> </a:t>
            </a:r>
            <a:r>
              <a:rPr lang="ru-RU" dirty="0"/>
              <a:t>до того, как он попадёт к конечному заказчику (исключение – бета – тестирование)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717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fr-FR" sz="3600" b="1" dirty="0"/>
              <a:t>QA vs QC, Verification vs Validation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/>
              <a:t>QC </a:t>
            </a:r>
            <a:r>
              <a:rPr lang="ru-RU" sz="2100" dirty="0"/>
              <a:t>включает в себя:</a:t>
            </a:r>
          </a:p>
          <a:p>
            <a:r>
              <a:rPr lang="ru-RU" sz="2000" dirty="0"/>
              <a:t>подготовку, анализ и тестирование требований </a:t>
            </a:r>
          </a:p>
          <a:p>
            <a:r>
              <a:rPr lang="ru-RU" sz="2000" dirty="0"/>
              <a:t>написание </a:t>
            </a:r>
            <a:r>
              <a:rPr lang="en-US" sz="2000" dirty="0"/>
              <a:t>Use Cases</a:t>
            </a:r>
            <a:r>
              <a:rPr lang="ru-RU" sz="2000" dirty="0"/>
              <a:t> в случае сложных систем и необходимости более широкой детализации требования (варианты использования)</a:t>
            </a:r>
            <a:r>
              <a:rPr lang="en-US" sz="2000" dirty="0"/>
              <a:t> </a:t>
            </a:r>
            <a:endParaRPr lang="ru-RU" sz="2000" dirty="0"/>
          </a:p>
          <a:p>
            <a:r>
              <a:rPr lang="ru-RU" sz="2000" dirty="0"/>
              <a:t>написание </a:t>
            </a:r>
            <a:r>
              <a:rPr lang="en-US" sz="2000" dirty="0"/>
              <a:t>Test </a:t>
            </a:r>
            <a:r>
              <a:rPr lang="uk-UA" sz="2000" dirty="0"/>
              <a:t>С</a:t>
            </a:r>
            <a:r>
              <a:rPr lang="en-US" sz="2000" dirty="0" err="1"/>
              <a:t>ase</a:t>
            </a:r>
            <a:r>
              <a:rPr lang="en-US" sz="2000" dirty="0"/>
              <a:t> headers</a:t>
            </a:r>
            <a:endParaRPr lang="ru-RU" sz="2000" dirty="0"/>
          </a:p>
          <a:p>
            <a:r>
              <a:rPr lang="uk-UA" sz="2000" dirty="0" err="1"/>
              <a:t>заполнение</a:t>
            </a:r>
            <a:r>
              <a:rPr lang="uk-UA" sz="2000" dirty="0"/>
              <a:t> </a:t>
            </a:r>
            <a:r>
              <a:rPr lang="en-US" sz="2000" dirty="0"/>
              <a:t>Traceability Matrix </a:t>
            </a:r>
            <a:r>
              <a:rPr lang="ru-RU" sz="2000" dirty="0"/>
              <a:t>– покрытие требований тестами</a:t>
            </a:r>
          </a:p>
          <a:p>
            <a:r>
              <a:rPr lang="ru-RU" sz="2000" dirty="0"/>
              <a:t>написание </a:t>
            </a:r>
            <a:r>
              <a:rPr lang="en-US" sz="2000" dirty="0"/>
              <a:t>Test </a:t>
            </a:r>
            <a:r>
              <a:rPr lang="uk-UA" sz="2000" dirty="0"/>
              <a:t>С</a:t>
            </a:r>
            <a:r>
              <a:rPr lang="en-US" sz="2000" dirty="0" err="1"/>
              <a:t>ases</a:t>
            </a:r>
            <a:endParaRPr lang="ru-RU" sz="2000" dirty="0"/>
          </a:p>
          <a:p>
            <a:r>
              <a:rPr lang="ru-RU" sz="2000" dirty="0"/>
              <a:t>планирование выполнения </a:t>
            </a:r>
            <a:r>
              <a:rPr lang="en-US" sz="2000" dirty="0"/>
              <a:t>Test Cases </a:t>
            </a:r>
            <a:endParaRPr lang="ru-RU" sz="2000" dirty="0"/>
          </a:p>
          <a:p>
            <a:r>
              <a:rPr lang="ru-RU" sz="2000" dirty="0"/>
              <a:t>выполнение </a:t>
            </a:r>
            <a:r>
              <a:rPr lang="en-US" sz="2000" dirty="0"/>
              <a:t>Test Cases</a:t>
            </a:r>
            <a:endParaRPr lang="ru-RU" sz="2000" dirty="0"/>
          </a:p>
          <a:p>
            <a:r>
              <a:rPr lang="ru-RU" sz="2000" dirty="0"/>
              <a:t>занесение ошибок в баг – </a:t>
            </a:r>
            <a:r>
              <a:rPr lang="ru-RU" sz="2000" dirty="0" err="1"/>
              <a:t>трекинговую</a:t>
            </a:r>
            <a:r>
              <a:rPr lang="ru-RU" sz="2000" dirty="0"/>
              <a:t> систему </a:t>
            </a:r>
          </a:p>
          <a:p>
            <a:r>
              <a:rPr lang="ru-RU" sz="2000" dirty="0"/>
              <a:t>повторное тестирование ошибок</a:t>
            </a:r>
          </a:p>
          <a:p>
            <a:r>
              <a:rPr lang="ru-RU" sz="2000" dirty="0"/>
              <a:t>повторное прохождение тест кейсов </a:t>
            </a:r>
          </a:p>
          <a:p>
            <a:r>
              <a:rPr lang="ru-RU" sz="2000" dirty="0"/>
              <a:t>составление отчёта о тестировании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276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 Activities In English p.1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/>
              <a:t>Requirements definition together with team, if they don’t exist using Business Analyst skills</a:t>
            </a:r>
            <a:endParaRPr lang="ru-RU" dirty="0"/>
          </a:p>
          <a:p>
            <a:pPr lvl="0"/>
            <a:r>
              <a:rPr lang="en-US" dirty="0"/>
              <a:t>Requirements analysis and clarification together with team using check-lists as resulting artifact</a:t>
            </a:r>
            <a:endParaRPr lang="ru-RU" dirty="0"/>
          </a:p>
          <a:p>
            <a:pPr lvl="0"/>
            <a:r>
              <a:rPr lang="en-US" dirty="0"/>
              <a:t>Requirements coverage document (traceability matrix) creation. Usually contains test headers to test each or group of requirements</a:t>
            </a:r>
            <a:endParaRPr lang="ru-RU" dirty="0"/>
          </a:p>
          <a:p>
            <a:pPr lvl="0"/>
            <a:r>
              <a:rPr lang="en-US" dirty="0"/>
              <a:t>Test cases preparation based on prepared traceability matrix</a:t>
            </a:r>
            <a:endParaRPr lang="ru-RU" dirty="0"/>
          </a:p>
          <a:p>
            <a:pPr lvl="0"/>
            <a:r>
              <a:rPr lang="en-US" dirty="0"/>
              <a:t>Test cases data for preparation</a:t>
            </a:r>
            <a:endParaRPr lang="ru-RU" dirty="0"/>
          </a:p>
          <a:p>
            <a:pPr lvl="0"/>
            <a:r>
              <a:rPr lang="en-US" dirty="0"/>
              <a:t>Test cases and traceability matrix review together with team</a:t>
            </a:r>
            <a:endParaRPr lang="ru-RU" dirty="0"/>
          </a:p>
          <a:p>
            <a:pPr lvl="0"/>
            <a:r>
              <a:rPr lang="en-US" dirty="0"/>
              <a:t>Test cases and traceability matrix review after requirements were changed</a:t>
            </a:r>
            <a:endParaRPr lang="ru-RU" dirty="0"/>
          </a:p>
          <a:p>
            <a:pPr lvl="0"/>
            <a:r>
              <a:rPr lang="en-US" dirty="0"/>
              <a:t>Test cases planning for the day, for month, for iteration, for special purposes</a:t>
            </a:r>
            <a:endParaRPr lang="ru-RU" dirty="0"/>
          </a:p>
          <a:p>
            <a:pPr lvl="0"/>
            <a:r>
              <a:rPr lang="en-US" dirty="0"/>
              <a:t>Setting up testing environment, participation in infrastructure building and improving activities</a:t>
            </a:r>
            <a:endParaRPr lang="ru-RU" dirty="0"/>
          </a:p>
          <a:p>
            <a:pPr lvl="0"/>
            <a:r>
              <a:rPr lang="en-US" dirty="0"/>
              <a:t>Test execution according to planned activities, fill in test execution report</a:t>
            </a:r>
            <a:endParaRPr lang="ru-RU" dirty="0"/>
          </a:p>
          <a:p>
            <a:pPr lvl="0"/>
            <a:r>
              <a:rPr lang="en-US" dirty="0"/>
              <a:t>Submitting bugs (also such terms can be used depending on the context - defects, issues, errors, faults) to bug tracking system</a:t>
            </a:r>
            <a:endParaRPr lang="ru-RU" dirty="0"/>
          </a:p>
          <a:p>
            <a:pPr lvl="0"/>
            <a:r>
              <a:rPr lang="en-US" dirty="0"/>
              <a:t>Re-testing of bugs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88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3D67-780E-7145-81C7-83DE391F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Добро пожаловать в </a:t>
            </a:r>
            <a:r>
              <a:rPr lang="en-US" dirty="0" err="1"/>
              <a:t>TestClub</a:t>
            </a:r>
            <a:r>
              <a:rPr lang="ru-RU" dirty="0"/>
              <a:t>!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D70C-8FB4-4A42-9305-95AAC7826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Спасибо за интерес к сфере тестирования программного обеспечения! 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Прошу ознакомиться с материалами и выполнить практическое задание. 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По времени все задание обычно занимает 3-4 часа. </a:t>
            </a:r>
            <a:br>
              <a:rPr lang="en-US" sz="2400" dirty="0"/>
            </a:br>
            <a:r>
              <a:rPr lang="ru-RU" sz="2400" dirty="0"/>
              <a:t>Важно очень внимательно выполнить все указания.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Если появляются вопросы по ходу выполнения – прошу их сразу задавать текстом, голосом или видео сообщением.</a:t>
            </a:r>
            <a:br>
              <a:rPr lang="ru-RU" sz="2400" dirty="0"/>
            </a:br>
            <a:r>
              <a:rPr lang="ru-RU" sz="2400" dirty="0"/>
              <a:t>Файлы с практикой прошу прислать мне в ЛС в </a:t>
            </a:r>
            <a:r>
              <a:rPr lang="ru-RU" sz="2400" dirty="0" err="1"/>
              <a:t>Телеграм</a:t>
            </a:r>
            <a:r>
              <a:rPr lang="en-US" sz="2400" dirty="0"/>
              <a:t> </a:t>
            </a:r>
            <a:r>
              <a:rPr lang="ru-RU" sz="2400" dirty="0"/>
              <a:t>.</a:t>
            </a:r>
            <a:endParaRPr lang="en-U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5C0A2-96E1-6C40-8CB1-A9CE7108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265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 Activities In English p.2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Reviewing smoke, sanity and regression test suites</a:t>
            </a:r>
            <a:endParaRPr lang="ru-RU" dirty="0"/>
          </a:p>
          <a:p>
            <a:pPr lvl="0"/>
            <a:r>
              <a:rPr lang="en-US" dirty="0"/>
              <a:t>Performing test automation activities (selection, coding, updating, run, reporting)</a:t>
            </a:r>
            <a:endParaRPr lang="ru-RU" dirty="0"/>
          </a:p>
          <a:p>
            <a:pPr lvl="0"/>
            <a:r>
              <a:rPr lang="en-US" dirty="0"/>
              <a:t>Participation in existing processes review together with team, preparation of changes list and helping in their implementation</a:t>
            </a:r>
            <a:endParaRPr lang="ru-RU" dirty="0"/>
          </a:p>
          <a:p>
            <a:pPr lvl="0"/>
            <a:r>
              <a:rPr lang="en-US" dirty="0"/>
              <a:t>Preparation of different status and key project indicators (KPI) reports</a:t>
            </a:r>
            <a:endParaRPr lang="ru-RU" dirty="0"/>
          </a:p>
          <a:p>
            <a:pPr lvl="0"/>
            <a:r>
              <a:rPr lang="en-US" dirty="0"/>
              <a:t>Studying new and improving knowledge in existing areas of expertise</a:t>
            </a:r>
            <a:endParaRPr lang="ru-RU" dirty="0"/>
          </a:p>
          <a:p>
            <a:pPr lvl="0"/>
            <a:r>
              <a:rPr lang="en-US" dirty="0"/>
              <a:t>Attending different meetings, conference calls and knowledge sharing sessions</a:t>
            </a:r>
            <a:endParaRPr lang="ru-RU" dirty="0"/>
          </a:p>
          <a:p>
            <a:pPr lvl="0"/>
            <a:r>
              <a:rPr lang="en-US" dirty="0"/>
              <a:t>Preparation and maintenance of knowledge base</a:t>
            </a:r>
            <a:endParaRPr lang="ru-RU" dirty="0"/>
          </a:p>
          <a:p>
            <a:pPr lvl="0"/>
            <a:r>
              <a:rPr lang="en-US" dirty="0"/>
              <a:t>Learning newbies</a:t>
            </a:r>
            <a:endParaRPr lang="ru-RU" dirty="0"/>
          </a:p>
          <a:p>
            <a:pPr lvl="0"/>
            <a:r>
              <a:rPr lang="en-US" dirty="0"/>
              <a:t>Communication stands out of others as most important activity present at every activity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483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fr-FR" sz="3600" b="1" dirty="0"/>
              <a:t>QA vs QC, Verification vs Validation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700" dirty="0">
                <a:solidFill>
                  <a:schemeClr val="tx1"/>
                </a:solidFill>
              </a:rPr>
              <a:t>Полный цикл тестирования включает в себя:</a:t>
            </a:r>
            <a:br>
              <a:rPr lang="ru-RU" sz="2700" dirty="0">
                <a:solidFill>
                  <a:schemeClr val="tx1"/>
                </a:solidFill>
              </a:rPr>
            </a:br>
            <a:r>
              <a:rPr lang="ru-RU" sz="2700" dirty="0">
                <a:solidFill>
                  <a:schemeClr val="tx1"/>
                </a:solidFill>
              </a:rPr>
              <a:t>- </a:t>
            </a:r>
            <a:r>
              <a:rPr lang="en-US" sz="2700" dirty="0">
                <a:solidFill>
                  <a:srgbClr val="0070C0"/>
                </a:solidFill>
              </a:rPr>
              <a:t>Verification - </a:t>
            </a:r>
            <a:r>
              <a:rPr lang="ru-RU" sz="2700" dirty="0">
                <a:solidFill>
                  <a:srgbClr val="0070C0"/>
                </a:solidFill>
              </a:rPr>
              <a:t>верификацию: </a:t>
            </a:r>
            <a:r>
              <a:rPr lang="ru-RU" sz="2700" dirty="0">
                <a:solidFill>
                  <a:schemeClr val="tx1"/>
                </a:solidFill>
              </a:rPr>
              <a:t>построение правильного продукта с точки зрения заказчика</a:t>
            </a:r>
            <a:br>
              <a:rPr lang="ru-RU" sz="2700" dirty="0">
                <a:solidFill>
                  <a:schemeClr val="tx1"/>
                </a:solidFill>
              </a:rPr>
            </a:br>
            <a:r>
              <a:rPr lang="ru-RU" sz="2700" dirty="0">
                <a:solidFill>
                  <a:schemeClr val="tx1"/>
                </a:solidFill>
              </a:rPr>
              <a:t>- </a:t>
            </a:r>
            <a:r>
              <a:rPr lang="en-US" sz="2700" dirty="0">
                <a:solidFill>
                  <a:srgbClr val="0070C0"/>
                </a:solidFill>
              </a:rPr>
              <a:t>Validation - </a:t>
            </a:r>
            <a:r>
              <a:rPr lang="ru-RU" sz="2700" dirty="0" err="1">
                <a:solidFill>
                  <a:srgbClr val="0070C0"/>
                </a:solidFill>
              </a:rPr>
              <a:t>валидацию</a:t>
            </a:r>
            <a:r>
              <a:rPr lang="ru-RU" sz="2700" dirty="0">
                <a:solidFill>
                  <a:srgbClr val="0070C0"/>
                </a:solidFill>
              </a:rPr>
              <a:t>: </a:t>
            </a:r>
            <a:r>
              <a:rPr lang="ru-RU" sz="2700" dirty="0">
                <a:solidFill>
                  <a:schemeClr val="tx1"/>
                </a:solidFill>
              </a:rPr>
              <a:t>построение продукта правильно с точки зрения техник, подходов и документации</a:t>
            </a:r>
          </a:p>
          <a:p>
            <a:pPr marL="0" indent="0">
              <a:buNone/>
            </a:pPr>
            <a:r>
              <a:rPr lang="ru-RU" sz="2700" dirty="0"/>
              <a:t>Эти два раздела взяты из </a:t>
            </a:r>
            <a:r>
              <a:rPr lang="en-US" sz="2700" dirty="0" err="1"/>
              <a:t>CMMi</a:t>
            </a:r>
            <a:r>
              <a:rPr lang="en-US" sz="2700" dirty="0"/>
              <a:t> - </a:t>
            </a:r>
            <a:r>
              <a:rPr lang="ru-RU" sz="2700" dirty="0"/>
              <a:t>набор</a:t>
            </a:r>
            <a:r>
              <a:rPr lang="en-US" sz="2700" dirty="0"/>
              <a:t>a</a:t>
            </a:r>
            <a:r>
              <a:rPr lang="ru-RU" sz="2700" dirty="0"/>
              <a:t> моделей (методологий) совершенствования процессов</a:t>
            </a:r>
            <a:r>
              <a:rPr lang="en-US" sz="2700" dirty="0"/>
              <a:t> </a:t>
            </a:r>
            <a:r>
              <a:rPr lang="ru-RU" sz="2700" dirty="0"/>
              <a:t>создания программного обеспечения.</a:t>
            </a:r>
            <a:endParaRPr lang="en-US" sz="2700" dirty="0"/>
          </a:p>
          <a:p>
            <a:r>
              <a:rPr lang="ru-RU" sz="2200" b="1" dirty="0" err="1"/>
              <a:t>Capability</a:t>
            </a:r>
            <a:r>
              <a:rPr lang="ru-RU" sz="2200" b="1" dirty="0"/>
              <a:t> </a:t>
            </a:r>
            <a:r>
              <a:rPr lang="ru-RU" sz="2200" b="1" dirty="0" err="1"/>
              <a:t>Maturity</a:t>
            </a:r>
            <a:r>
              <a:rPr lang="ru-RU" sz="2200" b="1" dirty="0"/>
              <a:t> </a:t>
            </a:r>
            <a:r>
              <a:rPr lang="ru-RU" sz="2200" b="1" dirty="0" err="1"/>
              <a:t>Model</a:t>
            </a:r>
            <a:r>
              <a:rPr lang="ru-RU" sz="2200" b="1" dirty="0"/>
              <a:t> </a:t>
            </a:r>
            <a:r>
              <a:rPr lang="ru-RU" sz="2200" b="1" dirty="0" err="1"/>
              <a:t>Integration</a:t>
            </a:r>
            <a:r>
              <a:rPr lang="ru-RU" sz="2200" dirty="0"/>
              <a:t> (</a:t>
            </a:r>
            <a:r>
              <a:rPr lang="ru-RU" sz="2200" b="1" dirty="0"/>
              <a:t>CMMI</a:t>
            </a:r>
            <a:r>
              <a:rPr lang="ru-RU" sz="2200" dirty="0"/>
              <a:t>) — набор моделей (методологий) совершенствования процессов в организациях разных размеров и видов деятельности. CMMI содержит набор рекомендаций в виде практик, реализация которых, по мнению разработчиков модели, позволяет реализовать цели, необходимые для полной реализации определённых областей деятельности.</a:t>
            </a:r>
            <a:r>
              <a:rPr lang="en-US" sz="2200" dirty="0"/>
              <a:t> </a:t>
            </a:r>
            <a:r>
              <a:rPr lang="ru-RU" sz="2200" dirty="0"/>
              <a:t>Набор моделей CMMI включает три модели: CMMI </a:t>
            </a:r>
            <a:r>
              <a:rPr lang="ru-RU" sz="2200" dirty="0" err="1"/>
              <a:t>for</a:t>
            </a:r>
            <a:r>
              <a:rPr lang="ru-RU" sz="2200" dirty="0"/>
              <a:t> </a:t>
            </a:r>
            <a:r>
              <a:rPr lang="ru-RU" sz="2200" dirty="0" err="1"/>
              <a:t>Development</a:t>
            </a:r>
            <a:r>
              <a:rPr lang="ru-RU" sz="2200" dirty="0"/>
              <a:t> (CMMI-DEV), CMMI </a:t>
            </a:r>
            <a:r>
              <a:rPr lang="ru-RU" sz="2200" dirty="0" err="1"/>
              <a:t>for</a:t>
            </a:r>
            <a:r>
              <a:rPr lang="ru-RU" sz="2200" dirty="0"/>
              <a:t> </a:t>
            </a:r>
            <a:r>
              <a:rPr lang="ru-RU" sz="2200" dirty="0" err="1"/>
              <a:t>Services</a:t>
            </a:r>
            <a:r>
              <a:rPr lang="ru-RU" sz="2200" dirty="0"/>
              <a:t> (CMMI-SVC) и CMMI </a:t>
            </a:r>
            <a:r>
              <a:rPr lang="ru-RU" sz="2200" dirty="0" err="1"/>
              <a:t>for</a:t>
            </a:r>
            <a:r>
              <a:rPr lang="ru-RU" sz="2200" dirty="0"/>
              <a:t> </a:t>
            </a:r>
            <a:r>
              <a:rPr lang="ru-RU" sz="2200" dirty="0" err="1"/>
              <a:t>Acquisition</a:t>
            </a:r>
            <a:r>
              <a:rPr lang="ru-RU" sz="2200" dirty="0"/>
              <a:t> (CMMI-ACQ). Наиболее известной является модель CMMI </a:t>
            </a:r>
            <a:r>
              <a:rPr lang="ru-RU" sz="2200" dirty="0" err="1"/>
              <a:t>for</a:t>
            </a:r>
            <a:r>
              <a:rPr lang="ru-RU" sz="2200" dirty="0"/>
              <a:t> </a:t>
            </a:r>
            <a:r>
              <a:rPr lang="ru-RU" sz="2200" dirty="0" err="1"/>
              <a:t>Development</a:t>
            </a:r>
            <a:r>
              <a:rPr lang="ru-RU" sz="2200" dirty="0"/>
              <a:t>, ориентированная на организации, занимающиеся разработкой программного обеспечения, аппаратного обеспечения, а также комплексных систем.</a:t>
            </a:r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dirty="0">
                <a:hlinkClick r:id="rId3"/>
              </a:rPr>
              <a:t>http://ru.wikipedia.org/wiki/CMMI</a:t>
            </a:r>
            <a:r>
              <a:rPr lang="en-US" sz="2700" dirty="0"/>
              <a:t> </a:t>
            </a:r>
            <a:endParaRPr lang="ru-RU" sz="2700" dirty="0"/>
          </a:p>
          <a:p>
            <a:pPr marL="0" indent="0">
              <a:buNone/>
            </a:pP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5-конечная звезда 3"/>
          <p:cNvSpPr/>
          <p:nvPr/>
        </p:nvSpPr>
        <p:spPr>
          <a:xfrm>
            <a:off x="8676456" y="6453336"/>
            <a:ext cx="360040" cy="288032"/>
          </a:xfrm>
          <a:prstGeom prst="star5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088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ru-RU" sz="3600" b="1" dirty="0"/>
              <a:t>Роли и артефакты в проектной команде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SDLC (Software Development Life Cycle)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Модели жизненного цикла ПО 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Методологии разработки информационных систем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Определение термина «Тестирование ПО»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QC, Verification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Validation</a:t>
            </a:r>
          </a:p>
          <a:p>
            <a:pPr>
              <a:buFont typeface="Wingdings" pitchFamily="2" charset="2"/>
              <a:buChar char="v"/>
            </a:pPr>
            <a:r>
              <a:rPr lang="ru-RU" dirty="0">
                <a:solidFill>
                  <a:srgbClr val="0070C0"/>
                </a:solidFill>
              </a:rPr>
              <a:t>Роли и артефакты в проектной команде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Анализ требований к программному обеспечению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23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ru-RU" sz="3600" b="1" dirty="0"/>
              <a:t>Роли и артефакты в проектной команде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Менеджер проектов</a:t>
            </a:r>
            <a:r>
              <a:rPr lang="en-US" dirty="0">
                <a:solidFill>
                  <a:srgbClr val="0070C0"/>
                </a:solidFill>
              </a:rPr>
              <a:t> (Project Manager, PM)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— это специалист в области управления проектами, который несет ответственность за планирование, подготовку и исполнение конкретного проекта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Основные артефакты (документы):</a:t>
            </a:r>
          </a:p>
          <a:p>
            <a:pPr marL="514350" indent="-514350">
              <a:buAutoNum type="arabicParenR"/>
            </a:pPr>
            <a:r>
              <a:rPr lang="en-US" dirty="0"/>
              <a:t>PMP – Project Management Plan</a:t>
            </a:r>
            <a:endParaRPr lang="ru-RU" dirty="0"/>
          </a:p>
          <a:p>
            <a:pPr marL="514350" indent="-514350">
              <a:buAutoNum type="arabicParenR"/>
            </a:pPr>
            <a:r>
              <a:rPr lang="en-US" dirty="0"/>
              <a:t>WBS – Work Breakdown Structure</a:t>
            </a:r>
          </a:p>
          <a:p>
            <a:pPr marL="514350" indent="-514350">
              <a:buAutoNum type="arabicParenR"/>
            </a:pPr>
            <a:r>
              <a:rPr lang="en-US" dirty="0"/>
              <a:t>Project Status Report</a:t>
            </a:r>
          </a:p>
          <a:p>
            <a:pPr marL="0" indent="0">
              <a:buNone/>
            </a:pPr>
            <a:r>
              <a:rPr lang="ru-RU" dirty="0"/>
              <a:t>Где почитать и посмотреть:</a:t>
            </a:r>
            <a:br>
              <a:rPr lang="ru-RU" dirty="0"/>
            </a:br>
            <a:r>
              <a:rPr lang="en-US" dirty="0">
                <a:hlinkClick r:id="rId2"/>
              </a:rPr>
              <a:t>http://www.projectmanagementdocs.com/</a:t>
            </a:r>
            <a:r>
              <a:rPr lang="ru-RU" dirty="0"/>
              <a:t> 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581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ru-RU" sz="3600" b="1" dirty="0"/>
              <a:t>Роли и артефакты в проектной команде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Бизнес – аналитик (</a:t>
            </a:r>
            <a:r>
              <a:rPr lang="en-US" dirty="0">
                <a:solidFill>
                  <a:srgbClr val="0070C0"/>
                </a:solidFill>
              </a:rPr>
              <a:t>Business Analyst, BA)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— это  специалист, использующий методы бизнес-анализа для аналитики потребностей деятельности организаций с целью определения проблем бизнеса и предложения их решения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Основные артефакты (документы):</a:t>
            </a:r>
          </a:p>
          <a:p>
            <a:pPr marL="514350" indent="-514350">
              <a:buAutoNum type="arabicParenR"/>
            </a:pPr>
            <a:r>
              <a:rPr lang="en-US" dirty="0"/>
              <a:t>Functional Requirements or BRS</a:t>
            </a:r>
          </a:p>
          <a:p>
            <a:pPr marL="514350" indent="-514350">
              <a:buAutoNum type="arabicParenR"/>
            </a:pPr>
            <a:r>
              <a:rPr lang="en-US" dirty="0"/>
              <a:t>Technical Requirements</a:t>
            </a:r>
          </a:p>
          <a:p>
            <a:pPr marL="514350" indent="-514350">
              <a:buAutoNum type="arabicParenR"/>
            </a:pPr>
            <a:r>
              <a:rPr lang="en-US" dirty="0"/>
              <a:t>Use Case document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537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ru-RU" sz="3600" b="1" dirty="0"/>
              <a:t>Роли и артефакты в проектной команде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Системный архитектор (</a:t>
            </a:r>
            <a:r>
              <a:rPr lang="en-US" dirty="0">
                <a:solidFill>
                  <a:srgbClr val="0070C0"/>
                </a:solidFill>
              </a:rPr>
              <a:t>System Architect, SA)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— это  специалист, определяющий начальную структуру системы, основные элементы системы, их особенности и поведение. Также он представляет точку зрения пользователя на то, какой должны быть система в разрезе основных бизнес сценариев и моделей поведения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Основные артефакты (документы):</a:t>
            </a:r>
          </a:p>
          <a:p>
            <a:pPr marL="514350" indent="-514350">
              <a:buAutoNum type="arabicParenR"/>
            </a:pPr>
            <a:r>
              <a:rPr lang="en-US" dirty="0" err="1"/>
              <a:t>SyRS</a:t>
            </a:r>
            <a:r>
              <a:rPr lang="en-US" dirty="0"/>
              <a:t> – System Requirements Specification</a:t>
            </a:r>
          </a:p>
          <a:p>
            <a:pPr marL="514350" indent="-514350">
              <a:buAutoNum type="arabicParenR"/>
            </a:pPr>
            <a:r>
              <a:rPr lang="en-US" dirty="0"/>
              <a:t>TD – Technical design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561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ru-RU" sz="3600" b="1" dirty="0"/>
              <a:t>Роли и артефакты в проектной команде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0070C0"/>
                </a:solidFill>
              </a:rPr>
              <a:t>Разработчик (</a:t>
            </a:r>
            <a:r>
              <a:rPr lang="en-US" b="1" dirty="0">
                <a:solidFill>
                  <a:srgbClr val="0070C0"/>
                </a:solidFill>
              </a:rPr>
              <a:t>Developer, </a:t>
            </a:r>
            <a:r>
              <a:rPr lang="en-US" b="1" dirty="0" err="1">
                <a:solidFill>
                  <a:srgbClr val="0070C0"/>
                </a:solidFill>
              </a:rPr>
              <a:t>Dev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ru-RU" dirty="0"/>
              <a:t>— это  специалист, кодирующий функциональности программного продукта на выбранном языке программирования с использованием технологий, определённых системным архитектором. 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Основные технологии:</a:t>
            </a:r>
          </a:p>
          <a:p>
            <a:pPr marL="514350" indent="-514350">
              <a:buAutoNum type="arabicParenR"/>
            </a:pPr>
            <a:r>
              <a:rPr lang="en-US" dirty="0"/>
              <a:t>Java</a:t>
            </a:r>
            <a:r>
              <a:rPr lang="ru-RU" dirty="0"/>
              <a:t> (Джава)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 err="1"/>
              <a:t>.Net</a:t>
            </a:r>
            <a:r>
              <a:rPr lang="en-US" dirty="0"/>
              <a:t> (</a:t>
            </a:r>
            <a:r>
              <a:rPr lang="ru-RU" dirty="0"/>
              <a:t>дот нет)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Mobile</a:t>
            </a:r>
          </a:p>
          <a:p>
            <a:pPr marL="0" indent="0">
              <a:buNone/>
            </a:pPr>
            <a:r>
              <a:rPr lang="ru-RU" b="1" dirty="0">
                <a:solidFill>
                  <a:sysClr val="windowText" lastClr="000000"/>
                </a:solidFill>
              </a:rPr>
              <a:t>Основные артефакты (документы):</a:t>
            </a:r>
          </a:p>
          <a:p>
            <a:pPr marL="514350" indent="-514350">
              <a:buAutoNum type="arabicParenR"/>
            </a:pPr>
            <a:r>
              <a:rPr lang="ru-RU" dirty="0"/>
              <a:t>Все документы с требованиями</a:t>
            </a:r>
            <a:r>
              <a:rPr lang="en-US" dirty="0"/>
              <a:t> (all requirements documents – functional, non-functional)</a:t>
            </a:r>
            <a:endParaRPr lang="ru-RU" dirty="0"/>
          </a:p>
          <a:p>
            <a:pPr marL="514350" indent="-514350">
              <a:buAutoNum type="arabicParenR"/>
            </a:pPr>
            <a:r>
              <a:rPr lang="en-US" dirty="0"/>
              <a:t>Technical Design</a:t>
            </a:r>
          </a:p>
          <a:p>
            <a:pPr marL="514350" indent="-514350">
              <a:buAutoNum type="arabicParenR"/>
            </a:pPr>
            <a:r>
              <a:rPr lang="en-US" dirty="0"/>
              <a:t>Coding Guidelines</a:t>
            </a:r>
          </a:p>
          <a:p>
            <a:pPr marL="514350" indent="-514350">
              <a:buAutoNum type="arabicParenR"/>
            </a:pPr>
            <a:r>
              <a:rPr lang="ru-RU" dirty="0"/>
              <a:t>Исходный код программного продукта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Unit tests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753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ru-RU" sz="3600" b="1" dirty="0"/>
              <a:t>Роли и артефакты в проектной команде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Руководитель группы тестирования (</a:t>
            </a:r>
            <a:r>
              <a:rPr lang="en-US" dirty="0">
                <a:solidFill>
                  <a:srgbClr val="0070C0"/>
                </a:solidFill>
              </a:rPr>
              <a:t>Test Lead, Test Manager, TL)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— это  специалист, отвечающий за внедрение </a:t>
            </a:r>
            <a:r>
              <a:rPr lang="en-US" dirty="0"/>
              <a:t>QA </a:t>
            </a:r>
            <a:r>
              <a:rPr lang="ru-RU" dirty="0"/>
              <a:t>и контроль </a:t>
            </a:r>
            <a:r>
              <a:rPr lang="en-US" dirty="0"/>
              <a:t>QC </a:t>
            </a:r>
            <a:r>
              <a:rPr lang="ru-RU" dirty="0"/>
              <a:t>активностей на всех этапах разработки программного обеспечения.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Основные артефакты (документы):</a:t>
            </a:r>
          </a:p>
          <a:p>
            <a:pPr marL="514350" indent="-514350">
              <a:buAutoNum type="arabicParenR"/>
            </a:pPr>
            <a:r>
              <a:rPr lang="en-US" dirty="0"/>
              <a:t>Project Management Plan </a:t>
            </a:r>
            <a:endParaRPr lang="ru-RU" dirty="0"/>
          </a:p>
          <a:p>
            <a:pPr marL="514350" indent="-514350">
              <a:buAutoNum type="arabicParenR"/>
            </a:pPr>
            <a:r>
              <a:rPr lang="en-US" dirty="0"/>
              <a:t>Test Plan</a:t>
            </a:r>
          </a:p>
          <a:p>
            <a:pPr marL="514350" indent="-514350">
              <a:buAutoNum type="arabicParenR"/>
            </a:pPr>
            <a:r>
              <a:rPr lang="en-US" dirty="0"/>
              <a:t>Traceability Matrix</a:t>
            </a:r>
          </a:p>
          <a:p>
            <a:pPr marL="514350" indent="-514350">
              <a:buAutoNum type="arabicParenR"/>
            </a:pPr>
            <a:r>
              <a:rPr lang="en-US" dirty="0"/>
              <a:t>Testing Schedule</a:t>
            </a:r>
          </a:p>
          <a:p>
            <a:pPr marL="514350" indent="-514350">
              <a:buAutoNum type="arabicParenR"/>
            </a:pPr>
            <a:r>
              <a:rPr lang="en-US" dirty="0"/>
              <a:t>Test Execution Summary Report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467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ru-RU" sz="3600" b="1" dirty="0"/>
              <a:t>Роли и артефакты в проектной команде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Тестировщик (</a:t>
            </a:r>
            <a:r>
              <a:rPr lang="en-US" dirty="0">
                <a:solidFill>
                  <a:srgbClr val="0070C0"/>
                </a:solidFill>
              </a:rPr>
              <a:t>Software tester, T)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— это  специалист, отвечающий за </a:t>
            </a:r>
            <a:r>
              <a:rPr lang="en-US" dirty="0"/>
              <a:t>QC </a:t>
            </a:r>
            <a:r>
              <a:rPr lang="ru-RU" dirty="0"/>
              <a:t>активности.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Основные артефакты (документы):</a:t>
            </a:r>
          </a:p>
          <a:p>
            <a:pPr marL="514350" indent="-514350">
              <a:buAutoNum type="arabicParenR"/>
            </a:pPr>
            <a:r>
              <a:rPr lang="en-US" dirty="0"/>
              <a:t>All requirement documents</a:t>
            </a:r>
          </a:p>
          <a:p>
            <a:pPr marL="514350" indent="-514350">
              <a:buAutoNum type="arabicParenR"/>
            </a:pPr>
            <a:r>
              <a:rPr lang="en-US" dirty="0"/>
              <a:t>Requirements Check List</a:t>
            </a:r>
            <a:endParaRPr lang="ru-RU" dirty="0"/>
          </a:p>
          <a:p>
            <a:pPr marL="514350" indent="-514350">
              <a:buAutoNum type="arabicParenR"/>
            </a:pPr>
            <a:r>
              <a:rPr lang="en-US" dirty="0"/>
              <a:t>Test Plan</a:t>
            </a:r>
          </a:p>
          <a:p>
            <a:pPr marL="514350" indent="-514350">
              <a:buAutoNum type="arabicParenR"/>
            </a:pPr>
            <a:r>
              <a:rPr lang="en-US" dirty="0"/>
              <a:t>Technical Design</a:t>
            </a:r>
          </a:p>
          <a:p>
            <a:pPr marL="514350" indent="-514350">
              <a:buAutoNum type="arabicParenR"/>
            </a:pPr>
            <a:r>
              <a:rPr lang="en-US" dirty="0"/>
              <a:t>Traceability Matrix</a:t>
            </a:r>
          </a:p>
          <a:p>
            <a:pPr marL="514350" indent="-514350">
              <a:buAutoNum type="arabicParenR"/>
            </a:pPr>
            <a:r>
              <a:rPr lang="en-US" dirty="0"/>
              <a:t>Test Cases</a:t>
            </a:r>
            <a:endParaRPr lang="ru-RU" dirty="0"/>
          </a:p>
          <a:p>
            <a:pPr marL="514350" indent="-514350">
              <a:buAutoNum type="arabicParenR"/>
            </a:pPr>
            <a:r>
              <a:rPr lang="en-US" dirty="0"/>
              <a:t>Test Scripts</a:t>
            </a:r>
          </a:p>
          <a:p>
            <a:pPr marL="514350" indent="-514350">
              <a:buAutoNum type="arabicParenR"/>
            </a:pPr>
            <a:r>
              <a:rPr lang="en-US" dirty="0"/>
              <a:t>Defects / Enhancements in bug – tracking system</a:t>
            </a:r>
          </a:p>
          <a:p>
            <a:pPr marL="514350" indent="-514350">
              <a:buAutoNum type="arabicParenR"/>
            </a:pPr>
            <a:r>
              <a:rPr lang="en-US" dirty="0"/>
              <a:t>Test Execution Report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 зависимости от сложности проекта и квалификации специалиста</a:t>
            </a:r>
            <a:r>
              <a:rPr lang="en-US" dirty="0"/>
              <a:t>,</a:t>
            </a:r>
            <a:r>
              <a:rPr lang="ru-RU" dirty="0"/>
              <a:t> тестировщики могут относиться</a:t>
            </a:r>
            <a:r>
              <a:rPr lang="uk-UA" dirty="0"/>
              <a:t> </a:t>
            </a:r>
            <a:r>
              <a:rPr lang="ru-RU" dirty="0"/>
              <a:t>к различным группам, а именно:</a:t>
            </a:r>
            <a:br>
              <a:rPr lang="ru-RU" dirty="0"/>
            </a:br>
            <a:r>
              <a:rPr lang="ru-RU" dirty="0"/>
              <a:t>1) </a:t>
            </a:r>
            <a:r>
              <a:rPr lang="en-US" dirty="0"/>
              <a:t>Testers</a:t>
            </a:r>
          </a:p>
          <a:p>
            <a:pPr marL="0" indent="0">
              <a:buNone/>
            </a:pPr>
            <a:r>
              <a:rPr lang="en-US" dirty="0"/>
              <a:t>2) Test designers</a:t>
            </a:r>
          </a:p>
          <a:p>
            <a:pPr marL="0" indent="0">
              <a:buNone/>
            </a:pPr>
            <a:r>
              <a:rPr lang="en-US" dirty="0"/>
              <a:t>3) Automation test </a:t>
            </a:r>
            <a:r>
              <a:rPr lang="ru-RU" dirty="0"/>
              <a:t> </a:t>
            </a:r>
            <a:r>
              <a:rPr lang="en-US" dirty="0"/>
              <a:t>engineers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4) </a:t>
            </a:r>
            <a:r>
              <a:rPr lang="en-US" dirty="0"/>
              <a:t>QA engineers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369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ru-RU" sz="2800" b="1" dirty="0"/>
              <a:t>Анализ требований к программному обеспечению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SDLC (Software Development Life Cycle)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Модели жизненного цикла ПО 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Методологии разработки информационных систем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Определение термина «Тестирование ПО»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QC, Verification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Validation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Роли и артефакты в проектной команде</a:t>
            </a:r>
          </a:p>
          <a:p>
            <a:pPr>
              <a:buFont typeface="Wingdings" pitchFamily="2" charset="2"/>
              <a:buChar char="v"/>
            </a:pPr>
            <a:r>
              <a:rPr lang="ru-RU" sz="2600" dirty="0">
                <a:solidFill>
                  <a:srgbClr val="0070C0"/>
                </a:solidFill>
              </a:rPr>
              <a:t>Анализ требований к программному обеспечению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55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err="1">
                <a:solidFill>
                  <a:srgbClr val="0070C0"/>
                </a:solidFill>
              </a:rPr>
              <a:t>Содержание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SDLC (Software Development Life Cycle)</a:t>
            </a:r>
            <a:endParaRPr lang="ru-RU" dirty="0"/>
          </a:p>
          <a:p>
            <a:r>
              <a:rPr lang="ru-RU" dirty="0"/>
              <a:t>Модели жизненного цикла ПО </a:t>
            </a:r>
          </a:p>
          <a:p>
            <a:r>
              <a:rPr lang="ru-RU" dirty="0"/>
              <a:t>Методологии разработки информационных систем</a:t>
            </a:r>
          </a:p>
          <a:p>
            <a:r>
              <a:rPr lang="ru-RU" dirty="0"/>
              <a:t>Определение термина «Тестирование ПО»</a:t>
            </a:r>
          </a:p>
          <a:p>
            <a:r>
              <a:rPr lang="en-US" dirty="0"/>
              <a:t>QA </a:t>
            </a:r>
            <a:r>
              <a:rPr lang="en-US" dirty="0" err="1"/>
              <a:t>vs</a:t>
            </a:r>
            <a:r>
              <a:rPr lang="en-US" dirty="0"/>
              <a:t> QC, Verification </a:t>
            </a:r>
            <a:r>
              <a:rPr lang="en-US" dirty="0" err="1"/>
              <a:t>vs</a:t>
            </a:r>
            <a:r>
              <a:rPr lang="en-US" dirty="0"/>
              <a:t> Validation</a:t>
            </a:r>
          </a:p>
          <a:p>
            <a:r>
              <a:rPr lang="ru-RU" dirty="0"/>
              <a:t>Роли и артефакты в проектной команде</a:t>
            </a:r>
          </a:p>
          <a:p>
            <a:r>
              <a:rPr lang="ru-RU" dirty="0"/>
              <a:t>Анализ требований к программному обеспечению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27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ru-RU" sz="2800" b="1" dirty="0"/>
              <a:t>Анализ требований к программному обеспечению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ru-RU" sz="2600" dirty="0">
                <a:solidFill>
                  <a:srgbClr val="0070C0"/>
                </a:solidFill>
              </a:rPr>
              <a:t>Требование – </a:t>
            </a:r>
            <a:r>
              <a:rPr lang="ru-RU" sz="1800" b="1" dirty="0"/>
              <a:t>это функциональная характеристика системы, необходимая заказчику для того, что бы решить проблему или достигнуть поставленных целей </a:t>
            </a:r>
          </a:p>
          <a:p>
            <a:pPr marL="0" lvl="1" indent="0">
              <a:buNone/>
            </a:pPr>
            <a:endParaRPr lang="en-US" sz="2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ru-RU" sz="2600" dirty="0">
                <a:solidFill>
                  <a:srgbClr val="0070C0"/>
                </a:solidFill>
              </a:rPr>
              <a:t>Требование – </a:t>
            </a:r>
            <a:r>
              <a:rPr lang="ru-RU" sz="1800" b="1" dirty="0"/>
              <a:t>это совокупность утверждений относительно атрибутов, свойств или качеств программной системы, подлежащей реализации</a:t>
            </a:r>
          </a:p>
          <a:p>
            <a:pPr marL="0" lvl="1" indent="0">
              <a:buNone/>
            </a:pPr>
            <a:endParaRPr lang="en-US" sz="2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ru-RU" sz="2600" dirty="0">
                <a:solidFill>
                  <a:srgbClr val="0070C0"/>
                </a:solidFill>
              </a:rPr>
              <a:t>Требование – </a:t>
            </a:r>
            <a:r>
              <a:rPr lang="ru-RU" sz="1800" b="1" dirty="0"/>
              <a:t>это точно сформулированное описание совокупности полезных для пользователя характеристик, ожидаемых от программного продукта</a:t>
            </a:r>
          </a:p>
          <a:p>
            <a:pPr marL="0" lvl="1" indent="0">
              <a:buNone/>
            </a:pPr>
            <a:endParaRPr lang="ru-RU" sz="1800" b="1" dirty="0"/>
          </a:p>
          <a:p>
            <a:pPr marL="0" lvl="1" indent="0">
              <a:buNone/>
            </a:pPr>
            <a:endParaRPr lang="ru-RU" sz="1800" b="1" dirty="0"/>
          </a:p>
          <a:p>
            <a:pPr marL="0" indent="0">
              <a:buNone/>
            </a:pPr>
            <a:endParaRPr lang="ru-RU" sz="2600" dirty="0">
              <a:solidFill>
                <a:srgbClr val="0070C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466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ru-RU" sz="2800" b="1" dirty="0"/>
              <a:t>Анализ требований к программному обеспечению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ru-RU" sz="1800" b="1" dirty="0"/>
              <a:t>Требования</a:t>
            </a:r>
            <a:r>
              <a:rPr lang="ru-RU" sz="2600" dirty="0">
                <a:solidFill>
                  <a:srgbClr val="0070C0"/>
                </a:solidFill>
              </a:rPr>
              <a:t> </a:t>
            </a:r>
            <a:r>
              <a:rPr lang="ru-RU" sz="1800" b="1" dirty="0"/>
              <a:t>принято разделять по характеру использования.</a:t>
            </a:r>
          </a:p>
          <a:p>
            <a:pPr marL="0" lvl="1" indent="0">
              <a:buNone/>
            </a:pPr>
            <a:r>
              <a:rPr lang="ru-RU" sz="1800" b="1" dirty="0">
                <a:solidFill>
                  <a:srgbClr val="0070C0"/>
                </a:solidFill>
              </a:rPr>
              <a:t>Функциональный</a:t>
            </a:r>
            <a:r>
              <a:rPr lang="ru-RU" sz="1800" b="1" dirty="0"/>
              <a:t> характер:</a:t>
            </a:r>
          </a:p>
          <a:p>
            <a:pPr marL="285750" lvl="1">
              <a:buFont typeface="Arial" pitchFamily="34" charset="0"/>
              <a:buChar char="•"/>
            </a:pPr>
            <a:r>
              <a:rPr lang="ru-RU" sz="1800" b="1" dirty="0"/>
              <a:t>Бизнес – требования</a:t>
            </a:r>
          </a:p>
          <a:p>
            <a:pPr marL="285750" lvl="1">
              <a:buFont typeface="Arial" pitchFamily="34" charset="0"/>
              <a:buChar char="•"/>
            </a:pPr>
            <a:r>
              <a:rPr lang="ru-RU" sz="1800" b="1" dirty="0"/>
              <a:t>Пользовательские требования</a:t>
            </a:r>
          </a:p>
          <a:p>
            <a:pPr marL="285750" lvl="1">
              <a:buFont typeface="Arial" pitchFamily="34" charset="0"/>
              <a:buChar char="•"/>
            </a:pPr>
            <a:r>
              <a:rPr lang="ru-RU" sz="1800" b="1" dirty="0"/>
              <a:t>Функциональные требования</a:t>
            </a:r>
          </a:p>
          <a:p>
            <a:pPr marL="0" lvl="1" indent="0">
              <a:buNone/>
            </a:pPr>
            <a:endParaRPr lang="ru-RU" sz="1800" b="1" dirty="0"/>
          </a:p>
          <a:p>
            <a:pPr marL="0" lvl="1" indent="0">
              <a:buNone/>
            </a:pPr>
            <a:r>
              <a:rPr lang="ru-RU" sz="1800" b="1" dirty="0">
                <a:solidFill>
                  <a:srgbClr val="0070C0"/>
                </a:solidFill>
              </a:rPr>
              <a:t>Нефункциональный</a:t>
            </a:r>
            <a:r>
              <a:rPr lang="ru-RU" sz="1800" b="1" dirty="0"/>
              <a:t> характер:</a:t>
            </a:r>
          </a:p>
          <a:p>
            <a:pPr marL="285750" lvl="1">
              <a:buFont typeface="Arial" pitchFamily="34" charset="0"/>
              <a:buChar char="•"/>
            </a:pPr>
            <a:r>
              <a:rPr lang="ru-RU" sz="1800" b="1" dirty="0"/>
              <a:t>Бизнес – правила</a:t>
            </a:r>
          </a:p>
          <a:p>
            <a:pPr marL="285750" lvl="1">
              <a:buFont typeface="Arial" pitchFamily="34" charset="0"/>
              <a:buChar char="•"/>
            </a:pPr>
            <a:r>
              <a:rPr lang="ru-RU" sz="1800" b="1" dirty="0"/>
              <a:t>Системные требования и ограничения</a:t>
            </a:r>
          </a:p>
          <a:p>
            <a:pPr marL="285750" lvl="1">
              <a:buFont typeface="Arial" pitchFamily="34" charset="0"/>
              <a:buChar char="•"/>
            </a:pPr>
            <a:r>
              <a:rPr lang="ru-RU" sz="1800" b="1" dirty="0"/>
              <a:t>Атрибуты качества</a:t>
            </a:r>
          </a:p>
          <a:p>
            <a:pPr marL="285750" lvl="1">
              <a:buFont typeface="Arial" pitchFamily="34" charset="0"/>
              <a:buChar char="•"/>
            </a:pPr>
            <a:r>
              <a:rPr lang="ru-RU" sz="1800" b="1" dirty="0"/>
              <a:t>Внешние системы и интерфейсы</a:t>
            </a:r>
          </a:p>
          <a:p>
            <a:pPr marL="285750" lvl="1">
              <a:buFont typeface="Arial" pitchFamily="34" charset="0"/>
              <a:buChar char="•"/>
            </a:pPr>
            <a:r>
              <a:rPr lang="ru-RU" sz="1800" b="1" dirty="0"/>
              <a:t>Ограничения</a:t>
            </a:r>
          </a:p>
          <a:p>
            <a:pPr marL="0" lvl="1" indent="0">
              <a:buNone/>
            </a:pPr>
            <a:endParaRPr lang="ru-RU" sz="1800" b="1" dirty="0"/>
          </a:p>
          <a:p>
            <a:pPr marL="0" lvl="1" indent="0">
              <a:buNone/>
            </a:pPr>
            <a:endParaRPr lang="ru-RU" sz="1800" b="1" dirty="0"/>
          </a:p>
          <a:p>
            <a:pPr marL="0" indent="0">
              <a:buNone/>
            </a:pPr>
            <a:endParaRPr lang="ru-RU" sz="2600" dirty="0">
              <a:solidFill>
                <a:srgbClr val="0070C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665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ru-RU" sz="2800" b="1" dirty="0"/>
              <a:t>Анализ требований к программному обеспечению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ru-RU" sz="1800" b="1" dirty="0">
                <a:solidFill>
                  <a:srgbClr val="0070C0"/>
                </a:solidFill>
              </a:rPr>
              <a:t>Зачем и кому нужны требования?</a:t>
            </a:r>
          </a:p>
          <a:p>
            <a:pPr marL="0" lvl="1" indent="0">
              <a:buNone/>
            </a:pPr>
            <a:r>
              <a:rPr lang="en-US" sz="1800" b="1" dirty="0"/>
              <a:t>Developer – </a:t>
            </a:r>
            <a:r>
              <a:rPr lang="ru-RU" sz="1800" b="1" dirty="0"/>
              <a:t>согласно требованиям пишется программный код, который реализует требуемые функциональные и нефункциональные требования</a:t>
            </a:r>
          </a:p>
          <a:p>
            <a:pPr marL="0" lvl="1" indent="0">
              <a:buNone/>
            </a:pPr>
            <a:endParaRPr lang="ru-RU" sz="1800" b="1" dirty="0"/>
          </a:p>
          <a:p>
            <a:pPr marL="0" lvl="1" indent="0">
              <a:buNone/>
            </a:pPr>
            <a:r>
              <a:rPr lang="en-US" sz="1800" b="1" dirty="0"/>
              <a:t>Tester – </a:t>
            </a:r>
            <a:r>
              <a:rPr lang="ru-RU" sz="1800" b="1" dirty="0"/>
              <a:t>согласно требованиям пишутся тест кейсы, которые тестируют функциональные и нефункциональные аспекты работы системы</a:t>
            </a:r>
          </a:p>
          <a:p>
            <a:pPr marL="0" lvl="1" indent="0">
              <a:buNone/>
            </a:pPr>
            <a:endParaRPr lang="ru-RU" sz="1800" b="1" dirty="0"/>
          </a:p>
          <a:p>
            <a:pPr marL="0" lvl="1" indent="0">
              <a:buNone/>
            </a:pPr>
            <a:r>
              <a:rPr lang="ru-RU" sz="1800" b="1" dirty="0">
                <a:solidFill>
                  <a:srgbClr val="0070C0"/>
                </a:solidFill>
              </a:rPr>
              <a:t>В целом для проекта:</a:t>
            </a:r>
          </a:p>
          <a:p>
            <a:pPr marL="0" lvl="1" indent="0">
              <a:buNone/>
            </a:pPr>
            <a:r>
              <a:rPr lang="ru-RU" sz="1800" b="1" dirty="0"/>
              <a:t>На основании требований определяются трудоёмкость, сроки и стоимость разработки программного продукта</a:t>
            </a:r>
          </a:p>
          <a:p>
            <a:pPr marL="0" lvl="1" indent="0">
              <a:buNone/>
            </a:pPr>
            <a:endParaRPr lang="ru-RU" sz="1800" b="1" dirty="0"/>
          </a:p>
          <a:p>
            <a:pPr marL="0" indent="0">
              <a:buNone/>
            </a:pPr>
            <a:endParaRPr lang="ru-RU" sz="2600" dirty="0">
              <a:solidFill>
                <a:srgbClr val="0070C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652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ru-RU" sz="2800" b="1" dirty="0"/>
              <a:t>Анализ требований к программному обеспечению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ru-RU" sz="1800" b="1" dirty="0">
                <a:solidFill>
                  <a:srgbClr val="0070C0"/>
                </a:solidFill>
              </a:rPr>
              <a:t>Как собрать требования:</a:t>
            </a:r>
          </a:p>
          <a:p>
            <a:pPr marL="342900" lvl="1" indent="-342900">
              <a:buAutoNum type="arabicParenR"/>
            </a:pPr>
            <a:r>
              <a:rPr lang="ru-RU" sz="1800" b="1" dirty="0"/>
              <a:t>Интервью, собрания (</a:t>
            </a:r>
            <a:r>
              <a:rPr lang="en-US" sz="1800" b="1" dirty="0"/>
              <a:t>meetings, </a:t>
            </a:r>
            <a:r>
              <a:rPr lang="ru-RU" sz="1800" b="1" dirty="0"/>
              <a:t>митинги) с представителями заказчика</a:t>
            </a:r>
          </a:p>
          <a:p>
            <a:pPr marL="342900" lvl="1" indent="-342900">
              <a:buAutoNum type="arabicParenR"/>
            </a:pPr>
            <a:r>
              <a:rPr lang="ru-RU" sz="1800" b="1" dirty="0"/>
              <a:t>Мозговой штурм, использование навыков участников проекта и их опыта</a:t>
            </a:r>
          </a:p>
          <a:p>
            <a:pPr marL="342900" lvl="1" indent="-342900">
              <a:buAutoNum type="arabicParenR"/>
            </a:pPr>
            <a:r>
              <a:rPr lang="ru-RU" sz="1800" b="1" dirty="0"/>
              <a:t>Наблюдение за производственной деятельностью</a:t>
            </a:r>
          </a:p>
          <a:p>
            <a:pPr marL="342900" lvl="1" indent="-342900">
              <a:buAutoNum type="arabicParenR"/>
            </a:pPr>
            <a:r>
              <a:rPr lang="ru-RU" sz="1800" b="1" dirty="0"/>
              <a:t>Анализ нормативной документации</a:t>
            </a:r>
          </a:p>
          <a:p>
            <a:pPr marL="342900" lvl="1" indent="-342900">
              <a:buAutoNum type="arabicParenR"/>
            </a:pPr>
            <a:r>
              <a:rPr lang="ru-RU" sz="1800" b="1" dirty="0"/>
              <a:t>Анализ моделей деятельности</a:t>
            </a:r>
          </a:p>
          <a:p>
            <a:pPr marL="342900" lvl="1" indent="-342900">
              <a:buAutoNum type="arabicParenR"/>
            </a:pPr>
            <a:r>
              <a:rPr lang="ru-RU" sz="1800" b="1" dirty="0"/>
              <a:t>Анализ конкурентных продуктов</a:t>
            </a:r>
          </a:p>
          <a:p>
            <a:pPr marL="342900" lvl="1" indent="-342900">
              <a:buAutoNum type="arabicParenR"/>
            </a:pPr>
            <a:r>
              <a:rPr lang="ru-RU" sz="1800" b="1" dirty="0"/>
              <a:t>Анализ предыдущих версий системы</a:t>
            </a:r>
          </a:p>
          <a:p>
            <a:pPr marL="342900" lvl="1" indent="-342900">
              <a:buAutoNum type="arabicParenR"/>
            </a:pPr>
            <a:endParaRPr lang="ru-RU" sz="1800" b="1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ru-RU" sz="1800" b="1" dirty="0"/>
          </a:p>
          <a:p>
            <a:pPr marL="0" indent="0">
              <a:buNone/>
            </a:pPr>
            <a:endParaRPr lang="ru-RU" sz="2600" dirty="0">
              <a:solidFill>
                <a:srgbClr val="0070C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949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ru-RU" sz="2800" b="1" dirty="0"/>
              <a:t>Анализ требований к программному обеспечению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ru-RU" sz="1800" b="1" dirty="0">
                <a:solidFill>
                  <a:srgbClr val="0070C0"/>
                </a:solidFill>
              </a:rPr>
              <a:t>Что делать, если нет требований?</a:t>
            </a:r>
          </a:p>
          <a:p>
            <a:pPr marL="342900" lvl="1" indent="-342900">
              <a:buAutoNum type="arabicParenR"/>
            </a:pPr>
            <a:r>
              <a:rPr lang="ru-RU" sz="1800" b="1" dirty="0"/>
              <a:t>Запросить соответствующий документ</a:t>
            </a:r>
          </a:p>
          <a:p>
            <a:pPr marL="342900" lvl="1" indent="-342900">
              <a:buAutoNum type="arabicParenR"/>
            </a:pPr>
            <a:r>
              <a:rPr lang="ru-RU" sz="1800" b="1" dirty="0"/>
              <a:t>Запросить источник пожеланий </a:t>
            </a:r>
            <a:r>
              <a:rPr lang="en-US" sz="1800" b="1" dirty="0"/>
              <a:t> </a:t>
            </a:r>
            <a:r>
              <a:rPr lang="ru-RU" sz="1800" b="1" dirty="0"/>
              <a:t>заказчика (</a:t>
            </a:r>
            <a:r>
              <a:rPr lang="en-US" sz="1800" b="1" dirty="0"/>
              <a:t>backlog)</a:t>
            </a:r>
            <a:endParaRPr lang="ru-RU" sz="1800" b="1" dirty="0"/>
          </a:p>
          <a:p>
            <a:pPr marL="342900" lvl="1" indent="-342900">
              <a:buAutoNum type="arabicParenR"/>
            </a:pPr>
            <a:r>
              <a:rPr lang="ru-RU" sz="1800" b="1" dirty="0"/>
              <a:t>Провести серию встреч (митингов) для выяснения требований в телефонном</a:t>
            </a:r>
            <a:r>
              <a:rPr lang="en-US" sz="1800" b="1" dirty="0"/>
              <a:t> </a:t>
            </a:r>
            <a:r>
              <a:rPr lang="ru-RU" sz="1800" b="1" dirty="0"/>
              <a:t>режиме</a:t>
            </a:r>
            <a:r>
              <a:rPr lang="ru-RU" sz="1800" b="1"/>
              <a:t>, по </a:t>
            </a:r>
            <a:r>
              <a:rPr lang="en-US" sz="1800" b="1"/>
              <a:t>Skype </a:t>
            </a:r>
            <a:r>
              <a:rPr lang="ru-RU" sz="1800" b="1" dirty="0"/>
              <a:t>или организовать </a:t>
            </a:r>
            <a:r>
              <a:rPr lang="en-US" sz="1800" b="1" dirty="0"/>
              <a:t>Business trip</a:t>
            </a:r>
            <a:endParaRPr lang="ru-RU" sz="1800" b="1" dirty="0"/>
          </a:p>
          <a:p>
            <a:pPr marL="342900" lvl="1" indent="-342900">
              <a:buAutoNum type="arabicParenR"/>
            </a:pPr>
            <a:r>
              <a:rPr lang="ru-RU" sz="1800" b="1" dirty="0"/>
              <a:t>Предоставление заказчику своего видения (</a:t>
            </a:r>
            <a:r>
              <a:rPr lang="en-US" sz="1800" b="1" dirty="0"/>
              <a:t>vision) </a:t>
            </a:r>
            <a:r>
              <a:rPr lang="ru-RU" sz="1800" b="1" dirty="0"/>
              <a:t>требований</a:t>
            </a:r>
            <a:endParaRPr lang="en-US" sz="1800" b="1" dirty="0"/>
          </a:p>
          <a:p>
            <a:pPr marL="342900" lvl="1" indent="-342900">
              <a:buAutoNum type="arabicParenR"/>
            </a:pPr>
            <a:r>
              <a:rPr lang="ru-RU" sz="1800" b="1" dirty="0"/>
              <a:t>Предоставление нескольких вариантов с плюсами и минусами каждого</a:t>
            </a:r>
          </a:p>
          <a:p>
            <a:pPr marL="0" lvl="1" indent="0">
              <a:buNone/>
            </a:pPr>
            <a:endParaRPr lang="ru-RU" sz="1800" b="1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ru-RU" sz="1800" b="1" dirty="0">
                <a:solidFill>
                  <a:srgbClr val="0070C0"/>
                </a:solidFill>
              </a:rPr>
              <a:t>Правила работы команды тестирования:</a:t>
            </a:r>
          </a:p>
          <a:p>
            <a:pPr marL="342900" lvl="1" indent="-342900">
              <a:buAutoNum type="arabicParenR"/>
            </a:pPr>
            <a:r>
              <a:rPr lang="ru-RU" sz="1800" b="1" dirty="0"/>
              <a:t>Каждый документ должен утверждаться заказчиком – устно или письменно</a:t>
            </a:r>
          </a:p>
          <a:p>
            <a:pPr marL="342900" lvl="1" indent="-342900">
              <a:buAutoNum type="arabicParenR"/>
            </a:pPr>
            <a:r>
              <a:rPr lang="ru-RU" sz="1800" b="1" dirty="0"/>
              <a:t>После каждого важного митинга должно быть разослано письмо всем участникам с </a:t>
            </a:r>
            <a:r>
              <a:rPr lang="en-US" sz="1800" b="1" dirty="0"/>
              <a:t>Minutes of Meeting</a:t>
            </a:r>
            <a:r>
              <a:rPr lang="ru-RU" sz="1800" b="1" dirty="0"/>
              <a:t>, где кратко описаны основные темы, которые обсуждались, и решения, которые были приняты</a:t>
            </a:r>
          </a:p>
          <a:p>
            <a:pPr marL="342900" lvl="1" indent="-342900">
              <a:buAutoNum type="arabicParenR"/>
            </a:pPr>
            <a:endParaRPr lang="ru-RU" sz="1800" b="1" dirty="0">
              <a:solidFill>
                <a:srgbClr val="0070C0"/>
              </a:solidFill>
            </a:endParaRPr>
          </a:p>
          <a:p>
            <a:pPr marL="342900" lvl="1" indent="-342900">
              <a:buAutoNum type="arabicParenR"/>
            </a:pPr>
            <a:endParaRPr lang="ru-RU" sz="1800" b="1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ru-RU" sz="1800" b="1" dirty="0"/>
          </a:p>
          <a:p>
            <a:pPr marL="0" indent="0">
              <a:buNone/>
            </a:pPr>
            <a:endParaRPr lang="ru-RU" sz="2600" dirty="0">
              <a:solidFill>
                <a:srgbClr val="0070C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32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ru-RU" sz="2800" b="1" dirty="0"/>
              <a:t>Анализ требований к программному обеспечению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ru-RU" sz="1800" b="1" dirty="0">
                <a:solidFill>
                  <a:srgbClr val="0070C0"/>
                </a:solidFill>
              </a:rPr>
              <a:t>Каким критериям должны удовлетворять требования?</a:t>
            </a:r>
          </a:p>
          <a:p>
            <a:pPr marL="342900" lvl="1" indent="-342900">
              <a:buAutoNum type="arabicParenR"/>
            </a:pPr>
            <a:r>
              <a:rPr lang="ru-RU" sz="1800" b="1" dirty="0"/>
              <a:t>Правильность</a:t>
            </a:r>
          </a:p>
          <a:p>
            <a:pPr marL="342900" lvl="1" indent="-342900">
              <a:buAutoNum type="arabicParenR"/>
            </a:pPr>
            <a:r>
              <a:rPr lang="ru-RU" sz="1800" b="1" dirty="0"/>
              <a:t>Полнота</a:t>
            </a:r>
          </a:p>
          <a:p>
            <a:pPr marL="342900" lvl="1" indent="-342900">
              <a:buAutoNum type="arabicParenR"/>
            </a:pPr>
            <a:r>
              <a:rPr lang="ru-RU" sz="1800" b="1" dirty="0"/>
              <a:t>Понятность</a:t>
            </a:r>
          </a:p>
          <a:p>
            <a:pPr marL="342900" lvl="1" indent="-342900">
              <a:buAutoNum type="arabicParenR"/>
            </a:pPr>
            <a:r>
              <a:rPr lang="ru-RU" sz="1800" b="1" dirty="0"/>
              <a:t>Измеримость</a:t>
            </a:r>
          </a:p>
          <a:p>
            <a:pPr marL="342900" lvl="1" indent="-342900">
              <a:buAutoNum type="arabicParenR"/>
            </a:pPr>
            <a:r>
              <a:rPr lang="ru-RU" sz="1800" b="1" dirty="0"/>
              <a:t>Тестируемость</a:t>
            </a:r>
          </a:p>
          <a:p>
            <a:pPr marL="342900" lvl="1" indent="-342900">
              <a:buAutoNum type="arabicParenR"/>
            </a:pPr>
            <a:r>
              <a:rPr lang="ru-RU" sz="1800" b="1" dirty="0"/>
              <a:t>Непротиворечивость</a:t>
            </a:r>
          </a:p>
          <a:p>
            <a:pPr marL="0" lvl="1" indent="0">
              <a:buNone/>
            </a:pPr>
            <a:endParaRPr lang="ru-RU" sz="1800" b="1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ru-RU" sz="1800" b="1" dirty="0">
                <a:solidFill>
                  <a:srgbClr val="0070C0"/>
                </a:solidFill>
              </a:rPr>
              <a:t>Как проверять требования:</a:t>
            </a:r>
          </a:p>
          <a:p>
            <a:pPr marL="0" lvl="1" indent="0">
              <a:buNone/>
            </a:pPr>
            <a:r>
              <a:rPr lang="ru-RU" sz="1800" b="1" dirty="0"/>
              <a:t>Для проверки требований нужно использовать формальный </a:t>
            </a:r>
            <a:r>
              <a:rPr lang="en-US" sz="1800" b="1" dirty="0"/>
              <a:t>Check List, </a:t>
            </a:r>
            <a:r>
              <a:rPr lang="ru-RU" sz="1800" b="1" dirty="0"/>
              <a:t>где по колонкам отмечены основные критерии требований, а в столбик выписаны заголовки требований</a:t>
            </a:r>
          </a:p>
          <a:p>
            <a:pPr marL="342900" lvl="1" indent="-342900">
              <a:buAutoNum type="arabicParenR"/>
            </a:pPr>
            <a:endParaRPr lang="ru-RU" sz="1800" b="1" dirty="0">
              <a:solidFill>
                <a:srgbClr val="0070C0"/>
              </a:solidFill>
            </a:endParaRPr>
          </a:p>
          <a:p>
            <a:pPr marL="342900" lvl="1" indent="-342900">
              <a:buAutoNum type="arabicParenR"/>
            </a:pPr>
            <a:endParaRPr lang="ru-RU" sz="1800" b="1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ru-RU" sz="1800" b="1" dirty="0"/>
          </a:p>
          <a:p>
            <a:pPr marL="0" indent="0">
              <a:buNone/>
            </a:pPr>
            <a:endParaRPr lang="ru-RU" sz="2600" dirty="0">
              <a:solidFill>
                <a:srgbClr val="0070C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604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ru-RU" sz="2800" b="1" dirty="0"/>
              <a:t>Анализ требований к программному обеспечению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 algn="ctr">
              <a:buNone/>
            </a:pPr>
            <a:r>
              <a:rPr lang="ru-RU" sz="2400" b="1" dirty="0">
                <a:solidFill>
                  <a:srgbClr val="0070C0"/>
                </a:solidFill>
              </a:rPr>
              <a:t>Правильность</a:t>
            </a:r>
          </a:p>
          <a:p>
            <a:pPr marL="0" lvl="1" indent="0">
              <a:buNone/>
            </a:pPr>
            <a:r>
              <a:rPr lang="ru-RU" sz="1800" b="1" dirty="0"/>
              <a:t>Каждое требование должно точно описывать то, что должно быть разработано</a:t>
            </a:r>
          </a:p>
          <a:p>
            <a:pPr marL="0" lvl="1" indent="0">
              <a:buNone/>
            </a:pPr>
            <a:r>
              <a:rPr lang="ru-RU" sz="1800" b="1" dirty="0">
                <a:solidFill>
                  <a:srgbClr val="0070C0"/>
                </a:solidFill>
              </a:rPr>
              <a:t>Где проверяется</a:t>
            </a:r>
          </a:p>
          <a:p>
            <a:pPr marL="0" lvl="1" indent="0">
              <a:buNone/>
            </a:pPr>
            <a:r>
              <a:rPr lang="ru-RU" sz="1800" b="1" dirty="0"/>
              <a:t>На прототипе системы или в документации </a:t>
            </a:r>
          </a:p>
          <a:p>
            <a:pPr marL="0" lvl="1" indent="0">
              <a:buNone/>
            </a:pPr>
            <a:r>
              <a:rPr lang="ru-RU" sz="1800" b="1" dirty="0">
                <a:solidFill>
                  <a:srgbClr val="0070C0"/>
                </a:solidFill>
              </a:rPr>
              <a:t>Пример:</a:t>
            </a:r>
          </a:p>
          <a:p>
            <a:pPr marL="342900" lvl="1" indent="-342900">
              <a:buAutoNum type="arabicParenR"/>
            </a:pPr>
            <a:r>
              <a:rPr lang="ru-RU" sz="1800" b="1" dirty="0"/>
              <a:t>Веб – сервисы должны реализовывать функционал передачи данных между клиентскими терминалами</a:t>
            </a:r>
          </a:p>
          <a:p>
            <a:pPr marL="342900" lvl="1" indent="-342900">
              <a:buAutoNum type="arabicParenR"/>
            </a:pPr>
            <a:r>
              <a:rPr lang="en-US" sz="1800" b="1" dirty="0"/>
              <a:t>Front – End c</a:t>
            </a:r>
            <a:r>
              <a:rPr lang="ru-RU" sz="1800" b="1" dirty="0" err="1"/>
              <a:t>айта</a:t>
            </a:r>
            <a:r>
              <a:rPr lang="ru-RU" sz="1800" b="1" dirty="0"/>
              <a:t> должен уметь регистрировать пользователя и показывать данные о его посещении</a:t>
            </a:r>
          </a:p>
          <a:p>
            <a:pPr marL="342900" lvl="1" indent="-342900">
              <a:buAutoNum type="arabicParenR"/>
            </a:pPr>
            <a:r>
              <a:rPr lang="ru-RU" sz="1800" b="1" dirty="0"/>
              <a:t>Функциональный модуль «Платёжные карты» должен проводить </a:t>
            </a:r>
            <a:r>
              <a:rPr lang="ru-RU" sz="1800" b="1" dirty="0" err="1"/>
              <a:t>валидацию</a:t>
            </a:r>
            <a:r>
              <a:rPr lang="ru-RU" sz="1800" b="1" dirty="0"/>
              <a:t> кредитной карты клиента</a:t>
            </a:r>
          </a:p>
          <a:p>
            <a:pPr marL="342900" lvl="1" indent="-342900">
              <a:buAutoNum type="arabicParenR"/>
            </a:pPr>
            <a:r>
              <a:rPr lang="ru-RU" sz="1800" b="1" dirty="0"/>
              <a:t>Уровень шума при работе стиральной машины в режиме отжима должен составлять 135 </a:t>
            </a:r>
            <a:r>
              <a:rPr lang="ru-RU" sz="1800" b="1" dirty="0" err="1"/>
              <a:t>миликельвинов</a:t>
            </a:r>
            <a:endParaRPr lang="en-US" sz="1800" b="1" dirty="0"/>
          </a:p>
          <a:p>
            <a:pPr marL="342900" lvl="1" indent="-342900">
              <a:buAutoNum type="arabicParenR"/>
            </a:pPr>
            <a:r>
              <a:rPr lang="ru-RU" sz="1800" b="1" dirty="0"/>
              <a:t>Кухонный стол должен надёжно прослужить в период своей гарантийной эксплуатации</a:t>
            </a:r>
          </a:p>
          <a:p>
            <a:pPr marL="0" lvl="1" indent="0">
              <a:buNone/>
            </a:pPr>
            <a:endParaRPr lang="ru-RU" sz="1800" b="1" dirty="0">
              <a:solidFill>
                <a:srgbClr val="0070C0"/>
              </a:solidFill>
            </a:endParaRPr>
          </a:p>
          <a:p>
            <a:pPr marL="342900" lvl="1" indent="-342900">
              <a:buAutoNum type="arabicParenR"/>
            </a:pPr>
            <a:endParaRPr lang="ru-RU" sz="1800" b="1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ru-RU" sz="1800" b="1" dirty="0"/>
          </a:p>
          <a:p>
            <a:pPr marL="0" indent="0">
              <a:buNone/>
            </a:pPr>
            <a:endParaRPr lang="ru-RU" sz="2600" dirty="0">
              <a:solidFill>
                <a:srgbClr val="0070C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359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ru-RU" sz="2800" b="1" dirty="0"/>
              <a:t>Анализ требований к программному обеспечению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1" indent="0" algn="ctr">
              <a:buNone/>
            </a:pPr>
            <a:r>
              <a:rPr lang="ru-RU" sz="2400" b="1" dirty="0">
                <a:solidFill>
                  <a:srgbClr val="0070C0"/>
                </a:solidFill>
              </a:rPr>
              <a:t>Полнота</a:t>
            </a:r>
          </a:p>
          <a:p>
            <a:pPr marL="285750" lvl="1">
              <a:buFont typeface="Arial" pitchFamily="34" charset="0"/>
              <a:buChar char="•"/>
            </a:pPr>
            <a:r>
              <a:rPr lang="ru-RU" sz="1800" b="1" dirty="0"/>
              <a:t>Все требования задокументированы</a:t>
            </a:r>
          </a:p>
          <a:p>
            <a:pPr marL="285750" lvl="1">
              <a:buFont typeface="Arial" pitchFamily="34" charset="0"/>
              <a:buChar char="•"/>
            </a:pPr>
            <a:r>
              <a:rPr lang="ru-RU" sz="1800" b="1" dirty="0"/>
              <a:t>Каждое требование содержит всю информацию, необходимую для проектирования, разработки и тестирования</a:t>
            </a:r>
          </a:p>
          <a:p>
            <a:pPr marL="0" lvl="1" indent="0">
              <a:buNone/>
            </a:pPr>
            <a:endParaRPr lang="ru-RU" sz="1800" b="1" dirty="0"/>
          </a:p>
          <a:p>
            <a:pPr marL="0" lvl="1" indent="0">
              <a:buNone/>
            </a:pPr>
            <a:r>
              <a:rPr lang="ru-RU" sz="1800" b="1" dirty="0">
                <a:solidFill>
                  <a:srgbClr val="0070C0"/>
                </a:solidFill>
              </a:rPr>
              <a:t>Где и как проверяется</a:t>
            </a:r>
          </a:p>
          <a:p>
            <a:pPr marL="285750" lvl="1">
              <a:buFont typeface="Arial" pitchFamily="34" charset="0"/>
              <a:buChar char="•"/>
            </a:pPr>
            <a:r>
              <a:rPr lang="ru-RU" sz="1800" b="1" dirty="0"/>
              <a:t>На прототипе системы</a:t>
            </a:r>
          </a:p>
          <a:p>
            <a:pPr marL="285750" lvl="1">
              <a:buFont typeface="Arial" pitchFamily="34" charset="0"/>
              <a:buChar char="•"/>
            </a:pPr>
            <a:r>
              <a:rPr lang="ru-RU" sz="1800" b="1" dirty="0"/>
              <a:t>На созданной модели системы</a:t>
            </a:r>
          </a:p>
          <a:p>
            <a:pPr marL="285750" lvl="1">
              <a:buFont typeface="Arial" pitchFamily="34" charset="0"/>
              <a:buChar char="•"/>
            </a:pPr>
            <a:r>
              <a:rPr lang="ru-RU" sz="1800" b="1" dirty="0"/>
              <a:t>Путём опроса конечных пользователей и экспертов</a:t>
            </a:r>
          </a:p>
          <a:p>
            <a:pPr marL="0" lvl="1" indent="0">
              <a:buNone/>
            </a:pPr>
            <a:r>
              <a:rPr lang="ru-RU" sz="1800" b="1" dirty="0">
                <a:solidFill>
                  <a:srgbClr val="0070C0"/>
                </a:solidFill>
              </a:rPr>
              <a:t>Пример:</a:t>
            </a:r>
          </a:p>
          <a:p>
            <a:pPr marL="342900" lvl="1" indent="-342900">
              <a:buAutoNum type="arabicParenR"/>
            </a:pPr>
            <a:r>
              <a:rPr lang="ru-RU" sz="1800" b="1" dirty="0"/>
              <a:t>Система должна уметь решать уравнение </a:t>
            </a:r>
            <a:r>
              <a:rPr lang="en-US" sz="1800" b="1" dirty="0"/>
              <a:t>ax</a:t>
            </a:r>
            <a:r>
              <a:rPr lang="en-US" sz="1800" b="1" baseline="30000" dirty="0"/>
              <a:t>2</a:t>
            </a:r>
            <a:r>
              <a:rPr lang="en-US" sz="1800" b="1" dirty="0"/>
              <a:t>+bx+c=0</a:t>
            </a:r>
            <a:endParaRPr lang="ru-RU" sz="1800" b="1" dirty="0"/>
          </a:p>
          <a:p>
            <a:pPr marL="342900" lvl="1" indent="-342900">
              <a:buAutoNum type="arabicParenR"/>
            </a:pPr>
            <a:r>
              <a:rPr lang="en-US" sz="1800" b="1" dirty="0"/>
              <a:t>Back End </a:t>
            </a:r>
            <a:r>
              <a:rPr lang="ru-RU" sz="1800" b="1" dirty="0"/>
              <a:t>банковской системы должен реализовывать функциональность запуска </a:t>
            </a:r>
            <a:r>
              <a:rPr lang="en-US" sz="1800" b="1" dirty="0"/>
              <a:t>end-of-day</a:t>
            </a:r>
            <a:endParaRPr lang="ru-RU" sz="1800" b="1" dirty="0"/>
          </a:p>
          <a:p>
            <a:pPr marL="342900" lvl="1" indent="-342900">
              <a:buAutoNum type="arabicParenR"/>
            </a:pPr>
            <a:r>
              <a:rPr lang="ru-RU" sz="1800" b="1" dirty="0"/>
              <a:t>Функциональный модуль «Платёжные карты» должен проводить </a:t>
            </a:r>
            <a:r>
              <a:rPr lang="ru-RU" sz="1800" b="1" dirty="0" err="1"/>
              <a:t>валидацию</a:t>
            </a:r>
            <a:r>
              <a:rPr lang="ru-RU" sz="1800" b="1" dirty="0"/>
              <a:t> кредитной карты клиента</a:t>
            </a:r>
          </a:p>
          <a:p>
            <a:pPr marL="342900" lvl="1" indent="-342900">
              <a:buAutoNum type="arabicParenR"/>
            </a:pPr>
            <a:r>
              <a:rPr lang="ru-RU" sz="1800" b="1" dirty="0"/>
              <a:t>Кухонный стол должен надёжно прослужить в период своей гарантийной эксплуатации</a:t>
            </a:r>
          </a:p>
          <a:p>
            <a:pPr marL="0" lvl="1" indent="0">
              <a:buNone/>
            </a:pPr>
            <a:endParaRPr lang="ru-RU" sz="1800" b="1" dirty="0">
              <a:solidFill>
                <a:srgbClr val="0070C0"/>
              </a:solidFill>
            </a:endParaRPr>
          </a:p>
          <a:p>
            <a:pPr marL="342900" lvl="1" indent="-342900">
              <a:buAutoNum type="arabicParenR"/>
            </a:pPr>
            <a:endParaRPr lang="ru-RU" sz="1800" b="1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ru-RU" sz="1800" b="1" dirty="0"/>
          </a:p>
          <a:p>
            <a:pPr marL="0" indent="0">
              <a:buNone/>
            </a:pPr>
            <a:endParaRPr lang="ru-RU" sz="2600" dirty="0">
              <a:solidFill>
                <a:srgbClr val="0070C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792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ru-RU" sz="2800" b="1" dirty="0"/>
              <a:t>Анализ требований к программному обеспечению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1" indent="0" algn="ctr">
              <a:buNone/>
            </a:pPr>
            <a:r>
              <a:rPr lang="ru-RU" sz="2400" b="1" dirty="0">
                <a:solidFill>
                  <a:srgbClr val="0070C0"/>
                </a:solidFill>
              </a:rPr>
              <a:t>Понятность</a:t>
            </a:r>
          </a:p>
          <a:p>
            <a:pPr marL="285750" lvl="1">
              <a:buFont typeface="Arial" pitchFamily="34" charset="0"/>
              <a:buChar char="•"/>
            </a:pPr>
            <a:r>
              <a:rPr lang="ru-RU" sz="1800" b="1" dirty="0"/>
              <a:t>Одинаковая интерпретация (отсутствие двусмысленности) требования</a:t>
            </a:r>
          </a:p>
          <a:p>
            <a:pPr marL="285750" lvl="1">
              <a:buFont typeface="Arial" pitchFamily="34" charset="0"/>
              <a:buChar char="•"/>
            </a:pPr>
            <a:r>
              <a:rPr lang="ru-RU" sz="1800" b="1" dirty="0"/>
              <a:t>Требование описано - четко, просто, кратко </a:t>
            </a:r>
          </a:p>
          <a:p>
            <a:pPr marL="285750" lvl="1">
              <a:buFont typeface="Arial" pitchFamily="34" charset="0"/>
              <a:buChar char="•"/>
            </a:pPr>
            <a:r>
              <a:rPr lang="ru-RU" sz="1800" b="1" dirty="0"/>
              <a:t>Все специальные термины описаны и определены</a:t>
            </a:r>
          </a:p>
          <a:p>
            <a:pPr marL="0" lvl="1" indent="0">
              <a:buNone/>
            </a:pPr>
            <a:endParaRPr lang="ru-RU" sz="1800" b="1" dirty="0"/>
          </a:p>
          <a:p>
            <a:pPr marL="0" lvl="1" indent="0">
              <a:buNone/>
            </a:pPr>
            <a:r>
              <a:rPr lang="ru-RU" sz="1800" b="1" dirty="0">
                <a:solidFill>
                  <a:srgbClr val="0070C0"/>
                </a:solidFill>
              </a:rPr>
              <a:t>Где и как проверяется</a:t>
            </a:r>
          </a:p>
          <a:p>
            <a:pPr marL="285750" lvl="1">
              <a:buFont typeface="Arial" pitchFamily="34" charset="0"/>
              <a:buChar char="•"/>
            </a:pPr>
            <a:r>
              <a:rPr lang="ru-RU" sz="1800" b="1" dirty="0"/>
              <a:t>Вычитываются все требования в функциональной и нефункциональной спецификации</a:t>
            </a:r>
          </a:p>
          <a:p>
            <a:pPr marL="0" lvl="1" indent="0">
              <a:buNone/>
            </a:pPr>
            <a:r>
              <a:rPr lang="ru-RU" sz="1800" b="1" dirty="0">
                <a:solidFill>
                  <a:srgbClr val="0070C0"/>
                </a:solidFill>
              </a:rPr>
              <a:t>Пример:</a:t>
            </a:r>
          </a:p>
          <a:p>
            <a:pPr marL="342900" lvl="1" indent="-342900">
              <a:buAutoNum type="arabicParenR"/>
            </a:pPr>
            <a:r>
              <a:rPr lang="en-US" sz="1800" b="1" dirty="0"/>
              <a:t>AC </a:t>
            </a:r>
            <a:r>
              <a:rPr lang="ru-RU" sz="1800" b="1" dirty="0"/>
              <a:t>модуль должен содержать </a:t>
            </a:r>
            <a:r>
              <a:rPr lang="en-US" sz="1800" b="1" dirty="0"/>
              <a:t>transaction enroll </a:t>
            </a:r>
            <a:r>
              <a:rPr lang="ru-RU" sz="1800" b="1" dirty="0"/>
              <a:t>механизм при </a:t>
            </a:r>
            <a:r>
              <a:rPr lang="ru-RU" sz="1800" b="1" dirty="0" err="1"/>
              <a:t>парсинге</a:t>
            </a:r>
            <a:r>
              <a:rPr lang="ru-RU" sz="1800" b="1" dirty="0"/>
              <a:t> и выгрузке </a:t>
            </a:r>
            <a:r>
              <a:rPr lang="en-US" sz="1800" b="1" dirty="0"/>
              <a:t>client – sensitive data</a:t>
            </a:r>
            <a:endParaRPr lang="ru-RU" sz="1800" b="1" dirty="0"/>
          </a:p>
          <a:p>
            <a:pPr marL="342900" lvl="1" indent="-342900">
              <a:buAutoNum type="arabicParenR"/>
            </a:pPr>
            <a:r>
              <a:rPr lang="en-US" sz="1800" b="1" dirty="0"/>
              <a:t>Back End </a:t>
            </a:r>
            <a:r>
              <a:rPr lang="ru-RU" sz="1800" b="1" dirty="0"/>
              <a:t>банковской системы должен реализовывать функциональность запуска </a:t>
            </a:r>
            <a:r>
              <a:rPr lang="en-US" sz="1800" b="1" dirty="0"/>
              <a:t>end-of-day</a:t>
            </a:r>
            <a:r>
              <a:rPr lang="ru-RU" sz="1800" b="1" dirty="0"/>
              <a:t> и </a:t>
            </a:r>
            <a:r>
              <a:rPr lang="en-US" sz="1800" b="1" dirty="0"/>
              <a:t>batch operation transaction pool</a:t>
            </a:r>
            <a:endParaRPr lang="ru-RU" sz="1800" b="1" dirty="0"/>
          </a:p>
          <a:p>
            <a:pPr marL="342900" lvl="1" indent="-342900">
              <a:buAutoNum type="arabicParenR"/>
            </a:pPr>
            <a:r>
              <a:rPr lang="en-US" sz="1800" b="1" dirty="0"/>
              <a:t>FXMM module should have 4-eyes checking mechanism on bond and swap operations</a:t>
            </a:r>
            <a:endParaRPr lang="ru-RU" sz="1800" b="1" dirty="0"/>
          </a:p>
          <a:p>
            <a:pPr marL="342900" lvl="1" indent="-342900">
              <a:buAutoNum type="arabicParenR"/>
            </a:pPr>
            <a:r>
              <a:rPr lang="ru-RU" sz="1800" b="1" dirty="0"/>
              <a:t>Кухонный стол должен надёжно прослужить в период своей гарантийной эксплуатации</a:t>
            </a:r>
          </a:p>
          <a:p>
            <a:pPr marL="0" lvl="1" indent="0">
              <a:buNone/>
            </a:pPr>
            <a:endParaRPr lang="ru-RU" sz="1800" b="1" dirty="0">
              <a:solidFill>
                <a:srgbClr val="0070C0"/>
              </a:solidFill>
            </a:endParaRPr>
          </a:p>
          <a:p>
            <a:pPr marL="342900" lvl="1" indent="-342900">
              <a:buAutoNum type="arabicParenR"/>
            </a:pPr>
            <a:endParaRPr lang="ru-RU" sz="1800" b="1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ru-RU" sz="1800" b="1" dirty="0"/>
          </a:p>
          <a:p>
            <a:pPr marL="0" indent="0">
              <a:buNone/>
            </a:pPr>
            <a:endParaRPr lang="ru-RU" sz="2600" dirty="0">
              <a:solidFill>
                <a:srgbClr val="0070C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7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ru-RU" sz="2800" b="1" dirty="0"/>
              <a:t>Анализ требований к программному обеспечению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ctr">
              <a:buNone/>
            </a:pPr>
            <a:r>
              <a:rPr lang="ru-RU" sz="2400" b="1" dirty="0">
                <a:solidFill>
                  <a:srgbClr val="0070C0"/>
                </a:solidFill>
              </a:rPr>
              <a:t>Измеримость</a:t>
            </a:r>
          </a:p>
          <a:p>
            <a:pPr marL="285750" lvl="1">
              <a:buFont typeface="Arial" pitchFamily="34" charset="0"/>
              <a:buChar char="•"/>
            </a:pPr>
            <a:r>
              <a:rPr lang="ru-RU" sz="1800" b="1" dirty="0"/>
              <a:t>Требование должно быть сформулировано так, что бы можно было доказать соответствие системы предъявленному требованию</a:t>
            </a:r>
          </a:p>
          <a:p>
            <a:pPr marL="285750" lvl="1">
              <a:buFont typeface="Arial" pitchFamily="34" charset="0"/>
              <a:buChar char="•"/>
            </a:pPr>
            <a:r>
              <a:rPr lang="ru-RU" sz="1800" b="1" dirty="0"/>
              <a:t>Требование не должно содержать неизмеримых формулировок</a:t>
            </a:r>
          </a:p>
          <a:p>
            <a:pPr marL="0" lvl="1" indent="0">
              <a:buNone/>
            </a:pPr>
            <a:endParaRPr lang="ru-RU" sz="1800" b="1" dirty="0"/>
          </a:p>
          <a:p>
            <a:pPr marL="0" lvl="1" indent="0">
              <a:buNone/>
            </a:pPr>
            <a:r>
              <a:rPr lang="ru-RU" sz="1800" b="1" dirty="0">
                <a:solidFill>
                  <a:srgbClr val="0070C0"/>
                </a:solidFill>
              </a:rPr>
              <a:t>Где и как проверяется</a:t>
            </a:r>
          </a:p>
          <a:p>
            <a:pPr marL="285750" lvl="1">
              <a:buFont typeface="Arial" pitchFamily="34" charset="0"/>
              <a:buChar char="•"/>
            </a:pPr>
            <a:r>
              <a:rPr lang="ru-RU" sz="1800" b="1" dirty="0"/>
              <a:t>Вычитываются все требования в функциональной и нефункциональной спецификации на предмет присутствия слов, которые не гарантируют измеримость</a:t>
            </a:r>
          </a:p>
          <a:p>
            <a:pPr marL="0" lvl="1" indent="0">
              <a:buNone/>
            </a:pPr>
            <a:r>
              <a:rPr lang="ru-RU" sz="1800" b="1" dirty="0">
                <a:solidFill>
                  <a:srgbClr val="0070C0"/>
                </a:solidFill>
              </a:rPr>
              <a:t>Пример слов:</a:t>
            </a:r>
          </a:p>
          <a:p>
            <a:pPr marL="0" lvl="1" indent="0">
              <a:buNone/>
            </a:pPr>
            <a:r>
              <a:rPr lang="ru-RU" sz="1800" b="1" dirty="0"/>
              <a:t>Легко, лучше чем, более эффективно, качественно, максимально, минимально</a:t>
            </a:r>
          </a:p>
          <a:p>
            <a:pPr marL="0" lvl="1" indent="0">
              <a:buNone/>
            </a:pPr>
            <a:r>
              <a:rPr lang="en-US" sz="1800" b="1" dirty="0"/>
              <a:t>Acceptable, adequate, as much as, between, depends on, better, faster, should work fine, where appropriate</a:t>
            </a:r>
            <a:r>
              <a:rPr lang="ru-RU" sz="1800" b="1" dirty="0"/>
              <a:t> </a:t>
            </a:r>
          </a:p>
          <a:p>
            <a:pPr marL="342900" lvl="1" indent="-342900">
              <a:buAutoNum type="arabicParenR"/>
            </a:pPr>
            <a:endParaRPr lang="ru-RU" sz="1800" b="1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ru-RU" sz="1800" b="1" dirty="0"/>
          </a:p>
          <a:p>
            <a:pPr marL="0" indent="0">
              <a:buNone/>
            </a:pPr>
            <a:endParaRPr lang="ru-RU" sz="2600" dirty="0">
              <a:solidFill>
                <a:srgbClr val="0070C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76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SDLC (Software Development Life Cycle)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0070C0"/>
                </a:solidFill>
              </a:rPr>
              <a:t>SDLC (Software Development Life Cycle)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Модели жизненного цикла ПО 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Методологии разработки информационных систем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Определение термина «Тестирование ПО»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QC, Verification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Validation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Роли в проектной команде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Артефакты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Анализ требований к программному обеспечению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879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ru-RU" sz="2800" b="1" dirty="0"/>
              <a:t>Анализ требований к программному обеспечению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ctr">
              <a:buNone/>
            </a:pPr>
            <a:r>
              <a:rPr lang="ru-RU" sz="2400" b="1" dirty="0">
                <a:solidFill>
                  <a:srgbClr val="0070C0"/>
                </a:solidFill>
              </a:rPr>
              <a:t>Тестируемость</a:t>
            </a:r>
          </a:p>
          <a:p>
            <a:pPr marL="285750" lvl="1">
              <a:buFont typeface="Arial" pitchFamily="34" charset="0"/>
              <a:buChar char="•"/>
            </a:pPr>
            <a:r>
              <a:rPr lang="ru-RU" sz="1800" b="1" dirty="0"/>
              <a:t>Требование должно быть сформулировано так, что бы тестировщик, прочитав его, смог написать тест кейс, который протестирует данное требование</a:t>
            </a:r>
          </a:p>
          <a:p>
            <a:pPr marL="0" lvl="1" indent="0">
              <a:buNone/>
            </a:pPr>
            <a:r>
              <a:rPr lang="ru-RU" sz="1800" b="1" dirty="0">
                <a:solidFill>
                  <a:srgbClr val="0070C0"/>
                </a:solidFill>
              </a:rPr>
              <a:t>Где и как проверяется</a:t>
            </a:r>
          </a:p>
          <a:p>
            <a:pPr marL="285750" lvl="1">
              <a:buFont typeface="Arial" pitchFamily="34" charset="0"/>
              <a:buChar char="•"/>
            </a:pPr>
            <a:r>
              <a:rPr lang="ru-RU" sz="1800" b="1" dirty="0"/>
              <a:t>Совокупность измеримости и понятности в сочетанием с доступными механизмами проверки</a:t>
            </a:r>
          </a:p>
          <a:p>
            <a:pPr marL="0" lvl="1" indent="0">
              <a:buNone/>
            </a:pPr>
            <a:r>
              <a:rPr lang="ru-RU" sz="1800" b="1" dirty="0">
                <a:solidFill>
                  <a:srgbClr val="0070C0"/>
                </a:solidFill>
              </a:rPr>
              <a:t>Пример:</a:t>
            </a:r>
          </a:p>
          <a:p>
            <a:pPr marL="0" lvl="1" indent="0">
              <a:buNone/>
            </a:pPr>
            <a:r>
              <a:rPr lang="ru-RU" sz="1800" b="1" dirty="0"/>
              <a:t>Зерно монитора </a:t>
            </a:r>
            <a:r>
              <a:rPr lang="en-US" sz="1800" b="1" dirty="0"/>
              <a:t>Samsung </a:t>
            </a:r>
            <a:r>
              <a:rPr lang="en-US" sz="1800" b="1" dirty="0" err="1"/>
              <a:t>SyncMaster</a:t>
            </a:r>
            <a:r>
              <a:rPr lang="en-US" sz="1800" b="1" dirty="0"/>
              <a:t> S27B350 </a:t>
            </a:r>
            <a:r>
              <a:rPr lang="ru-RU" sz="1800" b="1" dirty="0"/>
              <a:t>должно составлять 0,23 мм</a:t>
            </a:r>
          </a:p>
          <a:p>
            <a:pPr marL="342900" lvl="1" indent="-342900">
              <a:buAutoNum type="arabicParenR"/>
            </a:pPr>
            <a:endParaRPr lang="ru-RU" sz="1800" b="1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ru-RU" sz="1800" b="1" dirty="0"/>
          </a:p>
          <a:p>
            <a:pPr marL="0" indent="0">
              <a:buNone/>
            </a:pPr>
            <a:endParaRPr lang="ru-RU" sz="2600" dirty="0">
              <a:solidFill>
                <a:srgbClr val="0070C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442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ru-RU" sz="2800" b="1" dirty="0"/>
              <a:t>Анализ требований к программному обеспечению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ctr">
              <a:buNone/>
            </a:pPr>
            <a:r>
              <a:rPr lang="ru-RU" sz="2400" b="1" dirty="0">
                <a:solidFill>
                  <a:srgbClr val="0070C0"/>
                </a:solidFill>
              </a:rPr>
              <a:t>Непротиворечивость </a:t>
            </a:r>
          </a:p>
          <a:p>
            <a:pPr marL="285750" lvl="1">
              <a:buFont typeface="Arial" pitchFamily="34" charset="0"/>
              <a:buChar char="•"/>
            </a:pPr>
            <a:r>
              <a:rPr lang="ru-RU" sz="1800" b="1" dirty="0"/>
              <a:t>Требование не должно противоречить другим требованиям</a:t>
            </a:r>
          </a:p>
          <a:p>
            <a:pPr marL="0" lvl="1" indent="0">
              <a:buNone/>
            </a:pPr>
            <a:r>
              <a:rPr lang="ru-RU" sz="1800" b="1" dirty="0">
                <a:solidFill>
                  <a:srgbClr val="0070C0"/>
                </a:solidFill>
              </a:rPr>
              <a:t>Где и как проверяется</a:t>
            </a:r>
          </a:p>
          <a:p>
            <a:pPr marL="285750" lvl="1">
              <a:buFont typeface="Arial" pitchFamily="34" charset="0"/>
              <a:buChar char="•"/>
            </a:pPr>
            <a:r>
              <a:rPr lang="ru-RU" sz="1800" b="1" dirty="0"/>
              <a:t>Вычитывание спецификаций</a:t>
            </a:r>
          </a:p>
          <a:p>
            <a:pPr marL="0" lvl="1" indent="0">
              <a:buNone/>
            </a:pPr>
            <a:r>
              <a:rPr lang="ru-RU" sz="1800" b="1" dirty="0">
                <a:solidFill>
                  <a:srgbClr val="0070C0"/>
                </a:solidFill>
              </a:rPr>
              <a:t>Пример:</a:t>
            </a:r>
          </a:p>
          <a:p>
            <a:pPr marL="342900" lvl="1" indent="-342900">
              <a:buAutoNum type="arabicParenR"/>
            </a:pPr>
            <a:r>
              <a:rPr lang="ru-RU" sz="1800" b="1" dirty="0"/>
              <a:t>Столешница должна быть прямоугольной формы</a:t>
            </a:r>
          </a:p>
          <a:p>
            <a:pPr marL="342900" lvl="1" indent="-342900">
              <a:buAutoNum type="arabicParenR"/>
            </a:pPr>
            <a:r>
              <a:rPr lang="ru-RU" sz="1800" b="1" dirty="0"/>
              <a:t>Радиус столешницы в зависимости от модели колеблется от 80 см до 1,5 м</a:t>
            </a:r>
          </a:p>
          <a:p>
            <a:pPr marL="342900" lvl="1" indent="-342900">
              <a:buAutoNum type="arabicParenR"/>
            </a:pPr>
            <a:endParaRPr lang="ru-RU" sz="1800" b="1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ru-RU" sz="1800" b="1" dirty="0"/>
          </a:p>
          <a:p>
            <a:pPr marL="0" indent="0">
              <a:buNone/>
            </a:pPr>
            <a:endParaRPr lang="ru-RU" sz="2600" dirty="0">
              <a:solidFill>
                <a:srgbClr val="0070C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7568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ru-RU" sz="2800" b="1" dirty="0"/>
              <a:t>Домашнее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127"/>
            <a:ext cx="8229600" cy="5303613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br>
              <a:rPr lang="ru-RU" sz="1600" dirty="0">
                <a:latin typeface="+mj-lt"/>
              </a:rPr>
            </a:br>
            <a:r>
              <a:rPr lang="en-US" sz="1600" dirty="0">
                <a:latin typeface="+mj-lt"/>
              </a:rPr>
              <a:t>1</a:t>
            </a:r>
            <a:r>
              <a:rPr lang="ru-RU" sz="1600" dirty="0">
                <a:latin typeface="+mj-lt"/>
              </a:rPr>
              <a:t>) </a:t>
            </a:r>
            <a:r>
              <a:rPr lang="ru-RU" sz="2000" dirty="0">
                <a:latin typeface="+mj-lt"/>
              </a:rPr>
              <a:t>Прочитать про модели жизненного цикла ПО на слайде 8 – сделать сравнительную </a:t>
            </a:r>
            <a:r>
              <a:rPr lang="en-US" sz="2000" dirty="0">
                <a:latin typeface="+mj-lt"/>
              </a:rPr>
              <a:t> </a:t>
            </a:r>
            <a:r>
              <a:rPr lang="ru-RU" sz="2000" dirty="0">
                <a:latin typeface="+mj-lt"/>
              </a:rPr>
              <a:t>презентацию</a:t>
            </a:r>
            <a:r>
              <a:rPr lang="en-US" sz="2000" dirty="0">
                <a:latin typeface="+mj-lt"/>
              </a:rPr>
              <a:t>.</a:t>
            </a:r>
            <a:r>
              <a:rPr lang="ru-RU" sz="2000" dirty="0">
                <a:latin typeface="+mj-lt"/>
              </a:rPr>
              <a:t> В презентации должны быть – Заглавный слайд, Содержание, Описание методологий с картинками, плюсы и минусы методологий, сравнительная подытоживающая таблица</a:t>
            </a:r>
            <a:endParaRPr lang="en-US" sz="2000" dirty="0">
              <a:latin typeface="+mj-lt"/>
            </a:endParaRPr>
          </a:p>
          <a:p>
            <a:pPr marL="0" lvl="1" indent="0">
              <a:buNone/>
            </a:pPr>
            <a:r>
              <a:rPr lang="ru-RU" sz="2000" dirty="0">
                <a:latin typeface="+mj-lt"/>
              </a:rPr>
              <a:t>формат – </a:t>
            </a:r>
            <a:r>
              <a:rPr lang="en-US" sz="2000" dirty="0">
                <a:latin typeface="+mj-lt"/>
              </a:rPr>
              <a:t>Microsoft Power Point, </a:t>
            </a:r>
            <a:br>
              <a:rPr lang="ru-RU" sz="2000" dirty="0">
                <a:latin typeface="+mj-lt"/>
              </a:rPr>
            </a:br>
            <a:r>
              <a:rPr lang="ru-RU" sz="2000" dirty="0">
                <a:latin typeface="+mj-lt"/>
              </a:rPr>
              <a:t>имя файла 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Methodologies_[Name]_[Surname].ppt</a:t>
            </a:r>
            <a:endParaRPr lang="ru-RU" sz="2000" dirty="0">
              <a:solidFill>
                <a:srgbClr val="00B0F0"/>
              </a:solidFill>
              <a:latin typeface="+mj-lt"/>
            </a:endParaRPr>
          </a:p>
          <a:p>
            <a:pPr marL="0" lvl="1" indent="0">
              <a:buNone/>
            </a:pPr>
            <a:r>
              <a:rPr lang="en-US" sz="2000" dirty="0">
                <a:latin typeface="+mj-lt"/>
              </a:rPr>
              <a:t>2) </a:t>
            </a:r>
            <a:r>
              <a:rPr lang="ru-RU" sz="2000" dirty="0">
                <a:latin typeface="+mj-lt"/>
              </a:rPr>
              <a:t>Перевести на английский язык слайд 14 из этого урока</a:t>
            </a:r>
            <a:br>
              <a:rPr lang="ru-RU" sz="2000" dirty="0">
                <a:latin typeface="+mj-lt"/>
              </a:rPr>
            </a:br>
            <a:r>
              <a:rPr lang="ru-RU" sz="2000" dirty="0">
                <a:latin typeface="+mj-lt"/>
              </a:rPr>
              <a:t>Формат - </a:t>
            </a:r>
            <a:r>
              <a:rPr lang="en-US" sz="2000" dirty="0">
                <a:latin typeface="+mj-lt"/>
              </a:rPr>
              <a:t>Microsoft Word, </a:t>
            </a:r>
            <a:br>
              <a:rPr lang="ru-RU" sz="2000" dirty="0">
                <a:latin typeface="+mj-lt"/>
              </a:rPr>
            </a:br>
            <a:r>
              <a:rPr lang="ru-RU" sz="2000" dirty="0">
                <a:latin typeface="+mj-lt"/>
              </a:rPr>
              <a:t>имя файла –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Slide_Translation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_[Name]_[Surname].doc</a:t>
            </a:r>
          </a:p>
          <a:p>
            <a:pPr marL="0" lvl="1" indent="0">
              <a:buNone/>
            </a:pPr>
            <a:r>
              <a:rPr lang="en-US" sz="2000" dirty="0">
                <a:latin typeface="+mj-lt"/>
              </a:rPr>
              <a:t>3) </a:t>
            </a:r>
            <a:r>
              <a:rPr lang="ru-RU" sz="2000" dirty="0">
                <a:latin typeface="+mj-lt"/>
              </a:rPr>
              <a:t>Прочитать и проанализировать презентацию по тестированию </a:t>
            </a:r>
            <a:r>
              <a:rPr lang="ru-RU" sz="2000">
                <a:latin typeface="+mj-lt"/>
              </a:rPr>
              <a:t>требований из файла </a:t>
            </a:r>
            <a:r>
              <a:rPr lang="en-US" sz="2000">
                <a:latin typeface="+mj-lt"/>
              </a:rPr>
              <a:t>Testing</a:t>
            </a:r>
            <a:r>
              <a:rPr lang="en-US" sz="2000" dirty="0" err="1">
                <a:latin typeface="+mj-lt"/>
              </a:rPr>
              <a:t>_The_Requirements.pdf</a:t>
            </a:r>
            <a:r>
              <a:rPr lang="en-US" sz="2000" dirty="0">
                <a:latin typeface="+mj-lt"/>
              </a:rPr>
              <a:t>,</a:t>
            </a:r>
            <a:r>
              <a:rPr lang="ru-RU" sz="2000" dirty="0">
                <a:latin typeface="+mj-lt"/>
              </a:rPr>
              <a:t> эти знания важны для выполнения 4-го задания. В рамках этой задачи прошу </a:t>
            </a:r>
            <a:r>
              <a:rPr lang="en-US" sz="2000" dirty="0">
                <a:latin typeface="+mj-lt"/>
              </a:rPr>
              <a:t> </a:t>
            </a:r>
            <a:r>
              <a:rPr lang="ru-RU" sz="2000" dirty="0">
                <a:latin typeface="+mj-lt"/>
              </a:rPr>
              <a:t>перевести слайды 24 и 25 на русский или украинский язык</a:t>
            </a:r>
          </a:p>
          <a:p>
            <a:pPr marL="0" lvl="1" indent="0">
              <a:buNone/>
            </a:pPr>
            <a:r>
              <a:rPr lang="ru-RU" sz="2000" dirty="0">
                <a:latin typeface="+mj-lt"/>
              </a:rPr>
              <a:t>Формат - </a:t>
            </a:r>
            <a:r>
              <a:rPr lang="en-US" sz="2000" dirty="0">
                <a:latin typeface="+mj-lt"/>
              </a:rPr>
              <a:t>Microsoft Word, </a:t>
            </a:r>
            <a:br>
              <a:rPr lang="ru-RU" sz="2000" dirty="0">
                <a:latin typeface="+mj-lt"/>
              </a:rPr>
            </a:br>
            <a:r>
              <a:rPr lang="ru-RU" sz="2000" dirty="0">
                <a:latin typeface="+mj-lt"/>
              </a:rPr>
              <a:t>имя файла – 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Requirements _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Slide_Translation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_[Name]_[Surname].doc</a:t>
            </a:r>
            <a:endParaRPr lang="ru-RU" sz="2000" dirty="0">
              <a:solidFill>
                <a:srgbClr val="00B0F0"/>
              </a:solidFill>
              <a:latin typeface="+mj-lt"/>
            </a:endParaRPr>
          </a:p>
          <a:p>
            <a:pPr marL="0" lvl="1" indent="0">
              <a:buNone/>
            </a:pPr>
            <a:endParaRPr lang="en-US" sz="1600" b="1" dirty="0">
              <a:solidFill>
                <a:srgbClr val="0070C0"/>
              </a:solidFill>
              <a:latin typeface="+mj-lt"/>
            </a:endParaRPr>
          </a:p>
          <a:p>
            <a:pPr marL="0" lvl="1" indent="0">
              <a:buNone/>
            </a:pPr>
            <a:endParaRPr lang="ru-RU" sz="16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7885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ru-RU" sz="2800" b="1" dirty="0"/>
              <a:t>Домашнее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127"/>
            <a:ext cx="8229600" cy="5303613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ru-RU" sz="1500" b="1" dirty="0">
                <a:latin typeface="+mj-lt"/>
              </a:rPr>
              <a:t>4) </a:t>
            </a:r>
            <a:r>
              <a:rPr lang="uk-UA" sz="1400" dirty="0" err="1"/>
              <a:t>Представьте</a:t>
            </a:r>
            <a:r>
              <a:rPr lang="uk-UA" sz="1400" dirty="0"/>
              <a:t> себе </a:t>
            </a:r>
            <a:r>
              <a:rPr lang="uk-UA" sz="1400" dirty="0" err="1"/>
              <a:t>ситуацию</a:t>
            </a:r>
            <a:r>
              <a:rPr lang="uk-UA" sz="1400" dirty="0"/>
              <a:t>: </a:t>
            </a:r>
            <a:r>
              <a:rPr lang="uk-UA" sz="1400" dirty="0" err="1"/>
              <a:t>вы</a:t>
            </a:r>
            <a:r>
              <a:rPr lang="uk-UA" sz="1400" dirty="0"/>
              <a:t> </a:t>
            </a:r>
            <a:r>
              <a:rPr lang="uk-UA" sz="1400" dirty="0" err="1"/>
              <a:t>создаете</a:t>
            </a:r>
            <a:r>
              <a:rPr lang="uk-UA" sz="1400" dirty="0"/>
              <a:t> </a:t>
            </a:r>
            <a:r>
              <a:rPr lang="uk-UA" sz="1400" dirty="0" err="1"/>
              <a:t>новый</a:t>
            </a:r>
            <a:r>
              <a:rPr lang="uk-UA" sz="1400" dirty="0"/>
              <a:t> </a:t>
            </a:r>
            <a:r>
              <a:rPr lang="uk-UA" sz="1400" dirty="0" err="1"/>
              <a:t>кулер</a:t>
            </a:r>
            <a:r>
              <a:rPr lang="uk-UA" sz="1400" dirty="0"/>
              <a:t>. </a:t>
            </a:r>
            <a:r>
              <a:rPr lang="uk-UA" sz="1400" dirty="0" err="1"/>
              <a:t>Совсем</a:t>
            </a:r>
            <a:r>
              <a:rPr lang="uk-UA" sz="1400" dirty="0"/>
              <a:t> </a:t>
            </a:r>
            <a:r>
              <a:rPr lang="uk-UA" sz="1400" dirty="0" err="1"/>
              <a:t>новая</a:t>
            </a:r>
            <a:r>
              <a:rPr lang="uk-UA" sz="1400" dirty="0"/>
              <a:t> модель, на </a:t>
            </a:r>
            <a:r>
              <a:rPr lang="uk-UA" sz="1400" dirty="0" err="1"/>
              <a:t>рынке</a:t>
            </a:r>
            <a:r>
              <a:rPr lang="uk-UA" sz="1400" dirty="0"/>
              <a:t> таких </a:t>
            </a:r>
            <a:r>
              <a:rPr lang="uk-UA" sz="1400" dirty="0" err="1"/>
              <a:t>еще</a:t>
            </a:r>
            <a:r>
              <a:rPr lang="uk-UA" sz="1400" dirty="0"/>
              <a:t> </a:t>
            </a:r>
            <a:r>
              <a:rPr lang="uk-UA" sz="1400" dirty="0" err="1"/>
              <a:t>нет</a:t>
            </a:r>
            <a:r>
              <a:rPr lang="uk-UA" sz="1400" dirty="0"/>
              <a:t>. </a:t>
            </a:r>
            <a:r>
              <a:rPr lang="uk-UA" sz="1400" dirty="0" err="1"/>
              <a:t>Возможно</a:t>
            </a:r>
            <a:r>
              <a:rPr lang="uk-UA" sz="1400" dirty="0"/>
              <a:t>, он </a:t>
            </a:r>
            <a:r>
              <a:rPr lang="uk-UA" sz="1400" dirty="0" err="1"/>
              <a:t>умеет</a:t>
            </a:r>
            <a:r>
              <a:rPr lang="uk-UA" sz="1400" dirty="0"/>
              <a:t> воду в вино </a:t>
            </a:r>
            <a:r>
              <a:rPr lang="uk-UA" sz="1400" dirty="0" err="1"/>
              <a:t>превращать</a:t>
            </a:r>
            <a:r>
              <a:rPr lang="uk-UA" sz="1400" dirty="0"/>
              <a:t>, а </a:t>
            </a:r>
            <a:r>
              <a:rPr lang="uk-UA" sz="1400" dirty="0" err="1"/>
              <a:t>может</a:t>
            </a:r>
            <a:r>
              <a:rPr lang="uk-UA" sz="1400" dirty="0"/>
              <a:t> </a:t>
            </a:r>
            <a:r>
              <a:rPr lang="uk-UA" sz="1400" dirty="0" err="1"/>
              <a:t>умеет</a:t>
            </a:r>
            <a:r>
              <a:rPr lang="uk-UA" sz="1400" dirty="0"/>
              <a:t> </a:t>
            </a:r>
            <a:r>
              <a:rPr lang="uk-UA" sz="1400" dirty="0" err="1"/>
              <a:t>отправить</a:t>
            </a:r>
            <a:r>
              <a:rPr lang="uk-UA" sz="1400" dirty="0"/>
              <a:t> СМС в </a:t>
            </a:r>
            <a:r>
              <a:rPr lang="uk-UA" sz="1400" dirty="0" err="1"/>
              <a:t>компанию</a:t>
            </a:r>
            <a:r>
              <a:rPr lang="uk-UA" sz="1400" dirty="0"/>
              <a:t>, </a:t>
            </a:r>
            <a:r>
              <a:rPr lang="uk-UA" sz="1400" dirty="0" err="1"/>
              <a:t>когда</a:t>
            </a:r>
            <a:r>
              <a:rPr lang="uk-UA" sz="1400" dirty="0"/>
              <a:t> вода </a:t>
            </a:r>
            <a:r>
              <a:rPr lang="uk-UA" sz="1400" dirty="0" err="1"/>
              <a:t>заканчивается</a:t>
            </a:r>
            <a:r>
              <a:rPr lang="uk-UA" sz="1400" dirty="0"/>
              <a:t> – </a:t>
            </a:r>
            <a:r>
              <a:rPr lang="uk-UA" sz="1400" dirty="0" err="1"/>
              <a:t>ограничения</a:t>
            </a:r>
            <a:r>
              <a:rPr lang="uk-UA" sz="1400" dirty="0"/>
              <a:t> </a:t>
            </a:r>
            <a:r>
              <a:rPr lang="uk-UA" sz="1400" dirty="0" err="1"/>
              <a:t>только</a:t>
            </a:r>
            <a:r>
              <a:rPr lang="uk-UA" sz="1400" dirty="0"/>
              <a:t> в </a:t>
            </a:r>
            <a:r>
              <a:rPr lang="uk-UA" sz="1400" dirty="0" err="1"/>
              <a:t>Вашей</a:t>
            </a:r>
            <a:r>
              <a:rPr lang="uk-UA" sz="1400" dirty="0"/>
              <a:t> </a:t>
            </a:r>
            <a:r>
              <a:rPr lang="uk-UA" sz="1400" dirty="0" err="1"/>
              <a:t>фантазии</a:t>
            </a:r>
            <a:r>
              <a:rPr lang="uk-UA" sz="1400" dirty="0"/>
              <a:t>)</a:t>
            </a:r>
            <a:br>
              <a:rPr lang="uk-UA" sz="1400" dirty="0"/>
            </a:br>
            <a:r>
              <a:rPr lang="uk-UA" sz="1400" dirty="0"/>
              <a:t>Ваша задача – </a:t>
            </a:r>
            <a:r>
              <a:rPr lang="uk-UA" sz="1400" dirty="0" err="1"/>
              <a:t>создать</a:t>
            </a:r>
            <a:r>
              <a:rPr lang="uk-UA" sz="1400" dirty="0"/>
              <a:t> </a:t>
            </a:r>
            <a:r>
              <a:rPr lang="uk-UA" sz="1400" dirty="0" err="1"/>
              <a:t>требования</a:t>
            </a:r>
            <a:r>
              <a:rPr lang="uk-UA" sz="1400" dirty="0"/>
              <a:t> для нового </a:t>
            </a:r>
            <a:r>
              <a:rPr lang="uk-UA" sz="1400" dirty="0" err="1"/>
              <a:t>кулера</a:t>
            </a:r>
            <a:r>
              <a:rPr lang="uk-UA" sz="1400" dirty="0"/>
              <a:t>. </a:t>
            </a:r>
            <a:r>
              <a:rPr lang="uk-UA" sz="1400" dirty="0" err="1"/>
              <a:t>Эти</a:t>
            </a:r>
            <a:r>
              <a:rPr lang="uk-UA" sz="1400" dirty="0"/>
              <a:t> </a:t>
            </a:r>
            <a:r>
              <a:rPr lang="uk-UA" sz="1400" dirty="0" err="1"/>
              <a:t>требования</a:t>
            </a:r>
            <a:r>
              <a:rPr lang="uk-UA" sz="1400" dirty="0"/>
              <a:t> </a:t>
            </a:r>
            <a:r>
              <a:rPr lang="uk-UA" sz="1400" dirty="0" err="1"/>
              <a:t>далее</a:t>
            </a:r>
            <a:r>
              <a:rPr lang="uk-UA" sz="1400" dirty="0"/>
              <a:t> </a:t>
            </a:r>
            <a:r>
              <a:rPr lang="uk-UA" sz="1400" dirty="0" err="1"/>
              <a:t>уйдут</a:t>
            </a:r>
            <a:r>
              <a:rPr lang="uk-UA" sz="1400" dirty="0"/>
              <a:t> на завод, </a:t>
            </a:r>
            <a:r>
              <a:rPr lang="uk-UA" sz="1400" dirty="0" err="1"/>
              <a:t>где</a:t>
            </a:r>
            <a:r>
              <a:rPr lang="uk-UA" sz="1400" dirty="0"/>
              <a:t> </a:t>
            </a:r>
            <a:r>
              <a:rPr lang="uk-UA" sz="1400" dirty="0" err="1"/>
              <a:t>начнется</a:t>
            </a:r>
            <a:r>
              <a:rPr lang="uk-UA" sz="1400" dirty="0"/>
              <a:t> </a:t>
            </a:r>
            <a:r>
              <a:rPr lang="uk-UA" sz="1400" dirty="0" err="1"/>
              <a:t>серийное</a:t>
            </a:r>
            <a:r>
              <a:rPr lang="uk-UA" sz="1400" dirty="0"/>
              <a:t> </a:t>
            </a:r>
            <a:r>
              <a:rPr lang="uk-UA" sz="1400" dirty="0" err="1"/>
              <a:t>производство</a:t>
            </a:r>
            <a:r>
              <a:rPr lang="uk-UA" sz="1400" dirty="0"/>
              <a:t>.</a:t>
            </a:r>
            <a:br>
              <a:rPr lang="uk-UA" sz="1400" dirty="0"/>
            </a:br>
            <a:r>
              <a:rPr lang="uk-UA" sz="1400" dirty="0"/>
              <a:t> </a:t>
            </a:r>
            <a:br>
              <a:rPr lang="uk-UA" sz="1400" dirty="0"/>
            </a:br>
            <a:r>
              <a:rPr lang="uk-UA" sz="1400" b="1" dirty="0" err="1"/>
              <a:t>Как</a:t>
            </a:r>
            <a:r>
              <a:rPr lang="uk-UA" sz="1400" b="1" dirty="0"/>
              <a:t> </a:t>
            </a:r>
            <a:r>
              <a:rPr lang="uk-UA" sz="1400" b="1" dirty="0" err="1"/>
              <a:t>это</a:t>
            </a:r>
            <a:r>
              <a:rPr lang="uk-UA" sz="1400" b="1" dirty="0"/>
              <a:t> </a:t>
            </a:r>
            <a:r>
              <a:rPr lang="uk-UA" sz="1400" b="1" dirty="0" err="1"/>
              <a:t>должно</a:t>
            </a:r>
            <a:r>
              <a:rPr lang="uk-UA" sz="1400" b="1" dirty="0"/>
              <a:t> </a:t>
            </a:r>
            <a:r>
              <a:rPr lang="uk-UA" sz="1400" b="1" dirty="0" err="1"/>
              <a:t>выглядеть</a:t>
            </a:r>
            <a:r>
              <a:rPr lang="uk-UA" sz="1400" b="1" dirty="0"/>
              <a:t>:</a:t>
            </a:r>
            <a:br>
              <a:rPr lang="uk-UA" sz="1400" dirty="0"/>
            </a:br>
            <a:r>
              <a:rPr lang="uk-UA" sz="1400" dirty="0"/>
              <a:t>1) В листе </a:t>
            </a:r>
            <a:r>
              <a:rPr lang="en-GB" sz="1400" dirty="0"/>
              <a:t>Excel </a:t>
            </a:r>
            <a:r>
              <a:rPr lang="uk-UA" sz="1400" dirty="0"/>
              <a:t>в </a:t>
            </a:r>
            <a:r>
              <a:rPr lang="uk-UA" sz="1400" dirty="0" err="1"/>
              <a:t>ячейках</a:t>
            </a:r>
            <a:r>
              <a:rPr lang="uk-UA" sz="1400" dirty="0"/>
              <a:t> </a:t>
            </a:r>
            <a:r>
              <a:rPr lang="en-GB" sz="1400" dirty="0"/>
              <a:t>A2 ... A10, </a:t>
            </a:r>
            <a:r>
              <a:rPr lang="uk-UA" sz="1400" dirty="0" err="1"/>
              <a:t>пожалуйста</a:t>
            </a:r>
            <a:r>
              <a:rPr lang="uk-UA" sz="1400" dirty="0"/>
              <a:t>, </a:t>
            </a:r>
            <a:r>
              <a:rPr lang="uk-UA" sz="1400" dirty="0" err="1"/>
              <a:t>напишите</a:t>
            </a:r>
            <a:r>
              <a:rPr lang="uk-UA" sz="1400" dirty="0"/>
              <a:t> </a:t>
            </a:r>
            <a:r>
              <a:rPr lang="uk-UA" sz="1400" dirty="0" err="1"/>
              <a:t>ваши</a:t>
            </a:r>
            <a:r>
              <a:rPr lang="uk-UA" sz="1400" dirty="0"/>
              <a:t> </a:t>
            </a:r>
            <a:r>
              <a:rPr lang="uk-UA" sz="1400" dirty="0" err="1"/>
              <a:t>требования</a:t>
            </a:r>
            <a:r>
              <a:rPr lang="uk-UA" sz="1400" dirty="0"/>
              <a:t>. </a:t>
            </a:r>
            <a:r>
              <a:rPr lang="uk-UA" sz="1400" dirty="0" err="1"/>
              <a:t>Обычно</a:t>
            </a:r>
            <a:r>
              <a:rPr lang="uk-UA" sz="1400" dirty="0"/>
              <a:t> </a:t>
            </a:r>
            <a:r>
              <a:rPr lang="uk-UA" sz="1400" dirty="0" err="1"/>
              <a:t>они</a:t>
            </a:r>
            <a:r>
              <a:rPr lang="uk-UA" sz="1400" dirty="0"/>
              <a:t> </a:t>
            </a:r>
            <a:r>
              <a:rPr lang="uk-UA" sz="1400" dirty="0" err="1"/>
              <a:t>содержат</a:t>
            </a:r>
            <a:r>
              <a:rPr lang="uk-UA" sz="1400" dirty="0"/>
              <a:t> 3 - 4 </a:t>
            </a:r>
            <a:r>
              <a:rPr lang="uk-UA" sz="1400" dirty="0" err="1"/>
              <a:t>предложений</a:t>
            </a:r>
            <a:r>
              <a:rPr lang="uk-UA" sz="1400" dirty="0"/>
              <a:t> </a:t>
            </a:r>
            <a:r>
              <a:rPr lang="uk-UA" sz="1400" dirty="0" err="1"/>
              <a:t>текста</a:t>
            </a:r>
            <a:r>
              <a:rPr lang="en-US" sz="1400" dirty="0"/>
              <a:t> </a:t>
            </a:r>
            <a:r>
              <a:rPr lang="ru-RU" sz="1400" dirty="0"/>
              <a:t>каждое</a:t>
            </a:r>
            <a:br>
              <a:rPr lang="uk-UA" sz="1400" dirty="0"/>
            </a:br>
            <a:r>
              <a:rPr lang="uk-UA" sz="1400" dirty="0"/>
              <a:t>2) в </a:t>
            </a:r>
            <a:r>
              <a:rPr lang="uk-UA" sz="1400" dirty="0" err="1"/>
              <a:t>ячейках</a:t>
            </a:r>
            <a:r>
              <a:rPr lang="uk-UA" sz="1400" dirty="0"/>
              <a:t> </a:t>
            </a:r>
            <a:r>
              <a:rPr lang="en-GB" sz="1400" dirty="0"/>
              <a:t>B</a:t>
            </a:r>
            <a:r>
              <a:rPr lang="ru-RU" sz="1400" dirty="0"/>
              <a:t>1</a:t>
            </a:r>
            <a:r>
              <a:rPr lang="en-GB" sz="1400" dirty="0"/>
              <a:t>, C</a:t>
            </a:r>
            <a:r>
              <a:rPr lang="ru-RU" sz="1400" dirty="0"/>
              <a:t>1</a:t>
            </a:r>
            <a:r>
              <a:rPr lang="en-GB" sz="1400" dirty="0"/>
              <a:t>, ..., G</a:t>
            </a:r>
            <a:r>
              <a:rPr lang="ru-RU" sz="1400" dirty="0"/>
              <a:t>1</a:t>
            </a:r>
            <a:r>
              <a:rPr lang="en-GB" sz="1400" dirty="0"/>
              <a:t> </a:t>
            </a:r>
            <a:r>
              <a:rPr lang="uk-UA" sz="1400" dirty="0"/>
              <a:t>вам </a:t>
            </a:r>
            <a:r>
              <a:rPr lang="uk-UA" sz="1400" dirty="0" err="1"/>
              <a:t>нужно</a:t>
            </a:r>
            <a:r>
              <a:rPr lang="uk-UA" sz="1400" dirty="0"/>
              <a:t> ввести </a:t>
            </a:r>
            <a:r>
              <a:rPr lang="uk-UA" sz="1400" dirty="0" err="1"/>
              <a:t>имена</a:t>
            </a:r>
            <a:r>
              <a:rPr lang="uk-UA" sz="1400" dirty="0"/>
              <a:t> </a:t>
            </a:r>
            <a:r>
              <a:rPr lang="uk-UA" sz="1400" dirty="0" err="1"/>
              <a:t>критериев</a:t>
            </a:r>
            <a:r>
              <a:rPr lang="uk-UA" sz="1400" dirty="0"/>
              <a:t> </a:t>
            </a:r>
            <a:r>
              <a:rPr lang="uk-UA" sz="1400" dirty="0" err="1"/>
              <a:t>требований</a:t>
            </a:r>
            <a:r>
              <a:rPr lang="uk-UA" sz="1400" dirty="0"/>
              <a:t> (</a:t>
            </a:r>
            <a:r>
              <a:rPr lang="uk-UA" sz="1400" dirty="0" err="1"/>
              <a:t>полнота</a:t>
            </a:r>
            <a:r>
              <a:rPr lang="uk-UA" sz="1400" dirty="0"/>
              <a:t> </a:t>
            </a:r>
            <a:r>
              <a:rPr lang="uk-UA" sz="1400" dirty="0" err="1"/>
              <a:t>понятность</a:t>
            </a:r>
            <a:r>
              <a:rPr lang="uk-UA" sz="1400" dirty="0"/>
              <a:t> </a:t>
            </a:r>
            <a:r>
              <a:rPr lang="uk-UA" sz="1400" dirty="0" err="1"/>
              <a:t>правильность</a:t>
            </a:r>
            <a:r>
              <a:rPr lang="uk-UA" sz="1400" dirty="0"/>
              <a:t> </a:t>
            </a:r>
            <a:r>
              <a:rPr lang="uk-UA" sz="1400" dirty="0" err="1"/>
              <a:t>тестируемость</a:t>
            </a:r>
            <a:r>
              <a:rPr lang="uk-UA" sz="1400" dirty="0"/>
              <a:t> </a:t>
            </a:r>
            <a:r>
              <a:rPr lang="uk-UA" sz="1400" dirty="0" err="1"/>
              <a:t>измеримость</a:t>
            </a:r>
            <a:r>
              <a:rPr lang="uk-UA" sz="1400" dirty="0"/>
              <a:t> </a:t>
            </a:r>
            <a:r>
              <a:rPr lang="uk-UA" sz="1400" dirty="0" err="1"/>
              <a:t>непротиворечивость</a:t>
            </a:r>
            <a:r>
              <a:rPr lang="uk-UA" sz="1400" dirty="0"/>
              <a:t>), </a:t>
            </a:r>
            <a:br>
              <a:rPr lang="uk-UA" sz="1400" dirty="0"/>
            </a:br>
            <a:r>
              <a:rPr lang="uk-UA" sz="1400" dirty="0"/>
              <a:t>3) </a:t>
            </a:r>
            <a:r>
              <a:rPr lang="uk-UA" sz="1400" dirty="0" err="1"/>
              <a:t>Затем</a:t>
            </a:r>
            <a:r>
              <a:rPr lang="uk-UA" sz="1400" dirty="0"/>
              <a:t> на </a:t>
            </a:r>
            <a:r>
              <a:rPr lang="uk-UA" sz="1400" dirty="0" err="1"/>
              <a:t>пересечении</a:t>
            </a:r>
            <a:r>
              <a:rPr lang="uk-UA" sz="1400" dirty="0"/>
              <a:t> </a:t>
            </a:r>
            <a:r>
              <a:rPr lang="uk-UA" sz="1400" dirty="0" err="1"/>
              <a:t>требования</a:t>
            </a:r>
            <a:r>
              <a:rPr lang="uk-UA" sz="1400" dirty="0"/>
              <a:t> </a:t>
            </a:r>
            <a:r>
              <a:rPr lang="uk-UA" sz="1400" dirty="0" err="1"/>
              <a:t>и</a:t>
            </a:r>
            <a:r>
              <a:rPr lang="uk-UA" sz="1400" dirty="0"/>
              <a:t> </a:t>
            </a:r>
            <a:r>
              <a:rPr lang="uk-UA" sz="1400" dirty="0" err="1"/>
              <a:t>критерия</a:t>
            </a:r>
            <a:r>
              <a:rPr lang="uk-UA" sz="1400" dirty="0"/>
              <a:t> в </a:t>
            </a:r>
            <a:r>
              <a:rPr lang="uk-UA" sz="1400" dirty="0" err="1"/>
              <a:t>ячейке</a:t>
            </a:r>
            <a:r>
              <a:rPr lang="uk-UA" sz="1400" dirty="0"/>
              <a:t> </a:t>
            </a:r>
            <a:r>
              <a:rPr lang="uk-UA" sz="1400" dirty="0" err="1"/>
              <a:t>вы</a:t>
            </a:r>
            <a:r>
              <a:rPr lang="uk-UA" sz="1400" dirty="0"/>
              <a:t> </a:t>
            </a:r>
            <a:r>
              <a:rPr lang="uk-UA" sz="1400" dirty="0" err="1"/>
              <a:t>пишите</a:t>
            </a:r>
            <a:r>
              <a:rPr lang="uk-UA" sz="1400" dirty="0"/>
              <a:t> либо «+», либо «-»,</a:t>
            </a:r>
            <a:br>
              <a:rPr lang="uk-UA" sz="1400" dirty="0"/>
            </a:br>
            <a:r>
              <a:rPr lang="uk-UA" sz="1400" dirty="0"/>
              <a:t> в </a:t>
            </a:r>
            <a:r>
              <a:rPr lang="uk-UA" sz="1400" dirty="0" err="1"/>
              <a:t>зависимости</a:t>
            </a:r>
            <a:r>
              <a:rPr lang="uk-UA" sz="1400" dirty="0"/>
              <a:t> от того, </a:t>
            </a:r>
            <a:r>
              <a:rPr lang="uk-UA" sz="1400" dirty="0" err="1"/>
              <a:t>соответствует</a:t>
            </a:r>
            <a:r>
              <a:rPr lang="uk-UA" sz="1400" dirty="0"/>
              <a:t> </a:t>
            </a:r>
            <a:r>
              <a:rPr lang="uk-UA" sz="1400" dirty="0" err="1"/>
              <a:t>ли</a:t>
            </a:r>
            <a:r>
              <a:rPr lang="uk-UA" sz="1400" dirty="0"/>
              <a:t> </a:t>
            </a:r>
            <a:r>
              <a:rPr lang="uk-UA" sz="1400" dirty="0" err="1"/>
              <a:t>требование</a:t>
            </a:r>
            <a:r>
              <a:rPr lang="uk-UA" sz="1400" dirty="0"/>
              <a:t> </a:t>
            </a:r>
            <a:r>
              <a:rPr lang="uk-UA" sz="1400" dirty="0" err="1"/>
              <a:t>критерию</a:t>
            </a:r>
            <a:r>
              <a:rPr lang="uk-UA" sz="1400" dirty="0"/>
              <a:t> </a:t>
            </a:r>
            <a:r>
              <a:rPr lang="uk-UA" sz="1400" dirty="0" err="1"/>
              <a:t>или</a:t>
            </a:r>
            <a:r>
              <a:rPr lang="uk-UA" sz="1400" dirty="0"/>
              <a:t> </a:t>
            </a:r>
            <a:r>
              <a:rPr lang="uk-UA" sz="1400" dirty="0" err="1"/>
              <a:t>нет</a:t>
            </a:r>
            <a:r>
              <a:rPr lang="uk-UA" sz="1400" dirty="0"/>
              <a:t>. Прямо в </a:t>
            </a:r>
            <a:r>
              <a:rPr lang="uk-UA" sz="1400" dirty="0" err="1"/>
              <a:t>этой</a:t>
            </a:r>
            <a:r>
              <a:rPr lang="uk-UA" sz="1400" dirty="0"/>
              <a:t> </a:t>
            </a:r>
            <a:r>
              <a:rPr lang="uk-UA" sz="1400" dirty="0" err="1"/>
              <a:t>ячейке</a:t>
            </a:r>
            <a:r>
              <a:rPr lang="uk-UA" sz="1400" dirty="0"/>
              <a:t> вам </a:t>
            </a:r>
            <a:r>
              <a:rPr lang="uk-UA" sz="1400" dirty="0" err="1"/>
              <a:t>нужно</a:t>
            </a:r>
            <a:r>
              <a:rPr lang="uk-UA" sz="1400" dirty="0"/>
              <a:t> кратко </a:t>
            </a:r>
            <a:r>
              <a:rPr lang="uk-UA" sz="1400" dirty="0" err="1"/>
              <a:t>рассказать</a:t>
            </a:r>
            <a:r>
              <a:rPr lang="uk-UA" sz="1400" dirty="0"/>
              <a:t>, </a:t>
            </a:r>
            <a:r>
              <a:rPr lang="uk-UA" sz="1400" dirty="0" err="1"/>
              <a:t>почему</a:t>
            </a:r>
            <a:r>
              <a:rPr lang="uk-UA" sz="1400" dirty="0"/>
              <a:t> </a:t>
            </a:r>
            <a:r>
              <a:rPr lang="uk-UA" sz="1400" dirty="0" err="1"/>
              <a:t>это</a:t>
            </a:r>
            <a:r>
              <a:rPr lang="uk-UA" sz="1400" dirty="0"/>
              <a:t> так.</a:t>
            </a:r>
            <a:br>
              <a:rPr lang="uk-UA" sz="1400" dirty="0"/>
            </a:br>
            <a:r>
              <a:rPr lang="uk-UA" sz="1400" dirty="0" err="1"/>
              <a:t>Всего</a:t>
            </a:r>
            <a:r>
              <a:rPr lang="uk-UA" sz="1400" dirty="0"/>
              <a:t> 9 </a:t>
            </a:r>
            <a:r>
              <a:rPr lang="uk-UA" sz="1400" dirty="0" err="1"/>
              <a:t>требований</a:t>
            </a:r>
            <a:r>
              <a:rPr lang="ru-RU" sz="1400" dirty="0">
                <a:latin typeface="+mj-lt"/>
              </a:rPr>
              <a:t> </a:t>
            </a:r>
          </a:p>
          <a:p>
            <a:pPr marL="285750" lvl="1">
              <a:buFontTx/>
              <a:buChar char="-"/>
            </a:pPr>
            <a:r>
              <a:rPr lang="ru-RU" sz="1400" dirty="0">
                <a:latin typeface="+mj-lt"/>
              </a:rPr>
              <a:t>Удовлетворяют всем критериями (3 требования)</a:t>
            </a:r>
          </a:p>
          <a:p>
            <a:pPr marL="285750" lvl="1">
              <a:buFontTx/>
              <a:buChar char="-"/>
            </a:pPr>
            <a:r>
              <a:rPr lang="ru-RU" sz="1400" dirty="0">
                <a:latin typeface="+mj-lt"/>
              </a:rPr>
              <a:t>Не удовлетворяют каждому из критериев (по одному требованию на каждый критерий)</a:t>
            </a:r>
          </a:p>
          <a:p>
            <a:pPr marL="0" lvl="1" indent="0">
              <a:buNone/>
            </a:pPr>
            <a:r>
              <a:rPr lang="ru-RU" sz="1400" dirty="0">
                <a:latin typeface="+mj-lt"/>
              </a:rPr>
              <a:t>Формат - </a:t>
            </a:r>
            <a:r>
              <a:rPr lang="en-US" sz="1400" dirty="0">
                <a:latin typeface="+mj-lt"/>
              </a:rPr>
              <a:t>Microsoft Excel, </a:t>
            </a:r>
            <a:r>
              <a:rPr lang="ru-RU" sz="1400" dirty="0">
                <a:latin typeface="+mj-lt"/>
              </a:rPr>
              <a:t>имя файла – </a:t>
            </a:r>
            <a:r>
              <a:rPr lang="en-US" sz="1400" dirty="0" err="1">
                <a:solidFill>
                  <a:srgbClr val="00B0F0"/>
                </a:solidFill>
                <a:latin typeface="+mj-lt"/>
              </a:rPr>
              <a:t>Cooler_Requirements</a:t>
            </a:r>
            <a:r>
              <a:rPr lang="en-US" sz="1400" dirty="0">
                <a:solidFill>
                  <a:srgbClr val="00B0F0"/>
                </a:solidFill>
                <a:latin typeface="+mj-lt"/>
              </a:rPr>
              <a:t>_[Name]_[Surname].</a:t>
            </a:r>
            <a:r>
              <a:rPr lang="en-US" sz="1400" dirty="0" err="1">
                <a:solidFill>
                  <a:srgbClr val="00B0F0"/>
                </a:solidFill>
                <a:latin typeface="+mj-lt"/>
              </a:rPr>
              <a:t>xls</a:t>
            </a:r>
            <a:endParaRPr lang="en-US" sz="1400" dirty="0">
              <a:solidFill>
                <a:srgbClr val="00B0F0"/>
              </a:solidFill>
              <a:latin typeface="+mj-lt"/>
            </a:endParaRPr>
          </a:p>
          <a:p>
            <a:pPr marL="0" lvl="1" indent="0">
              <a:buNone/>
            </a:pPr>
            <a:r>
              <a:rPr lang="ru-RU" sz="1400" b="1" dirty="0">
                <a:solidFill>
                  <a:srgbClr val="0070C0"/>
                </a:solidFill>
                <a:latin typeface="+mj-lt"/>
              </a:rPr>
              <a:t>Подсказка: </a:t>
            </a:r>
            <a:r>
              <a:rPr lang="ru-RU" sz="1400" dirty="0"/>
              <a:t>Источником вдохновения для создания требований могут служить инструкции по использованию кулера. Например </a:t>
            </a:r>
            <a:br>
              <a:rPr lang="ru-RU" sz="1400" dirty="0"/>
            </a:br>
            <a:r>
              <a:rPr lang="en-GB" sz="1400" dirty="0">
                <a:hlinkClick r:id="rId3"/>
              </a:rPr>
              <a:t>https://peivoda.ua/instrukciya-kulera-dlya-vody-ecotronic-ecotronic-h1-l/</a:t>
            </a:r>
            <a:br>
              <a:rPr lang="ru-RU" sz="1400" dirty="0"/>
            </a:br>
            <a:r>
              <a:rPr lang="en-GB" sz="1400" dirty="0">
                <a:hlinkClick r:id="rId4"/>
              </a:rPr>
              <a:t>https://aqua-club.com.ua/public/user_files/8/3/9/9/%D0%98%D0%BD%D1%81%D1%82%D1%80%D1%83%D0%BA%D1%86%D0%B8%D1%8F%20HotFrost%20V400BS.pdf</a:t>
            </a:r>
            <a:endParaRPr lang="en-US" sz="1400" b="1" dirty="0">
              <a:solidFill>
                <a:srgbClr val="0070C0"/>
              </a:solidFill>
              <a:latin typeface="+mj-lt"/>
            </a:endParaRPr>
          </a:p>
          <a:p>
            <a:pPr marL="0" lvl="1" indent="0">
              <a:buNone/>
            </a:pPr>
            <a:endParaRPr lang="ru-RU" sz="16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45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SDLC (Software Development Life Cycle)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solidFill>
                  <a:srgbClr val="0070C0"/>
                </a:solidFill>
              </a:rPr>
              <a:t>Software Development Life Cycle - </a:t>
            </a:r>
            <a:r>
              <a:rPr lang="ru-RU" sz="2500" dirty="0">
                <a:solidFill>
                  <a:srgbClr val="0070C0"/>
                </a:solidFill>
              </a:rPr>
              <a:t>Жизненный цикл программного обеспечения (ПО) </a:t>
            </a:r>
            <a:r>
              <a:rPr lang="ru-RU" sz="2500" dirty="0"/>
              <a:t>— период времени, который начинается с момента принятия решения о необходимости создания программного продукта и заканчивается в момент его полного изъятия из эксплуатации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36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SDLC (Software Development Life Cycle)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700" dirty="0"/>
              <a:t>Основные стадии и этапы создания программного обеспечения:</a:t>
            </a:r>
          </a:p>
          <a:p>
            <a:pPr marL="0" indent="0">
              <a:buNone/>
            </a:pPr>
            <a:endParaRPr lang="ru-RU" sz="2300" dirty="0"/>
          </a:p>
          <a:p>
            <a:r>
              <a:rPr lang="ru-RU" sz="2300" dirty="0"/>
              <a:t>Разработка концепции к ПО</a:t>
            </a:r>
          </a:p>
          <a:p>
            <a:r>
              <a:rPr lang="ru-RU" sz="2300" dirty="0"/>
              <a:t>Формирование требований к ПО</a:t>
            </a:r>
          </a:p>
          <a:p>
            <a:r>
              <a:rPr lang="ru-RU" sz="2300" dirty="0"/>
              <a:t>Разработка</a:t>
            </a:r>
          </a:p>
          <a:p>
            <a:r>
              <a:rPr lang="ru-RU" sz="2300" dirty="0"/>
              <a:t>Тестирование</a:t>
            </a:r>
          </a:p>
          <a:p>
            <a:r>
              <a:rPr lang="ru-RU" sz="2300" dirty="0"/>
              <a:t>Ввод в эксплуатацию</a:t>
            </a:r>
          </a:p>
          <a:p>
            <a:r>
              <a:rPr lang="ru-RU" sz="2300" dirty="0"/>
              <a:t>Сопровождение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14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Модели жизненного цикла ПО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SDLC (Software Development Life Cycle)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ru-RU" dirty="0">
                <a:solidFill>
                  <a:srgbClr val="0070C0"/>
                </a:solidFill>
              </a:rPr>
              <a:t>Модели жизненного цикла ПО 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Методологии разработки информационных систем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Определение термина «Тестирование ПО»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QC, Verification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Validation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Роли и артефакты в проектной команде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Анализ требований к программному обеспечению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36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Модели жизненного цикла ПО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ru-RU" sz="8000" dirty="0"/>
              <a:t>Прошу самостоятельно </a:t>
            </a:r>
            <a:r>
              <a:rPr lang="ru-RU" sz="8000" dirty="0" err="1"/>
              <a:t>погуглить</a:t>
            </a:r>
            <a:r>
              <a:rPr lang="ru-RU" sz="8000" dirty="0"/>
              <a:t> на Википедии статьи</a:t>
            </a:r>
            <a:br>
              <a:rPr lang="ru-RU" sz="8000" dirty="0"/>
            </a:br>
            <a:endParaRPr lang="ru-RU" sz="8000" dirty="0"/>
          </a:p>
          <a:p>
            <a:pPr marL="0" indent="0">
              <a:buNone/>
            </a:pPr>
            <a:r>
              <a:rPr lang="ru-RU" sz="8800" b="1" dirty="0">
                <a:solidFill>
                  <a:srgbClr val="0070C0"/>
                </a:solidFill>
              </a:rPr>
              <a:t>Каскадная модель</a:t>
            </a:r>
          </a:p>
          <a:p>
            <a:pPr marL="0" indent="0">
              <a:buNone/>
            </a:pPr>
            <a:endParaRPr lang="ru-RU" sz="8800" dirty="0"/>
          </a:p>
          <a:p>
            <a:pPr marL="0" indent="0">
              <a:buNone/>
            </a:pPr>
            <a:r>
              <a:rPr lang="ru-RU" sz="8800" b="1" dirty="0">
                <a:solidFill>
                  <a:srgbClr val="0070C0"/>
                </a:solidFill>
              </a:rPr>
              <a:t>Итеративная модель</a:t>
            </a:r>
          </a:p>
          <a:p>
            <a:pPr marL="0" indent="0">
              <a:buNone/>
            </a:pPr>
            <a:br>
              <a:rPr lang="en-US" sz="8800" b="1" dirty="0">
                <a:solidFill>
                  <a:srgbClr val="0070C0"/>
                </a:solidFill>
              </a:rPr>
            </a:br>
            <a:r>
              <a:rPr lang="ru-RU" sz="8800" b="1" dirty="0">
                <a:solidFill>
                  <a:srgbClr val="0070C0"/>
                </a:solidFill>
              </a:rPr>
              <a:t>Спиральная модель</a:t>
            </a:r>
          </a:p>
          <a:p>
            <a:pPr marL="0" indent="0">
              <a:buNone/>
            </a:pPr>
            <a:br>
              <a:rPr lang="en-US" sz="8800" b="1" dirty="0">
                <a:solidFill>
                  <a:srgbClr val="0070C0"/>
                </a:solidFill>
              </a:rPr>
            </a:br>
            <a:r>
              <a:rPr lang="en-US" sz="8800" b="1" dirty="0">
                <a:solidFill>
                  <a:srgbClr val="0070C0"/>
                </a:solidFill>
              </a:rPr>
              <a:t>V- </a:t>
            </a:r>
            <a:r>
              <a:rPr lang="ru-RU" sz="8800" b="1" dirty="0">
                <a:solidFill>
                  <a:srgbClr val="0070C0"/>
                </a:solidFill>
              </a:rPr>
              <a:t>модель </a:t>
            </a:r>
            <a:br>
              <a:rPr lang="ru-RU" sz="8800" b="1" dirty="0">
                <a:solidFill>
                  <a:srgbClr val="0070C0"/>
                </a:solidFill>
              </a:rPr>
            </a:br>
            <a:br>
              <a:rPr lang="ru-RU" sz="8800" b="1" dirty="0">
                <a:solidFill>
                  <a:srgbClr val="0070C0"/>
                </a:solidFill>
              </a:rPr>
            </a:br>
            <a:r>
              <a:rPr lang="ru-RU" sz="8000" dirty="0"/>
              <a:t>В конце урока будет задание сделать презентацию</a:t>
            </a:r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81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ru-RU" sz="3600" b="1" dirty="0"/>
              <a:t>Методологии разработки ИС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SDLC (Software Development Life Cycle)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Модели жизненного цикла ПО </a:t>
            </a:r>
          </a:p>
          <a:p>
            <a:pPr>
              <a:buFont typeface="Wingdings" pitchFamily="2" charset="2"/>
              <a:buChar char="v"/>
            </a:pPr>
            <a:r>
              <a:rPr lang="ru-RU" dirty="0">
                <a:solidFill>
                  <a:srgbClr val="0070C0"/>
                </a:solidFill>
              </a:rPr>
              <a:t>Методологии разработки информационных систем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Определение термина «Тестирование ПО»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QC, Verification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Validation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Роли и артефакты в проектной команде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Анализ требований к программному обеспечению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0351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7093</TotalTime>
  <Words>3590</Words>
  <Application>Microsoft Macintosh PowerPoint</Application>
  <PresentationFormat>On-screen Show (4:3)</PresentationFormat>
  <Paragraphs>444</Paragraphs>
  <Slides>43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Segoe UI Light</vt:lpstr>
      <vt:lpstr>Wingdings</vt:lpstr>
      <vt:lpstr>Тема Office</vt:lpstr>
      <vt:lpstr>1_Тема Office</vt:lpstr>
      <vt:lpstr>Практический курс тестирования программного обеспечения Пробный урок</vt:lpstr>
      <vt:lpstr>Добро пожаловать в TestClub!</vt:lpstr>
      <vt:lpstr>Содержание</vt:lpstr>
      <vt:lpstr>SDLC (Software Development Life Cycle)</vt:lpstr>
      <vt:lpstr>SDLC (Software Development Life Cycle)</vt:lpstr>
      <vt:lpstr>SDLC (Software Development Life Cycle)</vt:lpstr>
      <vt:lpstr>Модели жизненного цикла ПО </vt:lpstr>
      <vt:lpstr>Модели жизненного цикла ПО </vt:lpstr>
      <vt:lpstr>Методологии разработки ИС </vt:lpstr>
      <vt:lpstr>Методологии разработки ИС </vt:lpstr>
      <vt:lpstr>Методологии разработки ИС </vt:lpstr>
      <vt:lpstr>Методологии разработки ИС </vt:lpstr>
      <vt:lpstr>Определение термина «Тестирование ПО»</vt:lpstr>
      <vt:lpstr>Определение термина «Тестирование ПО»</vt:lpstr>
      <vt:lpstr>QA vs QC, Verification vs Validation</vt:lpstr>
      <vt:lpstr>QA vs QC, Verification vs Validation</vt:lpstr>
      <vt:lpstr>QA vs QC, Verification vs Validation</vt:lpstr>
      <vt:lpstr>QA vs QC, Verification vs Validation</vt:lpstr>
      <vt:lpstr>QC Activities In English p.1</vt:lpstr>
      <vt:lpstr>QC Activities In English p.2</vt:lpstr>
      <vt:lpstr>QA vs QC, Verification vs Validation</vt:lpstr>
      <vt:lpstr>Роли и артефакты в проектной команде</vt:lpstr>
      <vt:lpstr>Роли и артефакты в проектной команде</vt:lpstr>
      <vt:lpstr>Роли и артефакты в проектной команде</vt:lpstr>
      <vt:lpstr>Роли и артефакты в проектной команде</vt:lpstr>
      <vt:lpstr>Роли и артефакты в проектной команде</vt:lpstr>
      <vt:lpstr>Роли и артефакты в проектной команде</vt:lpstr>
      <vt:lpstr>Роли и артефакты в проектной команде</vt:lpstr>
      <vt:lpstr>Анализ требований к программному обеспечению</vt:lpstr>
      <vt:lpstr>Анализ требований к программному обеспечению</vt:lpstr>
      <vt:lpstr>Анализ требований к программному обеспечению</vt:lpstr>
      <vt:lpstr>Анализ требований к программному обеспечению</vt:lpstr>
      <vt:lpstr>Анализ требований к программному обеспечению</vt:lpstr>
      <vt:lpstr>Анализ требований к программному обеспечению</vt:lpstr>
      <vt:lpstr>Анализ требований к программному обеспечению</vt:lpstr>
      <vt:lpstr>Анализ требований к программному обеспечению</vt:lpstr>
      <vt:lpstr>Анализ требований к программному обеспечению</vt:lpstr>
      <vt:lpstr>Анализ требований к программному обеспечению</vt:lpstr>
      <vt:lpstr>Анализ требований к программному обеспечению</vt:lpstr>
      <vt:lpstr>Анализ требований к программному обеспечению</vt:lpstr>
      <vt:lpstr>Анализ требований к программному обеспечению</vt:lpstr>
      <vt:lpstr>Домашнее задание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</dc:creator>
  <cp:lastModifiedBy>Maksiuta Sergii</cp:lastModifiedBy>
  <cp:revision>119</cp:revision>
  <dcterms:created xsi:type="dcterms:W3CDTF">2013-02-04T06:36:26Z</dcterms:created>
  <dcterms:modified xsi:type="dcterms:W3CDTF">2020-05-03T11:19:29Z</dcterms:modified>
</cp:coreProperties>
</file>