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69"/>
  </p:notesMasterIdLst>
  <p:handoutMasterIdLst>
    <p:handoutMasterId r:id="rId70"/>
  </p:handoutMasterIdLst>
  <p:sldIdLst>
    <p:sldId id="256" r:id="rId2"/>
    <p:sldId id="257" r:id="rId3"/>
    <p:sldId id="303" r:id="rId4"/>
    <p:sldId id="304" r:id="rId5"/>
    <p:sldId id="349" r:id="rId6"/>
    <p:sldId id="350" r:id="rId7"/>
    <p:sldId id="351" r:id="rId8"/>
    <p:sldId id="352" r:id="rId9"/>
    <p:sldId id="353" r:id="rId10"/>
    <p:sldId id="354" r:id="rId11"/>
    <p:sldId id="355" r:id="rId12"/>
    <p:sldId id="356" r:id="rId13"/>
    <p:sldId id="412"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414" r:id="rId44"/>
    <p:sldId id="387" r:id="rId45"/>
    <p:sldId id="388" r:id="rId46"/>
    <p:sldId id="389" r:id="rId47"/>
    <p:sldId id="390" r:id="rId48"/>
    <p:sldId id="413" r:id="rId49"/>
    <p:sldId id="391" r:id="rId50"/>
    <p:sldId id="392" r:id="rId51"/>
    <p:sldId id="393" r:id="rId52"/>
    <p:sldId id="394" r:id="rId53"/>
    <p:sldId id="395" r:id="rId54"/>
    <p:sldId id="396" r:id="rId55"/>
    <p:sldId id="398" r:id="rId56"/>
    <p:sldId id="399" r:id="rId57"/>
    <p:sldId id="400" r:id="rId58"/>
    <p:sldId id="401" r:id="rId59"/>
    <p:sldId id="403" r:id="rId60"/>
    <p:sldId id="402" r:id="rId61"/>
    <p:sldId id="404" r:id="rId62"/>
    <p:sldId id="405" r:id="rId63"/>
    <p:sldId id="406" r:id="rId64"/>
    <p:sldId id="407" r:id="rId65"/>
    <p:sldId id="408" r:id="rId66"/>
    <p:sldId id="409" r:id="rId67"/>
    <p:sldId id="415" r:id="rId6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8" autoAdjust="0"/>
    <p:restoredTop sz="94674"/>
  </p:normalViewPr>
  <p:slideViewPr>
    <p:cSldViewPr>
      <p:cViewPr varScale="1">
        <p:scale>
          <a:sx n="124" d="100"/>
          <a:sy n="124" d="100"/>
        </p:scale>
        <p:origin x="185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995D4A-A7EE-8D42-8094-F2013212D099}" type="datetime1">
              <a:rPr lang="en-US" smtClean="0"/>
              <a:t>9/8/20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D438FE-EF51-0347-B0D3-F6E09EE23A96}" type="slidenum">
              <a:rPr lang="ru-RU" smtClean="0"/>
              <a:t>‹#›</a:t>
            </a:fld>
            <a:endParaRPr lang="ru-RU"/>
          </a:p>
        </p:txBody>
      </p:sp>
    </p:spTree>
    <p:extLst>
      <p:ext uri="{BB962C8B-B14F-4D97-AF65-F5344CB8AC3E}">
        <p14:creationId xmlns:p14="http://schemas.microsoft.com/office/powerpoint/2010/main" val="4217035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6A219-D0CA-824E-89CD-BAC4A70D8A37}" type="datetime1">
              <a:rPr lang="en-US" smtClean="0"/>
              <a:t>9/8/20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55924-8D31-4919-B053-3334A69FCCBC}" type="slidenum">
              <a:rPr lang="ru-RU" smtClean="0"/>
              <a:t>‹#›</a:t>
            </a:fld>
            <a:endParaRPr lang="ru-RU"/>
          </a:p>
        </p:txBody>
      </p:sp>
    </p:spTree>
    <p:extLst>
      <p:ext uri="{BB962C8B-B14F-4D97-AF65-F5344CB8AC3E}">
        <p14:creationId xmlns:p14="http://schemas.microsoft.com/office/powerpoint/2010/main" val="1543633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altLang="zh-CN"/>
              <a:t>Образец заголовка</a:t>
            </a:r>
            <a:endParaRPr lang="zh-CN" altLang="en-US"/>
          </a:p>
        </p:txBody>
      </p:sp>
      <p:sp>
        <p:nvSpPr>
          <p:cNvPr id="3" name="Subtitle 2"/>
          <p:cNvSpPr>
            <a:spLocks noGrp="1"/>
          </p:cNvSpPr>
          <p:nvPr>
            <p:ph type="subTitle" idx="1"/>
          </p:nvPr>
        </p:nvSpPr>
        <p:spPr>
          <a:xfrm>
            <a:off x="1403648" y="2708920"/>
            <a:ext cx="6400800" cy="720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Образец подзаголовка</a:t>
            </a:r>
            <a:endParaRPr lang="zh-CN" alt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E86F32-3122-0842-AA3B-0067C0E24A33}" type="slidenum">
              <a:rPr lang="es-ES" smtClean="0"/>
              <a:pPr/>
              <a:t>‹#›</a:t>
            </a:fld>
            <a:endParaRPr lang="es-ES"/>
          </a:p>
        </p:txBody>
      </p:sp>
    </p:spTree>
    <p:extLst>
      <p:ext uri="{BB962C8B-B14F-4D97-AF65-F5344CB8AC3E}">
        <p14:creationId xmlns:p14="http://schemas.microsoft.com/office/powerpoint/2010/main" val="190374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Vertical Text Placeholder 2"/>
          <p:cNvSpPr>
            <a:spLocks noGrp="1"/>
          </p:cNvSpPr>
          <p:nvPr>
            <p:ph type="body" orient="vert" idx="1"/>
          </p:nvPr>
        </p:nvSpPr>
        <p:spPr/>
        <p:txBody>
          <a:bodyPr vert="eaVert"/>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7344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Образец заголовка</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69992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Content Placeholder 2"/>
          <p:cNvSpPr>
            <a:spLocks noGrp="1"/>
          </p:cNvSpPr>
          <p:nvPr>
            <p:ph idx="1"/>
          </p:nvPr>
        </p:nvSpPr>
        <p:spPr/>
        <p:txBody>
          <a:body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0511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Образец заголовка</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Образец текста</a:t>
            </a:r>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68534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9316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Образец заголовка</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6710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Образец заголовка</a:t>
            </a:r>
            <a:endParaRPr lang="zh-CN" alt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273866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1143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Образец заголовка</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4825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Образец заголовка</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Чтобы добавить рисунок, перетащите его на заполнитель или щелкните значок</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70939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Образец заголовка</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Образец текста</a:t>
            </a:r>
          </a:p>
          <a:p>
            <a:pPr lvl="1"/>
            <a:r>
              <a:rPr lang="en-US" altLang="zh-CN"/>
              <a:t>Второй уровень</a:t>
            </a:r>
          </a:p>
          <a:p>
            <a:pPr lvl="2"/>
            <a:r>
              <a:rPr lang="en-US" altLang="zh-CN"/>
              <a:t>Третий уровень</a:t>
            </a:r>
          </a:p>
          <a:p>
            <a:pPr lvl="3"/>
            <a:r>
              <a:rPr lang="en-US" altLang="zh-CN"/>
              <a:t>Четвертый уровень</a:t>
            </a:r>
          </a:p>
          <a:p>
            <a:pPr lvl="4"/>
            <a:r>
              <a:rPr lang="en-US" altLang="zh-CN"/>
              <a:t>Пятый уровень</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40603-FB99-4BDD-9E7F-AFB0ECD5D908}" type="slidenum">
              <a:rPr lang="ru-RU" smtClean="0"/>
              <a:t>‹#›</a:t>
            </a:fld>
            <a:endParaRPr lang="ru-RU"/>
          </a:p>
        </p:txBody>
      </p:sp>
    </p:spTree>
    <p:extLst>
      <p:ext uri="{BB962C8B-B14F-4D97-AF65-F5344CB8AC3E}">
        <p14:creationId xmlns:p14="http://schemas.microsoft.com/office/powerpoint/2010/main" val="963174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stclub.com.ua/"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t.ly/1ve5ir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it.ly/QPF4u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bit.ly/1szGMw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content.abt.com/documents/22103/wdp75_manual.pdf" TargetMode="External"/><Relationship Id="rId2" Type="http://schemas.openxmlformats.org/officeDocument/2006/relationships/hyperlink" Target="http://www.xmind.net/" TargetMode="External"/><Relationship Id="rId1" Type="http://schemas.openxmlformats.org/officeDocument/2006/relationships/slideLayout" Target="../slideLayouts/slideLayout2.xml"/><Relationship Id="rId4" Type="http://schemas.openxmlformats.org/officeDocument/2006/relationships/hyperlink" Target="http://www.softwaretestinghelp.com/requirements-traceability-matri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88640"/>
            <a:ext cx="7772400" cy="1470025"/>
          </a:xfrm>
        </p:spPr>
        <p:txBody>
          <a:bodyPr>
            <a:normAutofit fontScale="90000"/>
          </a:bodyPr>
          <a:lstStyle/>
          <a:p>
            <a:r>
              <a:rPr lang="ru-RU" dirty="0"/>
              <a:t>Практический курс тестирования программного обеспечения</a:t>
            </a:r>
            <a:br>
              <a:rPr lang="en-US" dirty="0"/>
            </a:br>
            <a:r>
              <a:rPr lang="uk-UA" sz="5600" b="1" dirty="0"/>
              <a:t>Урок </a:t>
            </a:r>
            <a:r>
              <a:rPr lang="en-US" sz="5600" b="1" dirty="0"/>
              <a:t>1</a:t>
            </a:r>
            <a:endParaRPr lang="ru-RU" sz="5600" b="1" dirty="0"/>
          </a:p>
        </p:txBody>
      </p:sp>
      <p:sp>
        <p:nvSpPr>
          <p:cNvPr id="3" name="Подзаголовок 2"/>
          <p:cNvSpPr>
            <a:spLocks noGrp="1"/>
          </p:cNvSpPr>
          <p:nvPr>
            <p:ph type="subTitle" idx="1"/>
          </p:nvPr>
        </p:nvSpPr>
        <p:spPr>
          <a:xfrm>
            <a:off x="1547664" y="6163072"/>
            <a:ext cx="6400800" cy="694928"/>
          </a:xfrm>
        </p:spPr>
        <p:txBody>
          <a:bodyPr>
            <a:normAutofit fontScale="77500" lnSpcReduction="20000"/>
          </a:bodyPr>
          <a:lstStyle/>
          <a:p>
            <a:r>
              <a:rPr lang="en-US" b="1" dirty="0">
                <a:solidFill>
                  <a:srgbClr val="000000"/>
                </a:solidFill>
              </a:rPr>
              <a:t>Test Club</a:t>
            </a:r>
            <a:br>
              <a:rPr lang="ru-RU" sz="3400" b="1" dirty="0"/>
            </a:br>
            <a:r>
              <a:rPr lang="en-US" sz="2900" dirty="0">
                <a:solidFill>
                  <a:srgbClr val="000000"/>
                </a:solidFill>
                <a:hlinkClick r:id="rId3"/>
              </a:rPr>
              <a:t>http://www.testclub.com.ua</a:t>
            </a:r>
            <a:r>
              <a:rPr lang="en-US" sz="2900" dirty="0">
                <a:solidFill>
                  <a:srgbClr val="000000"/>
                </a:solidFill>
              </a:rPr>
              <a:t> </a:t>
            </a:r>
            <a:endParaRPr lang="ru-RU" sz="2900" dirty="0">
              <a:solidFill>
                <a:srgbClr val="000000"/>
              </a:solidFill>
            </a:endParaRPr>
          </a:p>
        </p:txBody>
      </p:sp>
      <p:pic>
        <p:nvPicPr>
          <p:cNvPr id="7" name="Изображение 6" descr="landofart.ru-lupa-148x1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6792"/>
            <a:ext cx="2952328" cy="2952328"/>
          </a:xfrm>
          <a:prstGeom prst="rect">
            <a:avLst/>
          </a:prstGeom>
        </p:spPr>
      </p:pic>
      <p:pic>
        <p:nvPicPr>
          <p:cNvPr id="8" name="Изображение 7" descr="lady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892180">
            <a:off x="3879286" y="2232231"/>
            <a:ext cx="832705" cy="832705"/>
          </a:xfrm>
          <a:prstGeom prst="rect">
            <a:avLst/>
          </a:prstGeom>
        </p:spPr>
      </p:pic>
    </p:spTree>
    <p:extLst>
      <p:ext uri="{BB962C8B-B14F-4D97-AF65-F5344CB8AC3E}">
        <p14:creationId xmlns:p14="http://schemas.microsoft.com/office/powerpoint/2010/main" val="303217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r>
              <a:rPr lang="ru-RU" sz="2300" dirty="0"/>
              <a:t>В спецификации определяются множество причин и следствий. Под причиной понимается отдельное входное условие или класс эквивалентности. Следствие представляет собой выходное условие или преобразование системы.</a:t>
            </a:r>
            <a:br>
              <a:rPr lang="ru-RU" sz="2300" dirty="0"/>
            </a:br>
            <a:r>
              <a:rPr lang="ru-RU" sz="2300" b="1" dirty="0"/>
              <a:t>Пример</a:t>
            </a:r>
            <a:r>
              <a:rPr lang="ru-RU" sz="2300" dirty="0"/>
              <a:t>: при тестировании формы логина пользователя есть </a:t>
            </a:r>
            <a:r>
              <a:rPr lang="ru-RU" sz="2300" b="1" i="1" dirty="0">
                <a:solidFill>
                  <a:srgbClr val="000000"/>
                </a:solidFill>
              </a:rPr>
              <a:t>три входа</a:t>
            </a:r>
            <a:r>
              <a:rPr lang="en-US" sz="2300" b="1" i="1" dirty="0">
                <a:solidFill>
                  <a:srgbClr val="000000"/>
                </a:solidFill>
              </a:rPr>
              <a:t>:</a:t>
            </a:r>
            <a:endParaRPr lang="en-US" sz="2300" b="1" i="1" dirty="0">
              <a:solidFill>
                <a:srgbClr val="0070C0"/>
              </a:solidFill>
            </a:endParaRPr>
          </a:p>
          <a:p>
            <a:pPr lvl="1">
              <a:buFont typeface="Wingdings" charset="2"/>
              <a:buChar char="§"/>
            </a:pPr>
            <a:r>
              <a:rPr lang="ru-RU" sz="2000" dirty="0"/>
              <a:t>корректный логин / корректный пароль</a:t>
            </a:r>
            <a:endParaRPr lang="en-US" sz="2000" dirty="0"/>
          </a:p>
          <a:p>
            <a:pPr lvl="1">
              <a:buFont typeface="Wingdings" charset="2"/>
              <a:buChar char="§"/>
            </a:pPr>
            <a:r>
              <a:rPr lang="ru-RU" sz="2000" dirty="0"/>
              <a:t>некорректный логин / любой пароль</a:t>
            </a:r>
            <a:endParaRPr lang="en-US" sz="2000" dirty="0"/>
          </a:p>
          <a:p>
            <a:pPr lvl="1">
              <a:buFont typeface="Wingdings" charset="2"/>
              <a:buChar char="§"/>
            </a:pPr>
            <a:r>
              <a:rPr lang="ru-RU" sz="2000" dirty="0"/>
              <a:t>корректный логин / некорректный пароль</a:t>
            </a:r>
            <a:endParaRPr lang="en-US" sz="2000" dirty="0"/>
          </a:p>
          <a:p>
            <a:pPr marL="457200" lvl="1" indent="0">
              <a:buNone/>
            </a:pPr>
            <a:r>
              <a:rPr lang="ru-RU" sz="2300" b="1" i="1" dirty="0">
                <a:solidFill>
                  <a:srgbClr val="000000"/>
                </a:solidFill>
              </a:rPr>
              <a:t>два выхода</a:t>
            </a:r>
            <a:r>
              <a:rPr lang="en-US" sz="2300" b="1" i="1" dirty="0">
                <a:solidFill>
                  <a:srgbClr val="000000"/>
                </a:solidFill>
              </a:rPr>
              <a:t>:</a:t>
            </a:r>
            <a:endParaRPr lang="en-US" sz="2300" dirty="0"/>
          </a:p>
          <a:p>
            <a:pPr lvl="1">
              <a:buFont typeface="Wingdings" charset="2"/>
              <a:buChar char="§"/>
            </a:pPr>
            <a:r>
              <a:rPr lang="ru-RU" sz="2000" dirty="0"/>
              <a:t>пользователь зашёл в систему</a:t>
            </a:r>
            <a:endParaRPr lang="en-US" sz="2000" dirty="0"/>
          </a:p>
          <a:p>
            <a:pPr lvl="1">
              <a:buFont typeface="Wingdings" charset="2"/>
              <a:buChar char="§"/>
            </a:pPr>
            <a:r>
              <a:rPr lang="ru-RU" sz="2000" dirty="0"/>
              <a:t>пользователь остался на странице ввода логина /пароля</a:t>
            </a:r>
          </a:p>
        </p:txBody>
      </p:sp>
      <p:sp>
        <p:nvSpPr>
          <p:cNvPr id="4" name="Номер слайда 3"/>
          <p:cNvSpPr>
            <a:spLocks noGrp="1"/>
          </p:cNvSpPr>
          <p:nvPr>
            <p:ph type="sldNum" sz="quarter" idx="12"/>
          </p:nvPr>
        </p:nvSpPr>
        <p:spPr/>
        <p:txBody>
          <a:bodyPr/>
          <a:lstStyle/>
          <a:p>
            <a:fld id="{7EA40603-FB99-4BDD-9E7F-AFB0ECD5D908}" type="slidenum">
              <a:rPr lang="ru-RU" smtClean="0"/>
              <a:t>10</a:t>
            </a:fld>
            <a:endParaRPr lang="ru-RU" dirty="0"/>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Tree>
    <p:extLst>
      <p:ext uri="{BB962C8B-B14F-4D97-AF65-F5344CB8AC3E}">
        <p14:creationId xmlns:p14="http://schemas.microsoft.com/office/powerpoint/2010/main" val="324733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r>
              <a:rPr lang="ru-RU" sz="2500" dirty="0"/>
              <a:t>На основе анализа семантического (смыслового) содержания спецификации строится таблица истинности, в которой последовательно перебираются всевозможные комбинации причин и определяются следствия для каждой комбинации причин. Таблица снабжается примечаниями, задающими ограничения и описывающими комбинации, которые невозможны.</a:t>
            </a:r>
            <a:br>
              <a:rPr lang="ru-RU" sz="2500" dirty="0"/>
            </a:br>
            <a:r>
              <a:rPr lang="ru-RU" sz="2500" b="1" dirty="0"/>
              <a:t>Пример</a:t>
            </a:r>
            <a:r>
              <a:rPr lang="ru-RU" sz="2500" dirty="0"/>
              <a:t>: при кросс – платформенном тестировании выделяют список браузеров и список операционных систем</a:t>
            </a:r>
          </a:p>
        </p:txBody>
      </p:sp>
      <p:sp>
        <p:nvSpPr>
          <p:cNvPr id="4" name="Номер слайда 3"/>
          <p:cNvSpPr>
            <a:spLocks noGrp="1"/>
          </p:cNvSpPr>
          <p:nvPr>
            <p:ph type="sldNum" sz="quarter" idx="12"/>
          </p:nvPr>
        </p:nvSpPr>
        <p:spPr/>
        <p:txBody>
          <a:bodyPr/>
          <a:lstStyle/>
          <a:p>
            <a:fld id="{7EA40603-FB99-4BDD-9E7F-AFB0ECD5D908}" type="slidenum">
              <a:rPr lang="ru-RU" smtClean="0"/>
              <a:t>11</a:t>
            </a:fld>
            <a:endParaRPr lang="ru-RU" dirty="0"/>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Tree>
    <p:extLst>
      <p:ext uri="{BB962C8B-B14F-4D97-AF65-F5344CB8AC3E}">
        <p14:creationId xmlns:p14="http://schemas.microsoft.com/office/powerpoint/2010/main" val="206993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a:t>Предугадывание ошибки, позитивные/негативные тесты</a:t>
            </a:r>
          </a:p>
          <a:p>
            <a:pPr marL="0" indent="0">
              <a:buNone/>
            </a:pPr>
            <a:r>
              <a:rPr lang="ru-RU" sz="2300" dirty="0"/>
              <a:t>Необходимо составить список, который перечисляет возможные ошибки и ситуации, в которых эти ошибки могли проявиться. На основе списка составляются негативные тесты.</a:t>
            </a:r>
          </a:p>
          <a:p>
            <a:pPr marL="0" indent="0">
              <a:buNone/>
            </a:pPr>
            <a:r>
              <a:rPr lang="ru-RU" sz="2300" b="1" dirty="0"/>
              <a:t>Негативные тесты </a:t>
            </a:r>
            <a:r>
              <a:rPr lang="ru-RU" sz="2300" dirty="0"/>
              <a:t>предполагают корректное поведение (</a:t>
            </a:r>
            <a:r>
              <a:rPr lang="en-US" sz="2300" dirty="0"/>
              <a:t>correct handling</a:t>
            </a:r>
            <a:r>
              <a:rPr lang="ru-RU" sz="2300" dirty="0"/>
              <a:t>)</a:t>
            </a:r>
            <a:r>
              <a:rPr lang="en-US" sz="2300" dirty="0"/>
              <a:t> </a:t>
            </a:r>
            <a:r>
              <a:rPr lang="ru-RU" sz="2300" dirty="0"/>
              <a:t>при обработке (</a:t>
            </a:r>
            <a:r>
              <a:rPr lang="en-US" sz="2300" dirty="0"/>
              <a:t>processing</a:t>
            </a:r>
            <a:r>
              <a:rPr lang="ru-RU" sz="2300" dirty="0"/>
              <a:t>)</a:t>
            </a:r>
            <a:r>
              <a:rPr lang="en-US" sz="2300" dirty="0"/>
              <a:t> </a:t>
            </a:r>
            <a:r>
              <a:rPr lang="ru-RU" sz="2300" dirty="0"/>
              <a:t>заранее некорректно введённых данных </a:t>
            </a:r>
            <a:r>
              <a:rPr lang="en-US" sz="2300" dirty="0"/>
              <a:t>– </a:t>
            </a:r>
            <a:r>
              <a:rPr lang="ru-RU" sz="2300" dirty="0"/>
              <a:t>предупреждения, сообщение об ошибках, невозможность перехода на следующий шаг.</a:t>
            </a:r>
            <a:br>
              <a:rPr lang="ru-RU" sz="2300" dirty="0"/>
            </a:br>
            <a:r>
              <a:rPr lang="en-US" sz="2300" dirty="0"/>
              <a:t>Correct handling of incorrect data with warnings, errors and no possibility to proceed further.</a:t>
            </a:r>
            <a:endParaRPr lang="ru-RU" sz="2300" dirty="0"/>
          </a:p>
        </p:txBody>
      </p:sp>
      <p:sp>
        <p:nvSpPr>
          <p:cNvPr id="4" name="Номер слайда 3"/>
          <p:cNvSpPr>
            <a:spLocks noGrp="1"/>
          </p:cNvSpPr>
          <p:nvPr>
            <p:ph type="sldNum" sz="quarter" idx="12"/>
          </p:nvPr>
        </p:nvSpPr>
        <p:spPr/>
        <p:txBody>
          <a:bodyPr/>
          <a:lstStyle/>
          <a:p>
            <a:fld id="{7EA40603-FB99-4BDD-9E7F-AFB0ECD5D908}" type="slidenum">
              <a:rPr lang="ru-RU" smtClean="0"/>
              <a:t>12</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Tree>
    <p:extLst>
      <p:ext uri="{BB962C8B-B14F-4D97-AF65-F5344CB8AC3E}">
        <p14:creationId xmlns:p14="http://schemas.microsoft.com/office/powerpoint/2010/main" val="424733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a:t>Предугадывание ошибки, позитивные/негативные тесты</a:t>
            </a:r>
          </a:p>
          <a:p>
            <a:pPr marL="0" indent="0">
              <a:buNone/>
            </a:pPr>
            <a:r>
              <a:rPr lang="ru-RU" sz="2500" b="1" dirty="0"/>
              <a:t>Позитивные тесты </a:t>
            </a:r>
            <a:r>
              <a:rPr lang="ru-RU" sz="2500" dirty="0"/>
              <a:t>выполняются с использованием данных или сценариев, которые соответствуют нормальному (штатному, ожидаемому) поведению системы.</a:t>
            </a:r>
          </a:p>
          <a:p>
            <a:pPr marL="0" indent="0">
              <a:buNone/>
            </a:pPr>
            <a:r>
              <a:rPr lang="ru-RU" sz="2500" dirty="0"/>
              <a:t>Основной целью позитивного тестирования является проверка того, что при помощи системы можно делать то, для чего она создавалась.</a:t>
            </a:r>
          </a:p>
        </p:txBody>
      </p:sp>
      <p:sp>
        <p:nvSpPr>
          <p:cNvPr id="4" name="Номер слайда 3"/>
          <p:cNvSpPr>
            <a:spLocks noGrp="1"/>
          </p:cNvSpPr>
          <p:nvPr>
            <p:ph type="sldNum" sz="quarter" idx="12"/>
          </p:nvPr>
        </p:nvSpPr>
        <p:spPr/>
        <p:txBody>
          <a:bodyPr/>
          <a:lstStyle/>
          <a:p>
            <a:fld id="{7EA40603-FB99-4BDD-9E7F-AFB0ECD5D908}" type="slidenum">
              <a:rPr lang="ru-RU" smtClean="0"/>
              <a:t>13</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Tree>
    <p:extLst>
      <p:ext uri="{BB962C8B-B14F-4D97-AF65-F5344CB8AC3E}">
        <p14:creationId xmlns:p14="http://schemas.microsoft.com/office/powerpoint/2010/main" val="359041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тестировании (</a:t>
            </a:r>
            <a:r>
              <a:rPr lang="ru-RU" sz="2500" dirty="0" err="1"/>
              <a:t>white-box</a:t>
            </a:r>
            <a:r>
              <a:rPr lang="ru-RU" sz="2500" dirty="0"/>
              <a:t> </a:t>
            </a:r>
            <a:r>
              <a:rPr lang="ru-RU" sz="2500" dirty="0" err="1"/>
              <a:t>testing</a:t>
            </a:r>
            <a:r>
              <a:rPr lang="ru-RU" sz="2500" dirty="0"/>
              <a:t>), разработчик теста (</a:t>
            </a:r>
            <a:r>
              <a:rPr lang="en-US" sz="2500" dirty="0"/>
              <a:t>Tester or Developer</a:t>
            </a:r>
            <a:r>
              <a:rPr lang="ru-RU" sz="2500" dirty="0"/>
              <a:t>) имеет доступ к: </a:t>
            </a:r>
            <a:endParaRPr lang="en-US" sz="2500" dirty="0"/>
          </a:p>
          <a:p>
            <a:r>
              <a:rPr lang="ru-RU" sz="2500" dirty="0"/>
              <a:t>исходному коду программ</a:t>
            </a:r>
            <a:endParaRPr lang="en-US" sz="2500" dirty="0"/>
          </a:p>
          <a:p>
            <a:r>
              <a:rPr lang="ru-RU" sz="2500" dirty="0"/>
              <a:t>базе данных (таблицам, хранимым процедурам, триггерам, индексам)</a:t>
            </a:r>
          </a:p>
          <a:p>
            <a:pPr marL="0" indent="0">
              <a:buNone/>
            </a:pPr>
            <a:r>
              <a:rPr lang="ru-RU" sz="2500" i="1" dirty="0"/>
              <a:t>Техники белого ящика:</a:t>
            </a:r>
          </a:p>
          <a:p>
            <a:r>
              <a:rPr lang="ru-RU" sz="2500" b="1" dirty="0"/>
              <a:t>покрытие операторов</a:t>
            </a:r>
            <a:r>
              <a:rPr lang="ru-RU" sz="2500" dirty="0"/>
              <a:t> — каждая ли строка исходного кода была выполнена и протестирована</a:t>
            </a:r>
          </a:p>
          <a:p>
            <a:r>
              <a:rPr lang="ru-RU" sz="2500" b="1" dirty="0"/>
              <a:t>покрытие условий</a:t>
            </a:r>
            <a:r>
              <a:rPr lang="ru-RU" sz="2500" dirty="0"/>
              <a:t> — каждая ли точка решения (вычисления истинно ли или ложно выражение) была выполнена и протестирована</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14</a:t>
            </a:fld>
            <a:endParaRPr lang="ru-RU"/>
          </a:p>
        </p:txBody>
      </p:sp>
    </p:spTree>
    <p:extLst>
      <p:ext uri="{BB962C8B-B14F-4D97-AF65-F5344CB8AC3E}">
        <p14:creationId xmlns:p14="http://schemas.microsoft.com/office/powerpoint/2010/main" val="44347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628800"/>
            <a:ext cx="8208912" cy="4968552"/>
          </a:xfrm>
        </p:spPr>
        <p:txBody>
          <a:bodyPr>
            <a:noAutofit/>
          </a:bodyPr>
          <a:lstStyle/>
          <a:p>
            <a:pPr marL="0" indent="0">
              <a:buNone/>
            </a:pPr>
            <a:endParaRPr lang="ru-RU" sz="2500" i="1" dirty="0"/>
          </a:p>
          <a:p>
            <a:r>
              <a:rPr lang="ru-RU" sz="2500" b="1" dirty="0"/>
              <a:t>покрытие путей </a:t>
            </a:r>
            <a:r>
              <a:rPr lang="ru-RU" sz="2500" dirty="0"/>
              <a:t>— все ли возможные пути через заданную часть кода были выполнены и протестированы</a:t>
            </a:r>
          </a:p>
          <a:p>
            <a:r>
              <a:rPr lang="ru-RU" sz="2500" b="1" dirty="0"/>
              <a:t>покрытие функций</a:t>
            </a:r>
            <a:r>
              <a:rPr lang="ru-RU" sz="2500" dirty="0"/>
              <a:t> — каждая ли функция программы была выполнена</a:t>
            </a:r>
          </a:p>
          <a:p>
            <a:r>
              <a:rPr lang="ru-RU" sz="2500" b="1" dirty="0"/>
              <a:t>покрытие вход/выход</a:t>
            </a:r>
            <a:r>
              <a:rPr lang="ru-RU" sz="2500" dirty="0"/>
              <a:t> — все ли вызовы функций и возвраты из них были выполнены.</a:t>
            </a:r>
          </a:p>
          <a:p>
            <a:pPr marL="0" indent="0">
              <a:buNone/>
            </a:pPr>
            <a:r>
              <a:rPr lang="ru-RU" sz="2500" i="1" dirty="0"/>
              <a:t>Примеры:</a:t>
            </a:r>
            <a:r>
              <a:rPr lang="ru-RU" sz="2500" dirty="0"/>
              <a:t> </a:t>
            </a:r>
            <a:r>
              <a:rPr lang="en-US" sz="2500" u="sng" dirty="0">
                <a:solidFill>
                  <a:srgbClr val="0070C0"/>
                </a:solidFill>
              </a:rPr>
              <a:t>http://</a:t>
            </a:r>
            <a:r>
              <a:rPr lang="en-US" sz="2500" u="sng" dirty="0" err="1">
                <a:solidFill>
                  <a:srgbClr val="0070C0"/>
                </a:solidFill>
              </a:rPr>
              <a:t>bit.ly</a:t>
            </a:r>
            <a:r>
              <a:rPr lang="en-US" sz="2500" u="sng" dirty="0">
                <a:solidFill>
                  <a:srgbClr val="0070C0"/>
                </a:solidFill>
              </a:rPr>
              <a:t>/1guXIVh</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15</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Техники тестирования белого ящика</a:t>
            </a:r>
            <a:br>
              <a:rPr lang="ru-RU" sz="3200" b="1" dirty="0"/>
            </a:br>
            <a:endParaRPr lang="ru-RU" sz="3000" b="1" dirty="0"/>
          </a:p>
        </p:txBody>
      </p:sp>
    </p:spTree>
    <p:extLst>
      <p:ext uri="{BB962C8B-B14F-4D97-AF65-F5344CB8AC3E}">
        <p14:creationId xmlns:p14="http://schemas.microsoft.com/office/powerpoint/2010/main" val="180777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Метод белого ящика используется при написании </a:t>
            </a:r>
            <a:r>
              <a:rPr lang="en-US" sz="2500" dirty="0"/>
              <a:t>Unit Tests</a:t>
            </a:r>
            <a:r>
              <a:rPr lang="ru-RU" sz="2500" dirty="0"/>
              <a:t>.</a:t>
            </a:r>
          </a:p>
          <a:p>
            <a:pPr marL="0" indent="0">
              <a:buNone/>
            </a:pPr>
            <a:r>
              <a:rPr lang="ru-RU" sz="2500" dirty="0"/>
              <a:t>Юнит тест содержит в себе </a:t>
            </a:r>
            <a:r>
              <a:rPr lang="ru-RU" sz="2500" dirty="0" err="1"/>
              <a:t>булевую</a:t>
            </a:r>
            <a:r>
              <a:rPr lang="ru-RU" sz="2500" dirty="0"/>
              <a:t> функцию</a:t>
            </a:r>
            <a:r>
              <a:rPr lang="en-US" sz="2500" dirty="0"/>
              <a:t> (</a:t>
            </a:r>
            <a:r>
              <a:rPr lang="en-US" sz="2500" dirty="0">
                <a:hlinkClick r:id="rId2"/>
              </a:rPr>
              <a:t>http://bit.ly/1ve5iri</a:t>
            </a:r>
            <a:r>
              <a:rPr lang="ru-RU" sz="2500" dirty="0"/>
              <a:t>) </a:t>
            </a:r>
            <a:r>
              <a:rPr lang="en-US" sz="2500" b="1" dirty="0"/>
              <a:t>assert</a:t>
            </a:r>
            <a:r>
              <a:rPr lang="ru-RU" sz="2500" dirty="0"/>
              <a:t>, которая возвращает значения </a:t>
            </a:r>
            <a:r>
              <a:rPr lang="en-US" sz="2500" dirty="0"/>
              <a:t>TRUE </a:t>
            </a:r>
            <a:r>
              <a:rPr lang="ru-RU" sz="2500" dirty="0"/>
              <a:t>и </a:t>
            </a:r>
            <a:r>
              <a:rPr lang="en-US" sz="2500" dirty="0"/>
              <a:t>FALSE. </a:t>
            </a:r>
            <a:r>
              <a:rPr lang="ru-RU" sz="2500" dirty="0"/>
              <a:t>Одним из критериев качества программного обеспечения является то, что</a:t>
            </a:r>
            <a:r>
              <a:rPr lang="en-US" sz="2500" dirty="0"/>
              <a:t>:</a:t>
            </a:r>
          </a:p>
          <a:p>
            <a:r>
              <a:rPr lang="ru-RU" sz="2500" dirty="0"/>
              <a:t>реализованные функциональности покрыты юнит тестами</a:t>
            </a:r>
            <a:endParaRPr lang="en-US" sz="2500" dirty="0"/>
          </a:p>
          <a:p>
            <a:r>
              <a:rPr lang="ru-RU" sz="2500" dirty="0"/>
              <a:t>все юнит тесты проходят (на выходе результат – </a:t>
            </a:r>
            <a:r>
              <a:rPr lang="en-US" sz="2500" dirty="0"/>
              <a:t>TRUE). </a:t>
            </a:r>
          </a:p>
          <a:p>
            <a:pPr marL="0" indent="0">
              <a:buNone/>
            </a:pPr>
            <a:r>
              <a:rPr lang="ru-RU" sz="2500" dirty="0"/>
              <a:t>Таких юнит тестов за частую в системе есть несколько сотен.</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16</a:t>
            </a:fld>
            <a:endParaRPr lang="ru-RU"/>
          </a:p>
        </p:txBody>
      </p:sp>
    </p:spTree>
    <p:extLst>
      <p:ext uri="{BB962C8B-B14F-4D97-AF65-F5344CB8AC3E}">
        <p14:creationId xmlns:p14="http://schemas.microsoft.com/office/powerpoint/2010/main" val="118048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a:t>Пример:</a:t>
            </a:r>
          </a:p>
          <a:p>
            <a:pPr marL="0" indent="0">
              <a:buNone/>
            </a:pPr>
            <a:r>
              <a:rPr lang="ru-RU" sz="2500" dirty="0"/>
              <a:t>Допустим, в системе реализована функция двух переменных </a:t>
            </a:r>
            <a:r>
              <a:rPr lang="en-US" sz="2500" dirty="0" err="1"/>
              <a:t>myFunction</a:t>
            </a:r>
            <a:r>
              <a:rPr lang="en-US" sz="2500" dirty="0"/>
              <a:t>(a1,a2). </a:t>
            </a:r>
            <a:r>
              <a:rPr lang="ru-RU" sz="2500" dirty="0"/>
              <a:t>Согласно функциональной спецификации, она должна выполнять сложение чисел </a:t>
            </a:r>
            <a:r>
              <a:rPr lang="en-US" sz="2500" dirty="0"/>
              <a:t>a1 </a:t>
            </a:r>
            <a:r>
              <a:rPr lang="ru-RU" sz="2500" dirty="0"/>
              <a:t>и </a:t>
            </a:r>
            <a:r>
              <a:rPr lang="en-US" sz="2500" dirty="0"/>
              <a:t>a2</a:t>
            </a:r>
            <a:r>
              <a:rPr lang="ru-RU" sz="2500" dirty="0"/>
              <a:t>.</a:t>
            </a:r>
          </a:p>
          <a:p>
            <a:pPr marL="0" indent="0">
              <a:buNone/>
            </a:pPr>
            <a:r>
              <a:rPr lang="en-US" sz="2000" i="1" dirty="0"/>
              <a:t>function </a:t>
            </a:r>
            <a:r>
              <a:rPr lang="en-US" sz="2000" i="1" dirty="0" err="1"/>
              <a:t>testSum</a:t>
            </a:r>
            <a:r>
              <a:rPr lang="en-US" sz="2000" i="1" dirty="0"/>
              <a:t>()</a:t>
            </a:r>
          </a:p>
          <a:p>
            <a:pPr marL="0" indent="0">
              <a:buNone/>
            </a:pPr>
            <a:r>
              <a:rPr lang="en-US" sz="2000" i="1" dirty="0"/>
              <a:t>{</a:t>
            </a:r>
            <a:r>
              <a:rPr lang="ru-RU" sz="2000" i="1" dirty="0"/>
              <a:t> </a:t>
            </a:r>
            <a:r>
              <a:rPr lang="en-US" sz="2000" i="1" dirty="0"/>
              <a:t>a1=4;</a:t>
            </a:r>
          </a:p>
          <a:p>
            <a:pPr marL="0" indent="0">
              <a:buNone/>
            </a:pPr>
            <a:r>
              <a:rPr lang="ru-RU" sz="2000" i="1" dirty="0"/>
              <a:t>  </a:t>
            </a:r>
            <a:r>
              <a:rPr lang="en-US" sz="2000" i="1" dirty="0"/>
              <a:t>a2=5;</a:t>
            </a:r>
          </a:p>
          <a:p>
            <a:pPr marL="0" indent="0">
              <a:buNone/>
            </a:pPr>
            <a:r>
              <a:rPr lang="ru-RU" sz="2000" i="1" dirty="0"/>
              <a:t>  </a:t>
            </a:r>
            <a:r>
              <a:rPr lang="en-US" sz="2000" i="1" dirty="0"/>
              <a:t>c = </a:t>
            </a:r>
            <a:r>
              <a:rPr lang="en-US" sz="2000" i="1" dirty="0" err="1"/>
              <a:t>myFunction</a:t>
            </a:r>
            <a:r>
              <a:rPr lang="en-US" sz="2000" i="1" dirty="0"/>
              <a:t>(a1,a2);</a:t>
            </a:r>
          </a:p>
          <a:p>
            <a:pPr marL="0" indent="0">
              <a:buNone/>
            </a:pPr>
            <a:r>
              <a:rPr lang="ru-RU" sz="2000" i="1" dirty="0"/>
              <a:t>  </a:t>
            </a:r>
            <a:r>
              <a:rPr lang="en-US" sz="2000" i="1" dirty="0" err="1"/>
              <a:t>assertTrue</a:t>
            </a:r>
            <a:r>
              <a:rPr lang="en-US" sz="2000" i="1" dirty="0"/>
              <a:t>(c=9);</a:t>
            </a:r>
            <a:r>
              <a:rPr lang="ru-RU" sz="2000" i="1" dirty="0"/>
              <a:t> </a:t>
            </a:r>
            <a:r>
              <a:rPr lang="en-US" sz="2000" i="1" dirty="0"/>
              <a:t>}</a:t>
            </a:r>
            <a:endParaRPr lang="en-US" sz="2500" i="1" dirty="0"/>
          </a:p>
          <a:p>
            <a:pPr marL="0" indent="0">
              <a:buNone/>
            </a:pPr>
            <a:r>
              <a:rPr lang="ru-RU" sz="2500" i="1" dirty="0"/>
              <a:t>Пример:</a:t>
            </a:r>
            <a:endParaRPr lang="en-US" sz="2500" i="1" dirty="0"/>
          </a:p>
          <a:p>
            <a:pPr marL="0" indent="0">
              <a:buNone/>
            </a:pPr>
            <a:r>
              <a:rPr lang="en-US" sz="2500" dirty="0">
                <a:hlinkClick r:id="rId2"/>
              </a:rPr>
              <a:t>http://bit.ly/QPF4uR</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17</a:t>
            </a:fld>
            <a:endParaRPr lang="ru-RU"/>
          </a:p>
        </p:txBody>
      </p:sp>
    </p:spTree>
    <p:extLst>
      <p:ext uri="{BB962C8B-B14F-4D97-AF65-F5344CB8AC3E}">
        <p14:creationId xmlns:p14="http://schemas.microsoft.com/office/powerpoint/2010/main" val="254139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тестировании </a:t>
            </a:r>
            <a:r>
              <a:rPr lang="ru-RU" sz="2500" b="1" dirty="0">
                <a:solidFill>
                  <a:srgbClr val="000000"/>
                </a:solidFill>
                <a:highlight>
                  <a:srgbClr val="C0C0C0"/>
                </a:highlight>
              </a:rPr>
              <a:t>Серого ящика </a:t>
            </a:r>
            <a:r>
              <a:rPr lang="ru-RU" sz="2500" dirty="0"/>
              <a:t>(</a:t>
            </a:r>
            <a:r>
              <a:rPr lang="en-US" sz="2500" dirty="0"/>
              <a:t>Grey-box </a:t>
            </a:r>
            <a:r>
              <a:rPr lang="ru-RU" sz="2500" dirty="0" err="1"/>
              <a:t>testing</a:t>
            </a:r>
            <a:r>
              <a:rPr lang="ru-RU" sz="2500" dirty="0"/>
              <a:t>)</a:t>
            </a:r>
            <a:r>
              <a:rPr lang="en-US" sz="2500" dirty="0"/>
              <a:t> </a:t>
            </a:r>
            <a:r>
              <a:rPr lang="ru-RU" sz="2500" dirty="0"/>
              <a:t>совмещаются приёмы, используемые при тестировании чёрного и белого ящиков. Сочетание происходит таким образом: снаружи на продукт смотрим как на черный ящик, но выбор тестов основываем на знании внутреннего устройства программы, знании ее кода. Этот метод часто используется для тестирования </a:t>
            </a:r>
            <a:r>
              <a:rPr lang="ru-RU" sz="2500" dirty="0" err="1"/>
              <a:t>Web</a:t>
            </a:r>
            <a:r>
              <a:rPr lang="ru-RU" sz="2500" dirty="0"/>
              <a:t> приложений, тестировании базы данных, тестировании любых других приложений, где есть доступ к исходному коду. </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18</a:t>
            </a:fld>
            <a:endParaRPr lang="ru-RU"/>
          </a:p>
        </p:txBody>
      </p:sp>
    </p:spTree>
    <p:extLst>
      <p:ext uri="{BB962C8B-B14F-4D97-AF65-F5344CB8AC3E}">
        <p14:creationId xmlns:p14="http://schemas.microsoft.com/office/powerpoint/2010/main" val="127336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a:t>Пример:</a:t>
            </a:r>
          </a:p>
          <a:p>
            <a:r>
              <a:rPr lang="ru-RU" sz="2500" dirty="0"/>
              <a:t>Используется просмотр кода (Пункт </a:t>
            </a:r>
            <a:r>
              <a:rPr lang="en-US" sz="2500" dirty="0"/>
              <a:t>V</a:t>
            </a:r>
            <a:r>
              <a:rPr lang="ru-RU" sz="2500" dirty="0" err="1"/>
              <a:t>iew</a:t>
            </a:r>
            <a:r>
              <a:rPr lang="ru-RU" sz="2500" dirty="0"/>
              <a:t> </a:t>
            </a:r>
            <a:r>
              <a:rPr lang="ru-RU" sz="2500" dirty="0" err="1"/>
              <a:t>page</a:t>
            </a:r>
            <a:r>
              <a:rPr lang="ru-RU" sz="2500" dirty="0"/>
              <a:t> </a:t>
            </a:r>
            <a:r>
              <a:rPr lang="ru-RU" sz="2500" dirty="0" err="1"/>
              <a:t>source</a:t>
            </a:r>
            <a:r>
              <a:rPr lang="en-US" sz="2500" dirty="0"/>
              <a:t> </a:t>
            </a:r>
            <a:r>
              <a:rPr lang="ru-RU" sz="2500" dirty="0"/>
              <a:t>контекстного меню)</a:t>
            </a:r>
          </a:p>
          <a:p>
            <a:r>
              <a:rPr lang="ru-RU" sz="2500" dirty="0"/>
              <a:t>Используется </a:t>
            </a:r>
            <a:r>
              <a:rPr lang="ru-RU" sz="2500" dirty="0" err="1"/>
              <a:t>sniffer</a:t>
            </a:r>
            <a:r>
              <a:rPr lang="ru-RU" sz="2500" dirty="0"/>
              <a:t> (анализатор траффика)</a:t>
            </a:r>
          </a:p>
          <a:p>
            <a:r>
              <a:rPr lang="ru-RU" sz="2500" dirty="0"/>
              <a:t>Используется </a:t>
            </a:r>
            <a:r>
              <a:rPr lang="en-US" sz="2500" dirty="0"/>
              <a:t>Firebug (</a:t>
            </a:r>
            <a:r>
              <a:rPr lang="ru-RU" sz="2500" dirty="0"/>
              <a:t>надстройка для </a:t>
            </a:r>
            <a:r>
              <a:rPr lang="en-US" sz="2500" dirty="0"/>
              <a:t>Firefox) </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19</a:t>
            </a:fld>
            <a:endParaRPr lang="ru-RU"/>
          </a:p>
        </p:txBody>
      </p:sp>
    </p:spTree>
    <p:extLst>
      <p:ext uri="{BB962C8B-B14F-4D97-AF65-F5344CB8AC3E}">
        <p14:creationId xmlns:p14="http://schemas.microsoft.com/office/powerpoint/2010/main" val="218369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a:solidFill>
                  <a:srgbClr val="000000"/>
                </a:solidFill>
              </a:rPr>
              <a:t>План занятия:</a:t>
            </a:r>
          </a:p>
        </p:txBody>
      </p:sp>
      <p:sp>
        <p:nvSpPr>
          <p:cNvPr id="3" name="Объект 2"/>
          <p:cNvSpPr>
            <a:spLocks noGrp="1"/>
          </p:cNvSpPr>
          <p:nvPr>
            <p:ph idx="1"/>
          </p:nvPr>
        </p:nvSpPr>
        <p:spPr>
          <a:xfrm>
            <a:off x="899592" y="1052736"/>
            <a:ext cx="7787208" cy="4525963"/>
          </a:xfrm>
        </p:spPr>
        <p:txBody>
          <a:bodyPr>
            <a:normAutofit/>
          </a:bodyPr>
          <a:lstStyle/>
          <a:p>
            <a:pPr marL="457200" indent="-457200">
              <a:buFont typeface="+mj-lt"/>
              <a:buAutoNum type="arabicPeriod"/>
            </a:pPr>
            <a:r>
              <a:rPr lang="ru-RU" sz="2500" dirty="0"/>
              <a:t>Классификация видов тестирования</a:t>
            </a:r>
            <a:endParaRPr lang="en-US" sz="2500" dirty="0"/>
          </a:p>
          <a:p>
            <a:pPr marL="457200" indent="-457200">
              <a:buFont typeface="+mj-lt"/>
              <a:buAutoNum type="arabicPeriod"/>
            </a:pPr>
            <a:r>
              <a:rPr lang="ru-RU" sz="2500" dirty="0"/>
              <a:t>Уровни тестирования</a:t>
            </a:r>
          </a:p>
          <a:p>
            <a:pPr marL="0" indent="0">
              <a:buNone/>
            </a:pPr>
            <a:endParaRPr lang="ru-RU" dirty="0"/>
          </a:p>
        </p:txBody>
      </p:sp>
      <p:sp>
        <p:nvSpPr>
          <p:cNvPr id="5" name="Номер слайда 4"/>
          <p:cNvSpPr>
            <a:spLocks noGrp="1"/>
          </p:cNvSpPr>
          <p:nvPr>
            <p:ph type="sldNum" sz="quarter" idx="12"/>
          </p:nvPr>
        </p:nvSpPr>
        <p:spPr/>
        <p:txBody>
          <a:bodyPr/>
          <a:lstStyle/>
          <a:p>
            <a:fld id="{7EA40603-FB99-4BDD-9E7F-AFB0ECD5D908}" type="slidenum">
              <a:rPr lang="ru-RU" smtClean="0"/>
              <a:t>2</a:t>
            </a:fld>
            <a:endParaRPr lang="ru-RU"/>
          </a:p>
        </p:txBody>
      </p:sp>
    </p:spTree>
    <p:extLst>
      <p:ext uri="{BB962C8B-B14F-4D97-AF65-F5344CB8AC3E}">
        <p14:creationId xmlns:p14="http://schemas.microsoft.com/office/powerpoint/2010/main" val="3185536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solidFill>
                  <a:srgbClr val="000000"/>
                </a:solidFill>
                <a:latin typeface="+mj-lt"/>
              </a:rPr>
              <a:t>Метод серого ящика используется при </a:t>
            </a:r>
            <a:r>
              <a:rPr lang="en-US" sz="2500" dirty="0">
                <a:solidFill>
                  <a:srgbClr val="000000"/>
                </a:solidFill>
                <a:latin typeface="+mj-lt"/>
              </a:rPr>
              <a:t>CRUD tests</a:t>
            </a:r>
            <a:r>
              <a:rPr lang="ru-RU" sz="2500" dirty="0">
                <a:solidFill>
                  <a:srgbClr val="000000"/>
                </a:solidFill>
                <a:latin typeface="+mj-lt"/>
              </a:rPr>
              <a:t>.</a:t>
            </a:r>
            <a:r>
              <a:rPr lang="en-US" sz="2500" dirty="0">
                <a:solidFill>
                  <a:srgbClr val="000000"/>
                </a:solidFill>
                <a:latin typeface="+mj-lt"/>
              </a:rPr>
              <a:t> </a:t>
            </a:r>
            <a:r>
              <a:rPr lang="ru-RU" sz="2500" dirty="0">
                <a:solidFill>
                  <a:srgbClr val="000000"/>
                </a:solidFill>
                <a:latin typeface="+mj-lt"/>
              </a:rPr>
              <a:t>Название </a:t>
            </a:r>
            <a:r>
              <a:rPr lang="en-US" sz="2500" dirty="0">
                <a:solidFill>
                  <a:srgbClr val="000000"/>
                </a:solidFill>
                <a:latin typeface="+mj-lt"/>
              </a:rPr>
              <a:t>CRUD </a:t>
            </a:r>
            <a:r>
              <a:rPr lang="ru-RU" sz="2500" dirty="0">
                <a:solidFill>
                  <a:srgbClr val="000000"/>
                </a:solidFill>
                <a:latin typeface="+mj-lt"/>
              </a:rPr>
              <a:t>- это аббревиатура по первым буквам слов </a:t>
            </a:r>
            <a:r>
              <a:rPr lang="en-US" sz="2500" b="1" dirty="0">
                <a:solidFill>
                  <a:srgbClr val="000000"/>
                </a:solidFill>
                <a:latin typeface="+mj-lt"/>
              </a:rPr>
              <a:t>Create – Read – Update – Delete</a:t>
            </a:r>
            <a:r>
              <a:rPr lang="ru-RU" sz="2500" dirty="0">
                <a:solidFill>
                  <a:srgbClr val="000000"/>
                </a:solidFill>
                <a:latin typeface="+mj-lt"/>
              </a:rPr>
              <a:t>.</a:t>
            </a:r>
          </a:p>
          <a:p>
            <a:pPr marL="0" indent="0">
              <a:buNone/>
            </a:pPr>
            <a:r>
              <a:rPr lang="ru-RU" sz="2500" i="1" dirty="0">
                <a:solidFill>
                  <a:srgbClr val="000000"/>
                </a:solidFill>
                <a:latin typeface="+mj-lt"/>
              </a:rPr>
              <a:t>Пример: </a:t>
            </a:r>
            <a:r>
              <a:rPr lang="ru-RU" sz="2500" dirty="0">
                <a:solidFill>
                  <a:srgbClr val="000000"/>
                </a:solidFill>
                <a:latin typeface="+mj-lt"/>
              </a:rPr>
              <a:t>Тестирование функциональности регистрации пользователя и входа в систему</a:t>
            </a:r>
          </a:p>
          <a:p>
            <a:pPr marL="0" indent="0">
              <a:buNone/>
            </a:pPr>
            <a:r>
              <a:rPr lang="en-US" sz="2500" b="1" dirty="0">
                <a:solidFill>
                  <a:srgbClr val="000000"/>
                </a:solidFill>
                <a:latin typeface="+mj-lt"/>
              </a:rPr>
              <a:t>Create:</a:t>
            </a:r>
          </a:p>
          <a:p>
            <a:pPr marL="0" indent="0">
              <a:buNone/>
            </a:pPr>
            <a:r>
              <a:rPr lang="ru-RU" sz="2500" dirty="0">
                <a:solidFill>
                  <a:srgbClr val="000000"/>
                </a:solidFill>
                <a:latin typeface="+mj-lt"/>
              </a:rPr>
              <a:t>Через интерфейс (десктоп или веб) регистрируется новый пользователь. Далее путём специального запроса в базу (обычно такие запросы выглядят примерно так </a:t>
            </a:r>
            <a:br>
              <a:rPr lang="ru-RU" sz="2500" dirty="0">
                <a:solidFill>
                  <a:srgbClr val="000000"/>
                </a:solidFill>
                <a:latin typeface="+mj-lt"/>
              </a:rPr>
            </a:br>
            <a:r>
              <a:rPr lang="en-US" sz="2500" dirty="0">
                <a:solidFill>
                  <a:srgbClr val="000000"/>
                </a:solidFill>
                <a:latin typeface="+mj-lt"/>
                <a:cs typeface="Arial" pitchFamily="34" charset="0"/>
              </a:rPr>
              <a:t>SELECT * from users where  login=‘&lt;</a:t>
            </a:r>
            <a:r>
              <a:rPr lang="en-US" sz="2500" dirty="0" err="1">
                <a:solidFill>
                  <a:srgbClr val="000000"/>
                </a:solidFill>
                <a:latin typeface="+mj-lt"/>
                <a:cs typeface="Arial" pitchFamily="34" charset="0"/>
              </a:rPr>
              <a:t>userlogin</a:t>
            </a:r>
            <a:r>
              <a:rPr lang="en-US" sz="2500" dirty="0">
                <a:solidFill>
                  <a:srgbClr val="000000"/>
                </a:solidFill>
                <a:latin typeface="+mj-lt"/>
                <a:cs typeface="Arial" pitchFamily="34" charset="0"/>
              </a:rPr>
              <a:t>&gt;’;</a:t>
            </a:r>
            <a:r>
              <a:rPr lang="ru-RU" sz="2500" dirty="0">
                <a:solidFill>
                  <a:srgbClr val="000000"/>
                </a:solidFill>
                <a:latin typeface="+mj-lt"/>
                <a:cs typeface="Arial" pitchFamily="34" charset="0"/>
              </a:rPr>
              <a:t> </a:t>
            </a:r>
            <a:br>
              <a:rPr lang="ru-RU" sz="2500" dirty="0">
                <a:solidFill>
                  <a:srgbClr val="000000"/>
                </a:solidFill>
                <a:latin typeface="+mj-lt"/>
              </a:rPr>
            </a:br>
            <a:r>
              <a:rPr lang="ru-RU" sz="2500" dirty="0">
                <a:solidFill>
                  <a:srgbClr val="000000"/>
                </a:solidFill>
                <a:latin typeface="+mj-lt"/>
              </a:rPr>
              <a:t>проводится проверка успешности регистрации и занесения нового пользователя в базу</a:t>
            </a:r>
            <a:endParaRPr lang="en-US" sz="2500" b="1" dirty="0">
              <a:solidFill>
                <a:srgbClr val="000000"/>
              </a:solidFill>
              <a:latin typeface="+mj-lt"/>
            </a:endParaRP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20</a:t>
            </a:fld>
            <a:endParaRPr lang="ru-RU"/>
          </a:p>
        </p:txBody>
      </p:sp>
    </p:spTree>
    <p:extLst>
      <p:ext uri="{BB962C8B-B14F-4D97-AF65-F5344CB8AC3E}">
        <p14:creationId xmlns:p14="http://schemas.microsoft.com/office/powerpoint/2010/main" val="54507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1.1. </a:t>
            </a:r>
            <a:r>
              <a:rPr lang="ru-RU" sz="36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latin typeface="+mj-lt"/>
              </a:rPr>
              <a:t>Read</a:t>
            </a:r>
            <a:r>
              <a:rPr lang="en-US" sz="2500" dirty="0">
                <a:solidFill>
                  <a:srgbClr val="000000"/>
                </a:solidFill>
                <a:latin typeface="+mj-lt"/>
              </a:rPr>
              <a:t>: </a:t>
            </a:r>
            <a:endParaRPr lang="ru-RU" sz="2500" dirty="0">
              <a:solidFill>
                <a:srgbClr val="000000"/>
              </a:solidFill>
              <a:latin typeface="+mj-lt"/>
            </a:endParaRPr>
          </a:p>
          <a:p>
            <a:pPr marL="0" indent="0">
              <a:buNone/>
            </a:pPr>
            <a:r>
              <a:rPr lang="ru-RU" sz="2500" dirty="0">
                <a:solidFill>
                  <a:srgbClr val="000000"/>
                </a:solidFill>
                <a:latin typeface="+mj-lt"/>
              </a:rPr>
              <a:t>Через интерфейс (десктоп или веб) новый пользователь входит в систему. Далее путём специального запроса в базу (обычно такие запросы выглядят примерно так</a:t>
            </a:r>
            <a:br>
              <a:rPr lang="ru-RU" sz="2500" dirty="0">
                <a:solidFill>
                  <a:srgbClr val="000000"/>
                </a:solidFill>
                <a:latin typeface="+mj-lt"/>
              </a:rPr>
            </a:br>
            <a:r>
              <a:rPr lang="en-US" sz="2500" dirty="0">
                <a:solidFill>
                  <a:srgbClr val="000000"/>
                </a:solidFill>
                <a:latin typeface="+mj-lt"/>
                <a:cs typeface="Arial" pitchFamily="34" charset="0"/>
              </a:rPr>
              <a:t>SELECT * from </a:t>
            </a:r>
            <a:r>
              <a:rPr lang="en-US" sz="2500" dirty="0" err="1">
                <a:solidFill>
                  <a:srgbClr val="000000"/>
                </a:solidFill>
                <a:latin typeface="+mj-lt"/>
                <a:cs typeface="Arial" pitchFamily="34" charset="0"/>
              </a:rPr>
              <a:t>userSessions</a:t>
            </a:r>
            <a:r>
              <a:rPr lang="en-US" sz="2500" dirty="0">
                <a:solidFill>
                  <a:srgbClr val="000000"/>
                </a:solidFill>
                <a:latin typeface="+mj-lt"/>
                <a:cs typeface="Arial" pitchFamily="34" charset="0"/>
              </a:rPr>
              <a:t> u where  </a:t>
            </a:r>
            <a:r>
              <a:rPr lang="en-US" sz="2500" dirty="0" err="1">
                <a:solidFill>
                  <a:srgbClr val="000000"/>
                </a:solidFill>
                <a:latin typeface="+mj-lt"/>
                <a:cs typeface="Arial" pitchFamily="34" charset="0"/>
              </a:rPr>
              <a:t>u.login</a:t>
            </a:r>
            <a:r>
              <a:rPr lang="en-US" sz="2500" dirty="0">
                <a:solidFill>
                  <a:srgbClr val="000000"/>
                </a:solidFill>
                <a:latin typeface="+mj-lt"/>
                <a:cs typeface="Arial" pitchFamily="34" charset="0"/>
              </a:rPr>
              <a:t>=‘</a:t>
            </a:r>
            <a:r>
              <a:rPr lang="en-US" sz="2500" dirty="0" err="1">
                <a:solidFill>
                  <a:srgbClr val="000000"/>
                </a:solidFill>
                <a:latin typeface="+mj-lt"/>
                <a:cs typeface="Arial" pitchFamily="34" charset="0"/>
              </a:rPr>
              <a:t>userlogin</a:t>
            </a:r>
            <a:r>
              <a:rPr lang="en-US" sz="2500" dirty="0">
                <a:solidFill>
                  <a:srgbClr val="000000"/>
                </a:solidFill>
                <a:latin typeface="+mj-lt"/>
                <a:cs typeface="Arial" pitchFamily="34" charset="0"/>
              </a:rPr>
              <a:t>’</a:t>
            </a:r>
            <a:br>
              <a:rPr lang="ru-RU" sz="2500" dirty="0">
                <a:solidFill>
                  <a:srgbClr val="000000"/>
                </a:solidFill>
                <a:latin typeface="+mj-lt"/>
                <a:cs typeface="Arial" pitchFamily="34" charset="0"/>
              </a:rPr>
            </a:br>
            <a:r>
              <a:rPr lang="ru-RU" sz="2500" dirty="0">
                <a:solidFill>
                  <a:srgbClr val="000000"/>
                </a:solidFill>
                <a:latin typeface="+mj-lt"/>
              </a:rPr>
              <a:t>проводится проверка того, что пользователь зашёл в систему</a:t>
            </a:r>
            <a:endParaRPr lang="en-US" sz="2500" dirty="0">
              <a:solidFill>
                <a:srgbClr val="000000"/>
              </a:solidFill>
              <a:latin typeface="+mj-lt"/>
            </a:endParaRP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21</a:t>
            </a:fld>
            <a:endParaRPr lang="ru-RU"/>
          </a:p>
        </p:txBody>
      </p:sp>
    </p:spTree>
    <p:extLst>
      <p:ext uri="{BB962C8B-B14F-4D97-AF65-F5344CB8AC3E}">
        <p14:creationId xmlns:p14="http://schemas.microsoft.com/office/powerpoint/2010/main" val="401155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1.1. </a:t>
            </a:r>
            <a:r>
              <a:rPr lang="ru-RU" sz="36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rPr>
              <a:t>Update:</a:t>
            </a:r>
            <a:endParaRPr lang="ru-RU" sz="2500" b="1" dirty="0">
              <a:solidFill>
                <a:srgbClr val="000000"/>
              </a:solidFill>
            </a:endParaRPr>
          </a:p>
          <a:p>
            <a:pPr marL="0" indent="0">
              <a:buNone/>
            </a:pPr>
            <a:r>
              <a:rPr lang="ru-RU" sz="2500" dirty="0">
                <a:solidFill>
                  <a:srgbClr val="000000"/>
                </a:solidFill>
              </a:rPr>
              <a:t>Через интерфейс (десктоп или веб) новый пользователь входит в систему. Через функциональность Пользовательский Аккаунт или Личный Кабинет пользователь меняет свои данные, например</a:t>
            </a:r>
            <a:r>
              <a:rPr lang="en-US" sz="2500" dirty="0">
                <a:solidFill>
                  <a:srgbClr val="000000"/>
                </a:solidFill>
              </a:rPr>
              <a:t>,</a:t>
            </a:r>
            <a:r>
              <a:rPr lang="ru-RU" sz="2500" dirty="0">
                <a:solidFill>
                  <a:srgbClr val="000000"/>
                </a:solidFill>
              </a:rPr>
              <a:t> </a:t>
            </a:r>
            <a:r>
              <a:rPr lang="en-US" sz="2500" dirty="0">
                <a:solidFill>
                  <a:srgbClr val="000000"/>
                </a:solidFill>
              </a:rPr>
              <a:t>e-mail. </a:t>
            </a:r>
            <a:r>
              <a:rPr lang="ru-RU" sz="2500" dirty="0">
                <a:solidFill>
                  <a:srgbClr val="000000"/>
                </a:solidFill>
              </a:rPr>
              <a:t>Далее путём специальных запросов в базу (обычно такие запросы выглядят примерно так:</a:t>
            </a:r>
            <a:br>
              <a:rPr lang="ru-RU" sz="2500" dirty="0">
                <a:solidFill>
                  <a:srgbClr val="000000"/>
                </a:solidFill>
              </a:rPr>
            </a:br>
            <a:r>
              <a:rPr lang="en-US" sz="2500" dirty="0">
                <a:solidFill>
                  <a:srgbClr val="000000"/>
                </a:solidFill>
                <a:cs typeface="Arial" pitchFamily="34" charset="0"/>
              </a:rPr>
              <a:t>SELECT * from  where  email=‘&lt;</a:t>
            </a:r>
            <a:r>
              <a:rPr lang="en-US" sz="2500" dirty="0" err="1">
                <a:solidFill>
                  <a:srgbClr val="000000"/>
                </a:solidFill>
                <a:cs typeface="Arial" pitchFamily="34" charset="0"/>
              </a:rPr>
              <a:t>oldemail</a:t>
            </a:r>
            <a:r>
              <a:rPr lang="en-US" sz="2500" dirty="0">
                <a:solidFill>
                  <a:srgbClr val="000000"/>
                </a:solidFill>
                <a:cs typeface="Arial" pitchFamily="34" charset="0"/>
              </a:rPr>
              <a:t>&gt;’;</a:t>
            </a:r>
            <a:br>
              <a:rPr lang="en-US" sz="2500" dirty="0">
                <a:solidFill>
                  <a:srgbClr val="000000"/>
                </a:solidFill>
                <a:cs typeface="Arial" pitchFamily="34" charset="0"/>
              </a:rPr>
            </a:br>
            <a:r>
              <a:rPr lang="en-US" sz="2500" dirty="0">
                <a:solidFill>
                  <a:srgbClr val="000000"/>
                </a:solidFill>
                <a:cs typeface="Arial" pitchFamily="34" charset="0"/>
              </a:rPr>
              <a:t>SELECT * from  where  email=‘&lt;</a:t>
            </a:r>
            <a:r>
              <a:rPr lang="en-US" sz="2500" dirty="0" err="1">
                <a:solidFill>
                  <a:srgbClr val="000000"/>
                </a:solidFill>
                <a:cs typeface="Arial" pitchFamily="34" charset="0"/>
              </a:rPr>
              <a:t>newemail</a:t>
            </a:r>
            <a:r>
              <a:rPr lang="en-US" sz="2500" dirty="0">
                <a:solidFill>
                  <a:srgbClr val="000000"/>
                </a:solidFill>
                <a:cs typeface="Arial" pitchFamily="34" charset="0"/>
              </a:rPr>
              <a:t>&gt;’;</a:t>
            </a:r>
          </a:p>
          <a:p>
            <a:pPr marL="0" indent="0">
              <a:buNone/>
            </a:pPr>
            <a:r>
              <a:rPr lang="ru-RU" sz="2500" dirty="0">
                <a:solidFill>
                  <a:srgbClr val="000000"/>
                </a:solidFill>
              </a:rPr>
              <a:t>проводится проверка того, что пользователь поменял свой </a:t>
            </a:r>
            <a:r>
              <a:rPr lang="en-US" sz="2500" dirty="0">
                <a:solidFill>
                  <a:srgbClr val="000000"/>
                </a:solidFill>
              </a:rPr>
              <a:t>e-mail – </a:t>
            </a:r>
            <a:r>
              <a:rPr lang="ru-RU" sz="2500" dirty="0">
                <a:solidFill>
                  <a:srgbClr val="000000"/>
                </a:solidFill>
              </a:rPr>
              <a:t>первый запрос вернёт нулевой результат, а второй – вернёт строку с новым значением поля </a:t>
            </a:r>
            <a:r>
              <a:rPr lang="en-US" sz="2500" dirty="0">
                <a:solidFill>
                  <a:srgbClr val="000000"/>
                </a:solidFill>
              </a:rPr>
              <a:t>e-mail</a:t>
            </a: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22</a:t>
            </a:fld>
            <a:endParaRPr lang="ru-RU"/>
          </a:p>
        </p:txBody>
      </p:sp>
    </p:spTree>
    <p:extLst>
      <p:ext uri="{BB962C8B-B14F-4D97-AF65-F5344CB8AC3E}">
        <p14:creationId xmlns:p14="http://schemas.microsoft.com/office/powerpoint/2010/main" val="4011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1.1. </a:t>
            </a:r>
            <a:r>
              <a:rPr lang="ru-RU" sz="3600" b="1" dirty="0"/>
              <a:t>По знанию системы</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latin typeface="+mj-lt"/>
              </a:rPr>
              <a:t>Delete:</a:t>
            </a:r>
          </a:p>
          <a:p>
            <a:pPr marL="0" indent="0">
              <a:buNone/>
            </a:pPr>
            <a:r>
              <a:rPr lang="ru-RU" sz="2500" dirty="0">
                <a:solidFill>
                  <a:srgbClr val="000000"/>
                </a:solidFill>
                <a:latin typeface="+mj-lt"/>
              </a:rPr>
              <a:t>Через </a:t>
            </a:r>
            <a:r>
              <a:rPr lang="ru-RU" sz="2500" dirty="0" err="1">
                <a:solidFill>
                  <a:srgbClr val="000000"/>
                </a:solidFill>
                <a:latin typeface="+mj-lt"/>
              </a:rPr>
              <a:t>админскую</a:t>
            </a:r>
            <a:r>
              <a:rPr lang="ru-RU" sz="2500" dirty="0">
                <a:solidFill>
                  <a:srgbClr val="000000"/>
                </a:solidFill>
                <a:latin typeface="+mj-lt"/>
              </a:rPr>
              <a:t> часть сайта (</a:t>
            </a:r>
            <a:r>
              <a:rPr lang="en-US" sz="2500" dirty="0">
                <a:solidFill>
                  <a:srgbClr val="000000"/>
                </a:solidFill>
                <a:latin typeface="+mj-lt"/>
              </a:rPr>
              <a:t>back – end) </a:t>
            </a:r>
            <a:r>
              <a:rPr lang="ru-RU" sz="2500" dirty="0">
                <a:solidFill>
                  <a:srgbClr val="000000"/>
                </a:solidFill>
                <a:latin typeface="+mj-lt"/>
              </a:rPr>
              <a:t>или через соответствующую функциональность на </a:t>
            </a:r>
            <a:r>
              <a:rPr lang="en-US" sz="2500" dirty="0">
                <a:solidFill>
                  <a:srgbClr val="000000"/>
                </a:solidFill>
                <a:latin typeface="+mj-lt"/>
              </a:rPr>
              <a:t>Front – End </a:t>
            </a:r>
            <a:r>
              <a:rPr lang="ru-RU" sz="2500" dirty="0">
                <a:solidFill>
                  <a:srgbClr val="000000"/>
                </a:solidFill>
                <a:latin typeface="+mj-lt"/>
              </a:rPr>
              <a:t>администратор удаляет пользователя.</a:t>
            </a:r>
            <a:r>
              <a:rPr lang="en-US" sz="2500" dirty="0">
                <a:solidFill>
                  <a:srgbClr val="000000"/>
                </a:solidFill>
                <a:latin typeface="+mj-lt"/>
              </a:rPr>
              <a:t> </a:t>
            </a:r>
            <a:r>
              <a:rPr lang="ru-RU" sz="2500" dirty="0">
                <a:solidFill>
                  <a:srgbClr val="000000"/>
                </a:solidFill>
                <a:latin typeface="+mj-lt"/>
              </a:rPr>
              <a:t>Далее путём специального запроса в базу (обычно такие запросы выглядят примерно так </a:t>
            </a:r>
            <a:br>
              <a:rPr lang="ru-RU" sz="2500" dirty="0">
                <a:solidFill>
                  <a:srgbClr val="000000"/>
                </a:solidFill>
                <a:latin typeface="+mj-lt"/>
              </a:rPr>
            </a:br>
            <a:r>
              <a:rPr lang="en-US" sz="2500" dirty="0">
                <a:solidFill>
                  <a:srgbClr val="000000"/>
                </a:solidFill>
                <a:latin typeface="+mj-lt"/>
                <a:cs typeface="Arial" pitchFamily="34" charset="0"/>
              </a:rPr>
              <a:t>SELECT * from users u where login=‘&lt;</a:t>
            </a:r>
            <a:r>
              <a:rPr lang="en-US" sz="2500" dirty="0" err="1">
                <a:solidFill>
                  <a:srgbClr val="000000"/>
                </a:solidFill>
                <a:latin typeface="+mj-lt"/>
                <a:cs typeface="Arial" pitchFamily="34" charset="0"/>
              </a:rPr>
              <a:t>userlogin</a:t>
            </a:r>
            <a:r>
              <a:rPr lang="en-US" sz="2500" dirty="0">
                <a:solidFill>
                  <a:srgbClr val="000000"/>
                </a:solidFill>
                <a:latin typeface="+mj-lt"/>
                <a:cs typeface="Arial" pitchFamily="34" charset="0"/>
              </a:rPr>
              <a:t>&gt;’;</a:t>
            </a:r>
            <a:r>
              <a:rPr lang="ru-RU" sz="2500" dirty="0">
                <a:solidFill>
                  <a:srgbClr val="000000"/>
                </a:solidFill>
                <a:latin typeface="+mj-lt"/>
                <a:cs typeface="Arial" pitchFamily="34" charset="0"/>
              </a:rPr>
              <a:t> </a:t>
            </a:r>
            <a:br>
              <a:rPr lang="ru-RU" sz="2500" dirty="0">
                <a:solidFill>
                  <a:srgbClr val="000000"/>
                </a:solidFill>
                <a:latin typeface="+mj-lt"/>
              </a:rPr>
            </a:br>
            <a:r>
              <a:rPr lang="ru-RU" sz="2500" dirty="0">
                <a:solidFill>
                  <a:srgbClr val="000000"/>
                </a:solidFill>
                <a:latin typeface="+mj-lt"/>
              </a:rPr>
              <a:t>проводится проверка отсутствия пользователя в базе. При этом в таблице </a:t>
            </a:r>
            <a:r>
              <a:rPr lang="en-US" sz="2500" dirty="0" err="1">
                <a:solidFill>
                  <a:srgbClr val="000000"/>
                </a:solidFill>
                <a:latin typeface="+mj-lt"/>
              </a:rPr>
              <a:t>userSessions</a:t>
            </a:r>
            <a:r>
              <a:rPr lang="en-US" sz="2500" dirty="0">
                <a:solidFill>
                  <a:srgbClr val="000000"/>
                </a:solidFill>
                <a:latin typeface="+mj-lt"/>
              </a:rPr>
              <a:t> </a:t>
            </a:r>
            <a:r>
              <a:rPr lang="ru-RU" sz="2500" dirty="0">
                <a:solidFill>
                  <a:srgbClr val="000000"/>
                </a:solidFill>
                <a:latin typeface="+mj-lt"/>
              </a:rPr>
              <a:t>записи активности данного пользователя могут сохраниться, а могут быть удалены.</a:t>
            </a: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23</a:t>
            </a:fld>
            <a:endParaRPr lang="ru-RU"/>
          </a:p>
        </p:txBody>
      </p:sp>
    </p:spTree>
    <p:extLst>
      <p:ext uri="{BB962C8B-B14F-4D97-AF65-F5344CB8AC3E}">
        <p14:creationId xmlns:p14="http://schemas.microsoft.com/office/powerpoint/2010/main" val="83556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объекта тестирования выделяют </a:t>
            </a:r>
            <a:r>
              <a:rPr lang="ru-RU" sz="2500" b="1" dirty="0"/>
              <a:t>функциональное</a:t>
            </a:r>
            <a:r>
              <a:rPr lang="ru-RU" sz="2500" dirty="0"/>
              <a:t> и </a:t>
            </a:r>
            <a:r>
              <a:rPr lang="ru-RU" sz="2500" b="1" dirty="0"/>
              <a:t>нефункциональное</a:t>
            </a:r>
            <a:r>
              <a:rPr lang="ru-RU" sz="2500" dirty="0"/>
              <a:t> тестирование.</a:t>
            </a:r>
          </a:p>
        </p:txBody>
      </p:sp>
      <p:sp>
        <p:nvSpPr>
          <p:cNvPr id="4" name="Номер слайда 3"/>
          <p:cNvSpPr>
            <a:spLocks noGrp="1"/>
          </p:cNvSpPr>
          <p:nvPr>
            <p:ph type="sldNum" sz="quarter" idx="12"/>
          </p:nvPr>
        </p:nvSpPr>
        <p:spPr/>
        <p:txBody>
          <a:bodyPr/>
          <a:lstStyle/>
          <a:p>
            <a:fld id="{7EA40603-FB99-4BDD-9E7F-AFB0ECD5D908}" type="slidenum">
              <a:rPr lang="ru-RU" smtClean="0"/>
              <a:t>24</a:t>
            </a:fld>
            <a:endParaRPr lang="ru-RU"/>
          </a:p>
        </p:txBody>
      </p:sp>
    </p:spTree>
    <p:extLst>
      <p:ext uri="{BB962C8B-B14F-4D97-AF65-F5344CB8AC3E}">
        <p14:creationId xmlns:p14="http://schemas.microsoft.com/office/powerpoint/2010/main" val="329122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Функциональное тестирование </a:t>
            </a:r>
            <a:r>
              <a:rPr lang="ru-RU" sz="2500" dirty="0"/>
              <a:t>— это тестирование ПО в целях проверки реализуемости функциональных требований, то есть способности ПО в определённых условиях решать задачи, нужные пользователям. Функциональные требования определяют, что именно делает ПО, какие задачи оно решает.</a:t>
            </a:r>
            <a:endParaRPr lang="en-US" sz="2500" dirty="0"/>
          </a:p>
          <a:p>
            <a:pPr marL="0" indent="0">
              <a:buNone/>
            </a:pPr>
            <a:r>
              <a:rPr lang="ru-RU" sz="2500" dirty="0"/>
              <a:t>Функциональные тесты базируются на функциях и особенностях, а также взаимодействии с другими системами, и могут быть представлены на всех уровнях тестирования. Функциональные виды тестирования рассматривают внешнее поведение системы.</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25</a:t>
            </a:fld>
            <a:endParaRPr lang="ru-RU"/>
          </a:p>
        </p:txBody>
      </p:sp>
    </p:spTree>
    <p:extLst>
      <p:ext uri="{BB962C8B-B14F-4D97-AF65-F5344CB8AC3E}">
        <p14:creationId xmlns:p14="http://schemas.microsoft.com/office/powerpoint/2010/main" val="351805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dirty="0"/>
              <a:t>Тестирование функциональности может проводится в двух аспектах:</a:t>
            </a:r>
          </a:p>
          <a:p>
            <a:r>
              <a:rPr lang="ru-RU" sz="2500" dirty="0"/>
              <a:t>требования – </a:t>
            </a:r>
            <a:r>
              <a:rPr lang="en-US" sz="2500" dirty="0"/>
              <a:t>requirements</a:t>
            </a:r>
            <a:endParaRPr lang="ru-RU" sz="2500" dirty="0"/>
          </a:p>
          <a:p>
            <a:r>
              <a:rPr lang="ru-RU" sz="2500" dirty="0"/>
              <a:t>бизнес-процессы </a:t>
            </a:r>
            <a:r>
              <a:rPr lang="en-US" sz="2500" dirty="0"/>
              <a:t>– use cases</a:t>
            </a:r>
          </a:p>
          <a:p>
            <a:endParaRPr lang="en-US" sz="2500" dirty="0"/>
          </a:p>
          <a:p>
            <a:pPr marL="0" indent="0">
              <a:buNone/>
            </a:pPr>
            <a:r>
              <a:rPr lang="ru-RU" sz="2500" i="1" dirty="0"/>
              <a:t>Пример: </a:t>
            </a:r>
            <a:r>
              <a:rPr lang="ru-RU" sz="2500" dirty="0"/>
              <a:t>Высокоуровневые требования при тестировании магазина по прокату видео - дисков</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26</a:t>
            </a:fld>
            <a:endParaRPr lang="ru-RU"/>
          </a:p>
        </p:txBody>
      </p:sp>
    </p:spTree>
    <p:extLst>
      <p:ext uri="{BB962C8B-B14F-4D97-AF65-F5344CB8AC3E}">
        <p14:creationId xmlns:p14="http://schemas.microsoft.com/office/powerpoint/2010/main" val="122118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dirty="0"/>
              <a:t> </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27</a:t>
            </a:fld>
            <a:endParaRPr lang="ru-RU"/>
          </a:p>
        </p:txBody>
      </p:sp>
      <p:pic>
        <p:nvPicPr>
          <p:cNvPr id="5" name="Изображение 4" descr="vrsUseCase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21865"/>
            <a:ext cx="5976664" cy="5316664"/>
          </a:xfrm>
          <a:prstGeom prst="rect">
            <a:avLst/>
          </a:prstGeom>
        </p:spPr>
      </p:pic>
    </p:spTree>
    <p:extLst>
      <p:ext uri="{BB962C8B-B14F-4D97-AF65-F5344CB8AC3E}">
        <p14:creationId xmlns:p14="http://schemas.microsoft.com/office/powerpoint/2010/main" val="173597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Нефункциональное тестирование </a:t>
            </a:r>
            <a:r>
              <a:rPr lang="ru-RU" sz="2500" dirty="0"/>
              <a:t>описывает тесты, необходимые для определения характеристик программного обеспечения, которые могут быть измерены различными величинами. В целом, это тестирование того, "Как" система работает. </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28</a:t>
            </a:fld>
            <a:endParaRPr lang="ru-RU"/>
          </a:p>
        </p:txBody>
      </p:sp>
    </p:spTree>
    <p:extLst>
      <p:ext uri="{BB962C8B-B14F-4D97-AF65-F5344CB8AC3E}">
        <p14:creationId xmlns:p14="http://schemas.microsoft.com/office/powerpoint/2010/main" val="15004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i="1" dirty="0"/>
              <a:t>Виды</a:t>
            </a:r>
            <a:r>
              <a:rPr lang="en-US" sz="2500" b="1" i="1" dirty="0"/>
              <a:t> </a:t>
            </a:r>
            <a:r>
              <a:rPr lang="ru-RU" sz="2500" b="1" i="1" dirty="0"/>
              <a:t>нефункционального тестирования:</a:t>
            </a:r>
          </a:p>
          <a:p>
            <a:r>
              <a:rPr lang="ru-RU" sz="2500" dirty="0"/>
              <a:t>Тестирование </a:t>
            </a:r>
            <a:r>
              <a:rPr lang="en-US" sz="2500" dirty="0"/>
              <a:t> </a:t>
            </a:r>
            <a:r>
              <a:rPr lang="ru-RU" sz="2500" dirty="0"/>
              <a:t>производительности(</a:t>
            </a:r>
            <a:r>
              <a:rPr lang="ru-RU" sz="2500" dirty="0" err="1"/>
              <a:t>Performance</a:t>
            </a:r>
            <a:r>
              <a:rPr lang="ru-RU" sz="2500" dirty="0"/>
              <a:t> </a:t>
            </a:r>
            <a:r>
              <a:rPr lang="ru-RU" sz="2500" dirty="0" err="1"/>
              <a:t>Testing</a:t>
            </a:r>
            <a:r>
              <a:rPr lang="ru-RU" sz="2500" dirty="0"/>
              <a:t>)</a:t>
            </a:r>
          </a:p>
          <a:p>
            <a:r>
              <a:rPr lang="ru-RU" sz="2500" dirty="0"/>
              <a:t>Объемное тестирование (</a:t>
            </a:r>
            <a:r>
              <a:rPr lang="ru-RU" sz="2500" dirty="0" err="1"/>
              <a:t>Volume</a:t>
            </a:r>
            <a:r>
              <a:rPr lang="ru-RU" sz="2500" dirty="0"/>
              <a:t> </a:t>
            </a:r>
            <a:r>
              <a:rPr lang="ru-RU" sz="2500" dirty="0" err="1"/>
              <a:t>Testing</a:t>
            </a:r>
            <a:r>
              <a:rPr lang="ru-RU" sz="2500" dirty="0"/>
              <a:t>)</a:t>
            </a:r>
          </a:p>
          <a:p>
            <a:r>
              <a:rPr lang="ru-RU" sz="2500" dirty="0"/>
              <a:t>Тестирование установки (</a:t>
            </a:r>
            <a:r>
              <a:rPr lang="ru-RU" sz="2500" dirty="0" err="1"/>
              <a:t>Installation</a:t>
            </a:r>
            <a:r>
              <a:rPr lang="ru-RU" sz="2500" dirty="0"/>
              <a:t> </a:t>
            </a:r>
            <a:r>
              <a:rPr lang="ru-RU" sz="2500" dirty="0" err="1"/>
              <a:t>testing</a:t>
            </a:r>
            <a:r>
              <a:rPr lang="ru-RU" sz="2500" dirty="0"/>
              <a:t>)</a:t>
            </a:r>
          </a:p>
          <a:p>
            <a:r>
              <a:rPr lang="ru-RU" sz="2500" dirty="0"/>
              <a:t>Тестирование удобства пользования (</a:t>
            </a:r>
            <a:r>
              <a:rPr lang="ru-RU" sz="2500" dirty="0" err="1"/>
              <a:t>Usability</a:t>
            </a:r>
            <a:r>
              <a:rPr lang="ru-RU" sz="2500" dirty="0"/>
              <a:t> </a:t>
            </a:r>
            <a:r>
              <a:rPr lang="ru-RU" sz="2500" dirty="0" err="1"/>
              <a:t>Testing</a:t>
            </a:r>
            <a:r>
              <a:rPr lang="ru-RU" sz="2500" dirty="0"/>
              <a:t>)</a:t>
            </a:r>
          </a:p>
          <a:p>
            <a:r>
              <a:rPr lang="ru-RU" sz="2500" dirty="0"/>
              <a:t>Тестирование на отказ и восстановление (</a:t>
            </a:r>
            <a:r>
              <a:rPr lang="ru-RU" sz="2500" dirty="0" err="1"/>
              <a:t>Failover</a:t>
            </a:r>
            <a:r>
              <a:rPr lang="ru-RU" sz="2500" dirty="0"/>
              <a:t> </a:t>
            </a:r>
            <a:r>
              <a:rPr lang="ru-RU" sz="2500" dirty="0" err="1"/>
              <a:t>and</a:t>
            </a:r>
            <a:r>
              <a:rPr lang="ru-RU" sz="2500" dirty="0"/>
              <a:t> </a:t>
            </a:r>
            <a:r>
              <a:rPr lang="ru-RU" sz="2500" dirty="0" err="1"/>
              <a:t>Recovery</a:t>
            </a:r>
            <a:r>
              <a:rPr lang="ru-RU" sz="2500" dirty="0"/>
              <a:t> </a:t>
            </a:r>
            <a:r>
              <a:rPr lang="ru-RU" sz="2500" dirty="0" err="1"/>
              <a:t>Testing</a:t>
            </a:r>
            <a:r>
              <a:rPr lang="ru-RU" sz="2500" dirty="0"/>
              <a:t>)</a:t>
            </a:r>
          </a:p>
          <a:p>
            <a:r>
              <a:rPr lang="ru-RU" sz="2500" dirty="0"/>
              <a:t>Конфигурационное тестирование (</a:t>
            </a:r>
            <a:r>
              <a:rPr lang="ru-RU" sz="2500" dirty="0" err="1"/>
              <a:t>Configuration</a:t>
            </a:r>
            <a:r>
              <a:rPr lang="ru-RU" sz="2500" dirty="0"/>
              <a:t> </a:t>
            </a:r>
            <a:r>
              <a:rPr lang="ru-RU" sz="2500" dirty="0" err="1"/>
              <a:t>Testing</a:t>
            </a:r>
            <a:r>
              <a:rPr lang="ru-RU" sz="2500" dirty="0"/>
              <a:t>)</a:t>
            </a:r>
          </a:p>
          <a:p>
            <a:r>
              <a:rPr lang="ru-RU" sz="2500" dirty="0"/>
              <a:t>Тестирование локализации (</a:t>
            </a:r>
            <a:r>
              <a:rPr lang="en-US" sz="2500" dirty="0"/>
              <a:t>Localization testing </a:t>
            </a:r>
            <a:r>
              <a:rPr lang="ru-RU" sz="2500" dirty="0"/>
              <a:t>)</a:t>
            </a:r>
          </a:p>
          <a:p>
            <a:r>
              <a:rPr lang="ru-RU" sz="2500" dirty="0"/>
              <a:t>Тестирование совместимости (</a:t>
            </a:r>
            <a:r>
              <a:rPr lang="en-US" sz="2500" dirty="0"/>
              <a:t>Compatibility</a:t>
            </a:r>
            <a:r>
              <a:rPr lang="ru-RU" sz="2500" dirty="0"/>
              <a:t> </a:t>
            </a:r>
            <a:r>
              <a:rPr lang="ru-RU" sz="2500" dirty="0" err="1"/>
              <a:t>testing</a:t>
            </a:r>
            <a:r>
              <a:rPr lang="ru-RU" sz="2500" dirty="0"/>
              <a:t>)</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29</a:t>
            </a:fld>
            <a:endParaRPr lang="ru-RU"/>
          </a:p>
        </p:txBody>
      </p:sp>
    </p:spTree>
    <p:extLst>
      <p:ext uri="{BB962C8B-B14F-4D97-AF65-F5344CB8AC3E}">
        <p14:creationId xmlns:p14="http://schemas.microsoft.com/office/powerpoint/2010/main" val="195740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300" b="1" dirty="0"/>
              <a:t>1. Классификация видов тестирования</a:t>
            </a:r>
            <a:br>
              <a:rPr lang="ru-RU" sz="3600" b="1" dirty="0"/>
            </a:br>
            <a:endParaRPr lang="ru-RU" sz="3600" b="1" dirty="0"/>
          </a:p>
        </p:txBody>
      </p:sp>
      <p:sp>
        <p:nvSpPr>
          <p:cNvPr id="3" name="Объект 2"/>
          <p:cNvSpPr>
            <a:spLocks noGrp="1"/>
          </p:cNvSpPr>
          <p:nvPr>
            <p:ph idx="1"/>
          </p:nvPr>
        </p:nvSpPr>
        <p:spPr>
          <a:xfrm>
            <a:off x="827584" y="1124744"/>
            <a:ext cx="8136904" cy="5472608"/>
          </a:xfrm>
        </p:spPr>
        <p:txBody>
          <a:bodyPr>
            <a:normAutofit/>
          </a:bodyPr>
          <a:lstStyle/>
          <a:p>
            <a:pPr marL="0" indent="0">
              <a:buNone/>
            </a:pPr>
            <a:r>
              <a:rPr lang="ru-RU" sz="2500" dirty="0">
                <a:solidFill>
                  <a:srgbClr val="000000"/>
                </a:solidFill>
              </a:rPr>
              <a:t>1.1. По знанию</a:t>
            </a:r>
            <a:r>
              <a:rPr lang="en-US" sz="2500" dirty="0">
                <a:solidFill>
                  <a:srgbClr val="000000"/>
                </a:solidFill>
              </a:rPr>
              <a:t> </a:t>
            </a:r>
            <a:r>
              <a:rPr lang="ru-RU" sz="2500" dirty="0">
                <a:solidFill>
                  <a:srgbClr val="000000"/>
                </a:solidFill>
              </a:rPr>
              <a:t>системы</a:t>
            </a:r>
          </a:p>
          <a:p>
            <a:pPr marL="0" indent="0">
              <a:buNone/>
            </a:pPr>
            <a:r>
              <a:rPr lang="ru-RU" sz="2500" dirty="0">
                <a:solidFill>
                  <a:srgbClr val="000000"/>
                </a:solidFill>
              </a:rPr>
              <a:t>1.2. По объекту тестирования</a:t>
            </a:r>
          </a:p>
          <a:p>
            <a:pPr marL="0" indent="0">
              <a:buNone/>
            </a:pPr>
            <a:r>
              <a:rPr lang="ru-RU" sz="2500" dirty="0">
                <a:solidFill>
                  <a:srgbClr val="000000"/>
                </a:solidFill>
              </a:rPr>
              <a:t>1.3. По субъекту тестирования</a:t>
            </a:r>
          </a:p>
          <a:p>
            <a:pPr marL="0" indent="0">
              <a:buNone/>
            </a:pPr>
            <a:r>
              <a:rPr lang="ru-RU" sz="2500" dirty="0">
                <a:solidFill>
                  <a:srgbClr val="000000"/>
                </a:solidFill>
              </a:rPr>
              <a:t>1.4. По позитивности сценариев</a:t>
            </a:r>
          </a:p>
          <a:p>
            <a:pPr marL="0" indent="0">
              <a:buNone/>
            </a:pPr>
            <a:r>
              <a:rPr lang="ru-RU" sz="2500" dirty="0">
                <a:solidFill>
                  <a:srgbClr val="000000"/>
                </a:solidFill>
              </a:rPr>
              <a:t>1.5. По степени автоматизации</a:t>
            </a:r>
          </a:p>
          <a:p>
            <a:pPr marL="0" indent="0">
              <a:buNone/>
            </a:pPr>
            <a:r>
              <a:rPr lang="ru-RU" sz="2500" dirty="0">
                <a:solidFill>
                  <a:srgbClr val="000000"/>
                </a:solidFill>
              </a:rPr>
              <a:t>1.6. По статичности</a:t>
            </a:r>
          </a:p>
          <a:p>
            <a:pPr marL="0" indent="0">
              <a:buNone/>
            </a:pPr>
            <a:r>
              <a:rPr lang="ru-RU" sz="2500" dirty="0">
                <a:solidFill>
                  <a:srgbClr val="000000"/>
                </a:solidFill>
              </a:rPr>
              <a:t>1.7. По времени проведения тестирования</a:t>
            </a:r>
          </a:p>
          <a:p>
            <a:pPr marL="0" indent="0">
              <a:buNone/>
            </a:pPr>
            <a:r>
              <a:rPr lang="ru-RU" sz="2500" dirty="0">
                <a:solidFill>
                  <a:srgbClr val="000000"/>
                </a:solidFill>
              </a:rPr>
              <a:t>1.8. По степени изолированности компонентов</a:t>
            </a: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3</a:t>
            </a:fld>
            <a:endParaRPr lang="ru-RU" dirty="0"/>
          </a:p>
        </p:txBody>
      </p:sp>
    </p:spTree>
    <p:extLst>
      <p:ext uri="{BB962C8B-B14F-4D97-AF65-F5344CB8AC3E}">
        <p14:creationId xmlns:p14="http://schemas.microsoft.com/office/powerpoint/2010/main" val="4265790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a:t>Тестирование производительности </a:t>
            </a:r>
            <a:r>
              <a:rPr lang="ru-RU" sz="2500" dirty="0"/>
              <a:t>(</a:t>
            </a:r>
            <a:r>
              <a:rPr lang="en-US" sz="2500" dirty="0"/>
              <a:t>Performance testing</a:t>
            </a:r>
            <a:r>
              <a:rPr lang="ru-RU" sz="2500" dirty="0"/>
              <a:t>)</a:t>
            </a:r>
            <a:r>
              <a:rPr lang="en-US" sz="2500" dirty="0"/>
              <a:t> </a:t>
            </a:r>
            <a:r>
              <a:rPr lang="ru-RU" sz="2500" dirty="0"/>
              <a:t>включает:</a:t>
            </a:r>
          </a:p>
          <a:p>
            <a:pPr>
              <a:buFont typeface="+mj-lt"/>
              <a:buAutoNum type="arabicPeriod"/>
            </a:pPr>
            <a:r>
              <a:rPr lang="ru-RU" sz="2500" dirty="0"/>
              <a:t>Нагрузочное тестирование (</a:t>
            </a:r>
            <a:r>
              <a:rPr lang="en-US" sz="2500" dirty="0"/>
              <a:t>Load testing)</a:t>
            </a:r>
          </a:p>
          <a:p>
            <a:pPr>
              <a:buFont typeface="+mj-lt"/>
              <a:buAutoNum type="arabicPeriod"/>
            </a:pPr>
            <a:r>
              <a:rPr lang="ru-RU" sz="2500" dirty="0"/>
              <a:t>Стресс тестирование (</a:t>
            </a:r>
            <a:r>
              <a:rPr lang="en-US" sz="2500" dirty="0"/>
              <a:t>Stress testing)</a:t>
            </a:r>
          </a:p>
          <a:p>
            <a:pPr>
              <a:buFont typeface="+mj-lt"/>
              <a:buAutoNum type="arabicPeriod"/>
            </a:pPr>
            <a:r>
              <a:rPr lang="ru-RU" sz="2500" dirty="0"/>
              <a:t>Тестирование стабильности (</a:t>
            </a:r>
            <a:r>
              <a:rPr lang="en-US" sz="2500" dirty="0"/>
              <a:t>Stability testing)</a:t>
            </a:r>
          </a:p>
        </p:txBody>
      </p:sp>
      <p:sp>
        <p:nvSpPr>
          <p:cNvPr id="4" name="Номер слайда 3"/>
          <p:cNvSpPr>
            <a:spLocks noGrp="1"/>
          </p:cNvSpPr>
          <p:nvPr>
            <p:ph type="sldNum" sz="quarter" idx="12"/>
          </p:nvPr>
        </p:nvSpPr>
        <p:spPr/>
        <p:txBody>
          <a:bodyPr/>
          <a:lstStyle/>
          <a:p>
            <a:fld id="{7EA40603-FB99-4BDD-9E7F-AFB0ECD5D908}" type="slidenum">
              <a:rPr lang="ru-RU" smtClean="0"/>
              <a:t>30</a:t>
            </a:fld>
            <a:endParaRPr lang="ru-RU"/>
          </a:p>
        </p:txBody>
      </p:sp>
    </p:spTree>
    <p:extLst>
      <p:ext uri="{BB962C8B-B14F-4D97-AF65-F5344CB8AC3E}">
        <p14:creationId xmlns:p14="http://schemas.microsoft.com/office/powerpoint/2010/main" val="164858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i="1" dirty="0"/>
              <a:t>Пример: </a:t>
            </a:r>
            <a:r>
              <a:rPr lang="ru-RU" sz="2500" dirty="0"/>
              <a:t>В системе могут одновременно находится 500 пользователей (банковская система)</a:t>
            </a:r>
          </a:p>
          <a:p>
            <a:pPr>
              <a:buNone/>
            </a:pPr>
            <a:r>
              <a:rPr lang="ru-RU" sz="2500" b="1" dirty="0"/>
              <a:t>Нагрузочное тестирование (</a:t>
            </a:r>
            <a:r>
              <a:rPr lang="en-US" sz="2500" b="1" dirty="0"/>
              <a:t>Load testing)</a:t>
            </a:r>
            <a:br>
              <a:rPr lang="ru-RU" sz="2500" dirty="0"/>
            </a:br>
            <a:r>
              <a:rPr lang="ru-RU" sz="2500" dirty="0"/>
              <a:t>В систему входят постепенно 1, 2, 5, 10, 20, 50, 100, 200, 300, 400, 500 пользователей. Идёт постепенная нагрузка до максимума</a:t>
            </a:r>
            <a:br>
              <a:rPr lang="ru-RU" sz="2500" dirty="0"/>
            </a:br>
            <a:r>
              <a:rPr lang="ru-RU" sz="2500" dirty="0"/>
              <a:t>Снимаемые показатели: Время отклика системы, загрузка процессора и оперативной памяти.</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31</a:t>
            </a:fld>
            <a:endParaRPr lang="ru-RU"/>
          </a:p>
        </p:txBody>
      </p:sp>
    </p:spTree>
    <p:extLst>
      <p:ext uri="{BB962C8B-B14F-4D97-AF65-F5344CB8AC3E}">
        <p14:creationId xmlns:p14="http://schemas.microsoft.com/office/powerpoint/2010/main" val="15400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a:t>Стресс тестирование (</a:t>
            </a:r>
            <a:r>
              <a:rPr lang="en-US" sz="2500" b="1" dirty="0"/>
              <a:t>Stress testing)</a:t>
            </a:r>
            <a:br>
              <a:rPr lang="ru-RU" sz="2500" dirty="0"/>
            </a:br>
            <a:r>
              <a:rPr lang="ru-RU" sz="2500" dirty="0"/>
              <a:t>В систему входят 1000, 2000, 4000 пользователей. Увеличение максимума в 2, 4, 8 раз </a:t>
            </a:r>
          </a:p>
          <a:p>
            <a:pPr>
              <a:buNone/>
            </a:pPr>
            <a:r>
              <a:rPr lang="ru-RU" sz="2500" dirty="0"/>
              <a:t>Снимаемые показатели:</a:t>
            </a:r>
          </a:p>
          <a:p>
            <a:pPr>
              <a:buNone/>
            </a:pPr>
            <a:r>
              <a:rPr lang="ru-RU" sz="2500" dirty="0"/>
              <a:t>Время отклика системы, загрузка процессора и оперативной памяти, проверка на устойчивость</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32</a:t>
            </a:fld>
            <a:endParaRPr lang="ru-RU"/>
          </a:p>
        </p:txBody>
      </p:sp>
    </p:spTree>
    <p:extLst>
      <p:ext uri="{BB962C8B-B14F-4D97-AF65-F5344CB8AC3E}">
        <p14:creationId xmlns:p14="http://schemas.microsoft.com/office/powerpoint/2010/main" val="179693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a:t>Тестирование стабильности (</a:t>
            </a:r>
            <a:r>
              <a:rPr lang="en-US" sz="2500" b="1" dirty="0"/>
              <a:t>Stability testing)</a:t>
            </a:r>
            <a:endParaRPr lang="ru-RU" sz="2500" b="1" dirty="0"/>
          </a:p>
          <a:p>
            <a:pPr>
              <a:buNone/>
            </a:pPr>
            <a:r>
              <a:rPr lang="ru-RU" sz="2500" dirty="0"/>
              <a:t>В систему входят 250 пользователей и работают 8 часов</a:t>
            </a:r>
          </a:p>
          <a:p>
            <a:pPr>
              <a:buNone/>
            </a:pP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33</a:t>
            </a:fld>
            <a:endParaRPr lang="ru-RU"/>
          </a:p>
        </p:txBody>
      </p:sp>
    </p:spTree>
    <p:extLst>
      <p:ext uri="{BB962C8B-B14F-4D97-AF65-F5344CB8AC3E}">
        <p14:creationId xmlns:p14="http://schemas.microsoft.com/office/powerpoint/2010/main" val="330191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400" b="1" dirty="0"/>
              <a:t>Usability testing </a:t>
            </a:r>
            <a:r>
              <a:rPr lang="ru-RU" sz="2400" dirty="0"/>
              <a:t>предполагает проверку удобности пользования интерфейсом </a:t>
            </a:r>
            <a:r>
              <a:rPr lang="ru-RU" sz="2400" dirty="0" err="1"/>
              <a:t>desktop</a:t>
            </a:r>
            <a:r>
              <a:rPr lang="ru-RU" sz="2400" dirty="0"/>
              <a:t> или </a:t>
            </a:r>
            <a:r>
              <a:rPr lang="ru-RU" sz="2400" dirty="0" err="1"/>
              <a:t>web</a:t>
            </a:r>
            <a:r>
              <a:rPr lang="ru-RU" sz="2400" dirty="0"/>
              <a:t> приложения. </a:t>
            </a:r>
            <a:br>
              <a:rPr lang="ru-RU" sz="2400" dirty="0"/>
            </a:br>
            <a:r>
              <a:rPr lang="ru-RU" sz="2400" b="1" i="1" dirty="0"/>
              <a:t>Пример</a:t>
            </a:r>
            <a:r>
              <a:rPr lang="ru-RU" sz="2400" i="1" dirty="0"/>
              <a:t>: </a:t>
            </a:r>
            <a:r>
              <a:rPr lang="ru-RU" sz="2400" dirty="0"/>
              <a:t>необходимо купить товар через Интернет сайт. </a:t>
            </a:r>
            <a:br>
              <a:rPr lang="ru-RU" sz="2400" dirty="0"/>
            </a:br>
            <a:r>
              <a:rPr lang="ru-RU" sz="2400" u="sng" dirty="0"/>
              <a:t>Критерии</a:t>
            </a:r>
            <a:r>
              <a:rPr lang="ru-RU" sz="2400" dirty="0"/>
              <a:t>: Удобен ли интерфейс, навигация, понятность, не рябит ли сайт в глазах, нет ли миллиона шагов для выполнения простой операции</a:t>
            </a:r>
          </a:p>
          <a:p>
            <a:pPr marL="0" indent="0">
              <a:buNone/>
            </a:pPr>
            <a:r>
              <a:rPr lang="en-US" sz="2400" b="1" dirty="0"/>
              <a:t>GUI testing </a:t>
            </a:r>
            <a:r>
              <a:rPr lang="ru-RU" sz="2400" b="1" dirty="0"/>
              <a:t>- </a:t>
            </a:r>
            <a:r>
              <a:rPr lang="ru-RU" sz="2400" dirty="0"/>
              <a:t>проверка всех элементов (</a:t>
            </a:r>
            <a:r>
              <a:rPr lang="en-US" sz="2400" dirty="0"/>
              <a:t>controls</a:t>
            </a:r>
            <a:r>
              <a:rPr lang="ru-RU" sz="2400" dirty="0"/>
              <a:t>)</a:t>
            </a:r>
            <a:r>
              <a:rPr lang="en-US" sz="2400" dirty="0"/>
              <a:t> </a:t>
            </a:r>
            <a:r>
              <a:rPr lang="ru-RU" sz="2400" dirty="0"/>
              <a:t>приложения (страницы, ссылки, кнопки, формы, </a:t>
            </a:r>
            <a:r>
              <a:rPr lang="en-US" sz="2400" dirty="0"/>
              <a:t>radio-buttons, check-boxes</a:t>
            </a:r>
            <a:r>
              <a:rPr lang="ru-RU" sz="2400" dirty="0"/>
              <a:t>)</a:t>
            </a:r>
            <a:r>
              <a:rPr lang="en-US" sz="2400" dirty="0"/>
              <a:t>. </a:t>
            </a:r>
            <a:r>
              <a:rPr lang="ru-RU" sz="2400" dirty="0"/>
              <a:t>Также проверяется фирменный стиль, цветовая гамма и логика присутствия / отсутствия элементов.</a:t>
            </a:r>
          </a:p>
          <a:p>
            <a:pPr marL="0" indent="0">
              <a:buNone/>
            </a:pPr>
            <a:r>
              <a:rPr lang="ru-RU" sz="2400" b="1" i="1" dirty="0"/>
              <a:t>Пример</a:t>
            </a:r>
            <a:r>
              <a:rPr lang="ru-RU" sz="2400" i="1" dirty="0"/>
              <a:t>: </a:t>
            </a:r>
            <a:r>
              <a:rPr lang="ru-RU" sz="2400" dirty="0"/>
              <a:t>файл со спецификацией </a:t>
            </a:r>
            <a:r>
              <a:rPr lang="en-US" sz="2400" dirty="0"/>
              <a:t>user interface </a:t>
            </a:r>
            <a:r>
              <a:rPr lang="ru-RU" sz="2400" dirty="0"/>
              <a:t>для сайта </a:t>
            </a:r>
            <a:r>
              <a:rPr lang="en-US" sz="2400" dirty="0" err="1"/>
              <a:t>iplay.com</a:t>
            </a:r>
            <a:r>
              <a:rPr lang="en-US" sz="2400" dirty="0"/>
              <a:t> – </a:t>
            </a:r>
            <a:r>
              <a:rPr lang="ru-RU" sz="2400" dirty="0"/>
              <a:t>«</a:t>
            </a:r>
            <a:r>
              <a:rPr lang="en-US" sz="2400" dirty="0"/>
              <a:t>GUI Testing requirements Example 1.pdf</a:t>
            </a:r>
            <a:r>
              <a:rPr lang="ru-RU" sz="2400" dirty="0"/>
              <a:t>»</a:t>
            </a:r>
          </a:p>
        </p:txBody>
      </p:sp>
      <p:sp>
        <p:nvSpPr>
          <p:cNvPr id="4" name="Номер слайда 3"/>
          <p:cNvSpPr>
            <a:spLocks noGrp="1"/>
          </p:cNvSpPr>
          <p:nvPr>
            <p:ph type="sldNum" sz="quarter" idx="12"/>
          </p:nvPr>
        </p:nvSpPr>
        <p:spPr/>
        <p:txBody>
          <a:bodyPr/>
          <a:lstStyle/>
          <a:p>
            <a:fld id="{7EA40603-FB99-4BDD-9E7F-AFB0ECD5D908}" type="slidenum">
              <a:rPr lang="ru-RU" smtClean="0"/>
              <a:t>34</a:t>
            </a:fld>
            <a:endParaRPr lang="ru-RU"/>
          </a:p>
        </p:txBody>
      </p:sp>
    </p:spTree>
    <p:extLst>
      <p:ext uri="{BB962C8B-B14F-4D97-AF65-F5344CB8AC3E}">
        <p14:creationId xmlns:p14="http://schemas.microsoft.com/office/powerpoint/2010/main" val="3442533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Security testing </a:t>
            </a:r>
            <a:r>
              <a:rPr lang="en-US" sz="2500" dirty="0"/>
              <a:t>(</a:t>
            </a:r>
            <a:r>
              <a:rPr lang="ru-RU" sz="2500" dirty="0"/>
              <a:t>тестировании безопасности</a:t>
            </a:r>
            <a:r>
              <a:rPr lang="en-US" sz="2500" dirty="0"/>
              <a:t>)</a:t>
            </a:r>
            <a:r>
              <a:rPr lang="ru-RU" sz="2500" dirty="0"/>
              <a:t> тестируются конфиденциальность, целостность и доступность данных. Более детально -</a:t>
            </a:r>
            <a:r>
              <a:rPr lang="en-US" sz="2500" dirty="0"/>
              <a:t> </a:t>
            </a:r>
            <a:r>
              <a:rPr lang="en-US" sz="2500" dirty="0">
                <a:hlinkClick r:id="rId2"/>
              </a:rPr>
              <a:t>http://bit.ly/1szGMwL</a:t>
            </a:r>
            <a:br>
              <a:rPr lang="en-US" sz="2500" dirty="0"/>
            </a:br>
            <a:r>
              <a:rPr lang="ru-RU" sz="2500" b="1" i="1" dirty="0"/>
              <a:t>Пример:</a:t>
            </a:r>
            <a:r>
              <a:rPr lang="ru-RU" sz="2500" i="1" dirty="0"/>
              <a:t> </a:t>
            </a:r>
            <a:r>
              <a:rPr lang="ru-RU" sz="2500" dirty="0"/>
              <a:t>тестирование логина, прав и ограничений пользователя, безопасности протокола передачи данных, </a:t>
            </a:r>
            <a:r>
              <a:rPr lang="en-US" sz="2500" dirty="0"/>
              <a:t>Cache, Cookies</a:t>
            </a:r>
            <a:r>
              <a:rPr lang="ru-RU" sz="2500" dirty="0"/>
              <a:t> </a:t>
            </a:r>
          </a:p>
          <a:p>
            <a:pPr>
              <a:buNone/>
            </a:pP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35</a:t>
            </a:fld>
            <a:endParaRPr lang="ru-RU"/>
          </a:p>
        </p:txBody>
      </p:sp>
    </p:spTree>
    <p:extLst>
      <p:ext uri="{BB962C8B-B14F-4D97-AF65-F5344CB8AC3E}">
        <p14:creationId xmlns:p14="http://schemas.microsoft.com/office/powerpoint/2010/main" val="403532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Localization testing </a:t>
            </a:r>
            <a:r>
              <a:rPr lang="en-US" sz="2500" dirty="0"/>
              <a:t>(</a:t>
            </a:r>
            <a:r>
              <a:rPr lang="ru-RU" sz="2500" dirty="0"/>
              <a:t>тестирование локализации) тестируются интерфейс пользователя и файлы с данными.</a:t>
            </a:r>
          </a:p>
          <a:p>
            <a:pPr marL="0" indent="0">
              <a:buNone/>
            </a:pPr>
            <a:r>
              <a:rPr lang="ru-RU" sz="2500" i="1" dirty="0"/>
              <a:t>Основные объекты:</a:t>
            </a:r>
          </a:p>
          <a:p>
            <a:r>
              <a:rPr lang="en-US" sz="2500" dirty="0"/>
              <a:t>Operating System</a:t>
            </a:r>
            <a:r>
              <a:rPr lang="ru-RU" sz="2500" dirty="0"/>
              <a:t> – операционная система</a:t>
            </a:r>
          </a:p>
          <a:p>
            <a:r>
              <a:rPr lang="en-US" sz="2500" dirty="0"/>
              <a:t>Keyboards</a:t>
            </a:r>
            <a:r>
              <a:rPr lang="ru-RU" sz="2500" dirty="0"/>
              <a:t> – раскладки клавиатуры</a:t>
            </a:r>
          </a:p>
          <a:p>
            <a:r>
              <a:rPr lang="en-US" sz="2500" dirty="0"/>
              <a:t>Text Filters</a:t>
            </a:r>
            <a:r>
              <a:rPr lang="ru-RU" sz="2500" dirty="0"/>
              <a:t> – текстовые фильтры </a:t>
            </a:r>
          </a:p>
          <a:p>
            <a:r>
              <a:rPr lang="en-US" sz="2500" dirty="0"/>
              <a:t>Hot keys</a:t>
            </a:r>
            <a:r>
              <a:rPr lang="ru-RU" sz="2500" dirty="0"/>
              <a:t> – горячие клавиши</a:t>
            </a:r>
          </a:p>
          <a:p>
            <a:r>
              <a:rPr lang="en-US" sz="2500" dirty="0"/>
              <a:t>Spelling Rules</a:t>
            </a:r>
            <a:r>
              <a:rPr lang="ru-RU" sz="2500" dirty="0"/>
              <a:t> – правила написания, </a:t>
            </a:r>
            <a:r>
              <a:rPr lang="en-US" sz="2500" dirty="0"/>
              <a:t>Sorting Rules</a:t>
            </a:r>
            <a:r>
              <a:rPr lang="ru-RU" sz="2500" dirty="0"/>
              <a:t> – правила сортировка</a:t>
            </a:r>
          </a:p>
          <a:p>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36</a:t>
            </a:fld>
            <a:endParaRPr lang="ru-RU"/>
          </a:p>
        </p:txBody>
      </p:sp>
    </p:spTree>
    <p:extLst>
      <p:ext uri="{BB962C8B-B14F-4D97-AF65-F5344CB8AC3E}">
        <p14:creationId xmlns:p14="http://schemas.microsoft.com/office/powerpoint/2010/main" val="654416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a:t>Основные объекты</a:t>
            </a:r>
            <a:r>
              <a:rPr lang="en-US" sz="2500" i="1" dirty="0"/>
              <a:t> Localization testing</a:t>
            </a:r>
            <a:r>
              <a:rPr lang="ru-RU" sz="2500" i="1" dirty="0"/>
              <a:t>:</a:t>
            </a:r>
          </a:p>
          <a:p>
            <a:r>
              <a:rPr lang="en-US" sz="2500" dirty="0"/>
              <a:t>Upper and Lower case conversions</a:t>
            </a:r>
            <a:r>
              <a:rPr lang="ru-RU" sz="2500" dirty="0"/>
              <a:t> – правила использования заглавных букв</a:t>
            </a:r>
          </a:p>
          <a:p>
            <a:r>
              <a:rPr lang="en-US" sz="2500" dirty="0"/>
              <a:t>Printers</a:t>
            </a:r>
            <a:r>
              <a:rPr lang="ru-RU" sz="2500" dirty="0"/>
              <a:t> – печать на принтере, </a:t>
            </a:r>
            <a:r>
              <a:rPr lang="en-US" sz="2500" dirty="0"/>
              <a:t>Size of Papers</a:t>
            </a:r>
            <a:r>
              <a:rPr lang="ru-RU" sz="2500" dirty="0"/>
              <a:t> – размеры бумаги</a:t>
            </a:r>
          </a:p>
          <a:p>
            <a:r>
              <a:rPr lang="en-US" sz="2500" dirty="0"/>
              <a:t>Mouse</a:t>
            </a:r>
            <a:r>
              <a:rPr lang="ru-RU" sz="2500" dirty="0"/>
              <a:t> – настройки мыши, </a:t>
            </a:r>
            <a:r>
              <a:rPr lang="en-US" sz="2500" dirty="0"/>
              <a:t>Date formats</a:t>
            </a:r>
            <a:r>
              <a:rPr lang="ru-RU" sz="2500" dirty="0"/>
              <a:t> – форматы дат</a:t>
            </a:r>
          </a:p>
          <a:p>
            <a:r>
              <a:rPr lang="en-US" sz="2500" dirty="0"/>
              <a:t>Restricted content – </a:t>
            </a:r>
            <a:r>
              <a:rPr lang="ru-RU" sz="2500" dirty="0"/>
              <a:t>доступность данных в разных странах</a:t>
            </a:r>
          </a:p>
        </p:txBody>
      </p:sp>
      <p:sp>
        <p:nvSpPr>
          <p:cNvPr id="4" name="Номер слайда 3"/>
          <p:cNvSpPr>
            <a:spLocks noGrp="1"/>
          </p:cNvSpPr>
          <p:nvPr>
            <p:ph type="sldNum" sz="quarter" idx="12"/>
          </p:nvPr>
        </p:nvSpPr>
        <p:spPr/>
        <p:txBody>
          <a:bodyPr/>
          <a:lstStyle/>
          <a:p>
            <a:fld id="{7EA40603-FB99-4BDD-9E7F-AFB0ECD5D908}" type="slidenum">
              <a:rPr lang="ru-RU" smtClean="0"/>
              <a:t>37</a:t>
            </a:fld>
            <a:endParaRPr lang="ru-RU"/>
          </a:p>
        </p:txBody>
      </p:sp>
    </p:spTree>
    <p:extLst>
      <p:ext uri="{BB962C8B-B14F-4D97-AF65-F5344CB8AC3E}">
        <p14:creationId xmlns:p14="http://schemas.microsoft.com/office/powerpoint/2010/main" val="2899412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1.2. </a:t>
            </a:r>
            <a:r>
              <a:rPr lang="ru-RU" sz="3600" b="1" dirty="0"/>
              <a:t>По объекту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Compatibility</a:t>
            </a:r>
            <a:r>
              <a:rPr lang="ru-RU" sz="2500" b="1" dirty="0"/>
              <a:t> </a:t>
            </a:r>
            <a:r>
              <a:rPr lang="ru-RU" sz="2500" b="1" dirty="0" err="1"/>
              <a:t>testing</a:t>
            </a:r>
            <a:r>
              <a:rPr lang="ru-RU" sz="2500" b="1" dirty="0"/>
              <a:t> </a:t>
            </a:r>
            <a:r>
              <a:rPr lang="ru-RU" sz="2500" dirty="0"/>
              <a:t>(тестирование совместимости) тестируются следующие области:</a:t>
            </a:r>
          </a:p>
          <a:p>
            <a:pPr>
              <a:buFont typeface="+mj-lt"/>
              <a:buAutoNum type="arabicPeriod"/>
            </a:pPr>
            <a:r>
              <a:rPr lang="ru-RU" sz="2500" dirty="0"/>
              <a:t>Различные операционные системы (</a:t>
            </a:r>
            <a:r>
              <a:rPr lang="en-US" sz="2500" dirty="0" err="1"/>
              <a:t>xp</a:t>
            </a:r>
            <a:r>
              <a:rPr lang="en-US" sz="2500" dirty="0"/>
              <a:t>, 7, 8, mac, </a:t>
            </a:r>
            <a:r>
              <a:rPr lang="en-US" sz="2500" dirty="0" err="1"/>
              <a:t>ubuntu</a:t>
            </a:r>
            <a:r>
              <a:rPr lang="en-US" sz="2500" dirty="0"/>
              <a:t>)</a:t>
            </a:r>
            <a:endParaRPr lang="ru-RU" sz="2500" dirty="0"/>
          </a:p>
          <a:p>
            <a:pPr>
              <a:buFont typeface="+mj-lt"/>
              <a:buAutoNum type="arabicPeriod"/>
            </a:pPr>
            <a:r>
              <a:rPr lang="ru-RU" sz="2500" dirty="0"/>
              <a:t>Базы данных </a:t>
            </a:r>
            <a:r>
              <a:rPr lang="en-US" sz="2500" dirty="0"/>
              <a:t> (MS SQL, Oracle)</a:t>
            </a:r>
            <a:endParaRPr lang="ru-RU" sz="2500" dirty="0"/>
          </a:p>
          <a:p>
            <a:pPr>
              <a:buFont typeface="+mj-lt"/>
              <a:buAutoNum type="arabicPeriod"/>
            </a:pPr>
            <a:r>
              <a:rPr lang="ru-RU" sz="2500" dirty="0"/>
              <a:t>x86 и x64</a:t>
            </a:r>
            <a:r>
              <a:rPr lang="en-US" sz="2500" dirty="0"/>
              <a:t> (32 </a:t>
            </a:r>
            <a:r>
              <a:rPr lang="ru-RU" sz="2500" dirty="0"/>
              <a:t>и 64 битные версии операционных систем) </a:t>
            </a:r>
          </a:p>
          <a:p>
            <a:pPr>
              <a:buFont typeface="+mj-lt"/>
              <a:buAutoNum type="arabicPeriod"/>
            </a:pPr>
            <a:r>
              <a:rPr lang="ru-RU" sz="2500" dirty="0"/>
              <a:t>Разные браузеры (</a:t>
            </a:r>
            <a:r>
              <a:rPr lang="en-US" sz="2500" dirty="0"/>
              <a:t>ie7, ie8, ie9, </a:t>
            </a:r>
            <a:r>
              <a:rPr lang="en-US" sz="2500" dirty="0" err="1"/>
              <a:t>ff</a:t>
            </a:r>
            <a:r>
              <a:rPr lang="en-US" sz="2500" dirty="0"/>
              <a:t>, opera, safari)</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38</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279430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1.3. </a:t>
            </a:r>
            <a:r>
              <a:rPr lang="ru-RU" sz="3600" b="1" dirty="0"/>
              <a:t>По субъекту тестирования</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субъекта тестирования выделяют </a:t>
            </a:r>
            <a:r>
              <a:rPr lang="ru-RU" sz="2500" b="1" dirty="0"/>
              <a:t>Альфа </a:t>
            </a:r>
            <a:r>
              <a:rPr lang="ru-RU" sz="2500" b="1" dirty="0" err="1"/>
              <a:t>тестировщик</a:t>
            </a:r>
            <a:r>
              <a:rPr lang="ru-RU" sz="2500" dirty="0"/>
              <a:t>(</a:t>
            </a:r>
            <a:r>
              <a:rPr lang="en-US" sz="2500" dirty="0"/>
              <a:t>Alpha tester</a:t>
            </a:r>
            <a:r>
              <a:rPr lang="ru-RU" sz="2500" dirty="0"/>
              <a:t>) и </a:t>
            </a:r>
            <a:r>
              <a:rPr lang="ru-RU" sz="2500" b="1" dirty="0"/>
              <a:t>Бета </a:t>
            </a:r>
            <a:r>
              <a:rPr lang="ru-RU" sz="2500" b="1" dirty="0" err="1"/>
              <a:t>тестировщик</a:t>
            </a:r>
            <a:r>
              <a:rPr lang="en-US" sz="2500" dirty="0"/>
              <a:t>(Beta tester) </a:t>
            </a:r>
            <a:r>
              <a:rPr lang="ru-RU" sz="2500" dirty="0"/>
              <a:t>тестирование.</a:t>
            </a:r>
          </a:p>
          <a:p>
            <a:r>
              <a:rPr lang="ru-RU" sz="2500" b="1" dirty="0"/>
              <a:t>Альфа </a:t>
            </a:r>
            <a:r>
              <a:rPr lang="ru-RU" sz="2500" b="1" dirty="0" err="1"/>
              <a:t>тестировщик</a:t>
            </a:r>
            <a:r>
              <a:rPr lang="ru-RU" sz="2500" dirty="0"/>
              <a:t>(</a:t>
            </a:r>
            <a:r>
              <a:rPr lang="en-US" sz="2500" dirty="0"/>
              <a:t>Alpha tester</a:t>
            </a:r>
            <a:r>
              <a:rPr lang="ru-RU" sz="2500" dirty="0"/>
              <a:t>) – люди, принимающие участие в тестировании и  работающие внутри компании (</a:t>
            </a:r>
            <a:r>
              <a:rPr lang="ru-RU" sz="2500" dirty="0" err="1"/>
              <a:t>тестировщики</a:t>
            </a:r>
            <a:r>
              <a:rPr lang="ru-RU" sz="2500" dirty="0"/>
              <a:t>, программисты, бизнес аналитики, </a:t>
            </a:r>
            <a:r>
              <a:rPr lang="en-US" sz="2500" dirty="0"/>
              <a:t>HR,…</a:t>
            </a:r>
            <a:r>
              <a:rPr lang="ru-RU" sz="2500" dirty="0"/>
              <a:t>). Выполняют свои тесты до релиза.</a:t>
            </a:r>
          </a:p>
          <a:p>
            <a:r>
              <a:rPr lang="ru-RU" sz="2500" b="1" dirty="0"/>
              <a:t>Бета </a:t>
            </a:r>
            <a:r>
              <a:rPr lang="ru-RU" sz="2500" b="1" dirty="0" err="1"/>
              <a:t>тестировщик</a:t>
            </a:r>
            <a:r>
              <a:rPr lang="en-US" sz="2500" dirty="0"/>
              <a:t>(Beta tester) </a:t>
            </a:r>
            <a:r>
              <a:rPr lang="ru-RU" sz="2500" dirty="0"/>
              <a:t> - люди, принимающие участие в тестировании но не работающие в компании. Обычно это пользователи ПО (заказчики или выбранная «</a:t>
            </a:r>
            <a:r>
              <a:rPr lang="en-US" sz="2500" dirty="0"/>
              <a:t>target group</a:t>
            </a:r>
            <a:r>
              <a:rPr lang="ru-RU" sz="2500" dirty="0"/>
              <a:t>»). Выполняют свои тесты до релиза.</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39</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13520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600" b="1" dirty="0"/>
              <a:t>1. </a:t>
            </a:r>
            <a:r>
              <a:rPr lang="ru-RU" sz="3000" b="1" dirty="0"/>
              <a:t>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136904" cy="4824536"/>
          </a:xfrm>
        </p:spPr>
        <p:txBody>
          <a:bodyPr>
            <a:normAutofit/>
          </a:bodyPr>
          <a:lstStyle/>
          <a:p>
            <a:pPr marL="0" indent="0">
              <a:buNone/>
            </a:pPr>
            <a:r>
              <a:rPr lang="ru-RU" sz="2500" i="1" dirty="0"/>
              <a:t>Выделяют три вида тестирования по знанию системы:</a:t>
            </a:r>
          </a:p>
          <a:p>
            <a:pPr>
              <a:buFont typeface="Arial"/>
              <a:buChar char="•"/>
            </a:pPr>
            <a:r>
              <a:rPr lang="ru-RU" sz="2500" dirty="0"/>
              <a:t>      Тестирование Чёрного ящика (</a:t>
            </a:r>
            <a:r>
              <a:rPr lang="en-US" sz="2500" dirty="0"/>
              <a:t>Black – Box testing) –</a:t>
            </a:r>
            <a:r>
              <a:rPr lang="ru-RU" sz="2500" dirty="0"/>
              <a:t> </a:t>
            </a:r>
            <a:br>
              <a:rPr lang="en-US" sz="2500" dirty="0"/>
            </a:br>
            <a:r>
              <a:rPr lang="ru-RU" sz="2500" dirty="0"/>
              <a:t>      тестирование ПО в том виде, в котором его будет                                  	использовать конечный пользователь</a:t>
            </a:r>
          </a:p>
          <a:p>
            <a:pPr>
              <a:buFont typeface="Arial"/>
              <a:buChar char="•"/>
            </a:pPr>
            <a:r>
              <a:rPr lang="ru-RU" sz="2500" dirty="0"/>
              <a:t>      Тестирование Белого ящика</a:t>
            </a:r>
            <a:r>
              <a:rPr lang="en-US" sz="2500" dirty="0"/>
              <a:t> (White – Box testing)</a:t>
            </a:r>
            <a:r>
              <a:rPr lang="ru-RU" sz="2500" dirty="0"/>
              <a:t> – 	тестирование исходного кода ПО и его внутренней 	структуры		</a:t>
            </a:r>
            <a:r>
              <a:rPr lang="en-US" sz="2500" dirty="0"/>
              <a:t> </a:t>
            </a:r>
            <a:endParaRPr lang="ru-RU" sz="2500" dirty="0"/>
          </a:p>
          <a:p>
            <a:pPr>
              <a:buFont typeface="Arial"/>
              <a:buChar char="•"/>
            </a:pPr>
            <a:r>
              <a:rPr lang="ru-RU" sz="2500" dirty="0"/>
              <a:t>     	Тестирование Серого ящика</a:t>
            </a:r>
            <a:r>
              <a:rPr lang="en-US" sz="2500" dirty="0"/>
              <a:t> (Grey – Box testing)</a:t>
            </a:r>
            <a:r>
              <a:rPr lang="ru-RU" sz="2500" dirty="0"/>
              <a:t> – </a:t>
            </a:r>
          </a:p>
          <a:p>
            <a:pPr marL="0" indent="0">
              <a:buNone/>
            </a:pPr>
            <a:r>
              <a:rPr lang="ru-RU" sz="2500" dirty="0"/>
              <a:t>	тестирование </a:t>
            </a:r>
            <a:r>
              <a:rPr lang="en-US" sz="2500" dirty="0"/>
              <a:t>BB c </a:t>
            </a:r>
            <a:r>
              <a:rPr lang="ru-RU" sz="2500" dirty="0"/>
              <a:t>учетом знаний внутренней 	структуры и кода</a:t>
            </a:r>
          </a:p>
        </p:txBody>
      </p:sp>
      <p:sp>
        <p:nvSpPr>
          <p:cNvPr id="4" name="Номер слайда 3"/>
          <p:cNvSpPr>
            <a:spLocks noGrp="1"/>
          </p:cNvSpPr>
          <p:nvPr>
            <p:ph type="sldNum" sz="quarter" idx="12"/>
          </p:nvPr>
        </p:nvSpPr>
        <p:spPr/>
        <p:txBody>
          <a:bodyPr/>
          <a:lstStyle/>
          <a:p>
            <a:fld id="{7EA40603-FB99-4BDD-9E7F-AFB0ECD5D908}" type="slidenum">
              <a:rPr lang="ru-RU" smtClean="0"/>
              <a:t>4</a:t>
            </a:fld>
            <a:endParaRPr lang="ru-RU"/>
          </a:p>
        </p:txBody>
      </p:sp>
      <p:sp>
        <p:nvSpPr>
          <p:cNvPr id="5" name="Прямоугольник 4"/>
          <p:cNvSpPr/>
          <p:nvPr/>
        </p:nvSpPr>
        <p:spPr>
          <a:xfrm>
            <a:off x="1115616" y="2204864"/>
            <a:ext cx="432048"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 name="Прямоугольник 5"/>
          <p:cNvSpPr/>
          <p:nvPr/>
        </p:nvSpPr>
        <p:spPr>
          <a:xfrm>
            <a:off x="1115616" y="3429000"/>
            <a:ext cx="43204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 name="Прямоугольник 6"/>
          <p:cNvSpPr/>
          <p:nvPr/>
        </p:nvSpPr>
        <p:spPr>
          <a:xfrm>
            <a:off x="1115616" y="4653136"/>
            <a:ext cx="43204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036928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1.4. </a:t>
            </a:r>
            <a:r>
              <a:rPr lang="ru-RU" sz="3600" b="1" dirty="0"/>
              <a:t>По позитивности сценариев</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позитивности сценариев тестирования выделяют </a:t>
            </a:r>
            <a:r>
              <a:rPr lang="ru-RU" sz="2500" b="1" dirty="0"/>
              <a:t>Позитивное тестирование</a:t>
            </a:r>
            <a:r>
              <a:rPr lang="ru-RU" sz="2500" dirty="0"/>
              <a:t>(</a:t>
            </a:r>
            <a:r>
              <a:rPr lang="en-US" sz="2500" dirty="0"/>
              <a:t>Positive testing</a:t>
            </a:r>
            <a:r>
              <a:rPr lang="ru-RU" sz="2500" dirty="0"/>
              <a:t>) и </a:t>
            </a:r>
            <a:r>
              <a:rPr lang="ru-RU" sz="2500" b="1" dirty="0"/>
              <a:t>Негативное тестирование</a:t>
            </a:r>
            <a:r>
              <a:rPr lang="en-US" sz="2500" dirty="0"/>
              <a:t>(Negative testing) </a:t>
            </a:r>
            <a:r>
              <a:rPr lang="ru-RU" sz="2500" dirty="0"/>
              <a:t>тестирование.</a:t>
            </a:r>
          </a:p>
          <a:p>
            <a:r>
              <a:rPr lang="ru-RU" sz="2500" b="1" dirty="0"/>
              <a:t>Позитивное тестирование</a:t>
            </a:r>
            <a:r>
              <a:rPr lang="ru-RU" sz="2500" dirty="0"/>
              <a:t>(</a:t>
            </a:r>
            <a:r>
              <a:rPr lang="en-US" sz="2500" dirty="0"/>
              <a:t>Positive testing</a:t>
            </a:r>
            <a:r>
              <a:rPr lang="ru-RU" sz="2500" dirty="0"/>
              <a:t>)</a:t>
            </a:r>
            <a:r>
              <a:rPr lang="en-US" sz="2500" dirty="0"/>
              <a:t> </a:t>
            </a:r>
            <a:r>
              <a:rPr lang="ru-RU" sz="2500" dirty="0"/>
              <a:t>– проверяет сценарии, предполагающие нормальное(«правильное») использование и/или работу системы.</a:t>
            </a:r>
          </a:p>
          <a:p>
            <a:r>
              <a:rPr lang="ru-RU" sz="2500" b="1" dirty="0"/>
              <a:t>Негативное тестирование</a:t>
            </a:r>
            <a:r>
              <a:rPr lang="en-US" sz="2500" dirty="0"/>
              <a:t>(Negative testing) </a:t>
            </a:r>
            <a:r>
              <a:rPr lang="ru-RU" sz="2500" dirty="0"/>
              <a:t>– противоположность     позитивному, проверяет сценарии связанные с потенциальной ошибкой или с потенциальным дефектом в системе.</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40</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4038449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1.5. </a:t>
            </a:r>
            <a:r>
              <a:rPr lang="ru-RU" sz="3600" b="1" dirty="0"/>
              <a:t>По степени автоматизации</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степени автоматизации тестирования выделяют </a:t>
            </a:r>
            <a:r>
              <a:rPr lang="ru-RU" sz="2500" b="1" dirty="0"/>
              <a:t>Ручное тестирование</a:t>
            </a:r>
            <a:r>
              <a:rPr lang="ru-RU" sz="2500" dirty="0"/>
              <a:t>(</a:t>
            </a:r>
            <a:r>
              <a:rPr lang="en-US" sz="2500" dirty="0"/>
              <a:t>Manual testing</a:t>
            </a:r>
            <a:r>
              <a:rPr lang="ru-RU" sz="2500" dirty="0"/>
              <a:t>), </a:t>
            </a:r>
            <a:r>
              <a:rPr lang="ru-RU" sz="2500" b="1" dirty="0"/>
              <a:t>Автоматизированное тестирование</a:t>
            </a:r>
            <a:r>
              <a:rPr lang="en-US" sz="2500" dirty="0"/>
              <a:t>(Automated testing)</a:t>
            </a:r>
            <a:r>
              <a:rPr lang="ru-RU" sz="2500" dirty="0"/>
              <a:t> и </a:t>
            </a:r>
            <a:r>
              <a:rPr lang="ru-RU" sz="2500" b="1" dirty="0" err="1"/>
              <a:t>Полуавтоматизированное</a:t>
            </a:r>
            <a:r>
              <a:rPr lang="en-US" sz="2500" b="1" dirty="0"/>
              <a:t> </a:t>
            </a:r>
            <a:r>
              <a:rPr lang="ru-RU" sz="2500" b="1" dirty="0"/>
              <a:t>тестирование</a:t>
            </a:r>
            <a:r>
              <a:rPr lang="ru-RU" sz="2500" dirty="0"/>
              <a:t>(</a:t>
            </a:r>
            <a:r>
              <a:rPr lang="en-US" sz="2500" dirty="0"/>
              <a:t>Semi automated testing</a:t>
            </a:r>
            <a:r>
              <a:rPr lang="ru-RU" sz="2500" dirty="0"/>
              <a:t>)</a:t>
            </a:r>
          </a:p>
          <a:p>
            <a:r>
              <a:rPr lang="ru-RU" sz="2500" b="1" dirty="0"/>
              <a:t>Ручное тестирование</a:t>
            </a:r>
            <a:r>
              <a:rPr lang="ru-RU" sz="2500" dirty="0"/>
              <a:t>(</a:t>
            </a:r>
            <a:r>
              <a:rPr lang="en-US" sz="2500" dirty="0"/>
              <a:t>Manual testing</a:t>
            </a:r>
            <a:r>
              <a:rPr lang="ru-RU" sz="2500" dirty="0"/>
              <a:t>)</a:t>
            </a:r>
            <a:r>
              <a:rPr lang="en-US" sz="2500" dirty="0"/>
              <a:t> </a:t>
            </a:r>
            <a:r>
              <a:rPr lang="ru-RU" sz="2500" dirty="0"/>
              <a:t>– выполняется человеком без использования дополнительных инструментов, автоматизирующих процесс тестирования.</a:t>
            </a:r>
          </a:p>
        </p:txBody>
      </p:sp>
      <p:sp>
        <p:nvSpPr>
          <p:cNvPr id="4" name="Номер слайда 3"/>
          <p:cNvSpPr>
            <a:spLocks noGrp="1"/>
          </p:cNvSpPr>
          <p:nvPr>
            <p:ph type="sldNum" sz="quarter" idx="12"/>
          </p:nvPr>
        </p:nvSpPr>
        <p:spPr/>
        <p:txBody>
          <a:bodyPr/>
          <a:lstStyle/>
          <a:p>
            <a:fld id="{7EA40603-FB99-4BDD-9E7F-AFB0ECD5D908}" type="slidenum">
              <a:rPr lang="ru-RU" smtClean="0"/>
              <a:t>41</a:t>
            </a:fld>
            <a:endParaRPr lang="ru-RU"/>
          </a:p>
        </p:txBody>
      </p:sp>
    </p:spTree>
    <p:extLst>
      <p:ext uri="{BB962C8B-B14F-4D97-AF65-F5344CB8AC3E}">
        <p14:creationId xmlns:p14="http://schemas.microsoft.com/office/powerpoint/2010/main" val="147447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1.5. </a:t>
            </a:r>
            <a:r>
              <a:rPr lang="ru-RU" sz="3600" b="1" dirty="0"/>
              <a:t>По степени автоматизации</a:t>
            </a:r>
          </a:p>
        </p:txBody>
      </p:sp>
      <p:sp>
        <p:nvSpPr>
          <p:cNvPr id="3" name="Объект 2"/>
          <p:cNvSpPr>
            <a:spLocks noGrp="1"/>
          </p:cNvSpPr>
          <p:nvPr>
            <p:ph idx="1"/>
          </p:nvPr>
        </p:nvSpPr>
        <p:spPr>
          <a:xfrm>
            <a:off x="827584" y="1628800"/>
            <a:ext cx="8208912" cy="4968552"/>
          </a:xfrm>
        </p:spPr>
        <p:txBody>
          <a:bodyPr>
            <a:noAutofit/>
          </a:bodyPr>
          <a:lstStyle/>
          <a:p>
            <a:r>
              <a:rPr lang="ru-RU" sz="2500" b="1" dirty="0"/>
              <a:t>Автоматизированное тестирование</a:t>
            </a:r>
            <a:r>
              <a:rPr lang="en-US" sz="2500" dirty="0"/>
              <a:t>(Automated testing)</a:t>
            </a:r>
            <a:r>
              <a:rPr lang="ru-RU" sz="2500" dirty="0"/>
              <a:t> – выполняется без участия человека с помощью специальных инструментов (программы для тестирования скорости и надежности системы, программы для регрессивного тестирования…)</a:t>
            </a:r>
          </a:p>
        </p:txBody>
      </p:sp>
      <p:sp>
        <p:nvSpPr>
          <p:cNvPr id="4" name="Номер слайда 3"/>
          <p:cNvSpPr>
            <a:spLocks noGrp="1"/>
          </p:cNvSpPr>
          <p:nvPr>
            <p:ph type="sldNum" sz="quarter" idx="12"/>
          </p:nvPr>
        </p:nvSpPr>
        <p:spPr/>
        <p:txBody>
          <a:bodyPr/>
          <a:lstStyle/>
          <a:p>
            <a:fld id="{7EA40603-FB99-4BDD-9E7F-AFB0ECD5D908}" type="slidenum">
              <a:rPr lang="ru-RU" smtClean="0"/>
              <a:t>42</a:t>
            </a:fld>
            <a:endParaRPr lang="ru-RU"/>
          </a:p>
        </p:txBody>
      </p:sp>
    </p:spTree>
    <p:extLst>
      <p:ext uri="{BB962C8B-B14F-4D97-AF65-F5344CB8AC3E}">
        <p14:creationId xmlns:p14="http://schemas.microsoft.com/office/powerpoint/2010/main" val="2376531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1.5. </a:t>
            </a:r>
            <a:r>
              <a:rPr lang="ru-RU" sz="3600" b="1" dirty="0"/>
              <a:t>По степени автоматизации</a:t>
            </a:r>
          </a:p>
        </p:txBody>
      </p:sp>
      <p:sp>
        <p:nvSpPr>
          <p:cNvPr id="3" name="Объект 2"/>
          <p:cNvSpPr>
            <a:spLocks noGrp="1"/>
          </p:cNvSpPr>
          <p:nvPr>
            <p:ph idx="1"/>
          </p:nvPr>
        </p:nvSpPr>
        <p:spPr>
          <a:xfrm>
            <a:off x="827584" y="1628800"/>
            <a:ext cx="8208912" cy="4968552"/>
          </a:xfrm>
        </p:spPr>
        <p:txBody>
          <a:bodyPr>
            <a:noAutofit/>
          </a:bodyPr>
          <a:lstStyle/>
          <a:p>
            <a:r>
              <a:rPr lang="ru-RU" sz="2500" b="1" dirty="0" err="1"/>
              <a:t>Полуавтоматизированное</a:t>
            </a:r>
            <a:r>
              <a:rPr lang="en-US" sz="2500" b="1" dirty="0"/>
              <a:t> </a:t>
            </a:r>
            <a:r>
              <a:rPr lang="ru-RU" sz="2500" b="1" dirty="0"/>
              <a:t>тестирование</a:t>
            </a:r>
            <a:r>
              <a:rPr lang="ru-RU" sz="2500" dirty="0"/>
              <a:t>(</a:t>
            </a:r>
            <a:r>
              <a:rPr lang="en-US" sz="2500" dirty="0"/>
              <a:t>Semi automated testing</a:t>
            </a:r>
            <a:r>
              <a:rPr lang="ru-RU" sz="2500" dirty="0"/>
              <a:t>) – Смесь предыдущих двух видов (например с помощью инструмента автоматизации создаем аккаунт пользователя в системе а потом вручную создаем покупки в интернет магазине) </a:t>
            </a:r>
          </a:p>
        </p:txBody>
      </p:sp>
      <p:sp>
        <p:nvSpPr>
          <p:cNvPr id="4" name="Номер слайда 3"/>
          <p:cNvSpPr>
            <a:spLocks noGrp="1"/>
          </p:cNvSpPr>
          <p:nvPr>
            <p:ph type="sldNum" sz="quarter" idx="12"/>
          </p:nvPr>
        </p:nvSpPr>
        <p:spPr/>
        <p:txBody>
          <a:bodyPr/>
          <a:lstStyle/>
          <a:p>
            <a:fld id="{7EA40603-FB99-4BDD-9E7F-AFB0ECD5D908}" type="slidenum">
              <a:rPr lang="ru-RU" smtClean="0"/>
              <a:t>43</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195687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1.6. </a:t>
            </a:r>
            <a:r>
              <a:rPr lang="ru-RU" sz="3600" b="1" dirty="0"/>
              <a:t>По статичности</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статичности тестирования выделяют </a:t>
            </a:r>
            <a:r>
              <a:rPr lang="ru-RU" sz="2500" b="1" dirty="0"/>
              <a:t>Статическое тестирование</a:t>
            </a:r>
            <a:r>
              <a:rPr lang="ru-RU" sz="2500" dirty="0"/>
              <a:t>(</a:t>
            </a:r>
            <a:r>
              <a:rPr lang="en-US" sz="2500" dirty="0"/>
              <a:t>Static testing</a:t>
            </a:r>
            <a:r>
              <a:rPr lang="ru-RU" sz="2500" dirty="0"/>
              <a:t>) и  </a:t>
            </a:r>
            <a:r>
              <a:rPr lang="ru-RU" sz="2500" b="1" dirty="0"/>
              <a:t>Динамическое тестирование</a:t>
            </a:r>
            <a:r>
              <a:rPr lang="en-US" sz="2500" dirty="0"/>
              <a:t>(Dynamic testing)</a:t>
            </a:r>
            <a:r>
              <a:rPr lang="ru-RU" sz="2500" dirty="0"/>
              <a:t>. </a:t>
            </a:r>
            <a:endParaRPr lang="en-US" sz="2500" dirty="0"/>
          </a:p>
          <a:p>
            <a:r>
              <a:rPr lang="ru-RU" sz="2500" b="1" dirty="0"/>
              <a:t>Статическое тестирование</a:t>
            </a:r>
            <a:r>
              <a:rPr lang="ru-RU" sz="2500" dirty="0"/>
              <a:t>(</a:t>
            </a:r>
            <a:r>
              <a:rPr lang="en-US" sz="2500" dirty="0"/>
              <a:t>Static testing</a:t>
            </a:r>
            <a:r>
              <a:rPr lang="ru-RU" sz="2500" dirty="0"/>
              <a:t>) не требует запуска программного кода (тестирование документации, требований запуск анализаторов кода)</a:t>
            </a:r>
            <a:endParaRPr lang="en-US" sz="2500" dirty="0"/>
          </a:p>
          <a:p>
            <a:r>
              <a:rPr lang="ru-RU" sz="2500" b="1" dirty="0"/>
              <a:t>Динамическое тестирование</a:t>
            </a:r>
            <a:r>
              <a:rPr lang="en-US" sz="2500" dirty="0"/>
              <a:t>(Dynamic testing)</a:t>
            </a:r>
            <a:r>
              <a:rPr lang="ru-RU" sz="2500" dirty="0"/>
              <a:t> подразумевается во всех видах тестирования при которых программный продукт работает</a:t>
            </a:r>
          </a:p>
        </p:txBody>
      </p:sp>
      <p:sp>
        <p:nvSpPr>
          <p:cNvPr id="4" name="Номер слайда 3"/>
          <p:cNvSpPr>
            <a:spLocks noGrp="1"/>
          </p:cNvSpPr>
          <p:nvPr>
            <p:ph type="sldNum" sz="quarter" idx="12"/>
          </p:nvPr>
        </p:nvSpPr>
        <p:spPr/>
        <p:txBody>
          <a:bodyPr/>
          <a:lstStyle/>
          <a:p>
            <a:fld id="{7EA40603-FB99-4BDD-9E7F-AFB0ECD5D908}" type="slidenum">
              <a:rPr lang="ru-RU" smtClean="0"/>
              <a:t>44</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373382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1.7. </a:t>
            </a:r>
            <a:r>
              <a:rPr lang="ru-RU" sz="3600" b="1" dirty="0"/>
              <a:t>По </a:t>
            </a:r>
            <a:r>
              <a:rPr lang="ru-RU" sz="3600" b="1" dirty="0">
                <a:solidFill>
                  <a:srgbClr val="000000"/>
                </a:solidFill>
              </a:rPr>
              <a:t>времени проведения тестирования</a:t>
            </a:r>
            <a:endParaRPr lang="ru-RU" sz="3600" b="1" dirty="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времени проведения тестирования выделяют:</a:t>
            </a:r>
          </a:p>
          <a:p>
            <a:r>
              <a:rPr lang="ru-RU" sz="2500" b="1" dirty="0"/>
              <a:t>«Дымовое тестирование» </a:t>
            </a:r>
            <a:r>
              <a:rPr lang="ru-RU" sz="2500" dirty="0"/>
              <a:t>(</a:t>
            </a:r>
            <a:r>
              <a:rPr lang="en-US" sz="2500" dirty="0"/>
              <a:t>Smoke testing</a:t>
            </a:r>
            <a:r>
              <a:rPr lang="ru-RU" sz="2500" dirty="0"/>
              <a:t>) - Тестируются основные сценарии и </a:t>
            </a:r>
            <a:r>
              <a:rPr lang="ru-RU" sz="2500" dirty="0" err="1"/>
              <a:t>воспроизводимость</a:t>
            </a:r>
            <a:r>
              <a:rPr lang="ru-RU" sz="2500" dirty="0"/>
              <a:t> известных критических багов(не должны воспроизводиться) в течении 5 – 15 минут, чтобы понять, не повреждён ли основной функционал (логин, кабинет, добавление в корзину, поиск – для сайта интернет магазина)</a:t>
            </a:r>
            <a:endParaRPr lang="en-US" sz="2500" dirty="0"/>
          </a:p>
          <a:p>
            <a:r>
              <a:rPr lang="ru-RU" sz="2500" b="1" dirty="0"/>
              <a:t>Тестирование новой функциональности</a:t>
            </a:r>
            <a:r>
              <a:rPr lang="ru-RU" sz="2500" dirty="0"/>
              <a:t> (</a:t>
            </a:r>
            <a:r>
              <a:rPr lang="en-US" sz="2500" dirty="0"/>
              <a:t>New feature testing</a:t>
            </a:r>
            <a:r>
              <a:rPr lang="ru-RU" sz="2500" dirty="0"/>
              <a:t>)</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45</a:t>
            </a:fld>
            <a:endParaRPr lang="ru-RU"/>
          </a:p>
        </p:txBody>
      </p:sp>
    </p:spTree>
    <p:extLst>
      <p:ext uri="{BB962C8B-B14F-4D97-AF65-F5344CB8AC3E}">
        <p14:creationId xmlns:p14="http://schemas.microsoft.com/office/powerpoint/2010/main" val="517734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sym typeface="Wingdings"/>
              </a:rPr>
              <a:t>1.7. </a:t>
            </a:r>
            <a:r>
              <a:rPr lang="ru-RU" sz="3600" b="1" dirty="0"/>
              <a:t>По </a:t>
            </a:r>
            <a:r>
              <a:rPr lang="ru-RU" sz="3600" b="1" dirty="0">
                <a:solidFill>
                  <a:srgbClr val="000000"/>
                </a:solidFill>
              </a:rPr>
              <a:t>времени проведения тестирования</a:t>
            </a:r>
            <a:endParaRPr lang="ru-RU" sz="3600" b="1" dirty="0"/>
          </a:p>
        </p:txBody>
      </p:sp>
      <p:sp>
        <p:nvSpPr>
          <p:cNvPr id="3" name="Объект 2"/>
          <p:cNvSpPr>
            <a:spLocks noGrp="1"/>
          </p:cNvSpPr>
          <p:nvPr>
            <p:ph idx="1"/>
          </p:nvPr>
        </p:nvSpPr>
        <p:spPr>
          <a:xfrm>
            <a:off x="827584" y="1628800"/>
            <a:ext cx="8208912" cy="4968552"/>
          </a:xfrm>
        </p:spPr>
        <p:txBody>
          <a:bodyPr>
            <a:noAutofit/>
          </a:bodyPr>
          <a:lstStyle/>
          <a:p>
            <a:r>
              <a:rPr lang="ru-RU" sz="2500" b="1" dirty="0"/>
              <a:t>Регрессионное тестирование</a:t>
            </a:r>
            <a:r>
              <a:rPr lang="ru-RU" sz="2500" dirty="0"/>
              <a:t> (</a:t>
            </a:r>
            <a:r>
              <a:rPr lang="en-US" sz="2500" dirty="0"/>
              <a:t>Regression testing</a:t>
            </a:r>
            <a:r>
              <a:rPr lang="ru-RU" sz="2500" dirty="0"/>
              <a:t>) - выполняется при выходе новой версии программного продукта с целью проверки, не был ли повреждён старый работающий функционал новыми изменениями. В него входит проверка основных бизнес транзакций и проверка ранее найденный наиболее критичных багов. Зачастую подлежит автоматизации.</a:t>
            </a:r>
          </a:p>
          <a:p>
            <a:r>
              <a:rPr lang="ru-RU" sz="2500" b="1" dirty="0"/>
              <a:t>Тестирование приемки</a:t>
            </a:r>
            <a:r>
              <a:rPr lang="ru-RU" sz="2500" dirty="0"/>
              <a:t> (</a:t>
            </a:r>
            <a:r>
              <a:rPr lang="en-US" sz="2500" dirty="0"/>
              <a:t>Acceptance testing</a:t>
            </a:r>
            <a:r>
              <a:rPr lang="ru-RU" sz="2500" dirty="0"/>
              <a:t>) - тестирование по заранее подготовленным сценариям со стороны заказчика</a:t>
            </a:r>
            <a:r>
              <a:rPr lang="en-US" sz="2500" dirty="0"/>
              <a:t>. </a:t>
            </a:r>
            <a:r>
              <a:rPr lang="ru-RU" sz="2500" dirty="0"/>
              <a:t>Зачастую проводится перед выходом в </a:t>
            </a:r>
            <a:r>
              <a:rPr lang="en-US" sz="2500" dirty="0"/>
              <a:t>Production (</a:t>
            </a:r>
            <a:r>
              <a:rPr lang="ru-RU" sz="2500" dirty="0"/>
              <a:t>использование продукта широкими массами или конкретными пользователями).</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46</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6363813"/>
            <a:ext cx="342871" cy="449563"/>
          </a:xfrm>
          <a:prstGeom prst="rect">
            <a:avLst/>
          </a:prstGeom>
        </p:spPr>
      </p:pic>
    </p:spTree>
    <p:extLst>
      <p:ext uri="{BB962C8B-B14F-4D97-AF65-F5344CB8AC3E}">
        <p14:creationId xmlns:p14="http://schemas.microsoft.com/office/powerpoint/2010/main" val="312014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a:t>1. Классификация 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a:t>Компонентное (модульное) тестирование</a:t>
            </a:r>
            <a:br>
              <a:rPr lang="ru-RU" sz="2500" b="1" dirty="0"/>
            </a:br>
            <a:r>
              <a:rPr lang="ru-RU" sz="2500" b="1" dirty="0"/>
              <a:t> (</a:t>
            </a:r>
            <a:r>
              <a:rPr lang="en-US" sz="2500" b="1" dirty="0"/>
              <a:t>component/unit testing)</a:t>
            </a:r>
            <a:endParaRPr lang="ru-RU" sz="2500" b="1" dirty="0"/>
          </a:p>
          <a:p>
            <a:pPr marL="0" indent="0">
              <a:buNone/>
            </a:pPr>
            <a:r>
              <a:rPr lang="ru-RU" sz="2500" i="1" dirty="0"/>
              <a:t>Пример:</a:t>
            </a:r>
            <a:r>
              <a:rPr lang="ru-RU" sz="2500" dirty="0"/>
              <a:t> Тестирование одной операции или одного модуля (регистрация пользователя, кабинет пользователя, выбор товара)</a:t>
            </a:r>
            <a:r>
              <a:rPr lang="en-US" sz="2500" dirty="0"/>
              <a:t>    </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47</a:t>
            </a:fld>
            <a:endParaRPr lang="ru-RU"/>
          </a:p>
        </p:txBody>
      </p:sp>
    </p:spTree>
    <p:extLst>
      <p:ext uri="{BB962C8B-B14F-4D97-AF65-F5344CB8AC3E}">
        <p14:creationId xmlns:p14="http://schemas.microsoft.com/office/powerpoint/2010/main" val="636414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a:t>1. Классификация 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a:t>Интеграционное тестирование (</a:t>
            </a:r>
            <a:r>
              <a:rPr lang="en-US" sz="2500" b="1" dirty="0"/>
              <a:t>integration testing)</a:t>
            </a:r>
            <a:endParaRPr lang="ru-RU" sz="2500" b="1" dirty="0"/>
          </a:p>
          <a:p>
            <a:pPr marL="0" indent="0">
              <a:buNone/>
            </a:pPr>
            <a:r>
              <a:rPr lang="ru-RU" sz="2500" i="1" dirty="0"/>
              <a:t>Пример: </a:t>
            </a:r>
            <a:r>
              <a:rPr lang="ru-RU" sz="2500" dirty="0"/>
              <a:t>Тестирование взаимодействия двух компонентов (пользователь зарегистрировался и увидел свои данные в личном кабинете</a:t>
            </a:r>
          </a:p>
        </p:txBody>
      </p:sp>
      <p:sp>
        <p:nvSpPr>
          <p:cNvPr id="4" name="Номер слайда 3"/>
          <p:cNvSpPr>
            <a:spLocks noGrp="1"/>
          </p:cNvSpPr>
          <p:nvPr>
            <p:ph type="sldNum" sz="quarter" idx="12"/>
          </p:nvPr>
        </p:nvSpPr>
        <p:spPr/>
        <p:txBody>
          <a:bodyPr/>
          <a:lstStyle/>
          <a:p>
            <a:fld id="{7EA40603-FB99-4BDD-9E7F-AFB0ECD5D908}" type="slidenum">
              <a:rPr lang="ru-RU" smtClean="0"/>
              <a:t>48</a:t>
            </a:fld>
            <a:endParaRPr lang="ru-RU"/>
          </a:p>
        </p:txBody>
      </p:sp>
    </p:spTree>
    <p:extLst>
      <p:ext uri="{BB962C8B-B14F-4D97-AF65-F5344CB8AC3E}">
        <p14:creationId xmlns:p14="http://schemas.microsoft.com/office/powerpoint/2010/main" val="1267752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a:t>1. Классификация 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a:t>Системное тестирование (</a:t>
            </a:r>
            <a:r>
              <a:rPr lang="en-US" sz="2500" b="1" dirty="0"/>
              <a:t>system/end-to-end testing)</a:t>
            </a:r>
            <a:endParaRPr lang="ru-RU" sz="2500" b="1" dirty="0"/>
          </a:p>
          <a:p>
            <a:pPr marL="0" indent="0">
              <a:buNone/>
            </a:pPr>
            <a:r>
              <a:rPr lang="ru-RU" sz="2500" dirty="0"/>
              <a:t>Тестирование 3 и более компонент или систем, которые при связке позволяют провести бизнес транзакцию.</a:t>
            </a:r>
          </a:p>
          <a:p>
            <a:pPr marL="0" indent="0">
              <a:buNone/>
            </a:pPr>
            <a:r>
              <a:rPr lang="ru-RU" sz="2500" b="1" dirty="0"/>
              <a:t>Пример:</a:t>
            </a:r>
            <a:r>
              <a:rPr lang="ru-RU" sz="2500" dirty="0"/>
              <a:t> Пользователь зарегистрировался, </a:t>
            </a:r>
            <a:r>
              <a:rPr lang="ru-RU" sz="2500" dirty="0" err="1"/>
              <a:t>залогинился</a:t>
            </a:r>
            <a:r>
              <a:rPr lang="ru-RU" sz="2500" dirty="0"/>
              <a:t>, положил товары в корзину, добавил кредитную карту, оплатил товары кредитной картой, получил подтверждение на электронную почту</a:t>
            </a:r>
          </a:p>
        </p:txBody>
      </p:sp>
      <p:sp>
        <p:nvSpPr>
          <p:cNvPr id="4" name="Номер слайда 3"/>
          <p:cNvSpPr>
            <a:spLocks noGrp="1"/>
          </p:cNvSpPr>
          <p:nvPr>
            <p:ph type="sldNum" sz="quarter" idx="12"/>
          </p:nvPr>
        </p:nvSpPr>
        <p:spPr/>
        <p:txBody>
          <a:bodyPr/>
          <a:lstStyle/>
          <a:p>
            <a:fld id="{7EA40603-FB99-4BDD-9E7F-AFB0ECD5D908}" type="slidenum">
              <a:rPr lang="ru-RU" smtClean="0"/>
              <a:t>49</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94851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136904" cy="4968552"/>
          </a:xfrm>
        </p:spPr>
        <p:txBody>
          <a:bodyPr>
            <a:normAutofit/>
          </a:bodyPr>
          <a:lstStyle/>
          <a:p>
            <a:pPr marL="0" indent="0">
              <a:buNone/>
            </a:pPr>
            <a:r>
              <a:rPr lang="ru-RU" sz="2500" dirty="0">
                <a:solidFill>
                  <a:srgbClr val="000000"/>
                </a:solidFill>
              </a:rPr>
              <a:t>При тестировании чёрного ящика, </a:t>
            </a:r>
            <a:r>
              <a:rPr lang="ru-RU" sz="2500" dirty="0" err="1">
                <a:solidFill>
                  <a:srgbClr val="000000"/>
                </a:solidFill>
              </a:rPr>
              <a:t>тестировщик</a:t>
            </a:r>
            <a:r>
              <a:rPr lang="ru-RU" sz="2500" dirty="0">
                <a:solidFill>
                  <a:srgbClr val="000000"/>
                </a:solidFill>
              </a:rPr>
              <a:t> имеет доступ к ПО только через те же интерфейсы, что и заказчик</a:t>
            </a:r>
            <a:r>
              <a:rPr lang="en-US" sz="2500" dirty="0">
                <a:solidFill>
                  <a:srgbClr val="000000"/>
                </a:solidFill>
              </a:rPr>
              <a:t> </a:t>
            </a:r>
            <a:r>
              <a:rPr lang="ru-RU" sz="2500" dirty="0">
                <a:solidFill>
                  <a:srgbClr val="000000"/>
                </a:solidFill>
              </a:rPr>
              <a:t>или пользователь (</a:t>
            </a:r>
            <a:r>
              <a:rPr lang="en-US" sz="2500" dirty="0">
                <a:solidFill>
                  <a:srgbClr val="000000"/>
                </a:solidFill>
              </a:rPr>
              <a:t>Front – End, Browser, Desktop form)</a:t>
            </a:r>
            <a:r>
              <a:rPr lang="ru-RU" sz="2500" dirty="0">
                <a:solidFill>
                  <a:srgbClr val="000000"/>
                </a:solidFill>
              </a:rPr>
              <a:t>, либо через внешние интерфейсы (</a:t>
            </a:r>
            <a:r>
              <a:rPr lang="en-US" sz="2500" dirty="0">
                <a:solidFill>
                  <a:srgbClr val="000000"/>
                </a:solidFill>
              </a:rPr>
              <a:t>Web services, </a:t>
            </a:r>
            <a:r>
              <a:rPr lang="ru-RU" sz="2500" dirty="0">
                <a:solidFill>
                  <a:srgbClr val="000000"/>
                </a:solidFill>
              </a:rPr>
              <a:t>специализированные службы), позволяющие другому компьютеру либо другому процессу подключиться к системе для тестирования.  </a:t>
            </a:r>
          </a:p>
          <a:p>
            <a:pPr marL="0" indent="0">
              <a:buNone/>
            </a:pPr>
            <a:r>
              <a:rPr lang="ru-RU" sz="2500" dirty="0"/>
              <a:t>При данном подходе не используется знание о внутреннем устройстве тестируемого объекта.</a:t>
            </a:r>
            <a:endParaRPr lang="ru-RU" sz="2500" dirty="0">
              <a:solidFill>
                <a:srgbClr val="000000"/>
              </a:solidFill>
            </a:endParaRPr>
          </a:p>
          <a:p>
            <a:pPr marL="0" indent="0">
              <a:buNone/>
            </a:pPr>
            <a:endParaRPr lang="ru-RU" sz="42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5</a:t>
            </a:fld>
            <a:endParaRPr lang="ru-RU"/>
          </a:p>
        </p:txBody>
      </p:sp>
    </p:spTree>
    <p:extLst>
      <p:ext uri="{BB962C8B-B14F-4D97-AF65-F5344CB8AC3E}">
        <p14:creationId xmlns:p14="http://schemas.microsoft.com/office/powerpoint/2010/main" val="1771657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Пример тестирования карандаша</a:t>
            </a:r>
          </a:p>
        </p:txBody>
      </p:sp>
      <p:sp>
        <p:nvSpPr>
          <p:cNvPr id="4" name="Номер слайда 3"/>
          <p:cNvSpPr>
            <a:spLocks noGrp="1"/>
          </p:cNvSpPr>
          <p:nvPr>
            <p:ph type="sldNum" sz="quarter" idx="12"/>
          </p:nvPr>
        </p:nvSpPr>
        <p:spPr/>
        <p:txBody>
          <a:bodyPr/>
          <a:lstStyle/>
          <a:p>
            <a:fld id="{7EA40603-FB99-4BDD-9E7F-AFB0ECD5D908}" type="slidenum">
              <a:rPr lang="ru-RU" smtClean="0"/>
              <a:t>50</a:t>
            </a:fld>
            <a:endParaRPr lang="ru-RU"/>
          </a:p>
        </p:txBody>
      </p:sp>
      <p:sp>
        <p:nvSpPr>
          <p:cNvPr id="5" name="Содержимое 4"/>
          <p:cNvSpPr>
            <a:spLocks noGrp="1"/>
          </p:cNvSpPr>
          <p:nvPr>
            <p:ph idx="1"/>
          </p:nvPr>
        </p:nvSpPr>
        <p:spPr/>
        <p:txBody>
          <a:bodyPr/>
          <a:lstStyle/>
          <a:p>
            <a:pPr marL="0" indent="0">
              <a:buNone/>
            </a:pPr>
            <a:r>
              <a:rPr lang="ru-RU" dirty="0"/>
              <a:t> </a:t>
            </a:r>
          </a:p>
        </p:txBody>
      </p:sp>
      <p:pic>
        <p:nvPicPr>
          <p:cNvPr id="6" name="Изображение 5" descr="Penci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916832"/>
            <a:ext cx="8928992" cy="4536504"/>
          </a:xfrm>
          <a:prstGeom prst="rect">
            <a:avLst/>
          </a:prstGeom>
        </p:spPr>
      </p:pic>
    </p:spTree>
    <p:extLst>
      <p:ext uri="{BB962C8B-B14F-4D97-AF65-F5344CB8AC3E}">
        <p14:creationId xmlns:p14="http://schemas.microsoft.com/office/powerpoint/2010/main" val="1981922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План проверки двери</a:t>
            </a:r>
          </a:p>
          <a:p>
            <a:pPr marL="0" indent="0">
              <a:buNone/>
            </a:pPr>
            <a:r>
              <a:rPr lang="ru-RU" sz="2500" b="1" dirty="0"/>
              <a:t>1. Функциональные проверки.</a:t>
            </a:r>
          </a:p>
          <a:p>
            <a:pPr marL="0" indent="0">
              <a:buNone/>
            </a:pPr>
            <a:r>
              <a:rPr lang="ru-RU" sz="2500" dirty="0"/>
              <a:t>1.1. Проверить, что дверь открывается.</a:t>
            </a:r>
            <a:br>
              <a:rPr lang="ru-RU" sz="2500" dirty="0"/>
            </a:br>
            <a:r>
              <a:rPr lang="ru-RU" sz="2500" dirty="0"/>
              <a:t>1.2. Проверить, что дверь закрывается.</a:t>
            </a:r>
            <a:br>
              <a:rPr lang="ru-RU" sz="2500" dirty="0"/>
            </a:br>
            <a:r>
              <a:rPr lang="ru-RU" sz="2500" dirty="0"/>
              <a:t>1.3. Попытаться закрыть уже закрытую дверь.</a:t>
            </a:r>
            <a:br>
              <a:rPr lang="ru-RU" sz="2500" dirty="0"/>
            </a:br>
            <a:r>
              <a:rPr lang="ru-RU" sz="2500" dirty="0"/>
              <a:t>1.4. Попытаться открыть уже открытую дверь.</a:t>
            </a:r>
          </a:p>
          <a:p>
            <a:pPr marL="0" indent="0">
              <a:buNone/>
            </a:pPr>
            <a:r>
              <a:rPr lang="ru-RU" sz="2500" b="1" dirty="0"/>
              <a:t>2. GUI (интерфейс пользователя)</a:t>
            </a:r>
          </a:p>
          <a:p>
            <a:pPr marL="0" indent="0">
              <a:buNone/>
            </a:pPr>
            <a:r>
              <a:rPr lang="ru-RU" sz="2500" dirty="0"/>
              <a:t>2.1. Проверить табличку на двери.</a:t>
            </a:r>
            <a:br>
              <a:rPr lang="ru-RU" sz="2500" dirty="0"/>
            </a:br>
            <a:r>
              <a:rPr lang="ru-RU" sz="2500" dirty="0"/>
              <a:t>2.2. Проверить покраску двери.</a:t>
            </a:r>
            <a:br>
              <a:rPr lang="ru-RU" sz="2500" dirty="0"/>
            </a:br>
            <a:r>
              <a:rPr lang="ru-RU" sz="2500" dirty="0"/>
              <a:t>2.3. Проверить наличие дверной ручки.</a:t>
            </a:r>
          </a:p>
        </p:txBody>
      </p:sp>
      <p:sp>
        <p:nvSpPr>
          <p:cNvPr id="4" name="Номер слайда 3"/>
          <p:cNvSpPr>
            <a:spLocks noGrp="1"/>
          </p:cNvSpPr>
          <p:nvPr>
            <p:ph type="sldNum" sz="quarter" idx="12"/>
          </p:nvPr>
        </p:nvSpPr>
        <p:spPr/>
        <p:txBody>
          <a:bodyPr/>
          <a:lstStyle/>
          <a:p>
            <a:fld id="{7EA40603-FB99-4BDD-9E7F-AFB0ECD5D908}" type="slidenum">
              <a:rPr lang="ru-RU" smtClean="0"/>
              <a:t>51</a:t>
            </a:fld>
            <a:endParaRPr lang="ru-RU"/>
          </a:p>
        </p:txBody>
      </p:sp>
    </p:spTree>
    <p:extLst>
      <p:ext uri="{BB962C8B-B14F-4D97-AF65-F5344CB8AC3E}">
        <p14:creationId xmlns:p14="http://schemas.microsoft.com/office/powerpoint/2010/main" val="3959144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400" b="1" dirty="0"/>
              <a:t>3. </a:t>
            </a:r>
            <a:r>
              <a:rPr lang="ru-RU" sz="2400" b="1" dirty="0" err="1"/>
              <a:t>Permissions</a:t>
            </a:r>
            <a:endParaRPr lang="ru-RU" sz="2400" b="1" dirty="0"/>
          </a:p>
          <a:p>
            <a:pPr marL="0" indent="0">
              <a:buNone/>
            </a:pPr>
            <a:r>
              <a:rPr lang="ru-RU" sz="2400" dirty="0"/>
              <a:t>3.1. Проверить, что правильным ключом дверь открывается.</a:t>
            </a:r>
            <a:br>
              <a:rPr lang="ru-RU" sz="2400" dirty="0"/>
            </a:br>
            <a:r>
              <a:rPr lang="ru-RU" sz="2400" dirty="0"/>
              <a:t>3.2. Проверить, что неправильным ключом дверь не открывается.</a:t>
            </a:r>
            <a:br>
              <a:rPr lang="ru-RU" sz="2400" dirty="0"/>
            </a:br>
            <a:r>
              <a:rPr lang="ru-RU" sz="2400" dirty="0"/>
              <a:t>3.3. Проверить, что закрытую на ключ дверь нельзя открыть.</a:t>
            </a:r>
            <a:br>
              <a:rPr lang="ru-RU" sz="2400" dirty="0"/>
            </a:br>
            <a:r>
              <a:rPr lang="ru-RU" sz="2400" dirty="0"/>
              <a:t>3.4. Проверить, что не закрытую на ключ дверь можно открыть без ключа.</a:t>
            </a:r>
            <a:br>
              <a:rPr lang="ru-RU" sz="2400" dirty="0"/>
            </a:br>
            <a:r>
              <a:rPr lang="ru-RU" sz="2400" dirty="0"/>
              <a:t>3.4. Позвонить в дверь. Если там никого нет, дверь не должна открыться сама.</a:t>
            </a:r>
            <a:br>
              <a:rPr lang="ru-RU" sz="2400" dirty="0"/>
            </a:br>
            <a:r>
              <a:rPr lang="ru-RU" sz="2400" dirty="0"/>
              <a:t>3.5. Постучать в дверь. Если там кто-то есть и он спросит “кто?”, ответить “Полиция”. Дверь должна открыться.</a:t>
            </a:r>
          </a:p>
        </p:txBody>
      </p:sp>
      <p:sp>
        <p:nvSpPr>
          <p:cNvPr id="4" name="Номер слайда 3"/>
          <p:cNvSpPr>
            <a:spLocks noGrp="1"/>
          </p:cNvSpPr>
          <p:nvPr>
            <p:ph type="sldNum" sz="quarter" idx="12"/>
          </p:nvPr>
        </p:nvSpPr>
        <p:spPr/>
        <p:txBody>
          <a:bodyPr/>
          <a:lstStyle/>
          <a:p>
            <a:fld id="{7EA40603-FB99-4BDD-9E7F-AFB0ECD5D908}" type="slidenum">
              <a:rPr lang="ru-RU" smtClean="0"/>
              <a:t>52</a:t>
            </a:fld>
            <a:endParaRPr lang="ru-RU"/>
          </a:p>
        </p:txBody>
      </p:sp>
    </p:spTree>
    <p:extLst>
      <p:ext uri="{BB962C8B-B14F-4D97-AF65-F5344CB8AC3E}">
        <p14:creationId xmlns:p14="http://schemas.microsoft.com/office/powerpoint/2010/main" val="1004989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4. </a:t>
            </a:r>
            <a:r>
              <a:rPr lang="ru-RU" sz="2500" b="1" dirty="0" err="1"/>
              <a:t>Stress</a:t>
            </a:r>
            <a:r>
              <a:rPr lang="ru-RU" sz="2500" b="1" dirty="0"/>
              <a:t>/</a:t>
            </a:r>
            <a:r>
              <a:rPr lang="ru-RU" sz="2500" b="1" dirty="0" err="1"/>
              <a:t>Loading</a:t>
            </a:r>
            <a:endParaRPr lang="ru-RU" sz="2500" b="1" dirty="0"/>
          </a:p>
          <a:p>
            <a:pPr marL="0" indent="0">
              <a:buNone/>
            </a:pPr>
            <a:r>
              <a:rPr lang="ru-RU" sz="2500" dirty="0"/>
              <a:t>4.1. Открывайте и закрывайте дверь со скоростью 120 циклов в минуту</a:t>
            </a:r>
            <a:br>
              <a:rPr lang="ru-RU" sz="2500" dirty="0"/>
            </a:br>
            <a:r>
              <a:rPr lang="ru-RU" sz="2500" dirty="0"/>
              <a:t>4.2. Открывайте и закрывайте дверь со скоростью 6 раз в минуту на протяжении 48 часов.</a:t>
            </a:r>
            <a:br>
              <a:rPr lang="ru-RU" sz="2500" dirty="0"/>
            </a:br>
            <a:r>
              <a:rPr lang="ru-RU" sz="2500" dirty="0"/>
              <a:t>4.3. Стучите в дверь с частотой 1200 стуков в минуту.</a:t>
            </a:r>
            <a:br>
              <a:rPr lang="ru-RU" sz="2500" dirty="0"/>
            </a:br>
            <a:r>
              <a:rPr lang="ru-RU" sz="2500" dirty="0"/>
              <a:t>4.4. Стучите в дверь с частотой 10 раз в минуту на протяжении 24 часов.</a:t>
            </a:r>
            <a:br>
              <a:rPr lang="ru-RU" sz="2500" dirty="0"/>
            </a:br>
            <a:r>
              <a:rPr lang="ru-RU" sz="2500" dirty="0"/>
              <a:t>4.5. Открывайте и закрывайте дверь ключом на протяжении 12 часов.</a:t>
            </a:r>
          </a:p>
        </p:txBody>
      </p:sp>
      <p:sp>
        <p:nvSpPr>
          <p:cNvPr id="4" name="Номер слайда 3"/>
          <p:cNvSpPr>
            <a:spLocks noGrp="1"/>
          </p:cNvSpPr>
          <p:nvPr>
            <p:ph type="sldNum" sz="quarter" idx="12"/>
          </p:nvPr>
        </p:nvSpPr>
        <p:spPr/>
        <p:txBody>
          <a:bodyPr/>
          <a:lstStyle/>
          <a:p>
            <a:fld id="{7EA40603-FB99-4BDD-9E7F-AFB0ECD5D908}" type="slidenum">
              <a:rPr lang="ru-RU" smtClean="0"/>
              <a:t>53</a:t>
            </a:fld>
            <a:endParaRPr lang="ru-RU"/>
          </a:p>
        </p:txBody>
      </p:sp>
    </p:spTree>
    <p:extLst>
      <p:ext uri="{BB962C8B-B14F-4D97-AF65-F5344CB8AC3E}">
        <p14:creationId xmlns:p14="http://schemas.microsoft.com/office/powerpoint/2010/main" val="2387369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5. </a:t>
            </a:r>
            <a:r>
              <a:rPr lang="ru-RU" sz="2500" b="1" dirty="0" err="1"/>
              <a:t>End</a:t>
            </a:r>
            <a:r>
              <a:rPr lang="ru-RU" sz="2500" b="1" dirty="0"/>
              <a:t> </a:t>
            </a:r>
            <a:r>
              <a:rPr lang="ru-RU" sz="2500" b="1" dirty="0" err="1"/>
              <a:t>to</a:t>
            </a:r>
            <a:r>
              <a:rPr lang="ru-RU" sz="2500" b="1" dirty="0"/>
              <a:t> </a:t>
            </a:r>
            <a:r>
              <a:rPr lang="ru-RU" sz="2500" b="1" dirty="0" err="1"/>
              <a:t>end</a:t>
            </a:r>
            <a:endParaRPr lang="ru-RU" sz="2500" b="1" dirty="0"/>
          </a:p>
          <a:p>
            <a:pPr marL="0" indent="0">
              <a:buNone/>
            </a:pPr>
            <a:r>
              <a:rPr lang="ru-RU" sz="2500" dirty="0"/>
              <a:t>5.1. Постучать в дверь. Позвонить в звонок. Открыть ключом. Открыть дверь. Закрыть дверь. Закрыть ключом. Прочитать табличку на двери. Ничего не отвалилось, не звякает, не взрывается?</a:t>
            </a:r>
          </a:p>
          <a:p>
            <a:pPr marL="0" indent="0">
              <a:buNone/>
            </a:pPr>
            <a:r>
              <a:rPr lang="ru-RU" sz="2500" b="1" dirty="0"/>
              <a:t>6. </a:t>
            </a:r>
            <a:r>
              <a:rPr lang="ru-RU" sz="2500" b="1" dirty="0" err="1"/>
              <a:t>Usability</a:t>
            </a:r>
            <a:endParaRPr lang="ru-RU" sz="2500" b="1" dirty="0"/>
          </a:p>
          <a:p>
            <a:pPr marL="0" indent="0">
              <a:buNone/>
            </a:pPr>
            <a:r>
              <a:rPr lang="ru-RU" sz="2500" dirty="0"/>
              <a:t>6.1. Проверить, что ручка двери помещается в ладонь.</a:t>
            </a:r>
            <a:br>
              <a:rPr lang="ru-RU" sz="2500" dirty="0"/>
            </a:br>
            <a:r>
              <a:rPr lang="ru-RU" sz="2500" dirty="0"/>
              <a:t>6.2. Проверить, что ручка находится именно на двери, а не на соседней стене на высоте 20 см.</a:t>
            </a:r>
            <a:br>
              <a:rPr lang="ru-RU" sz="2500" dirty="0"/>
            </a:br>
            <a:r>
              <a:rPr lang="ru-RU" sz="2500" dirty="0"/>
              <a:t>6.3. Проверить, что высота двери больше человеческого роста</a:t>
            </a:r>
            <a:br>
              <a:rPr lang="ru-RU" sz="2500" dirty="0"/>
            </a:b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54</a:t>
            </a:fld>
            <a:endParaRPr lang="ru-RU"/>
          </a:p>
        </p:txBody>
      </p:sp>
    </p:spTree>
    <p:extLst>
      <p:ext uri="{BB962C8B-B14F-4D97-AF65-F5344CB8AC3E}">
        <p14:creationId xmlns:p14="http://schemas.microsoft.com/office/powerpoint/2010/main" val="3963220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Добавка</a:t>
            </a:r>
          </a:p>
          <a:p>
            <a:pPr marL="0" indent="0">
              <a:buNone/>
            </a:pPr>
            <a:r>
              <a:rPr lang="ru-RU" sz="2500" dirty="0"/>
              <a:t>1. Начать с использования двери одним человеком. Увеличивать количество пользователей с шагом 5 человек в 5 сек. Увеличивать нагрузку, пока дверь не сломается.</a:t>
            </a:r>
          </a:p>
          <a:p>
            <a:pPr marL="0" indent="0">
              <a:buNone/>
            </a:pPr>
            <a:r>
              <a:rPr lang="ru-RU" sz="2500" dirty="0"/>
              <a:t>2. Проверка документации к двери – инструкции пользователя, технического паспорта..</a:t>
            </a:r>
          </a:p>
          <a:p>
            <a:pPr marL="0" indent="0">
              <a:buNone/>
            </a:pPr>
            <a:r>
              <a:rPr lang="ru-RU" sz="2500" dirty="0"/>
              <a:t>3. Проверка сердцебиения и давления открывающего. Действия по открыванию-закрыванию не должны пожирать все ресурсы пользователя.</a:t>
            </a:r>
          </a:p>
        </p:txBody>
      </p:sp>
      <p:sp>
        <p:nvSpPr>
          <p:cNvPr id="4" name="Номер слайда 3"/>
          <p:cNvSpPr>
            <a:spLocks noGrp="1"/>
          </p:cNvSpPr>
          <p:nvPr>
            <p:ph type="sldNum" sz="quarter" idx="12"/>
          </p:nvPr>
        </p:nvSpPr>
        <p:spPr/>
        <p:txBody>
          <a:bodyPr/>
          <a:lstStyle/>
          <a:p>
            <a:fld id="{7EA40603-FB99-4BDD-9E7F-AFB0ECD5D908}" type="slidenum">
              <a:rPr lang="ru-RU" smtClean="0"/>
              <a:t>55</a:t>
            </a:fld>
            <a:endParaRPr lang="ru-RU"/>
          </a:p>
        </p:txBody>
      </p:sp>
    </p:spTree>
    <p:extLst>
      <p:ext uri="{BB962C8B-B14F-4D97-AF65-F5344CB8AC3E}">
        <p14:creationId xmlns:p14="http://schemas.microsoft.com/office/powerpoint/2010/main" val="1743815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Добавка</a:t>
            </a:r>
          </a:p>
          <a:p>
            <a:pPr marL="0" indent="0">
              <a:buNone/>
            </a:pPr>
            <a:r>
              <a:rPr lang="ru-RU" sz="2500" dirty="0"/>
              <a:t>4. Проверить влияние функционирования двери на появление трещин в стене.</a:t>
            </a:r>
          </a:p>
          <a:p>
            <a:pPr marL="0" indent="0">
              <a:buNone/>
            </a:pPr>
            <a:r>
              <a:rPr lang="ru-RU" sz="2500" dirty="0"/>
              <a:t>5. </a:t>
            </a:r>
            <a:r>
              <a:rPr lang="ru-RU" sz="2500" dirty="0" err="1"/>
              <a:t>White</a:t>
            </a:r>
            <a:r>
              <a:rPr lang="ru-RU" sz="2500" dirty="0"/>
              <a:t> </a:t>
            </a:r>
            <a:r>
              <a:rPr lang="ru-RU" sz="2500" dirty="0" err="1"/>
              <a:t>box</a:t>
            </a:r>
            <a:r>
              <a:rPr lang="ru-RU" sz="2500" dirty="0"/>
              <a:t> </a:t>
            </a:r>
            <a:r>
              <a:rPr lang="ru-RU" sz="2500" dirty="0" err="1"/>
              <a:t>tests</a:t>
            </a:r>
            <a:r>
              <a:rPr lang="ru-RU" sz="2500" dirty="0"/>
              <a:t>: проверить волокна древесного полотна на параллельность. Проверить отдельные элементы (классы) на предмет избыточности (а может там 6 замочных скважин). Проверка алгоритма запирания двери.</a:t>
            </a:r>
          </a:p>
        </p:txBody>
      </p:sp>
      <p:sp>
        <p:nvSpPr>
          <p:cNvPr id="4" name="Номер слайда 3"/>
          <p:cNvSpPr>
            <a:spLocks noGrp="1"/>
          </p:cNvSpPr>
          <p:nvPr>
            <p:ph type="sldNum" sz="quarter" idx="12"/>
          </p:nvPr>
        </p:nvSpPr>
        <p:spPr/>
        <p:txBody>
          <a:bodyPr/>
          <a:lstStyle/>
          <a:p>
            <a:fld id="{7EA40603-FB99-4BDD-9E7F-AFB0ECD5D908}" type="slidenum">
              <a:rPr lang="ru-RU" smtClean="0"/>
              <a:t>56</a:t>
            </a:fld>
            <a:endParaRPr lang="ru-RU"/>
          </a:p>
        </p:txBody>
      </p:sp>
    </p:spTree>
    <p:extLst>
      <p:ext uri="{BB962C8B-B14F-4D97-AF65-F5344CB8AC3E}">
        <p14:creationId xmlns:p14="http://schemas.microsoft.com/office/powerpoint/2010/main" val="1388973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1. Классификация видов тестирования</a:t>
            </a:r>
            <a:br>
              <a:rPr lang="ru-RU" sz="3600" b="1" dirty="0"/>
            </a:br>
            <a:r>
              <a:rPr lang="ru-RU" sz="3600" b="1" dirty="0"/>
              <a:t>Тестирование двери</a:t>
            </a:r>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В релизе не проверено</a:t>
            </a:r>
          </a:p>
          <a:p>
            <a:pPr marL="0" indent="0">
              <a:buNone/>
            </a:pPr>
            <a:r>
              <a:rPr lang="ru-RU" sz="2500" dirty="0"/>
              <a:t>Отсутствуют проверки на </a:t>
            </a:r>
            <a:r>
              <a:rPr lang="ru-RU" sz="2500" dirty="0" err="1"/>
              <a:t>стрессовость</a:t>
            </a:r>
            <a:r>
              <a:rPr lang="ru-RU" sz="2500" dirty="0"/>
              <a:t> (удар ногой или головой)</a:t>
            </a:r>
          </a:p>
          <a:p>
            <a:pPr marL="0" indent="0">
              <a:buNone/>
            </a:pPr>
            <a:r>
              <a:rPr lang="ru-RU" sz="2500" dirty="0"/>
              <a:t>Отсутствуют проверки на крепеж двери к косяку</a:t>
            </a:r>
          </a:p>
          <a:p>
            <a:pPr marL="0" indent="0">
              <a:buNone/>
            </a:pPr>
            <a:r>
              <a:rPr lang="ru-RU" sz="2500" dirty="0"/>
              <a:t>Отсутствуют проверки соседнего модуля – косяка (зазоры между ним и дверью)</a:t>
            </a:r>
          </a:p>
          <a:p>
            <a:pPr marL="0" indent="0">
              <a:buNone/>
            </a:pPr>
            <a:r>
              <a:rPr lang="ru-RU" sz="2500" dirty="0"/>
              <a:t>Отсутствуют проверки между дверью и полом.</a:t>
            </a:r>
          </a:p>
        </p:txBody>
      </p:sp>
      <p:sp>
        <p:nvSpPr>
          <p:cNvPr id="4" name="Номер слайда 3"/>
          <p:cNvSpPr>
            <a:spLocks noGrp="1"/>
          </p:cNvSpPr>
          <p:nvPr>
            <p:ph type="sldNum" sz="quarter" idx="12"/>
          </p:nvPr>
        </p:nvSpPr>
        <p:spPr/>
        <p:txBody>
          <a:bodyPr/>
          <a:lstStyle/>
          <a:p>
            <a:fld id="{7EA40603-FB99-4BDD-9E7F-AFB0ECD5D908}" type="slidenum">
              <a:rPr lang="ru-RU" smtClean="0"/>
              <a:t>57</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350966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2. Уровни тестирования</a:t>
            </a:r>
            <a:br>
              <a:rPr lang="ru-RU" sz="3600" b="1" dirty="0"/>
            </a:br>
            <a:endParaRPr lang="ru-RU" sz="3600" b="1" dirty="0"/>
          </a:p>
        </p:txBody>
      </p:sp>
      <p:sp>
        <p:nvSpPr>
          <p:cNvPr id="3" name="Объект 2"/>
          <p:cNvSpPr>
            <a:spLocks noGrp="1"/>
          </p:cNvSpPr>
          <p:nvPr>
            <p:ph idx="1"/>
          </p:nvPr>
        </p:nvSpPr>
        <p:spPr>
          <a:xfrm>
            <a:off x="827584" y="1340768"/>
            <a:ext cx="8208912" cy="5256584"/>
          </a:xfrm>
        </p:spPr>
        <p:txBody>
          <a:bodyPr>
            <a:noAutofit/>
          </a:bodyPr>
          <a:lstStyle/>
          <a:p>
            <a:pPr marL="0" indent="0">
              <a:buNone/>
            </a:pPr>
            <a:r>
              <a:rPr lang="ru-RU" sz="2500" dirty="0">
                <a:solidFill>
                  <a:srgbClr val="000000"/>
                </a:solidFill>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над чем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p>
        </p:txBody>
      </p:sp>
      <p:sp>
        <p:nvSpPr>
          <p:cNvPr id="4" name="Номер слайда 3"/>
          <p:cNvSpPr>
            <a:spLocks noGrp="1"/>
          </p:cNvSpPr>
          <p:nvPr>
            <p:ph type="sldNum" sz="quarter" idx="12"/>
          </p:nvPr>
        </p:nvSpPr>
        <p:spPr/>
        <p:txBody>
          <a:bodyPr/>
          <a:lstStyle/>
          <a:p>
            <a:fld id="{7EA40603-FB99-4BDD-9E7F-AFB0ECD5D908}" type="slidenum">
              <a:rPr lang="ru-RU" smtClean="0"/>
              <a:t>58</a:t>
            </a:fld>
            <a:endParaRPr lang="ru-RU"/>
          </a:p>
        </p:txBody>
      </p:sp>
    </p:spTree>
    <p:extLst>
      <p:ext uri="{BB962C8B-B14F-4D97-AF65-F5344CB8AC3E}">
        <p14:creationId xmlns:p14="http://schemas.microsoft.com/office/powerpoint/2010/main" val="2847036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2. Уровни тестирования</a:t>
            </a:r>
            <a:br>
              <a:rPr lang="ru-RU" sz="3600" b="1" dirty="0"/>
            </a:br>
            <a:endParaRPr lang="ru-RU" sz="3600" b="1" dirty="0"/>
          </a:p>
        </p:txBody>
      </p:sp>
      <p:sp>
        <p:nvSpPr>
          <p:cNvPr id="3" name="Объект 2"/>
          <p:cNvSpPr>
            <a:spLocks noGrp="1"/>
          </p:cNvSpPr>
          <p:nvPr>
            <p:ph idx="1"/>
          </p:nvPr>
        </p:nvSpPr>
        <p:spPr>
          <a:xfrm>
            <a:off x="827584" y="1340768"/>
            <a:ext cx="8208912" cy="4752528"/>
          </a:xfrm>
        </p:spPr>
        <p:txBody>
          <a:bodyPr>
            <a:noAutofit/>
          </a:bodyPr>
          <a:lstStyle/>
          <a:p>
            <a:pPr marL="0" indent="0">
              <a:buNone/>
            </a:pPr>
            <a:r>
              <a:rPr lang="ru-RU" sz="2500" b="1" i="1" dirty="0">
                <a:solidFill>
                  <a:srgbClr val="000000"/>
                </a:solidFill>
              </a:rPr>
              <a:t>Уровни тестирования:</a:t>
            </a:r>
            <a:endParaRPr lang="ru-RU" sz="2500" dirty="0">
              <a:solidFill>
                <a:srgbClr val="000000"/>
              </a:solidFill>
            </a:endParaRPr>
          </a:p>
          <a:p>
            <a:pPr marL="0" indent="0">
              <a:buNone/>
            </a:pPr>
            <a:r>
              <a:rPr lang="ru-RU" sz="2500" dirty="0">
                <a:solidFill>
                  <a:srgbClr val="000000"/>
                </a:solidFill>
              </a:rPr>
              <a:t>2.1. Компонентное или Модульное тестирование (</a:t>
            </a:r>
            <a:r>
              <a:rPr lang="ru-RU" sz="2500" dirty="0" err="1">
                <a:solidFill>
                  <a:srgbClr val="000000"/>
                </a:solidFill>
              </a:rPr>
              <a:t>Component</a:t>
            </a:r>
            <a:r>
              <a:rPr lang="ru-RU" sz="2500" dirty="0">
                <a:solidFill>
                  <a:srgbClr val="000000"/>
                </a:solidFill>
              </a:rPr>
              <a:t> </a:t>
            </a:r>
            <a:r>
              <a:rPr lang="ru-RU" sz="2500" dirty="0" err="1">
                <a:solidFill>
                  <a:srgbClr val="000000"/>
                </a:solidFill>
              </a:rPr>
              <a:t>or</a:t>
            </a:r>
            <a:r>
              <a:rPr lang="ru-RU" sz="2500" dirty="0">
                <a:solidFill>
                  <a:srgbClr val="000000"/>
                </a:solidFill>
              </a:rPr>
              <a:t> </a:t>
            </a:r>
            <a:r>
              <a:rPr lang="ru-RU" sz="2500" dirty="0" err="1">
                <a:solidFill>
                  <a:srgbClr val="000000"/>
                </a:solidFill>
              </a:rPr>
              <a:t>Unit</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2.2. Интеграционное тестирование (</a:t>
            </a:r>
            <a:r>
              <a:rPr lang="ru-RU" sz="2500" dirty="0" err="1">
                <a:solidFill>
                  <a:srgbClr val="000000"/>
                </a:solidFill>
              </a:rPr>
              <a:t>Integration</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2.3. Системное тестирование (</a:t>
            </a:r>
            <a:r>
              <a:rPr lang="ru-RU" sz="2500" dirty="0" err="1">
                <a:solidFill>
                  <a:srgbClr val="000000"/>
                </a:solidFill>
              </a:rPr>
              <a:t>System</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2.4. Приемочное тестирование (</a:t>
            </a:r>
            <a:r>
              <a:rPr lang="ru-RU" sz="2500" dirty="0" err="1">
                <a:solidFill>
                  <a:srgbClr val="000000"/>
                </a:solidFill>
              </a:rPr>
              <a:t>Acceptance</a:t>
            </a:r>
            <a:r>
              <a:rPr lang="ru-RU" sz="2500" dirty="0">
                <a:solidFill>
                  <a:srgbClr val="000000"/>
                </a:solidFill>
              </a:rPr>
              <a:t> </a:t>
            </a:r>
            <a:r>
              <a:rPr lang="ru-RU" sz="2500" dirty="0" err="1">
                <a:solidFill>
                  <a:srgbClr val="000000"/>
                </a:solidFill>
              </a:rPr>
              <a:t>Testing</a:t>
            </a:r>
            <a:r>
              <a:rPr lang="ru-RU" sz="2500" dirty="0">
                <a:solidFill>
                  <a:srgbClr val="000000"/>
                </a:solidFill>
              </a:rPr>
              <a:t>)</a:t>
            </a:r>
          </a:p>
        </p:txBody>
      </p:sp>
      <p:sp>
        <p:nvSpPr>
          <p:cNvPr id="4" name="Номер слайда 3"/>
          <p:cNvSpPr>
            <a:spLocks noGrp="1"/>
          </p:cNvSpPr>
          <p:nvPr>
            <p:ph type="sldNum" sz="quarter" idx="12"/>
          </p:nvPr>
        </p:nvSpPr>
        <p:spPr/>
        <p:txBody>
          <a:bodyPr/>
          <a:lstStyle/>
          <a:p>
            <a:fld id="{7EA40603-FB99-4BDD-9E7F-AFB0ECD5D908}" type="slidenum">
              <a:rPr lang="ru-RU" smtClean="0"/>
              <a:t>59</a:t>
            </a:fld>
            <a:endParaRPr lang="ru-RU"/>
          </a:p>
        </p:txBody>
      </p:sp>
    </p:spTree>
    <p:extLst>
      <p:ext uri="{BB962C8B-B14F-4D97-AF65-F5344CB8AC3E}">
        <p14:creationId xmlns:p14="http://schemas.microsoft.com/office/powerpoint/2010/main" val="394924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p>
        </p:txBody>
      </p:sp>
      <p:sp>
        <p:nvSpPr>
          <p:cNvPr id="3" name="Объект 2"/>
          <p:cNvSpPr>
            <a:spLocks noGrp="1"/>
          </p:cNvSpPr>
          <p:nvPr>
            <p:ph idx="1"/>
          </p:nvPr>
        </p:nvSpPr>
        <p:spPr>
          <a:xfrm>
            <a:off x="827584" y="1628800"/>
            <a:ext cx="8136904" cy="4968552"/>
          </a:xfrm>
        </p:spPr>
        <p:txBody>
          <a:bodyPr>
            <a:noAutofit/>
          </a:bodyPr>
          <a:lstStyle/>
          <a:p>
            <a:pPr marL="0" indent="0">
              <a:buNone/>
            </a:pPr>
            <a:r>
              <a:rPr lang="ru-RU" sz="2500" dirty="0">
                <a:solidFill>
                  <a:srgbClr val="000000"/>
                </a:solidFill>
              </a:rPr>
              <a:t>Как правило, тестирование чёрного ящика ведётся:</a:t>
            </a:r>
          </a:p>
          <a:p>
            <a:pPr>
              <a:buFont typeface="Arial"/>
              <a:buChar char="•"/>
            </a:pPr>
            <a:r>
              <a:rPr lang="ru-RU" sz="2500" dirty="0">
                <a:solidFill>
                  <a:srgbClr val="000000"/>
                </a:solidFill>
              </a:rPr>
              <a:t>с использованием </a:t>
            </a:r>
            <a:r>
              <a:rPr lang="en-US" sz="2500" dirty="0">
                <a:solidFill>
                  <a:srgbClr val="000000"/>
                </a:solidFill>
              </a:rPr>
              <a:t>Functional Specification</a:t>
            </a:r>
            <a:r>
              <a:rPr lang="ru-RU" sz="2500" dirty="0">
                <a:solidFill>
                  <a:srgbClr val="000000"/>
                </a:solidFill>
              </a:rPr>
              <a:t>, </a:t>
            </a:r>
            <a:r>
              <a:rPr lang="en-US" sz="2500" dirty="0">
                <a:solidFill>
                  <a:srgbClr val="000000"/>
                </a:solidFill>
              </a:rPr>
              <a:t>SRS, TD</a:t>
            </a:r>
            <a:r>
              <a:rPr lang="ru-RU" sz="2500" dirty="0">
                <a:solidFill>
                  <a:srgbClr val="000000"/>
                </a:solidFill>
              </a:rPr>
              <a:t>, описывающих требования к системе </a:t>
            </a:r>
          </a:p>
          <a:p>
            <a:pPr>
              <a:buFont typeface="Arial"/>
              <a:buChar char="•"/>
            </a:pPr>
            <a:r>
              <a:rPr lang="ru-RU" sz="2500" dirty="0">
                <a:solidFill>
                  <a:srgbClr val="000000"/>
                </a:solidFill>
              </a:rPr>
              <a:t>если документация отсутствует – то на основании </a:t>
            </a:r>
            <a:r>
              <a:rPr lang="en-US" sz="2500" dirty="0">
                <a:solidFill>
                  <a:srgbClr val="000000"/>
                </a:solidFill>
              </a:rPr>
              <a:t>Product Backlog</a:t>
            </a:r>
            <a:r>
              <a:rPr lang="ru-RU" sz="2500" dirty="0">
                <a:solidFill>
                  <a:srgbClr val="000000"/>
                </a:solidFill>
              </a:rPr>
              <a:t>, который содержит пожелания заказчика к создаваемой системе. </a:t>
            </a:r>
          </a:p>
          <a:p>
            <a:pPr>
              <a:buFont typeface="Arial"/>
              <a:buChar char="•"/>
            </a:pPr>
            <a:r>
              <a:rPr lang="ru-RU" sz="2500" dirty="0">
                <a:solidFill>
                  <a:srgbClr val="000000"/>
                </a:solidFill>
              </a:rPr>
              <a:t>Если нет требований ни в каком виде, то: </a:t>
            </a:r>
          </a:p>
          <a:p>
            <a:pPr lvl="1">
              <a:buFont typeface="Wingdings" charset="2"/>
              <a:buChar char="§"/>
            </a:pPr>
            <a:r>
              <a:rPr lang="ru-RU" sz="2500" dirty="0">
                <a:solidFill>
                  <a:srgbClr val="000000"/>
                </a:solidFill>
              </a:rPr>
              <a:t>они должны быть созданы на основе коммуникаций с заказчиком (звонки, встречи, письма, визиты) </a:t>
            </a:r>
          </a:p>
          <a:p>
            <a:pPr lvl="1">
              <a:buFont typeface="Wingdings" charset="2"/>
              <a:buChar char="§"/>
            </a:pPr>
            <a:r>
              <a:rPr lang="ru-RU" sz="2500" dirty="0">
                <a:solidFill>
                  <a:srgbClr val="000000"/>
                </a:solidFill>
              </a:rPr>
              <a:t>или же написаны бизнес – аналитиком или тест – дизайнером и утверждены с заказчиком</a:t>
            </a:r>
          </a:p>
        </p:txBody>
      </p:sp>
      <p:sp>
        <p:nvSpPr>
          <p:cNvPr id="4" name="Номер слайда 3"/>
          <p:cNvSpPr>
            <a:spLocks noGrp="1"/>
          </p:cNvSpPr>
          <p:nvPr>
            <p:ph type="sldNum" sz="quarter" idx="12"/>
          </p:nvPr>
        </p:nvSpPr>
        <p:spPr/>
        <p:txBody>
          <a:bodyPr/>
          <a:lstStyle/>
          <a:p>
            <a:fld id="{7EA40603-FB99-4BDD-9E7F-AFB0ECD5D908}" type="slidenum">
              <a:rPr lang="ru-RU" smtClean="0"/>
              <a:t>6</a:t>
            </a:fld>
            <a:endParaRPr lang="ru-RU"/>
          </a:p>
        </p:txBody>
      </p:sp>
    </p:spTree>
    <p:extLst>
      <p:ext uri="{BB962C8B-B14F-4D97-AF65-F5344CB8AC3E}">
        <p14:creationId xmlns:p14="http://schemas.microsoft.com/office/powerpoint/2010/main" val="2958566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a:t>2. Уровни тестирования</a:t>
            </a:r>
            <a:br>
              <a:rPr lang="ru-RU" sz="3600" b="1" dirty="0"/>
            </a:br>
            <a:r>
              <a:rPr lang="ru-RU" sz="3600" b="1" dirty="0">
                <a:sym typeface="Wingdings"/>
              </a:rPr>
              <a:t>2.1. </a:t>
            </a:r>
            <a:r>
              <a:rPr lang="ru-RU" sz="3600" b="1" dirty="0">
                <a:solidFill>
                  <a:srgbClr val="000000"/>
                </a:solidFill>
              </a:rPr>
              <a:t>Компонентное или Модульное тестирование</a:t>
            </a:r>
            <a:endParaRPr lang="ru-RU" sz="3600" b="1" dirty="0"/>
          </a:p>
        </p:txBody>
      </p:sp>
      <p:sp>
        <p:nvSpPr>
          <p:cNvPr id="3" name="Объект 2"/>
          <p:cNvSpPr>
            <a:spLocks noGrp="1"/>
          </p:cNvSpPr>
          <p:nvPr>
            <p:ph idx="1"/>
          </p:nvPr>
        </p:nvSpPr>
        <p:spPr>
          <a:xfrm>
            <a:off x="935088" y="1988840"/>
            <a:ext cx="8208912" cy="5256584"/>
          </a:xfrm>
        </p:spPr>
        <p:txBody>
          <a:bodyPr>
            <a:noAutofit/>
          </a:bodyPr>
          <a:lstStyle/>
          <a:p>
            <a:pPr marL="0" indent="0">
              <a:buNone/>
            </a:pPr>
            <a:r>
              <a:rPr lang="ru-RU" sz="2400" dirty="0"/>
              <a:t>Компонентное или Модульное тестирование предназначено для проверки функционирования отдельно взятого компонента или модуля системы (одна функция программы)</a:t>
            </a:r>
          </a:p>
          <a:p>
            <a:pPr marL="0" indent="0">
              <a:buNone/>
            </a:pPr>
            <a:r>
              <a:rPr lang="ru-RU" sz="2400" dirty="0"/>
              <a:t>Этот вид тестирования относится к методу белого ящика и обычно выполняется программистами. Все найденные дефекты, как правило исправляются в коде без формального их описания в </a:t>
            </a:r>
            <a:r>
              <a:rPr lang="ru-RU" sz="2400" dirty="0" err="1"/>
              <a:t>Bug</a:t>
            </a:r>
            <a:r>
              <a:rPr lang="ru-RU" sz="2400" dirty="0"/>
              <a:t> </a:t>
            </a:r>
            <a:r>
              <a:rPr lang="ru-RU" sz="2400" dirty="0" err="1"/>
              <a:t>Tracking</a:t>
            </a:r>
            <a:r>
              <a:rPr lang="ru-RU" sz="2400" dirty="0"/>
              <a:t> </a:t>
            </a:r>
            <a:r>
              <a:rPr lang="ru-RU" sz="2400" dirty="0" err="1"/>
              <a:t>System</a:t>
            </a:r>
            <a:r>
              <a:rPr lang="ru-RU" sz="2400" dirty="0"/>
              <a:t>.</a:t>
            </a:r>
          </a:p>
          <a:p>
            <a:pPr marL="0" indent="0">
              <a:buNone/>
            </a:pPr>
            <a:r>
              <a:rPr lang="ru-RU" sz="2400" dirty="0"/>
              <a:t>Используя этот вид тестирования легко изменять и улучшать код программы, т.к.  протестировать отдельный модуль после изменения достаточно просто. В одном модуле получается достаточно маленький набор вариантов развития событий, и достаточно легко рассмотреть их все.</a:t>
            </a:r>
          </a:p>
          <a:p>
            <a:pPr marL="0" indent="0">
              <a:buNone/>
            </a:pP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60</a:t>
            </a:fld>
            <a:endParaRPr lang="ru-RU"/>
          </a:p>
        </p:txBody>
      </p:sp>
    </p:spTree>
    <p:extLst>
      <p:ext uri="{BB962C8B-B14F-4D97-AF65-F5344CB8AC3E}">
        <p14:creationId xmlns:p14="http://schemas.microsoft.com/office/powerpoint/2010/main" val="3229957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rPr>
              <a:t>Интеграционное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Интеграционное тестирование предназначено для проверки связи между компонентами, а также взаимодействия с различными частями системы (операционной системой, оборудованием либо связи между различными системами).</a:t>
            </a:r>
          </a:p>
          <a:p>
            <a:pPr marL="0" indent="0">
              <a:buNone/>
            </a:pPr>
            <a:r>
              <a:rPr lang="ru-RU" sz="2400" b="1" dirty="0"/>
              <a:t>Снизу вверх (</a:t>
            </a:r>
            <a:r>
              <a:rPr lang="ru-RU" sz="2400" b="1" dirty="0" err="1"/>
              <a:t>Bottom</a:t>
            </a:r>
            <a:r>
              <a:rPr lang="ru-RU" sz="2400" b="1" dirty="0"/>
              <a:t> </a:t>
            </a:r>
            <a:r>
              <a:rPr lang="ru-RU" sz="2400" b="1" dirty="0" err="1"/>
              <a:t>Up</a:t>
            </a:r>
            <a:r>
              <a:rPr lang="ru-RU" sz="2400" b="1" dirty="0"/>
              <a:t> </a:t>
            </a:r>
            <a:r>
              <a:rPr lang="ru-RU" sz="2400" b="1" dirty="0" err="1"/>
              <a:t>Integration</a:t>
            </a:r>
            <a:r>
              <a:rPr lang="ru-RU" sz="2400" b="1" dirty="0"/>
              <a:t>):</a:t>
            </a:r>
            <a:r>
              <a:rPr lang="ru-RU" sz="2400" dirty="0"/>
              <a:t> 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a:t>
            </a:r>
          </a:p>
        </p:txBody>
      </p:sp>
      <p:sp>
        <p:nvSpPr>
          <p:cNvPr id="4" name="Номер слайда 3"/>
          <p:cNvSpPr>
            <a:spLocks noGrp="1"/>
          </p:cNvSpPr>
          <p:nvPr>
            <p:ph type="sldNum" sz="quarter" idx="12"/>
          </p:nvPr>
        </p:nvSpPr>
        <p:spPr/>
        <p:txBody>
          <a:bodyPr/>
          <a:lstStyle/>
          <a:p>
            <a:fld id="{7EA40603-FB99-4BDD-9E7F-AFB0ECD5D908}" type="slidenum">
              <a:rPr lang="ru-RU" smtClean="0"/>
              <a:t>61</a:t>
            </a:fld>
            <a:endParaRPr lang="ru-RU"/>
          </a:p>
        </p:txBody>
      </p:sp>
    </p:spTree>
    <p:extLst>
      <p:ext uri="{BB962C8B-B14F-4D97-AF65-F5344CB8AC3E}">
        <p14:creationId xmlns:p14="http://schemas.microsoft.com/office/powerpoint/2010/main" val="171121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rPr>
              <a:t>Интеграционное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b="1" dirty="0"/>
              <a:t>Сверху вниз (</a:t>
            </a:r>
            <a:r>
              <a:rPr lang="ru-RU" sz="2400" b="1" dirty="0" err="1"/>
              <a:t>Top</a:t>
            </a:r>
            <a:r>
              <a:rPr lang="ru-RU" sz="2400" b="1" dirty="0"/>
              <a:t> </a:t>
            </a:r>
            <a:r>
              <a:rPr lang="ru-RU" sz="2400" b="1" dirty="0" err="1"/>
              <a:t>Down</a:t>
            </a:r>
            <a:r>
              <a:rPr lang="ru-RU" sz="2400" b="1" dirty="0"/>
              <a:t> </a:t>
            </a:r>
            <a:r>
              <a:rPr lang="ru-RU" sz="2400" b="1" dirty="0" err="1"/>
              <a:t>Integration</a:t>
            </a:r>
            <a:r>
              <a:rPr lang="ru-RU" sz="2400" b="1" dirty="0"/>
              <a:t>):</a:t>
            </a:r>
            <a:r>
              <a:rPr lang="ru-RU" sz="2400" dirty="0"/>
              <a:t> Вначале тестируются все высокоуровневые модули, и постепенно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a:t>
            </a:r>
          </a:p>
          <a:p>
            <a:pPr marL="0" indent="0">
              <a:buNone/>
            </a:pPr>
            <a:r>
              <a:rPr lang="ru-RU" sz="2400" b="1" dirty="0"/>
              <a:t>Большой взрыв ("</a:t>
            </a:r>
            <a:r>
              <a:rPr lang="ru-RU" sz="2400" b="1" dirty="0" err="1"/>
              <a:t>Big</a:t>
            </a:r>
            <a:r>
              <a:rPr lang="ru-RU" sz="2400" b="1" dirty="0"/>
              <a:t> </a:t>
            </a:r>
            <a:r>
              <a:rPr lang="ru-RU" sz="2400" b="1" dirty="0" err="1"/>
              <a:t>Bang</a:t>
            </a:r>
            <a:r>
              <a:rPr lang="ru-RU" sz="2400" b="1" dirty="0"/>
              <a:t>" </a:t>
            </a:r>
            <a:r>
              <a:rPr lang="ru-RU" sz="2400" b="1" dirty="0" err="1"/>
              <a:t>Integration</a:t>
            </a:r>
            <a:r>
              <a:rPr lang="ru-RU" sz="2400" b="1" dirty="0"/>
              <a:t>):</a:t>
            </a:r>
            <a:r>
              <a:rPr lang="ru-RU" sz="2400" dirty="0"/>
              <a:t> 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62</a:t>
            </a:fld>
            <a:endParaRPr lang="ru-RU"/>
          </a:p>
        </p:txBody>
      </p:sp>
    </p:spTree>
    <p:extLst>
      <p:ext uri="{BB962C8B-B14F-4D97-AF65-F5344CB8AC3E}">
        <p14:creationId xmlns:p14="http://schemas.microsoft.com/office/powerpoint/2010/main" val="2259623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sym typeface="Wingdings"/>
              </a:rPr>
              <a:t>Системное</a:t>
            </a:r>
            <a:r>
              <a:rPr lang="ru-RU" sz="3200" b="1" dirty="0">
                <a:solidFill>
                  <a:srgbClr val="000000"/>
                </a:solidFill>
              </a:rPr>
              <a:t>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Основная задача системного тестирования – проверка функциональных и не функциональных требований в системе в целом. При этом выявляются дефекты,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a:t>
            </a:r>
          </a:p>
          <a:p>
            <a:pPr marL="0" indent="0">
              <a:buNone/>
            </a:pPr>
            <a:r>
              <a:rPr lang="ru-RU" sz="2400" dirty="0"/>
              <a:t>Во время системного тестирования рекомендуется использовать окружение максимально приближенное к тому, на которое будет установлен продукт после выдачи.</a:t>
            </a:r>
          </a:p>
        </p:txBody>
      </p:sp>
      <p:sp>
        <p:nvSpPr>
          <p:cNvPr id="4" name="Номер слайда 3"/>
          <p:cNvSpPr>
            <a:spLocks noGrp="1"/>
          </p:cNvSpPr>
          <p:nvPr>
            <p:ph type="sldNum" sz="quarter" idx="12"/>
          </p:nvPr>
        </p:nvSpPr>
        <p:spPr/>
        <p:txBody>
          <a:bodyPr/>
          <a:lstStyle/>
          <a:p>
            <a:fld id="{7EA40603-FB99-4BDD-9E7F-AFB0ECD5D908}" type="slidenum">
              <a:rPr lang="ru-RU" smtClean="0"/>
              <a:t>63</a:t>
            </a:fld>
            <a:endParaRPr lang="ru-RU"/>
          </a:p>
        </p:txBody>
      </p:sp>
    </p:spTree>
    <p:extLst>
      <p:ext uri="{BB962C8B-B14F-4D97-AF65-F5344CB8AC3E}">
        <p14:creationId xmlns:p14="http://schemas.microsoft.com/office/powerpoint/2010/main" val="1095772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rPr>
              <a:t>Системное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b="1" i="1" dirty="0"/>
              <a:t>Можно выделить два подхода к системному тестированию:</a:t>
            </a:r>
          </a:p>
          <a:p>
            <a:r>
              <a:rPr lang="ru-RU" sz="2400" dirty="0"/>
              <a:t>на базе требований (</a:t>
            </a:r>
            <a:r>
              <a:rPr lang="ru-RU" sz="2400" dirty="0" err="1"/>
              <a:t>requirements</a:t>
            </a:r>
            <a:r>
              <a:rPr lang="ru-RU" sz="2400" dirty="0"/>
              <a:t> </a:t>
            </a:r>
            <a:r>
              <a:rPr lang="ru-RU" sz="2400" dirty="0" err="1"/>
              <a:t>based</a:t>
            </a:r>
            <a:r>
              <a:rPr lang="ru-RU" sz="2400" dirty="0"/>
              <a:t>): для каждого требования пишутся тестовые случаи (</a:t>
            </a:r>
            <a:r>
              <a:rPr lang="ru-RU" sz="2400" dirty="0" err="1"/>
              <a:t>test</a:t>
            </a:r>
            <a:r>
              <a:rPr lang="ru-RU" sz="2400" dirty="0"/>
              <a:t> </a:t>
            </a:r>
            <a:r>
              <a:rPr lang="ru-RU" sz="2400" dirty="0" err="1"/>
              <a:t>cases</a:t>
            </a:r>
            <a:r>
              <a:rPr lang="ru-RU" sz="2400" dirty="0"/>
              <a:t>), проверяющие выполнение данного требования.</a:t>
            </a:r>
          </a:p>
          <a:p>
            <a:r>
              <a:rPr lang="ru-RU" sz="2400" dirty="0"/>
              <a:t>на базе случаев использования (</a:t>
            </a:r>
            <a:r>
              <a:rPr lang="ru-RU" sz="2400" dirty="0" err="1"/>
              <a:t>use</a:t>
            </a:r>
            <a:r>
              <a:rPr lang="ru-RU" sz="2400" dirty="0"/>
              <a:t> </a:t>
            </a:r>
            <a:r>
              <a:rPr lang="ru-RU" sz="2400" dirty="0" err="1"/>
              <a:t>case</a:t>
            </a:r>
            <a:r>
              <a:rPr lang="ru-RU" sz="2400" dirty="0"/>
              <a:t> </a:t>
            </a:r>
            <a:r>
              <a:rPr lang="ru-RU" sz="2400" dirty="0" err="1"/>
              <a:t>based</a:t>
            </a:r>
            <a:r>
              <a:rPr lang="ru-RU" sz="2400" dirty="0"/>
              <a:t>): на основе представления о способах использования продукта создаются случаи использования системы (</a:t>
            </a:r>
            <a:r>
              <a:rPr lang="ru-RU" sz="2400" dirty="0" err="1"/>
              <a:t>Use</a:t>
            </a:r>
            <a:r>
              <a:rPr lang="ru-RU" sz="2400" dirty="0"/>
              <a:t> </a:t>
            </a:r>
            <a:r>
              <a:rPr lang="ru-RU" sz="2400" dirty="0" err="1"/>
              <a:t>Cases</a:t>
            </a:r>
            <a:r>
              <a:rPr lang="ru-RU" sz="2400" dirty="0"/>
              <a:t>). По конкретному случаю использования можно определить один или более сценариев. На проверку каждого сценария пишутся тест кейсы (</a:t>
            </a:r>
            <a:r>
              <a:rPr lang="ru-RU" sz="2400" dirty="0" err="1"/>
              <a:t>test</a:t>
            </a:r>
            <a:r>
              <a:rPr lang="ru-RU" sz="2400" dirty="0"/>
              <a:t> </a:t>
            </a:r>
            <a:r>
              <a:rPr lang="ru-RU" sz="2400" dirty="0" err="1"/>
              <a:t>cases</a:t>
            </a:r>
            <a:r>
              <a:rPr lang="ru-RU" sz="2400" dirty="0"/>
              <a:t>), которые должны быть протестированы. </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64</a:t>
            </a:fld>
            <a:endParaRPr lang="ru-RU"/>
          </a:p>
        </p:txBody>
      </p:sp>
    </p:spTree>
    <p:extLst>
      <p:ext uri="{BB962C8B-B14F-4D97-AF65-F5344CB8AC3E}">
        <p14:creationId xmlns:p14="http://schemas.microsoft.com/office/powerpoint/2010/main" val="33189006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2.4. </a:t>
            </a:r>
            <a:r>
              <a:rPr lang="ru-RU" sz="3200" b="1" dirty="0">
                <a:solidFill>
                  <a:srgbClr val="000000"/>
                </a:solidFill>
              </a:rPr>
              <a:t>Приемочное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Формальный процесс тестирования, который проверяет соответствие системы требованиям и проводится с целью:</a:t>
            </a:r>
          </a:p>
          <a:p>
            <a:r>
              <a:rPr lang="ru-RU" sz="2400" dirty="0"/>
              <a:t>определения удовлетворяет ли система приемочным критериям;</a:t>
            </a:r>
          </a:p>
          <a:p>
            <a:r>
              <a:rPr lang="ru-RU" sz="2400" dirty="0"/>
              <a:t>вынесения решения заказчиком или другим уполномоченным лицом принимается приложение или нет.</a:t>
            </a:r>
          </a:p>
          <a:p>
            <a:pPr marL="0" indent="0">
              <a:buNone/>
            </a:pPr>
            <a:r>
              <a:rPr lang="ru-RU" sz="2400" dirty="0"/>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 </a:t>
            </a:r>
          </a:p>
        </p:txBody>
      </p:sp>
      <p:sp>
        <p:nvSpPr>
          <p:cNvPr id="4" name="Номер слайда 3"/>
          <p:cNvSpPr>
            <a:spLocks noGrp="1"/>
          </p:cNvSpPr>
          <p:nvPr>
            <p:ph type="sldNum" sz="quarter" idx="12"/>
          </p:nvPr>
        </p:nvSpPr>
        <p:spPr/>
        <p:txBody>
          <a:bodyPr/>
          <a:lstStyle/>
          <a:p>
            <a:fld id="{7EA40603-FB99-4BDD-9E7F-AFB0ECD5D908}" type="slidenum">
              <a:rPr lang="ru-RU" smtClean="0"/>
              <a:t>65</a:t>
            </a:fld>
            <a:endParaRPr lang="ru-RU"/>
          </a:p>
        </p:txBody>
      </p:sp>
    </p:spTree>
    <p:extLst>
      <p:ext uri="{BB962C8B-B14F-4D97-AF65-F5344CB8AC3E}">
        <p14:creationId xmlns:p14="http://schemas.microsoft.com/office/powerpoint/2010/main" val="151645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2.4. </a:t>
            </a:r>
            <a:r>
              <a:rPr lang="ru-RU" sz="3200" b="1" dirty="0">
                <a:solidFill>
                  <a:srgbClr val="000000"/>
                </a:solidFill>
              </a:rPr>
              <a:t>Приемочное тестирование</a:t>
            </a:r>
            <a:endParaRPr lang="ru-RU" sz="3200" b="1" dirty="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Решение о проведении приемочного тестирования принимается, когда:</a:t>
            </a:r>
          </a:p>
          <a:p>
            <a:r>
              <a:rPr lang="ru-RU" sz="2400" dirty="0"/>
              <a:t>продукт достиг необходимого уровня качества;</a:t>
            </a:r>
          </a:p>
          <a:p>
            <a:r>
              <a:rPr lang="ru-RU" sz="2400" dirty="0"/>
              <a:t>заказчик ознакомлен с Планом Приемочных Работ (</a:t>
            </a:r>
            <a:r>
              <a:rPr lang="ru-RU" sz="2400" dirty="0" err="1"/>
              <a:t>Product</a:t>
            </a:r>
            <a:r>
              <a:rPr lang="ru-RU" sz="2400" dirty="0"/>
              <a:t> </a:t>
            </a:r>
            <a:r>
              <a:rPr lang="ru-RU" sz="2400" dirty="0" err="1"/>
              <a:t>Acceptance</a:t>
            </a:r>
            <a:r>
              <a:rPr lang="ru-RU" sz="2400" dirty="0"/>
              <a:t> </a:t>
            </a:r>
            <a:r>
              <a:rPr lang="ru-RU" sz="2400" dirty="0" err="1"/>
              <a:t>Plan</a:t>
            </a:r>
            <a:r>
              <a:rPr lang="ru-RU" sz="2400" dirty="0"/>
              <a:t>) или иным документом, где описан набор действий, связанных с проведением приемочного тестирования, дата проведения, ответственные и т.д.</a:t>
            </a:r>
          </a:p>
          <a:p>
            <a:pPr marL="0" indent="0">
              <a:buNone/>
            </a:pPr>
            <a:r>
              <a:rPr lang="ru-RU" sz="2400" dirty="0"/>
              <a:t>Фаза приемочного тестирования длится до тех пор, пока заказчик не выносит решение об отправлении приложения на доработку или выдаче приложения. </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66</a:t>
            </a:fld>
            <a:endParaRPr lang="ru-RU"/>
          </a:p>
        </p:txBody>
      </p:sp>
    </p:spTree>
    <p:extLst>
      <p:ext uri="{BB962C8B-B14F-4D97-AF65-F5344CB8AC3E}">
        <p14:creationId xmlns:p14="http://schemas.microsoft.com/office/powerpoint/2010/main" val="3171606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609"/>
            <a:ext cx="8435280" cy="648073"/>
          </a:xfrm>
        </p:spPr>
        <p:txBody>
          <a:bodyPr>
            <a:normAutofit/>
          </a:bodyPr>
          <a:lstStyle/>
          <a:p>
            <a:r>
              <a:rPr lang="ru-RU" sz="3200" b="1" dirty="0"/>
              <a:t>Домашнее задание</a:t>
            </a:r>
          </a:p>
        </p:txBody>
      </p:sp>
      <p:sp>
        <p:nvSpPr>
          <p:cNvPr id="3" name="Объект 2"/>
          <p:cNvSpPr>
            <a:spLocks noGrp="1"/>
          </p:cNvSpPr>
          <p:nvPr>
            <p:ph idx="1"/>
          </p:nvPr>
        </p:nvSpPr>
        <p:spPr>
          <a:xfrm>
            <a:off x="251520" y="764704"/>
            <a:ext cx="8568952" cy="5616624"/>
          </a:xfrm>
        </p:spPr>
        <p:txBody>
          <a:bodyPr>
            <a:normAutofit fontScale="85000" lnSpcReduction="20000"/>
          </a:bodyPr>
          <a:lstStyle/>
          <a:p>
            <a:pPr marL="0" indent="0">
              <a:buNone/>
              <a:defRPr/>
            </a:pPr>
            <a:r>
              <a:rPr lang="ru-RU" sz="1600" dirty="0"/>
              <a:t>          </a:t>
            </a:r>
            <a:r>
              <a:rPr lang="ru-RU" sz="1600" b="1" dirty="0"/>
              <a:t>Лёгкое задание</a:t>
            </a:r>
          </a:p>
          <a:p>
            <a:pPr marL="0" indent="0">
              <a:buNone/>
              <a:defRPr/>
            </a:pPr>
            <a:endParaRPr lang="ru-RU" sz="1600" b="1" dirty="0"/>
          </a:p>
          <a:p>
            <a:pPr marL="0" indent="0">
              <a:buNone/>
              <a:defRPr/>
            </a:pPr>
            <a:r>
              <a:rPr lang="ru-RU" sz="1600" dirty="0"/>
              <a:t>В материалах второго занятия в примере с карандашом напротив видов и типов тестирования прописаны действия - что именно нужно протестировать. Они в дальнейшем будут именоваться как </a:t>
            </a:r>
            <a:r>
              <a:rPr lang="en-GB" sz="1600" dirty="0"/>
              <a:t>test </a:t>
            </a:r>
            <a:r>
              <a:rPr lang="ru-RU" sz="1600" dirty="0"/>
              <a:t>(</a:t>
            </a:r>
            <a:r>
              <a:rPr lang="en-GB" sz="1600" dirty="0"/>
              <a:t>case) headers (</a:t>
            </a:r>
            <a:r>
              <a:rPr lang="ru-RU" sz="1600" dirty="0"/>
              <a:t>тест </a:t>
            </a:r>
            <a:r>
              <a:rPr lang="en-GB" sz="1600" dirty="0"/>
              <a:t>(</a:t>
            </a:r>
            <a:r>
              <a:rPr lang="ru-RU" sz="1600" dirty="0"/>
              <a:t>кейс</a:t>
            </a:r>
            <a:r>
              <a:rPr lang="en-GB" sz="1600" dirty="0"/>
              <a:t>) </a:t>
            </a:r>
            <a:r>
              <a:rPr lang="ru-RU" sz="1600" dirty="0"/>
              <a:t>хедеры). Тест хедер кратко описывает, что именно нужно сделать, без расширенных шагов. В картинке с карандашом хедеры на самом деле не идеальны, однако хороши для начального понимания. В материалах четвертого занятия будут даны чёткие инструкции, какими они должны быть.</a:t>
            </a:r>
          </a:p>
          <a:p>
            <a:pPr marL="0" indent="0">
              <a:buNone/>
              <a:defRPr/>
            </a:pPr>
            <a:endParaRPr lang="ru-RU" sz="1600" dirty="0"/>
          </a:p>
          <a:p>
            <a:pPr marL="0" indent="0">
              <a:buNone/>
              <a:defRPr/>
            </a:pPr>
            <a:r>
              <a:rPr lang="ru-RU" sz="1600" dirty="0"/>
              <a:t>Задача: Написать </a:t>
            </a:r>
            <a:r>
              <a:rPr lang="en-US" sz="1600" dirty="0"/>
              <a:t>test headers </a:t>
            </a:r>
            <a:r>
              <a:rPr lang="uk-UA" sz="1600" dirty="0"/>
              <a:t>для всех видов и типов по аналогии с карандашом для:</a:t>
            </a:r>
            <a:endParaRPr lang="en-US" sz="1600" dirty="0"/>
          </a:p>
          <a:p>
            <a:pPr lvl="1">
              <a:defRPr/>
            </a:pPr>
            <a:r>
              <a:rPr lang="uk-UA" sz="1600" dirty="0"/>
              <a:t>мясорубки</a:t>
            </a:r>
          </a:p>
          <a:p>
            <a:pPr lvl="1">
              <a:defRPr/>
            </a:pPr>
            <a:r>
              <a:rPr lang="uk-UA" sz="1600" dirty="0"/>
              <a:t>мобильного телефона</a:t>
            </a:r>
          </a:p>
          <a:p>
            <a:pPr marL="457200" lvl="1" indent="0">
              <a:buNone/>
              <a:defRPr/>
            </a:pPr>
            <a:r>
              <a:rPr lang="uk-UA" sz="1600" dirty="0"/>
              <a:t>Наиболее удобный формат – </a:t>
            </a:r>
            <a:r>
              <a:rPr lang="en-GB" sz="1600" dirty="0" err="1"/>
              <a:t>xmind</a:t>
            </a:r>
            <a:r>
              <a:rPr lang="en-GB" sz="1600" dirty="0"/>
              <a:t> (</a:t>
            </a:r>
            <a:r>
              <a:rPr lang="en-GB" sz="1600" dirty="0">
                <a:hlinkClick r:id="rId2"/>
              </a:rPr>
              <a:t>http://www.xmind.net/</a:t>
            </a:r>
            <a:r>
              <a:rPr lang="en-GB" sz="1600" dirty="0"/>
              <a:t>)</a:t>
            </a:r>
            <a:endParaRPr lang="ru-RU" sz="1600" dirty="0"/>
          </a:p>
          <a:p>
            <a:pPr marL="0" lvl="1" indent="0">
              <a:buNone/>
              <a:defRPr/>
            </a:pPr>
            <a:endParaRPr lang="ru-RU" sz="1600" dirty="0"/>
          </a:p>
          <a:p>
            <a:pPr marL="0" lvl="1" indent="0">
              <a:buNone/>
              <a:defRPr/>
            </a:pPr>
            <a:r>
              <a:rPr lang="ru-RU" sz="1600" dirty="0"/>
              <a:t>Скачайте и разберитесь с этим программных продуктом, и в формате </a:t>
            </a:r>
            <a:r>
              <a:rPr lang="en-GB" sz="1600" dirty="0" err="1"/>
              <a:t>xmind</a:t>
            </a:r>
            <a:r>
              <a:rPr lang="en-GB" sz="1600" dirty="0"/>
              <a:t> </a:t>
            </a:r>
            <a:r>
              <a:rPr lang="ru-RU" sz="1600" dirty="0"/>
              <a:t>сделайте диаграммы для мясорубки и мобильного телефона, по аналогии с картинкой,  приведённой в лекции.</a:t>
            </a:r>
            <a:endParaRPr lang="uk-UA" sz="1600" dirty="0"/>
          </a:p>
          <a:p>
            <a:pPr marL="457200" lvl="1" indent="0">
              <a:buNone/>
              <a:defRPr/>
            </a:pPr>
            <a:endParaRPr lang="ru-RU" sz="1600" dirty="0"/>
          </a:p>
          <a:p>
            <a:pPr marL="457200" lvl="1" indent="0">
              <a:buNone/>
              <a:defRPr/>
            </a:pPr>
            <a:r>
              <a:rPr lang="ru-RU" sz="1600" b="1" dirty="0"/>
              <a:t>Задание посложнее</a:t>
            </a:r>
            <a:endParaRPr lang="en-GB" sz="1600" b="1" dirty="0"/>
          </a:p>
          <a:p>
            <a:pPr>
              <a:buFont typeface="+mj-lt"/>
              <a:buAutoNum type="arabicPeriod"/>
              <a:defRPr/>
            </a:pPr>
            <a:endParaRPr lang="ru-RU" sz="1600" dirty="0"/>
          </a:p>
          <a:p>
            <a:pPr marL="0" indent="0">
              <a:buNone/>
              <a:defRPr/>
            </a:pPr>
            <a:r>
              <a:rPr lang="ru-RU" sz="1600" dirty="0"/>
              <a:t>Создайте книгу </a:t>
            </a:r>
            <a:r>
              <a:rPr lang="en-GB" sz="1600" dirty="0"/>
              <a:t>Excel</a:t>
            </a:r>
            <a:endParaRPr lang="ru-RU" sz="1600" dirty="0"/>
          </a:p>
          <a:p>
            <a:pPr marL="0" indent="0">
              <a:buNone/>
              <a:defRPr/>
            </a:pPr>
            <a:r>
              <a:rPr lang="ru-RU" sz="1600" dirty="0"/>
              <a:t>Сформулируйте 10 требований к кулеру на основе </a:t>
            </a:r>
            <a:r>
              <a:rPr lang="ru-RU" sz="1600"/>
              <a:t>документа (</a:t>
            </a:r>
            <a:r>
              <a:rPr lang="en-GB" sz="1600">
                <a:hlinkClick r:id="rId3"/>
              </a:rPr>
              <a:t>wdp75</a:t>
            </a:r>
            <a:r>
              <a:rPr lang="en-GB" sz="1600" dirty="0">
                <a:hlinkClick r:id="rId3"/>
              </a:rPr>
              <a:t>_manual.pdf</a:t>
            </a:r>
            <a:r>
              <a:rPr lang="ru-RU" sz="1600" dirty="0"/>
              <a:t> ). Они должны отвечать ВСЕМ критериям требований. Чек лист разместите на первом листе книги</a:t>
            </a:r>
          </a:p>
          <a:p>
            <a:pPr marL="0" indent="0">
              <a:buNone/>
              <a:defRPr/>
            </a:pPr>
            <a:r>
              <a:rPr lang="ru-RU" sz="1600" dirty="0"/>
              <a:t>Разберитесь с тем, как на основании требований строиться </a:t>
            </a:r>
            <a:r>
              <a:rPr lang="en-GB" sz="1600" dirty="0"/>
              <a:t>traceability matrix </a:t>
            </a:r>
            <a:br>
              <a:rPr lang="en-GB" sz="1600" dirty="0"/>
            </a:br>
            <a:r>
              <a:rPr lang="en-GB" sz="1600" dirty="0"/>
              <a:t>(</a:t>
            </a:r>
            <a:r>
              <a:rPr lang="en-GB" sz="1600" dirty="0">
                <a:hlinkClick r:id="rId4"/>
              </a:rPr>
              <a:t>http://www.softwaretestinghelp.com/requirements-traceability-matrix/</a:t>
            </a:r>
            <a:r>
              <a:rPr lang="en-GB" sz="1600" dirty="0"/>
              <a:t>) </a:t>
            </a:r>
            <a:endParaRPr lang="ru-RU" sz="1600" dirty="0"/>
          </a:p>
          <a:p>
            <a:pPr marL="0" indent="0">
              <a:buNone/>
              <a:defRPr/>
            </a:pPr>
            <a:r>
              <a:rPr lang="ru-RU" sz="1600" dirty="0"/>
              <a:t>Постройте </a:t>
            </a:r>
            <a:r>
              <a:rPr lang="en-GB" sz="1600" dirty="0"/>
              <a:t>traceability matrix </a:t>
            </a:r>
            <a:r>
              <a:rPr lang="ru-RU" sz="1600" dirty="0"/>
              <a:t>на втором листе</a:t>
            </a:r>
          </a:p>
          <a:p>
            <a:pPr marL="0" indent="0">
              <a:buNone/>
              <a:defRPr/>
            </a:pPr>
            <a:endParaRPr lang="ru-RU" sz="1600" dirty="0"/>
          </a:p>
          <a:p>
            <a:pPr marL="0" indent="0">
              <a:buNone/>
              <a:defRPr/>
            </a:pPr>
            <a:r>
              <a:rPr lang="ru-RU" sz="1600" dirty="0"/>
              <a:t>Имена файлам давайте по аналогии с первым занятием. Это правило касается и всех последующих уроков.</a:t>
            </a:r>
          </a:p>
          <a:p>
            <a:pPr marL="0" indent="0">
              <a:buNone/>
              <a:defRPr/>
            </a:pPr>
            <a:endParaRPr lang="en-GB" sz="1600" dirty="0"/>
          </a:p>
          <a:p>
            <a:pPr marL="0" indent="0">
              <a:buNone/>
              <a:defRPr/>
            </a:pPr>
            <a:endParaRPr lang="en-US" sz="1600" dirty="0"/>
          </a:p>
          <a:p>
            <a:pPr>
              <a:buFont typeface="+mj-lt"/>
              <a:buAutoNum type="arabicPeriod"/>
              <a:defRPr/>
            </a:pPr>
            <a:endParaRPr lang="en-US" sz="1600" dirty="0"/>
          </a:p>
          <a:p>
            <a:pPr>
              <a:buFont typeface="+mj-lt"/>
              <a:buAutoNum type="arabicPeriod"/>
              <a:defRPr/>
            </a:pPr>
            <a:endParaRPr lang="en-US" sz="1600" dirty="0"/>
          </a:p>
          <a:p>
            <a:pPr marL="0" indent="0">
              <a:buNone/>
              <a:defRPr/>
            </a:pPr>
            <a:endParaRPr lang="en-US" sz="1600" dirty="0"/>
          </a:p>
          <a:p>
            <a:pPr marL="0" indent="0">
              <a:buNone/>
              <a:defRPr/>
            </a:pPr>
            <a:endParaRPr lang="en-US" sz="1600" dirty="0"/>
          </a:p>
          <a:p>
            <a:pPr marL="0" indent="0">
              <a:buNone/>
              <a:defRPr/>
            </a:pPr>
            <a:endParaRPr lang="en-US" sz="1600" dirty="0"/>
          </a:p>
          <a:p>
            <a:pPr marL="0" indent="0">
              <a:buNone/>
              <a:defRPr/>
            </a:pPr>
            <a:endParaRPr lang="en-US" sz="1600" dirty="0"/>
          </a:p>
          <a:p>
            <a:pPr marL="0" lvl="1" indent="0">
              <a:buNone/>
            </a:pPr>
            <a:endParaRPr lang="ru-RU" sz="1600" b="1" dirty="0">
              <a:solidFill>
                <a:srgbClr val="0070C0"/>
              </a:solidFill>
            </a:endParaRPr>
          </a:p>
          <a:p>
            <a:pPr marL="342900" lvl="1" indent="-342900">
              <a:buAutoNum type="arabicParenR"/>
            </a:pPr>
            <a:endParaRPr lang="ru-RU" sz="1600" b="1" dirty="0">
              <a:solidFill>
                <a:srgbClr val="0070C0"/>
              </a:solidFill>
            </a:endParaRPr>
          </a:p>
          <a:p>
            <a:pPr marL="342900" lvl="1" indent="-342900">
              <a:buAutoNum type="arabicParenR"/>
            </a:pPr>
            <a:endParaRPr lang="ru-RU" sz="1600" b="1" dirty="0">
              <a:solidFill>
                <a:srgbClr val="0070C0"/>
              </a:solidFill>
            </a:endParaRPr>
          </a:p>
          <a:p>
            <a:pPr marL="0" lvl="1" indent="0">
              <a:buNone/>
            </a:pPr>
            <a:endParaRPr lang="ru-RU" sz="1600" b="1" dirty="0"/>
          </a:p>
          <a:p>
            <a:pPr marL="0" indent="0">
              <a:buNone/>
            </a:pPr>
            <a:endParaRPr lang="ru-RU" sz="1600" dirty="0">
              <a:solidFill>
                <a:srgbClr val="0070C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67</a:t>
            </a:fld>
            <a:endParaRPr lang="ru-RU" dirty="0"/>
          </a:p>
        </p:txBody>
      </p:sp>
    </p:spTree>
    <p:extLst>
      <p:ext uri="{BB962C8B-B14F-4D97-AF65-F5344CB8AC3E}">
        <p14:creationId xmlns:p14="http://schemas.microsoft.com/office/powerpoint/2010/main" val="178952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368152"/>
          </a:xfrm>
        </p:spPr>
        <p:txBody>
          <a:bodyPr>
            <a:noAutofit/>
          </a:body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
        <p:nvSpPr>
          <p:cNvPr id="3" name="Объект 2"/>
          <p:cNvSpPr>
            <a:spLocks noGrp="1"/>
          </p:cNvSpPr>
          <p:nvPr>
            <p:ph idx="1"/>
          </p:nvPr>
        </p:nvSpPr>
        <p:spPr>
          <a:xfrm>
            <a:off x="827584" y="1988840"/>
            <a:ext cx="8136904" cy="4968552"/>
          </a:xfrm>
        </p:spPr>
        <p:txBody>
          <a:bodyPr>
            <a:noAutofit/>
          </a:bodyPr>
          <a:lstStyle/>
          <a:p>
            <a:pPr marL="0" indent="0" algn="ctr">
              <a:buNone/>
            </a:pPr>
            <a:r>
              <a:rPr lang="ru-RU" sz="2500" b="1" i="1" dirty="0"/>
              <a:t>Эквивалентное разбиение</a:t>
            </a:r>
          </a:p>
          <a:p>
            <a:pPr marL="0" indent="0">
              <a:buNone/>
            </a:pPr>
            <a:r>
              <a:rPr lang="ru-RU" sz="2500" dirty="0"/>
              <a:t>Суть метода подхода эквивалентного разбиения состоит в том, что выделяются множества значений, для которых система применяет одинаковую логику. Совокупность таких множеств называют </a:t>
            </a:r>
            <a:r>
              <a:rPr lang="ru-RU" sz="2500" b="1" dirty="0"/>
              <a:t>классами эквивалентности.</a:t>
            </a:r>
            <a:endParaRPr lang="en-US" sz="2500" b="1" dirty="0"/>
          </a:p>
          <a:p>
            <a:pPr marL="0" indent="0">
              <a:buNone/>
            </a:pPr>
            <a:r>
              <a:rPr lang="ru-RU" sz="2500" b="1" dirty="0"/>
              <a:t>Пример</a:t>
            </a:r>
            <a:r>
              <a:rPr lang="ru-RU" sz="2500" dirty="0"/>
              <a:t>: В поле можно ввести значения от 0 до 10 включительно, и от 40 до 60 включительно</a:t>
            </a:r>
            <a:br>
              <a:rPr lang="ru-RU" sz="2500" dirty="0"/>
            </a:br>
            <a:r>
              <a:rPr lang="ru-RU" sz="2500" b="1" dirty="0"/>
              <a:t>Вопрос</a:t>
            </a:r>
            <a:r>
              <a:rPr lang="ru-RU" sz="2500" dirty="0"/>
              <a:t>: Сколько классов эквивалентности?</a:t>
            </a:r>
            <a:r>
              <a:rPr lang="en-US" sz="2500" dirty="0"/>
              <a:t> </a:t>
            </a:r>
            <a:r>
              <a:rPr lang="ru-RU" sz="2500" dirty="0"/>
              <a:t>Что тестируем?</a:t>
            </a:r>
            <a:br>
              <a:rPr lang="ru-RU" sz="2500" dirty="0"/>
            </a:br>
            <a:r>
              <a:rPr lang="ru-RU" sz="2500" b="1" dirty="0"/>
              <a:t>Ответ</a:t>
            </a:r>
            <a:r>
              <a:rPr lang="ru-RU" sz="2500" dirty="0"/>
              <a:t>: 5 классов</a:t>
            </a: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7</a:t>
            </a:fld>
            <a:endParaRPr lang="ru-RU"/>
          </a:p>
        </p:txBody>
      </p:sp>
    </p:spTree>
    <p:extLst>
      <p:ext uri="{BB962C8B-B14F-4D97-AF65-F5344CB8AC3E}">
        <p14:creationId xmlns:p14="http://schemas.microsoft.com/office/powerpoint/2010/main" val="388108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Прямая со стрелкой 14"/>
          <p:cNvCxnSpPr/>
          <p:nvPr/>
        </p:nvCxnSpPr>
        <p:spPr>
          <a:xfrm flipV="1">
            <a:off x="2051720" y="3140968"/>
            <a:ext cx="5688632" cy="6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827584" y="1988840"/>
            <a:ext cx="8136904" cy="4968552"/>
          </a:xfrm>
        </p:spPr>
        <p:txBody>
          <a:bodyPr>
            <a:noAutofit/>
          </a:bodyPr>
          <a:lstStyle/>
          <a:p>
            <a:pPr marL="0" indent="0">
              <a:buNone/>
            </a:pPr>
            <a:r>
              <a:rPr lang="ru-RU" sz="2500" dirty="0"/>
              <a:t>Есть два множества корректных значений, и три множества некорректных значений</a:t>
            </a:r>
          </a:p>
          <a:p>
            <a:pPr marL="0" indent="0">
              <a:buNone/>
            </a:pPr>
            <a:endParaRPr lang="ru-RU" sz="2500" dirty="0"/>
          </a:p>
          <a:p>
            <a:pPr marL="0" indent="0">
              <a:buNone/>
            </a:pPr>
            <a:endParaRPr lang="ru-RU" sz="2500" dirty="0"/>
          </a:p>
          <a:p>
            <a:pPr marL="0" indent="0">
              <a:buNone/>
            </a:pPr>
            <a:r>
              <a:rPr lang="ru-RU" sz="2500" dirty="0"/>
              <a:t>Тестируем несколько значений из диапазонов </a:t>
            </a:r>
            <a:r>
              <a:rPr lang="en-US" sz="2500" dirty="0"/>
              <a:t>&lt;</a:t>
            </a:r>
            <a:r>
              <a:rPr lang="ru-RU" sz="2500" dirty="0"/>
              <a:t> 0, от 10 до 40, </a:t>
            </a:r>
            <a:r>
              <a:rPr lang="en-US" sz="2500" dirty="0"/>
              <a:t>&gt; </a:t>
            </a:r>
            <a:r>
              <a:rPr lang="ru-RU" sz="2500" dirty="0"/>
              <a:t>60</a:t>
            </a:r>
          </a:p>
          <a:p>
            <a:pPr marL="0" indent="0">
              <a:buNone/>
            </a:pPr>
            <a:r>
              <a:rPr lang="ru-RU" sz="2500" dirty="0"/>
              <a:t>Тестируем несколько значений из диапазонов (0</a:t>
            </a:r>
            <a:r>
              <a:rPr lang="en-US" sz="2500" dirty="0"/>
              <a:t>,</a:t>
            </a:r>
            <a:r>
              <a:rPr lang="ru-RU" sz="2500" dirty="0"/>
              <a:t> 10</a:t>
            </a:r>
            <a:r>
              <a:rPr lang="en-US" sz="2500" dirty="0"/>
              <a:t>)</a:t>
            </a:r>
            <a:r>
              <a:rPr lang="ru-RU" sz="2500" dirty="0"/>
              <a:t>  и (40, 60) не включительно</a:t>
            </a:r>
          </a:p>
        </p:txBody>
      </p:sp>
      <p:sp>
        <p:nvSpPr>
          <p:cNvPr id="4" name="Номер слайда 3"/>
          <p:cNvSpPr>
            <a:spLocks noGrp="1"/>
          </p:cNvSpPr>
          <p:nvPr>
            <p:ph type="sldNum" sz="quarter" idx="12"/>
          </p:nvPr>
        </p:nvSpPr>
        <p:spPr/>
        <p:txBody>
          <a:bodyPr/>
          <a:lstStyle/>
          <a:p>
            <a:fld id="{7EA40603-FB99-4BDD-9E7F-AFB0ECD5D908}" type="slidenum">
              <a:rPr lang="ru-RU" smtClean="0"/>
              <a:t>8</a:t>
            </a:fld>
            <a:endParaRPr lang="ru-RU"/>
          </a:p>
        </p:txBody>
      </p:sp>
      <p:sp>
        <p:nvSpPr>
          <p:cNvPr id="5" name="Прямоугольник 4"/>
          <p:cNvSpPr/>
          <p:nvPr/>
        </p:nvSpPr>
        <p:spPr>
          <a:xfrm>
            <a:off x="1763688" y="2924944"/>
            <a:ext cx="576064" cy="216021"/>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6" name="Овал 5"/>
          <p:cNvSpPr/>
          <p:nvPr/>
        </p:nvSpPr>
        <p:spPr>
          <a:xfrm>
            <a:off x="2339752"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a:t>0</a:t>
            </a:r>
          </a:p>
        </p:txBody>
      </p:sp>
      <p:sp>
        <p:nvSpPr>
          <p:cNvPr id="7" name="Прямоугольник 6"/>
          <p:cNvSpPr/>
          <p:nvPr/>
        </p:nvSpPr>
        <p:spPr>
          <a:xfrm>
            <a:off x="2771800" y="2924944"/>
            <a:ext cx="576064" cy="21602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9" name="Овал 8"/>
          <p:cNvSpPr/>
          <p:nvPr/>
        </p:nvSpPr>
        <p:spPr>
          <a:xfrm>
            <a:off x="3347864"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a:t>10</a:t>
            </a:r>
          </a:p>
        </p:txBody>
      </p:sp>
      <p:sp>
        <p:nvSpPr>
          <p:cNvPr id="10" name="Прямоугольник 9"/>
          <p:cNvSpPr/>
          <p:nvPr/>
        </p:nvSpPr>
        <p:spPr>
          <a:xfrm>
            <a:off x="3779912" y="2924944"/>
            <a:ext cx="864096" cy="216021"/>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1" name="Овал 10"/>
          <p:cNvSpPr/>
          <p:nvPr/>
        </p:nvSpPr>
        <p:spPr>
          <a:xfrm>
            <a:off x="4644008"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a:t>40</a:t>
            </a:r>
          </a:p>
        </p:txBody>
      </p:sp>
      <p:sp>
        <p:nvSpPr>
          <p:cNvPr id="12" name="Прямоугольник 11"/>
          <p:cNvSpPr/>
          <p:nvPr/>
        </p:nvSpPr>
        <p:spPr>
          <a:xfrm>
            <a:off x="5076056" y="2924944"/>
            <a:ext cx="720080" cy="21602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3" name="Овал 12"/>
          <p:cNvSpPr/>
          <p:nvPr/>
        </p:nvSpPr>
        <p:spPr>
          <a:xfrm>
            <a:off x="5796136"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a:t>60</a:t>
            </a:r>
          </a:p>
        </p:txBody>
      </p:sp>
      <p:sp>
        <p:nvSpPr>
          <p:cNvPr id="14" name="Прямоугольник 13"/>
          <p:cNvSpPr/>
          <p:nvPr/>
        </p:nvSpPr>
        <p:spPr>
          <a:xfrm>
            <a:off x="6228184" y="2924944"/>
            <a:ext cx="1080120" cy="216021"/>
          </a:xfrm>
          <a:prstGeom prst="rect">
            <a:avLst/>
          </a:prstGeom>
          <a:solidFill>
            <a:schemeClr val="accent2"/>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6" name="Заголовок 1"/>
          <p:cNvSpPr txBox="1">
            <a:spLocks/>
          </p:cNvSpPr>
          <p:nvPr/>
        </p:nvSpPr>
        <p:spPr>
          <a:xfrm>
            <a:off x="467544" y="764704"/>
            <a:ext cx="8229600"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000" b="1"/>
              <a:t>1. Классификация видов тестирования</a:t>
            </a:r>
            <a:br>
              <a:rPr lang="ru-RU" sz="3000" b="1"/>
            </a:br>
            <a:r>
              <a:rPr lang="ru-RU" sz="3000" b="1">
                <a:sym typeface="Wingdings"/>
              </a:rPr>
              <a:t>1.1. </a:t>
            </a:r>
            <a:r>
              <a:rPr lang="ru-RU" sz="3000" b="1"/>
              <a:t>По знанию системы</a:t>
            </a:r>
            <a:br>
              <a:rPr lang="ru-RU" sz="3000" b="1"/>
            </a:br>
            <a:r>
              <a:rPr lang="ru-RU" sz="3000" b="1"/>
              <a:t>Приёмы при тестировании чёрного ящика</a:t>
            </a:r>
            <a:br>
              <a:rPr lang="ru-RU" sz="3200" b="1"/>
            </a:br>
            <a:endParaRPr lang="ru-RU" sz="3000" b="1" dirty="0"/>
          </a:p>
        </p:txBody>
      </p:sp>
    </p:spTree>
    <p:extLst>
      <p:ext uri="{BB962C8B-B14F-4D97-AF65-F5344CB8AC3E}">
        <p14:creationId xmlns:p14="http://schemas.microsoft.com/office/powerpoint/2010/main" val="274889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a:t>Анализ причинно-следственных связей</a:t>
            </a:r>
            <a:endParaRPr lang="ru-RU" sz="2500" i="1" dirty="0"/>
          </a:p>
          <a:p>
            <a:pPr marL="0" indent="0">
              <a:buNone/>
            </a:pPr>
            <a:r>
              <a:rPr lang="ru-RU" sz="2500" dirty="0"/>
              <a:t>Шаги, которые необходимо предпринять для анализа:</a:t>
            </a:r>
          </a:p>
          <a:p>
            <a:r>
              <a:rPr lang="ru-RU" sz="2500" dirty="0"/>
              <a:t>Спецификация разбивается на рабочие участки (различные функциональности, отдельные модули, отдельные компоненты или группы компонент).</a:t>
            </a:r>
            <a:br>
              <a:rPr lang="ru-RU" sz="2500" dirty="0"/>
            </a:br>
            <a:r>
              <a:rPr lang="ru-RU" sz="2500" b="1" dirty="0"/>
              <a:t>Пример:</a:t>
            </a:r>
            <a:r>
              <a:rPr lang="ru-RU" sz="2500" dirty="0"/>
              <a:t> Интернет магазин состоит из модуля регистрации, каталога, поиска, личного кабинета, корзины, страницы оплаты.</a:t>
            </a:r>
          </a:p>
        </p:txBody>
      </p:sp>
      <p:sp>
        <p:nvSpPr>
          <p:cNvPr id="4" name="Номер слайда 3"/>
          <p:cNvSpPr>
            <a:spLocks noGrp="1"/>
          </p:cNvSpPr>
          <p:nvPr>
            <p:ph type="sldNum" sz="quarter" idx="12"/>
          </p:nvPr>
        </p:nvSpPr>
        <p:spPr/>
        <p:txBody>
          <a:bodyPr/>
          <a:lstStyle/>
          <a:p>
            <a:fld id="{7EA40603-FB99-4BDD-9E7F-AFB0ECD5D908}" type="slidenum">
              <a:rPr lang="ru-RU" smtClean="0"/>
              <a:t>9</a:t>
            </a:fld>
            <a:endParaRPr lang="ru-RU"/>
          </a:p>
        </p:txBody>
      </p:sp>
      <p:sp>
        <p:nvSpPr>
          <p:cNvPr id="5" name="Заголовок 1"/>
          <p:cNvSpPr txBox="1">
            <a:spLocks/>
          </p:cNvSpPr>
          <p:nvPr/>
        </p:nvSpPr>
        <p:spPr>
          <a:xfrm>
            <a:off x="467544" y="764704"/>
            <a:ext cx="8229600"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000" b="1" dirty="0"/>
              <a:t>1. Классификация видов тестирования</a:t>
            </a:r>
            <a:br>
              <a:rPr lang="ru-RU" sz="3000" b="1" dirty="0"/>
            </a:br>
            <a:r>
              <a:rPr lang="ru-RU" sz="3000" b="1" dirty="0">
                <a:sym typeface="Wingdings"/>
              </a:rPr>
              <a:t>1.1. </a:t>
            </a:r>
            <a:r>
              <a:rPr lang="ru-RU" sz="3000" b="1" dirty="0"/>
              <a:t>По знанию системы</a:t>
            </a:r>
            <a:br>
              <a:rPr lang="ru-RU" sz="3000" b="1" dirty="0"/>
            </a:br>
            <a:r>
              <a:rPr lang="ru-RU" sz="3000" b="1" dirty="0"/>
              <a:t>Приёмы при тестировании чёрного ящика</a:t>
            </a:r>
            <a:br>
              <a:rPr lang="ru-RU" sz="3200" b="1" dirty="0"/>
            </a:br>
            <a:endParaRPr lang="ru-RU" sz="3000" b="1" dirty="0"/>
          </a:p>
        </p:txBody>
      </p:sp>
    </p:spTree>
    <p:extLst>
      <p:ext uri="{BB962C8B-B14F-4D97-AF65-F5344CB8AC3E}">
        <p14:creationId xmlns:p14="http://schemas.microsoft.com/office/powerpoint/2010/main" val="903711787"/>
      </p:ext>
    </p:extLst>
  </p:cSld>
  <p:clrMapOvr>
    <a:masterClrMapping/>
  </p:clrMapOvr>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Presentation5.potx</Template>
  <TotalTime>5973</TotalTime>
  <Words>4735</Words>
  <Application>Microsoft Macintosh PowerPoint</Application>
  <PresentationFormat>On-screen Show (4:3)</PresentationFormat>
  <Paragraphs>385</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Wingdings</vt:lpstr>
      <vt:lpstr>Presentation5</vt:lpstr>
      <vt:lpstr>Практический курс тестирования программного обеспечения Урок 1</vt:lpstr>
      <vt:lpstr>План занятия:</vt:lpstr>
      <vt:lpstr>1. Классификация видов тестирования </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 Приёмы при тестировании чёрного ящика </vt:lpstr>
      <vt:lpstr>PowerPoint Presentation</vt:lpstr>
      <vt:lpstr>PowerPoint Presentation</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vt:lpstr>
      <vt:lpstr>1. Классификация видов тестирования 1.1. По знанию системы Техники тестирования белого ящика </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1.3. По субъекту тестирования</vt:lpstr>
      <vt:lpstr>1. Классификация видов тестирования 1.4. По позитивности сценариев</vt:lpstr>
      <vt:lpstr>1. Классификация видов тестирования 1.5. По степени автоматизации</vt:lpstr>
      <vt:lpstr>1. Классификация видов тестирования 1.5. По степени автоматизации</vt:lpstr>
      <vt:lpstr>1. Классификация видов тестирования 1.5. По степени автоматизации</vt:lpstr>
      <vt:lpstr>1. Классификация видов тестирования 1.6. По статичности</vt:lpstr>
      <vt:lpstr>1. Классификация видов тестирования 1.7. По времени проведения тестирования</vt:lpstr>
      <vt:lpstr>1. Классификация видов тестирования 1.7. По времени проведения тестирования</vt:lpstr>
      <vt:lpstr>1. Классификация видов тестирования 1.8. По степени изолированности компонентов</vt:lpstr>
      <vt:lpstr>1. Классификация видов тестирования 1.8. По степени изолированности компонентов</vt:lpstr>
      <vt:lpstr>1. Классификация видов тестирования 1.8. По степени изолированности компонентов</vt:lpstr>
      <vt:lpstr>1. Классификация видов тестирования Пример тестирования карандаша</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2. Уровни тестирования </vt:lpstr>
      <vt:lpstr>2. Уровни тестирования </vt:lpstr>
      <vt:lpstr>2. Уровни тестирования 2.1. Компонентное или Модульное тестирование</vt:lpstr>
      <vt:lpstr>2. Уровни тестирования 2.2. Интеграционное тестирование</vt:lpstr>
      <vt:lpstr>2. Уровни тестирования 2.2. Интеграционное тестирование</vt:lpstr>
      <vt:lpstr>2. Уровни тестирования 2.2. Системное тестирование</vt:lpstr>
      <vt:lpstr>2. Уровни тестирования 2.2. Системное тестирование</vt:lpstr>
      <vt:lpstr>2. Уровни тестирования 2.4. Приемочное тестирование</vt:lpstr>
      <vt:lpstr>2. Уровни тестирования 2.4. Приемочное тестирование</vt:lpstr>
      <vt:lpstr>Домашнее задание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Sergii</dc:creator>
  <cp:lastModifiedBy>Maksiuta Sergii</cp:lastModifiedBy>
  <cp:revision>190</cp:revision>
  <dcterms:created xsi:type="dcterms:W3CDTF">2013-02-04T06:36:26Z</dcterms:created>
  <dcterms:modified xsi:type="dcterms:W3CDTF">2020-09-08T10:07:07Z</dcterms:modified>
</cp:coreProperties>
</file>