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2"/>
  </p:notesMasterIdLst>
  <p:sldIdLst>
    <p:sldId id="368" r:id="rId2"/>
    <p:sldId id="257" r:id="rId3"/>
    <p:sldId id="369" r:id="rId4"/>
    <p:sldId id="370" r:id="rId5"/>
    <p:sldId id="371" r:id="rId6"/>
    <p:sldId id="372" r:id="rId7"/>
    <p:sldId id="373" r:id="rId8"/>
    <p:sldId id="374" r:id="rId9"/>
    <p:sldId id="375" r:id="rId10"/>
    <p:sldId id="376" r:id="rId11"/>
    <p:sldId id="377" r:id="rId12"/>
    <p:sldId id="350" r:id="rId13"/>
    <p:sldId id="351" r:id="rId14"/>
    <p:sldId id="352" r:id="rId15"/>
    <p:sldId id="353" r:id="rId16"/>
    <p:sldId id="378" r:id="rId17"/>
    <p:sldId id="379" r:id="rId18"/>
    <p:sldId id="354" r:id="rId19"/>
    <p:sldId id="380" r:id="rId20"/>
    <p:sldId id="355" r:id="rId21"/>
    <p:sldId id="356" r:id="rId22"/>
    <p:sldId id="357" r:id="rId23"/>
    <p:sldId id="358" r:id="rId24"/>
    <p:sldId id="381" r:id="rId25"/>
    <p:sldId id="359" r:id="rId26"/>
    <p:sldId id="363" r:id="rId27"/>
    <p:sldId id="364" r:id="rId28"/>
    <p:sldId id="382" r:id="rId29"/>
    <p:sldId id="365" r:id="rId30"/>
    <p:sldId id="366" r:id="rId3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8" autoAdjust="0"/>
    <p:restoredTop sz="94607" autoAdjust="0"/>
  </p:normalViewPr>
  <p:slideViewPr>
    <p:cSldViewPr>
      <p:cViewPr varScale="1">
        <p:scale>
          <a:sx n="124" d="100"/>
          <a:sy n="124" d="100"/>
        </p:scale>
        <p:origin x="1856" y="16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2351F6-4F9B-46AE-8041-B56389F37039}" type="datetimeFigureOut">
              <a:rPr lang="ru-RU" smtClean="0"/>
              <a:t>08.09.2020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955924-8D31-4919-B053-3334A69FCCBC}" type="slidenum">
              <a:rPr lang="ru-RU" smtClean="0"/>
              <a:t>‹#›</a:t>
            </a:fld>
            <a:endParaRPr lang="ru-RU"/>
          </a:p>
        </p:txBody>
      </p:sp>
    </p:spTree>
    <p:extLst>
      <p:ext uri="{BB962C8B-B14F-4D97-AF65-F5344CB8AC3E}">
        <p14:creationId xmlns:p14="http://schemas.microsoft.com/office/powerpoint/2010/main" val="1543633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24744"/>
            <a:ext cx="7772400" cy="1470025"/>
          </a:xfrm>
        </p:spPr>
        <p:txBody>
          <a:bodyPr/>
          <a:lstStyle/>
          <a:p>
            <a:r>
              <a:rPr lang="en-US" altLang="zh-CN"/>
              <a:t>Образец заголовка</a:t>
            </a:r>
            <a:endParaRPr lang="zh-CN" altLang="en-US"/>
          </a:p>
        </p:txBody>
      </p:sp>
      <p:sp>
        <p:nvSpPr>
          <p:cNvPr id="3" name="Subtitle 2"/>
          <p:cNvSpPr>
            <a:spLocks noGrp="1"/>
          </p:cNvSpPr>
          <p:nvPr>
            <p:ph type="subTitle" idx="1"/>
          </p:nvPr>
        </p:nvSpPr>
        <p:spPr>
          <a:xfrm>
            <a:off x="1403648" y="2708920"/>
            <a:ext cx="6400800" cy="7200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Образец подзаголовка</a:t>
            </a:r>
            <a:endParaRPr lang="zh-CN" altLang="en-US"/>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329A7E4-2B08-D947-8F69-1291C1A16C02}" type="slidenum">
              <a:rPr lang="es-ES" smtClean="0"/>
              <a:pPr/>
              <a:t>‹#›</a:t>
            </a:fld>
            <a:endParaRPr lang="es-ES"/>
          </a:p>
        </p:txBody>
      </p:sp>
    </p:spTree>
    <p:extLst>
      <p:ext uri="{BB962C8B-B14F-4D97-AF65-F5344CB8AC3E}">
        <p14:creationId xmlns:p14="http://schemas.microsoft.com/office/powerpoint/2010/main" val="1903746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Образец заголовка</a:t>
            </a:r>
            <a:endParaRPr lang="zh-CN" altLang="en-US"/>
          </a:p>
        </p:txBody>
      </p:sp>
      <p:sp>
        <p:nvSpPr>
          <p:cNvPr id="3" name="Vertical Text Placeholder 2"/>
          <p:cNvSpPr>
            <a:spLocks noGrp="1"/>
          </p:cNvSpPr>
          <p:nvPr>
            <p:ph type="body" orient="vert" idx="1"/>
          </p:nvPr>
        </p:nvSpPr>
        <p:spPr/>
        <p:txBody>
          <a:bodyPr vert="eaVert"/>
          <a:lstStyle/>
          <a:p>
            <a:pPr lvl="0"/>
            <a:r>
              <a:rPr lang="en-US" altLang="zh-CN"/>
              <a:t>Образец текста</a:t>
            </a:r>
          </a:p>
          <a:p>
            <a:pPr lvl="1"/>
            <a:r>
              <a:rPr lang="en-US" altLang="zh-CN"/>
              <a:t>Второй уровень</a:t>
            </a:r>
          </a:p>
          <a:p>
            <a:pPr lvl="2"/>
            <a:r>
              <a:rPr lang="en-US" altLang="zh-CN"/>
              <a:t>Третий уровень</a:t>
            </a:r>
          </a:p>
          <a:p>
            <a:pPr lvl="3"/>
            <a:r>
              <a:rPr lang="en-US" altLang="zh-CN"/>
              <a:t>Четвертый уровень</a:t>
            </a:r>
          </a:p>
          <a:p>
            <a:pPr lvl="4"/>
            <a:r>
              <a:rPr lang="en-US" altLang="zh-CN"/>
              <a:t>Пятый уровень</a:t>
            </a:r>
            <a:endParaRPr lang="zh-CN" altLang="en-US"/>
          </a:p>
        </p:txBody>
      </p:sp>
      <p:sp>
        <p:nvSpPr>
          <p:cNvPr id="4" name="Date Placeholder 3"/>
          <p:cNvSpPr>
            <a:spLocks noGrp="1"/>
          </p:cNvSpPr>
          <p:nvPr>
            <p:ph type="dt" sz="half" idx="10"/>
          </p:nvPr>
        </p:nvSpPr>
        <p:spPr/>
        <p:txBody>
          <a:bodyPr/>
          <a:lstStyle/>
          <a:p>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EA40603-FB99-4BDD-9E7F-AFB0ECD5D908}" type="slidenum">
              <a:rPr lang="ru-RU" smtClean="0"/>
              <a:t>‹#›</a:t>
            </a:fld>
            <a:endParaRPr lang="ru-RU"/>
          </a:p>
        </p:txBody>
      </p:sp>
    </p:spTree>
    <p:extLst>
      <p:ext uri="{BB962C8B-B14F-4D97-AF65-F5344CB8AC3E}">
        <p14:creationId xmlns:p14="http://schemas.microsoft.com/office/powerpoint/2010/main" val="307344624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 загол.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Образец заголовка</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Образец текста</a:t>
            </a:r>
          </a:p>
          <a:p>
            <a:pPr lvl="1"/>
            <a:r>
              <a:rPr lang="en-US" altLang="zh-CN"/>
              <a:t>Второй уровень</a:t>
            </a:r>
          </a:p>
          <a:p>
            <a:pPr lvl="2"/>
            <a:r>
              <a:rPr lang="en-US" altLang="zh-CN"/>
              <a:t>Третий уровень</a:t>
            </a:r>
          </a:p>
          <a:p>
            <a:pPr lvl="3"/>
            <a:r>
              <a:rPr lang="en-US" altLang="zh-CN"/>
              <a:t>Четвертый уровень</a:t>
            </a:r>
          </a:p>
          <a:p>
            <a:pPr lvl="4"/>
            <a:r>
              <a:rPr lang="en-US" altLang="zh-CN"/>
              <a:t>Пятый уровень</a:t>
            </a:r>
            <a:endParaRPr lang="zh-CN" altLang="en-US"/>
          </a:p>
        </p:txBody>
      </p:sp>
      <p:sp>
        <p:nvSpPr>
          <p:cNvPr id="4" name="Date Placeholder 3"/>
          <p:cNvSpPr>
            <a:spLocks noGrp="1"/>
          </p:cNvSpPr>
          <p:nvPr>
            <p:ph type="dt" sz="half" idx="10"/>
          </p:nvPr>
        </p:nvSpPr>
        <p:spPr/>
        <p:txBody>
          <a:bodyPr/>
          <a:lstStyle/>
          <a:p>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EA40603-FB99-4BDD-9E7F-AFB0ECD5D908}" type="slidenum">
              <a:rPr lang="ru-RU" smtClean="0"/>
              <a:t>‹#›</a:t>
            </a:fld>
            <a:endParaRPr lang="ru-RU"/>
          </a:p>
        </p:txBody>
      </p:sp>
    </p:spTree>
    <p:extLst>
      <p:ext uri="{BB962C8B-B14F-4D97-AF65-F5344CB8AC3E}">
        <p14:creationId xmlns:p14="http://schemas.microsoft.com/office/powerpoint/2010/main" val="69992097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Образец заголовка</a:t>
            </a:r>
            <a:endParaRPr lang="zh-CN" altLang="en-US"/>
          </a:p>
        </p:txBody>
      </p:sp>
      <p:sp>
        <p:nvSpPr>
          <p:cNvPr id="3" name="Content Placeholder 2"/>
          <p:cNvSpPr>
            <a:spLocks noGrp="1"/>
          </p:cNvSpPr>
          <p:nvPr>
            <p:ph idx="1"/>
          </p:nvPr>
        </p:nvSpPr>
        <p:spPr/>
        <p:txBody>
          <a:bodyPr/>
          <a:lstStyle/>
          <a:p>
            <a:pPr lvl="0"/>
            <a:r>
              <a:rPr lang="en-US" altLang="zh-CN"/>
              <a:t>Образец текста</a:t>
            </a:r>
          </a:p>
          <a:p>
            <a:pPr lvl="1"/>
            <a:r>
              <a:rPr lang="en-US" altLang="zh-CN"/>
              <a:t>Второй уровень</a:t>
            </a:r>
          </a:p>
          <a:p>
            <a:pPr lvl="2"/>
            <a:r>
              <a:rPr lang="en-US" altLang="zh-CN"/>
              <a:t>Третий уровень</a:t>
            </a:r>
          </a:p>
          <a:p>
            <a:pPr lvl="3"/>
            <a:r>
              <a:rPr lang="en-US" altLang="zh-CN"/>
              <a:t>Четвертый уровень</a:t>
            </a:r>
          </a:p>
          <a:p>
            <a:pPr lvl="4"/>
            <a:r>
              <a:rPr lang="en-US" altLang="zh-CN"/>
              <a:t>Пятый уровень</a:t>
            </a:r>
            <a:endParaRPr lang="zh-CN" altLang="en-US"/>
          </a:p>
        </p:txBody>
      </p:sp>
      <p:sp>
        <p:nvSpPr>
          <p:cNvPr id="4" name="Date Placeholder 3"/>
          <p:cNvSpPr>
            <a:spLocks noGrp="1"/>
          </p:cNvSpPr>
          <p:nvPr>
            <p:ph type="dt" sz="half" idx="10"/>
          </p:nvPr>
        </p:nvSpPr>
        <p:spPr/>
        <p:txBody>
          <a:bodyPr/>
          <a:lstStyle/>
          <a:p>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EA40603-FB99-4BDD-9E7F-AFB0ECD5D908}" type="slidenum">
              <a:rPr lang="ru-RU" smtClean="0"/>
              <a:t>‹#›</a:t>
            </a:fld>
            <a:endParaRPr lang="ru-RU"/>
          </a:p>
        </p:txBody>
      </p:sp>
    </p:spTree>
    <p:extLst>
      <p:ext uri="{BB962C8B-B14F-4D97-AF65-F5344CB8AC3E}">
        <p14:creationId xmlns:p14="http://schemas.microsoft.com/office/powerpoint/2010/main" val="105111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Образец заголовка</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Образец текста</a:t>
            </a:r>
          </a:p>
        </p:txBody>
      </p:sp>
      <p:sp>
        <p:nvSpPr>
          <p:cNvPr id="4" name="Date Placeholder 3"/>
          <p:cNvSpPr>
            <a:spLocks noGrp="1"/>
          </p:cNvSpPr>
          <p:nvPr>
            <p:ph type="dt" sz="half" idx="10"/>
          </p:nvPr>
        </p:nvSpPr>
        <p:spPr/>
        <p:txBody>
          <a:bodyPr/>
          <a:lstStyle/>
          <a:p>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EA40603-FB99-4BDD-9E7F-AFB0ECD5D908}" type="slidenum">
              <a:rPr lang="ru-RU" smtClean="0"/>
              <a:t>‹#›</a:t>
            </a:fld>
            <a:endParaRPr lang="ru-RU"/>
          </a:p>
        </p:txBody>
      </p:sp>
    </p:spTree>
    <p:extLst>
      <p:ext uri="{BB962C8B-B14F-4D97-AF65-F5344CB8AC3E}">
        <p14:creationId xmlns:p14="http://schemas.microsoft.com/office/powerpoint/2010/main" val="3685343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Образец заголовка</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Образец текста</a:t>
            </a:r>
          </a:p>
          <a:p>
            <a:pPr lvl="1"/>
            <a:r>
              <a:rPr lang="en-US" altLang="zh-CN"/>
              <a:t>Второй уровень</a:t>
            </a:r>
          </a:p>
          <a:p>
            <a:pPr lvl="2"/>
            <a:r>
              <a:rPr lang="en-US" altLang="zh-CN"/>
              <a:t>Третий уровень</a:t>
            </a:r>
          </a:p>
          <a:p>
            <a:pPr lvl="3"/>
            <a:r>
              <a:rPr lang="en-US" altLang="zh-CN"/>
              <a:t>Четвертый уровень</a:t>
            </a:r>
          </a:p>
          <a:p>
            <a:pPr lvl="4"/>
            <a:r>
              <a:rPr lang="en-US" altLang="zh-CN"/>
              <a:t>Пятый уровень</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Образец текста</a:t>
            </a:r>
          </a:p>
          <a:p>
            <a:pPr lvl="1"/>
            <a:r>
              <a:rPr lang="en-US" altLang="zh-CN"/>
              <a:t>Второй уровень</a:t>
            </a:r>
          </a:p>
          <a:p>
            <a:pPr lvl="2"/>
            <a:r>
              <a:rPr lang="en-US" altLang="zh-CN"/>
              <a:t>Третий уровень</a:t>
            </a:r>
          </a:p>
          <a:p>
            <a:pPr lvl="3"/>
            <a:r>
              <a:rPr lang="en-US" altLang="zh-CN"/>
              <a:t>Четвертый уровень</a:t>
            </a:r>
          </a:p>
          <a:p>
            <a:pPr lvl="4"/>
            <a:r>
              <a:rPr lang="en-US" altLang="zh-CN"/>
              <a:t>Пятый уровень</a:t>
            </a:r>
            <a:endParaRPr lang="zh-CN" altLang="en-US"/>
          </a:p>
        </p:txBody>
      </p:sp>
      <p:sp>
        <p:nvSpPr>
          <p:cNvPr id="5" name="Date Placeholder 4"/>
          <p:cNvSpPr>
            <a:spLocks noGrp="1"/>
          </p:cNvSpPr>
          <p:nvPr>
            <p:ph type="dt" sz="half" idx="10"/>
          </p:nvPr>
        </p:nvSpPr>
        <p:spPr/>
        <p:txBody>
          <a:bodyPr/>
          <a:lstStyle/>
          <a:p>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EA40603-FB99-4BDD-9E7F-AFB0ECD5D908}" type="slidenum">
              <a:rPr lang="ru-RU" smtClean="0"/>
              <a:t>‹#›</a:t>
            </a:fld>
            <a:endParaRPr lang="ru-RU"/>
          </a:p>
        </p:txBody>
      </p:sp>
    </p:spTree>
    <p:extLst>
      <p:ext uri="{BB962C8B-B14F-4D97-AF65-F5344CB8AC3E}">
        <p14:creationId xmlns:p14="http://schemas.microsoft.com/office/powerpoint/2010/main" val="1931608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Образец заголовка</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Образец текста</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Образец текста</a:t>
            </a:r>
          </a:p>
          <a:p>
            <a:pPr lvl="1"/>
            <a:r>
              <a:rPr lang="en-US" altLang="zh-CN"/>
              <a:t>Второй уровень</a:t>
            </a:r>
          </a:p>
          <a:p>
            <a:pPr lvl="2"/>
            <a:r>
              <a:rPr lang="en-US" altLang="zh-CN"/>
              <a:t>Третий уровень</a:t>
            </a:r>
          </a:p>
          <a:p>
            <a:pPr lvl="3"/>
            <a:r>
              <a:rPr lang="en-US" altLang="zh-CN"/>
              <a:t>Четвертый уровень</a:t>
            </a:r>
          </a:p>
          <a:p>
            <a:pPr lvl="4"/>
            <a:r>
              <a:rPr lang="en-US" altLang="zh-CN"/>
              <a:t>Пятый уровень</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Образец текста</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Образец текста</a:t>
            </a:r>
          </a:p>
          <a:p>
            <a:pPr lvl="1"/>
            <a:r>
              <a:rPr lang="en-US" altLang="zh-CN"/>
              <a:t>Второй уровень</a:t>
            </a:r>
          </a:p>
          <a:p>
            <a:pPr lvl="2"/>
            <a:r>
              <a:rPr lang="en-US" altLang="zh-CN"/>
              <a:t>Третий уровень</a:t>
            </a:r>
          </a:p>
          <a:p>
            <a:pPr lvl="3"/>
            <a:r>
              <a:rPr lang="en-US" altLang="zh-CN"/>
              <a:t>Четвертый уровень</a:t>
            </a:r>
          </a:p>
          <a:p>
            <a:pPr lvl="4"/>
            <a:r>
              <a:rPr lang="en-US" altLang="zh-CN"/>
              <a:t>Пятый уровень</a:t>
            </a:r>
            <a:endParaRPr lang="zh-CN" altLang="en-US"/>
          </a:p>
        </p:txBody>
      </p:sp>
      <p:sp>
        <p:nvSpPr>
          <p:cNvPr id="7" name="Date Placeholder 6"/>
          <p:cNvSpPr>
            <a:spLocks noGrp="1"/>
          </p:cNvSpPr>
          <p:nvPr>
            <p:ph type="dt" sz="half" idx="10"/>
          </p:nvPr>
        </p:nvSpPr>
        <p:spPr/>
        <p:txBody>
          <a:bodyPr/>
          <a:lstStyle/>
          <a:p>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EA40603-FB99-4BDD-9E7F-AFB0ECD5D908}" type="slidenum">
              <a:rPr lang="ru-RU" smtClean="0"/>
              <a:t>‹#›</a:t>
            </a:fld>
            <a:endParaRPr lang="ru-RU"/>
          </a:p>
        </p:txBody>
      </p:sp>
    </p:spTree>
    <p:extLst>
      <p:ext uri="{BB962C8B-B14F-4D97-AF65-F5344CB8AC3E}">
        <p14:creationId xmlns:p14="http://schemas.microsoft.com/office/powerpoint/2010/main" val="3067103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Образец заголовка</a:t>
            </a:r>
            <a:endParaRPr lang="zh-CN" altLang="en-US"/>
          </a:p>
        </p:txBody>
      </p:sp>
      <p:sp>
        <p:nvSpPr>
          <p:cNvPr id="3" name="Date Placeholder 2"/>
          <p:cNvSpPr>
            <a:spLocks noGrp="1"/>
          </p:cNvSpPr>
          <p:nvPr>
            <p:ph type="dt" sz="half" idx="10"/>
          </p:nvPr>
        </p:nvSpPr>
        <p:spPr/>
        <p:txBody>
          <a:bodyPr/>
          <a:lstStyle/>
          <a:p>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EA40603-FB99-4BDD-9E7F-AFB0ECD5D908}" type="slidenum">
              <a:rPr lang="ru-RU" smtClean="0"/>
              <a:t>‹#›</a:t>
            </a:fld>
            <a:endParaRPr lang="ru-RU"/>
          </a:p>
        </p:txBody>
      </p:sp>
    </p:spTree>
    <p:extLst>
      <p:ext uri="{BB962C8B-B14F-4D97-AF65-F5344CB8AC3E}">
        <p14:creationId xmlns:p14="http://schemas.microsoft.com/office/powerpoint/2010/main" val="2738662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EA40603-FB99-4BDD-9E7F-AFB0ECD5D908}" type="slidenum">
              <a:rPr lang="ru-RU" smtClean="0"/>
              <a:t>‹#›</a:t>
            </a:fld>
            <a:endParaRPr lang="ru-RU"/>
          </a:p>
        </p:txBody>
      </p:sp>
    </p:spTree>
    <p:extLst>
      <p:ext uri="{BB962C8B-B14F-4D97-AF65-F5344CB8AC3E}">
        <p14:creationId xmlns:p14="http://schemas.microsoft.com/office/powerpoint/2010/main" val="311433019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Образец заголовка</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Образец текста</a:t>
            </a:r>
          </a:p>
          <a:p>
            <a:pPr lvl="1"/>
            <a:r>
              <a:rPr lang="en-US" altLang="zh-CN"/>
              <a:t>Второй уровень</a:t>
            </a:r>
          </a:p>
          <a:p>
            <a:pPr lvl="2"/>
            <a:r>
              <a:rPr lang="en-US" altLang="zh-CN"/>
              <a:t>Третий уровень</a:t>
            </a:r>
          </a:p>
          <a:p>
            <a:pPr lvl="3"/>
            <a:r>
              <a:rPr lang="en-US" altLang="zh-CN"/>
              <a:t>Четвертый уровень</a:t>
            </a:r>
          </a:p>
          <a:p>
            <a:pPr lvl="4"/>
            <a:r>
              <a:rPr lang="en-US" altLang="zh-CN"/>
              <a:t>Пятый уровень</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Образец текста</a:t>
            </a:r>
          </a:p>
        </p:txBody>
      </p:sp>
      <p:sp>
        <p:nvSpPr>
          <p:cNvPr id="5" name="Date Placeholder 4"/>
          <p:cNvSpPr>
            <a:spLocks noGrp="1"/>
          </p:cNvSpPr>
          <p:nvPr>
            <p:ph type="dt" sz="half" idx="10"/>
          </p:nvPr>
        </p:nvSpPr>
        <p:spPr/>
        <p:txBody>
          <a:bodyPr/>
          <a:lstStyle/>
          <a:p>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EA40603-FB99-4BDD-9E7F-AFB0ECD5D908}" type="slidenum">
              <a:rPr lang="ru-RU" smtClean="0"/>
              <a:t>‹#›</a:t>
            </a:fld>
            <a:endParaRPr lang="ru-RU"/>
          </a:p>
        </p:txBody>
      </p:sp>
    </p:spTree>
    <p:extLst>
      <p:ext uri="{BB962C8B-B14F-4D97-AF65-F5344CB8AC3E}">
        <p14:creationId xmlns:p14="http://schemas.microsoft.com/office/powerpoint/2010/main" val="3482570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Образец заголовка</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Чтобы добавить рисунок, перетащите его на заполнитель или щелкните значок</a:t>
            </a:r>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Образец текста</a:t>
            </a:r>
          </a:p>
        </p:txBody>
      </p:sp>
      <p:sp>
        <p:nvSpPr>
          <p:cNvPr id="5" name="Date Placeholder 4"/>
          <p:cNvSpPr>
            <a:spLocks noGrp="1"/>
          </p:cNvSpPr>
          <p:nvPr>
            <p:ph type="dt" sz="half" idx="10"/>
          </p:nvPr>
        </p:nvSpPr>
        <p:spPr/>
        <p:txBody>
          <a:bodyPr/>
          <a:lstStyle/>
          <a:p>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EA40603-FB99-4BDD-9E7F-AFB0ECD5D908}" type="slidenum">
              <a:rPr lang="ru-RU" smtClean="0"/>
              <a:t>‹#›</a:t>
            </a:fld>
            <a:endParaRPr lang="ru-RU"/>
          </a:p>
        </p:txBody>
      </p:sp>
    </p:spTree>
    <p:extLst>
      <p:ext uri="{BB962C8B-B14F-4D97-AF65-F5344CB8AC3E}">
        <p14:creationId xmlns:p14="http://schemas.microsoft.com/office/powerpoint/2010/main" val="1709392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a:t>Образец заголовка</a:t>
            </a:r>
            <a:endParaRPr lang="zh-CN"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a:t>Образец текста</a:t>
            </a:r>
          </a:p>
          <a:p>
            <a:pPr lvl="1"/>
            <a:r>
              <a:rPr lang="en-US" altLang="zh-CN"/>
              <a:t>Второй уровень</a:t>
            </a:r>
          </a:p>
          <a:p>
            <a:pPr lvl="2"/>
            <a:r>
              <a:rPr lang="en-US" altLang="zh-CN"/>
              <a:t>Третий уровень</a:t>
            </a:r>
          </a:p>
          <a:p>
            <a:pPr lvl="3"/>
            <a:r>
              <a:rPr lang="en-US" altLang="zh-CN"/>
              <a:t>Четвертый уровень</a:t>
            </a:r>
          </a:p>
          <a:p>
            <a:pPr lvl="4"/>
            <a:r>
              <a:rPr lang="en-US" altLang="zh-CN"/>
              <a:t>Пятый уровень</a:t>
            </a:r>
            <a:endParaRPr lang="zh-C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A40603-FB99-4BDD-9E7F-AFB0ECD5D908}" type="slidenum">
              <a:rPr lang="ru-RU" smtClean="0"/>
              <a:t>‹#›</a:t>
            </a:fld>
            <a:endParaRPr lang="ru-RU"/>
          </a:p>
        </p:txBody>
      </p:sp>
    </p:spTree>
    <p:extLst>
      <p:ext uri="{BB962C8B-B14F-4D97-AF65-F5344CB8AC3E}">
        <p14:creationId xmlns:p14="http://schemas.microsoft.com/office/powerpoint/2010/main" val="96317498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hyperlink" Target="http://www.testclub.com.ua/"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bit.ly/1uyBYK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bit.ly/1uyBYK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bit.ly/TtW8IL" TargetMode="External"/><Relationship Id="rId2" Type="http://schemas.openxmlformats.org/officeDocument/2006/relationships/hyperlink" Target="http://bit.ly/TtWgb7"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cs.umd.edu/~atif/Teaching/Spring2010/Slides/3.pdf" TargetMode="External"/><Relationship Id="rId2" Type="http://schemas.openxmlformats.org/officeDocument/2006/relationships/hyperlink" Target="https://www.portmone.com.ua/" TargetMode="External"/><Relationship Id="rId1" Type="http://schemas.openxmlformats.org/officeDocument/2006/relationships/slideLayout" Target="../slideLayouts/slideLayout2.xml"/><Relationship Id="rId4" Type="http://schemas.openxmlformats.org/officeDocument/2006/relationships/hyperlink" Target="https://en.expekt.com/registe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bit.ly/T3xK0h"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6" name="Изображение 5" descr="landofart.ru-lupa-148x14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1556792"/>
            <a:ext cx="2952328" cy="2952328"/>
          </a:xfrm>
          <a:prstGeom prst="rect">
            <a:avLst/>
          </a:prstGeom>
        </p:spPr>
      </p:pic>
      <p:sp>
        <p:nvSpPr>
          <p:cNvPr id="9" name="Заголовок 1"/>
          <p:cNvSpPr>
            <a:spLocks noGrp="1"/>
          </p:cNvSpPr>
          <p:nvPr>
            <p:ph type="ctrTitle"/>
          </p:nvPr>
        </p:nvSpPr>
        <p:spPr>
          <a:xfrm>
            <a:off x="683568" y="188640"/>
            <a:ext cx="7772400" cy="1470025"/>
          </a:xfrm>
        </p:spPr>
        <p:txBody>
          <a:bodyPr>
            <a:noAutofit/>
          </a:bodyPr>
          <a:lstStyle/>
          <a:p>
            <a:r>
              <a:rPr lang="ru-RU" sz="4000" dirty="0">
                <a:latin typeface="Calibri"/>
                <a:cs typeface="Calibri"/>
              </a:rPr>
              <a:t>Практический курс тестирования программного обеспечения</a:t>
            </a:r>
            <a:br>
              <a:rPr lang="en-US" sz="4000" dirty="0">
                <a:latin typeface="Calibri"/>
                <a:cs typeface="Calibri"/>
              </a:rPr>
            </a:br>
            <a:r>
              <a:rPr lang="uk-UA" sz="5000" b="1" dirty="0">
                <a:latin typeface="Calibri"/>
                <a:cs typeface="Calibri"/>
              </a:rPr>
              <a:t>Урок </a:t>
            </a:r>
            <a:r>
              <a:rPr lang="ru-RU" sz="5000" b="1" dirty="0">
                <a:latin typeface="Calibri"/>
                <a:cs typeface="Calibri"/>
              </a:rPr>
              <a:t>2</a:t>
            </a:r>
          </a:p>
        </p:txBody>
      </p:sp>
      <p:sp>
        <p:nvSpPr>
          <p:cNvPr id="3" name="Подзаголовок 2"/>
          <p:cNvSpPr>
            <a:spLocks noGrp="1"/>
          </p:cNvSpPr>
          <p:nvPr>
            <p:ph type="subTitle" idx="1"/>
          </p:nvPr>
        </p:nvSpPr>
        <p:spPr>
          <a:xfrm>
            <a:off x="1547664" y="6163072"/>
            <a:ext cx="6400800" cy="694928"/>
          </a:xfrm>
        </p:spPr>
        <p:txBody>
          <a:bodyPr>
            <a:normAutofit fontScale="77500" lnSpcReduction="20000"/>
          </a:bodyPr>
          <a:lstStyle/>
          <a:p>
            <a:r>
              <a:rPr lang="en-US" b="1" dirty="0">
                <a:solidFill>
                  <a:srgbClr val="000000"/>
                </a:solidFill>
                <a:latin typeface="Calibri"/>
                <a:cs typeface="Calibri"/>
              </a:rPr>
              <a:t>Test Club</a:t>
            </a:r>
            <a:br>
              <a:rPr lang="ru-RU" sz="3400" b="1" dirty="0">
                <a:latin typeface="Calibri"/>
                <a:cs typeface="Calibri"/>
              </a:rPr>
            </a:br>
            <a:r>
              <a:rPr lang="en-US" sz="2900" dirty="0">
                <a:solidFill>
                  <a:srgbClr val="000000"/>
                </a:solidFill>
                <a:latin typeface="Calibri"/>
                <a:cs typeface="Calibri"/>
                <a:hlinkClick r:id="rId4"/>
              </a:rPr>
              <a:t>http://www.testclub.com.ua</a:t>
            </a:r>
            <a:r>
              <a:rPr lang="en-US" sz="2900" dirty="0">
                <a:solidFill>
                  <a:srgbClr val="000000"/>
                </a:solidFill>
                <a:latin typeface="Calibri"/>
                <a:cs typeface="Calibri"/>
              </a:rPr>
              <a:t> </a:t>
            </a:r>
            <a:endParaRPr lang="ru-RU" sz="2900" dirty="0">
              <a:solidFill>
                <a:srgbClr val="000000"/>
              </a:solidFill>
              <a:latin typeface="Calibri"/>
              <a:cs typeface="Calibri"/>
            </a:endParaRPr>
          </a:p>
        </p:txBody>
      </p:sp>
      <p:pic>
        <p:nvPicPr>
          <p:cNvPr id="8" name="Изображение 7" descr="ladybug.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7892180">
            <a:off x="3879286" y="2232232"/>
            <a:ext cx="832705" cy="832705"/>
          </a:xfrm>
          <a:prstGeom prst="rect">
            <a:avLst/>
          </a:prstGeom>
        </p:spPr>
      </p:pic>
      <p:pic>
        <p:nvPicPr>
          <p:cNvPr id="2" name="Picture 1">
            <a:extLst>
              <a:ext uri="{FF2B5EF4-FFF2-40B4-BE49-F238E27FC236}">
                <a16:creationId xmlns:a16="http://schemas.microsoft.com/office/drawing/2014/main" id="{3E0E3C32-13FE-0640-987D-5BA7C0E32A63}"/>
              </a:ext>
            </a:extLst>
          </p:cNvPr>
          <p:cNvPicPr>
            <a:picLocks noChangeAspect="1"/>
          </p:cNvPicPr>
          <p:nvPr/>
        </p:nvPicPr>
        <p:blipFill>
          <a:blip r:embed="rId6"/>
          <a:stretch>
            <a:fillRect/>
          </a:stretch>
        </p:blipFill>
        <p:spPr>
          <a:xfrm>
            <a:off x="0" y="0"/>
            <a:ext cx="9144000" cy="6858000"/>
          </a:xfrm>
          <a:prstGeom prst="rect">
            <a:avLst/>
          </a:prstGeom>
        </p:spPr>
      </p:pic>
    </p:spTree>
    <p:extLst>
      <p:ext uri="{BB962C8B-B14F-4D97-AF65-F5344CB8AC3E}">
        <p14:creationId xmlns:p14="http://schemas.microsoft.com/office/powerpoint/2010/main" val="3319100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35088" y="1700808"/>
            <a:ext cx="8208912" cy="5400600"/>
          </a:xfrm>
        </p:spPr>
        <p:txBody>
          <a:bodyPr>
            <a:noAutofit/>
          </a:bodyPr>
          <a:lstStyle/>
          <a:p>
            <a:pPr marL="0" indent="0" algn="ctr">
              <a:buNone/>
            </a:pPr>
            <a:r>
              <a:rPr lang="ru-RU" sz="2500" b="1" dirty="0">
                <a:solidFill>
                  <a:srgbClr val="000000"/>
                </a:solidFill>
              </a:rPr>
              <a:t>Термины:</a:t>
            </a:r>
          </a:p>
          <a:p>
            <a:pPr marL="0" indent="0">
              <a:buNone/>
            </a:pPr>
            <a:r>
              <a:rPr lang="en-US" sz="2500" b="1" dirty="0"/>
              <a:t>F</a:t>
            </a:r>
            <a:r>
              <a:rPr lang="ru-RU" sz="2500" b="1" dirty="0" err="1"/>
              <a:t>ault</a:t>
            </a:r>
            <a:r>
              <a:rPr lang="ru-RU" sz="2500" dirty="0"/>
              <a:t> — ошибка в коде программы, вызывающая нарушения требований при работе (</a:t>
            </a:r>
            <a:r>
              <a:rPr lang="ru-RU" sz="2500" dirty="0" err="1"/>
              <a:t>failures</a:t>
            </a:r>
            <a:r>
              <a:rPr lang="ru-RU" sz="2500" dirty="0"/>
              <a:t>)</a:t>
            </a:r>
            <a:r>
              <a:rPr lang="en-US" sz="2500" dirty="0"/>
              <a:t>.</a:t>
            </a:r>
            <a:r>
              <a:rPr lang="ru-RU" sz="2500" dirty="0"/>
              <a:t> </a:t>
            </a:r>
            <a:endParaRPr lang="en-US" sz="2500" dirty="0"/>
          </a:p>
          <a:p>
            <a:pPr marL="0" indent="0">
              <a:buNone/>
            </a:pPr>
            <a:r>
              <a:rPr lang="en-US" sz="2500" b="1" dirty="0"/>
              <a:t>E</a:t>
            </a:r>
            <a:r>
              <a:rPr lang="ru-RU" sz="2500" b="1" dirty="0" err="1"/>
              <a:t>rror</a:t>
            </a:r>
            <a:r>
              <a:rPr lang="ru-RU" sz="2500" dirty="0"/>
              <a:t> — используется в двух смыслах:</a:t>
            </a:r>
          </a:p>
          <a:p>
            <a:pPr marL="342900" lvl="1" indent="-342900">
              <a:buFont typeface="Arial"/>
              <a:buChar char="•"/>
            </a:pPr>
            <a:r>
              <a:rPr lang="ru-RU" sz="2500" dirty="0"/>
              <a:t>Ошибка в ментальной модели программиста, в его рассуждениях о программе, которая заставляет его делать ошибки в коде (</a:t>
            </a:r>
            <a:r>
              <a:rPr lang="ru-RU" sz="2500" dirty="0" err="1"/>
              <a:t>faults</a:t>
            </a:r>
            <a:r>
              <a:rPr lang="ru-RU" sz="2500" dirty="0"/>
              <a:t>). Это ошибка, которую сделал человек в своем понимании свойств программы.</a:t>
            </a:r>
          </a:p>
          <a:p>
            <a:pPr marL="342900" lvl="1" indent="-342900">
              <a:buFont typeface="Arial"/>
              <a:buChar char="•"/>
            </a:pPr>
            <a:r>
              <a:rPr lang="ru-RU" sz="2500" dirty="0"/>
              <a:t>Некорректные значения данных (выходных или внутренних), которые возникают при ошибках в работе программы</a:t>
            </a:r>
            <a:endParaRPr lang="en-US" sz="2500" dirty="0"/>
          </a:p>
          <a:p>
            <a:pPr marL="0" indent="0">
              <a:buNone/>
            </a:pPr>
            <a:endParaRPr lang="ru-RU" sz="2500" dirty="0"/>
          </a:p>
          <a:p>
            <a:pPr marL="0" indent="0">
              <a:buNone/>
            </a:pPr>
            <a:endParaRPr lang="ru-RU" sz="2500" dirty="0">
              <a:solidFill>
                <a:srgbClr val="000000"/>
              </a:solidFill>
            </a:endParaRPr>
          </a:p>
        </p:txBody>
      </p:sp>
      <p:sp>
        <p:nvSpPr>
          <p:cNvPr id="4" name="Номер слайда 3"/>
          <p:cNvSpPr>
            <a:spLocks noGrp="1"/>
          </p:cNvSpPr>
          <p:nvPr>
            <p:ph type="sldNum" sz="quarter" idx="12"/>
          </p:nvPr>
        </p:nvSpPr>
        <p:spPr/>
        <p:txBody>
          <a:bodyPr/>
          <a:lstStyle/>
          <a:p>
            <a:fld id="{7EA40603-FB99-4BDD-9E7F-AFB0ECD5D908}" type="slidenum">
              <a:rPr lang="ru-RU" smtClean="0"/>
              <a:t>10</a:t>
            </a:fld>
            <a:endParaRPr lang="ru-RU"/>
          </a:p>
        </p:txBody>
      </p:sp>
      <p:sp>
        <p:nvSpPr>
          <p:cNvPr id="6" name="Заголовок 1"/>
          <p:cNvSpPr>
            <a:spLocks noGrp="1"/>
          </p:cNvSpPr>
          <p:nvPr>
            <p:ph type="title"/>
          </p:nvPr>
        </p:nvSpPr>
        <p:spPr>
          <a:xfrm>
            <a:off x="467544" y="404664"/>
            <a:ext cx="8229600" cy="1143000"/>
          </a:xfrm>
        </p:spPr>
        <p:txBody>
          <a:bodyPr>
            <a:normAutofit fontScale="90000"/>
          </a:bodyPr>
          <a:lstStyle/>
          <a:p>
            <a:r>
              <a:rPr lang="ru-RU" sz="3600" b="1" dirty="0"/>
              <a:t>1. Тестовая документация</a:t>
            </a:r>
            <a:br>
              <a:rPr lang="ru-RU" sz="3600" b="1" dirty="0"/>
            </a:br>
            <a:r>
              <a:rPr lang="ru-RU" sz="3600" b="1" dirty="0">
                <a:sym typeface="Wingdings"/>
              </a:rPr>
              <a:t>1.</a:t>
            </a:r>
            <a:r>
              <a:rPr lang="en-US" sz="3600" b="1" dirty="0">
                <a:sym typeface="Wingdings"/>
              </a:rPr>
              <a:t>5</a:t>
            </a:r>
            <a:r>
              <a:rPr lang="ru-RU" sz="3600" b="1" dirty="0">
                <a:sym typeface="Wingdings"/>
              </a:rPr>
              <a:t>. </a:t>
            </a:r>
            <a:r>
              <a:rPr lang="en-US" sz="3600" b="1" dirty="0"/>
              <a:t>Bug report</a:t>
            </a:r>
            <a:endParaRPr lang="ru-RU" sz="3600" b="1" dirty="0"/>
          </a:p>
        </p:txBody>
      </p:sp>
    </p:spTree>
    <p:extLst>
      <p:ext uri="{BB962C8B-B14F-4D97-AF65-F5344CB8AC3E}">
        <p14:creationId xmlns:p14="http://schemas.microsoft.com/office/powerpoint/2010/main" val="3103566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35088" y="1700808"/>
            <a:ext cx="8208912" cy="5400600"/>
          </a:xfrm>
        </p:spPr>
        <p:txBody>
          <a:bodyPr>
            <a:noAutofit/>
          </a:bodyPr>
          <a:lstStyle/>
          <a:p>
            <a:pPr marL="0" indent="0" algn="ctr">
              <a:buNone/>
            </a:pPr>
            <a:r>
              <a:rPr lang="ru-RU" sz="2500" b="1" dirty="0">
                <a:solidFill>
                  <a:srgbClr val="000000"/>
                </a:solidFill>
              </a:rPr>
              <a:t>Термины:</a:t>
            </a:r>
          </a:p>
          <a:p>
            <a:pPr marL="0" lvl="1" indent="0">
              <a:buNone/>
            </a:pPr>
            <a:r>
              <a:rPr lang="ru-RU" sz="2500" b="1" dirty="0"/>
              <a:t>Отказ</a:t>
            </a:r>
            <a:r>
              <a:rPr lang="ru-RU" sz="2500" dirty="0"/>
              <a:t> (IЕЕЕ - </a:t>
            </a:r>
            <a:r>
              <a:rPr lang="ru-RU" sz="2500" dirty="0" err="1"/>
              <a:t>fault</a:t>
            </a:r>
            <a:r>
              <a:rPr lang="ru-RU" sz="2500" dirty="0"/>
              <a:t>) - наблюдаемое аномальное поведение любого объекта, такое как несоответствие требованиям и возникновение незапланированных явлений - (симптом).</a:t>
            </a:r>
          </a:p>
          <a:p>
            <a:pPr marL="0" lvl="1" indent="0">
              <a:buNone/>
            </a:pPr>
            <a:r>
              <a:rPr lang="ru-RU" sz="2500" b="1" dirty="0"/>
              <a:t>Сбой</a:t>
            </a:r>
            <a:r>
              <a:rPr lang="ru-RU" sz="2500" dirty="0"/>
              <a:t> (IЕЕЕ - </a:t>
            </a:r>
            <a:r>
              <a:rPr lang="ru-RU" sz="2500" dirty="0" err="1"/>
              <a:t>failure</a:t>
            </a:r>
            <a:r>
              <a:rPr lang="ru-RU" sz="2500" dirty="0"/>
              <a:t>) - просчет в проектировании, ведущий к появлению отказов (симптомов) у какого-либо тестируемого объекта при прохождении этим объектом определенного теста - (ошибка).</a:t>
            </a:r>
          </a:p>
          <a:p>
            <a:pPr marL="0" indent="0">
              <a:buNone/>
            </a:pPr>
            <a:endParaRPr lang="ru-RU" sz="2500" dirty="0"/>
          </a:p>
          <a:p>
            <a:pPr marL="0" indent="0">
              <a:buNone/>
            </a:pPr>
            <a:endParaRPr lang="ru-RU" sz="2500" dirty="0">
              <a:solidFill>
                <a:srgbClr val="000000"/>
              </a:solidFill>
            </a:endParaRPr>
          </a:p>
        </p:txBody>
      </p:sp>
      <p:sp>
        <p:nvSpPr>
          <p:cNvPr id="4" name="Номер слайда 3"/>
          <p:cNvSpPr>
            <a:spLocks noGrp="1"/>
          </p:cNvSpPr>
          <p:nvPr>
            <p:ph type="sldNum" sz="quarter" idx="12"/>
          </p:nvPr>
        </p:nvSpPr>
        <p:spPr/>
        <p:txBody>
          <a:bodyPr/>
          <a:lstStyle/>
          <a:p>
            <a:fld id="{7EA40603-FB99-4BDD-9E7F-AFB0ECD5D908}" type="slidenum">
              <a:rPr lang="ru-RU" smtClean="0"/>
              <a:t>11</a:t>
            </a:fld>
            <a:endParaRPr lang="ru-RU"/>
          </a:p>
        </p:txBody>
      </p:sp>
      <p:sp>
        <p:nvSpPr>
          <p:cNvPr id="6" name="Заголовок 1"/>
          <p:cNvSpPr>
            <a:spLocks noGrp="1"/>
          </p:cNvSpPr>
          <p:nvPr>
            <p:ph type="title"/>
          </p:nvPr>
        </p:nvSpPr>
        <p:spPr>
          <a:xfrm>
            <a:off x="467544" y="404664"/>
            <a:ext cx="8229600" cy="1143000"/>
          </a:xfrm>
        </p:spPr>
        <p:txBody>
          <a:bodyPr>
            <a:normAutofit fontScale="90000"/>
          </a:bodyPr>
          <a:lstStyle/>
          <a:p>
            <a:r>
              <a:rPr lang="ru-RU" sz="3600" b="1" dirty="0"/>
              <a:t>1. Тестовая документация</a:t>
            </a:r>
            <a:br>
              <a:rPr lang="ru-RU" sz="3600" b="1" dirty="0"/>
            </a:br>
            <a:r>
              <a:rPr lang="ru-RU" sz="3600" b="1" dirty="0">
                <a:sym typeface="Wingdings"/>
              </a:rPr>
              <a:t>1.</a:t>
            </a:r>
            <a:r>
              <a:rPr lang="en-US" sz="3600" b="1" dirty="0">
                <a:sym typeface="Wingdings"/>
              </a:rPr>
              <a:t>5</a:t>
            </a:r>
            <a:r>
              <a:rPr lang="ru-RU" sz="3600" b="1" dirty="0">
                <a:sym typeface="Wingdings"/>
              </a:rPr>
              <a:t>. </a:t>
            </a:r>
            <a:r>
              <a:rPr lang="en-US" sz="3600" b="1" dirty="0"/>
              <a:t>Bug report</a:t>
            </a:r>
            <a:endParaRPr lang="ru-RU" sz="3600" b="1" dirty="0"/>
          </a:p>
        </p:txBody>
      </p:sp>
    </p:spTree>
    <p:extLst>
      <p:ext uri="{BB962C8B-B14F-4D97-AF65-F5344CB8AC3E}">
        <p14:creationId xmlns:p14="http://schemas.microsoft.com/office/powerpoint/2010/main" val="2505858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1143000"/>
          </a:xfrm>
        </p:spPr>
        <p:txBody>
          <a:bodyPr>
            <a:normAutofit/>
          </a:bodyPr>
          <a:lstStyle/>
          <a:p>
            <a:r>
              <a:rPr lang="en-US" sz="3200" b="1" dirty="0"/>
              <a:t>2</a:t>
            </a:r>
            <a:r>
              <a:rPr lang="ru-RU" sz="3200" b="1" dirty="0"/>
              <a:t>. Как написать хороший тест кейс</a:t>
            </a:r>
            <a:endParaRPr lang="ru-RU" sz="3200" b="1" dirty="0">
              <a:solidFill>
                <a:srgbClr val="000000"/>
              </a:solidFill>
            </a:endParaRPr>
          </a:p>
        </p:txBody>
      </p:sp>
      <p:sp>
        <p:nvSpPr>
          <p:cNvPr id="3" name="Объект 2"/>
          <p:cNvSpPr>
            <a:spLocks noGrp="1"/>
          </p:cNvSpPr>
          <p:nvPr>
            <p:ph idx="1"/>
          </p:nvPr>
        </p:nvSpPr>
        <p:spPr>
          <a:xfrm>
            <a:off x="827584" y="1268760"/>
            <a:ext cx="8229600" cy="4857403"/>
          </a:xfrm>
        </p:spPr>
        <p:txBody>
          <a:bodyPr>
            <a:normAutofit/>
          </a:bodyPr>
          <a:lstStyle/>
          <a:p>
            <a:pPr marL="0" indent="0" algn="ctr">
              <a:buNone/>
            </a:pPr>
            <a:r>
              <a:rPr lang="ru-RU" sz="2500" b="1" dirty="0"/>
              <a:t>Порядок действий перед написанием тест кейсов:</a:t>
            </a:r>
          </a:p>
          <a:p>
            <a:r>
              <a:rPr lang="ru-RU" sz="2500" dirty="0"/>
              <a:t>Декомпозиция</a:t>
            </a:r>
          </a:p>
          <a:p>
            <a:r>
              <a:rPr lang="ru-RU" sz="2500" dirty="0"/>
              <a:t>Применение техник тест дизайна</a:t>
            </a:r>
          </a:p>
          <a:p>
            <a:r>
              <a:rPr lang="ru-RU" sz="2500" dirty="0"/>
              <a:t>Создание Чек листа</a:t>
            </a:r>
          </a:p>
          <a:p>
            <a:pPr marL="0" indent="0">
              <a:buNone/>
            </a:pPr>
            <a:endParaRPr lang="ru-RU" sz="2500" dirty="0"/>
          </a:p>
          <a:p>
            <a:pPr marL="0" indent="0">
              <a:buNone/>
            </a:pPr>
            <a:endParaRPr lang="en-US" sz="2500" dirty="0"/>
          </a:p>
        </p:txBody>
      </p:sp>
      <p:sp>
        <p:nvSpPr>
          <p:cNvPr id="5" name="Номер слайда 4"/>
          <p:cNvSpPr>
            <a:spLocks noGrp="1"/>
          </p:cNvSpPr>
          <p:nvPr>
            <p:ph type="sldNum" sz="quarter" idx="12"/>
          </p:nvPr>
        </p:nvSpPr>
        <p:spPr/>
        <p:txBody>
          <a:bodyPr/>
          <a:lstStyle/>
          <a:p>
            <a:fld id="{7EA40603-FB99-4BDD-9E7F-AFB0ECD5D908}" type="slidenum">
              <a:rPr lang="ru-RU" smtClean="0"/>
              <a:t>12</a:t>
            </a:fld>
            <a:endParaRPr lang="ru-RU"/>
          </a:p>
        </p:txBody>
      </p:sp>
    </p:spTree>
    <p:extLst>
      <p:ext uri="{BB962C8B-B14F-4D97-AF65-F5344CB8AC3E}">
        <p14:creationId xmlns:p14="http://schemas.microsoft.com/office/powerpoint/2010/main" val="867572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1143000"/>
          </a:xfrm>
        </p:spPr>
        <p:txBody>
          <a:bodyPr>
            <a:normAutofit/>
          </a:bodyPr>
          <a:lstStyle/>
          <a:p>
            <a:r>
              <a:rPr lang="en-US" sz="3200" b="1" dirty="0"/>
              <a:t>2</a:t>
            </a:r>
            <a:r>
              <a:rPr lang="ru-RU" sz="3200" b="1" dirty="0"/>
              <a:t>. Как написать хороший тест кейс</a:t>
            </a:r>
            <a:endParaRPr lang="ru-RU" sz="3200" b="1" dirty="0">
              <a:solidFill>
                <a:srgbClr val="000000"/>
              </a:solidFill>
            </a:endParaRPr>
          </a:p>
        </p:txBody>
      </p:sp>
      <p:sp>
        <p:nvSpPr>
          <p:cNvPr id="3" name="Объект 2"/>
          <p:cNvSpPr>
            <a:spLocks noGrp="1"/>
          </p:cNvSpPr>
          <p:nvPr>
            <p:ph idx="1"/>
          </p:nvPr>
        </p:nvSpPr>
        <p:spPr>
          <a:xfrm>
            <a:off x="827584" y="1268760"/>
            <a:ext cx="8229600" cy="4857403"/>
          </a:xfrm>
        </p:spPr>
        <p:txBody>
          <a:bodyPr>
            <a:normAutofit/>
          </a:bodyPr>
          <a:lstStyle/>
          <a:p>
            <a:pPr marL="0" indent="0" algn="ctr">
              <a:buNone/>
            </a:pPr>
            <a:r>
              <a:rPr lang="en-US" sz="2500" b="1" dirty="0"/>
              <a:t>2.1. </a:t>
            </a:r>
            <a:r>
              <a:rPr lang="ru-RU" sz="2500" b="1" dirty="0"/>
              <a:t>Декомпозиция</a:t>
            </a:r>
          </a:p>
          <a:p>
            <a:pPr marL="0" indent="0">
              <a:buNone/>
            </a:pPr>
            <a:r>
              <a:rPr lang="ru-RU" sz="2500" dirty="0">
                <a:solidFill>
                  <a:srgbClr val="000000"/>
                </a:solidFill>
              </a:rPr>
              <a:t>Сделайте декомпозицию продукта на функциональные модули</a:t>
            </a:r>
            <a:r>
              <a:rPr lang="en-US" sz="2500" dirty="0">
                <a:solidFill>
                  <a:srgbClr val="000000"/>
                </a:solidFill>
              </a:rPr>
              <a:t>. </a:t>
            </a:r>
            <a:r>
              <a:rPr lang="ru-RU" sz="2500" dirty="0">
                <a:solidFill>
                  <a:srgbClr val="000000"/>
                </a:solidFill>
              </a:rPr>
              <a:t>Для каждого из модулей определите набор требований, если они есть в формальном документе, или же выпишите требования, </a:t>
            </a:r>
            <a:r>
              <a:rPr lang="en-US" sz="2500" dirty="0">
                <a:solidFill>
                  <a:srgbClr val="000000"/>
                </a:solidFill>
              </a:rPr>
              <a:t> </a:t>
            </a:r>
            <a:r>
              <a:rPr lang="ru-RU" sz="2500" dirty="0">
                <a:solidFill>
                  <a:srgbClr val="000000"/>
                </a:solidFill>
              </a:rPr>
              <a:t>основываясь на ваших знаниях и интуиции. Заголовки требований поместите в </a:t>
            </a:r>
            <a:r>
              <a:rPr lang="en-US" sz="2500" dirty="0">
                <a:solidFill>
                  <a:srgbClr val="000000"/>
                </a:solidFill>
              </a:rPr>
              <a:t>Traceability Matrix. </a:t>
            </a:r>
            <a:r>
              <a:rPr lang="ru-RU" sz="2500" dirty="0">
                <a:solidFill>
                  <a:srgbClr val="000000"/>
                </a:solidFill>
              </a:rPr>
              <a:t> Делайте нумерацию требований и под-требований по шаблону 1, 1.1, 1.2, 2, 2.1, 2.1.1, 2.1.2 </a:t>
            </a:r>
          </a:p>
        </p:txBody>
      </p:sp>
      <p:sp>
        <p:nvSpPr>
          <p:cNvPr id="5" name="Номер слайда 4"/>
          <p:cNvSpPr>
            <a:spLocks noGrp="1"/>
          </p:cNvSpPr>
          <p:nvPr>
            <p:ph type="sldNum" sz="quarter" idx="12"/>
          </p:nvPr>
        </p:nvSpPr>
        <p:spPr/>
        <p:txBody>
          <a:bodyPr/>
          <a:lstStyle/>
          <a:p>
            <a:fld id="{7EA40603-FB99-4BDD-9E7F-AFB0ECD5D908}" type="slidenum">
              <a:rPr lang="ru-RU" smtClean="0"/>
              <a:t>13</a:t>
            </a:fld>
            <a:endParaRPr lang="ru-RU"/>
          </a:p>
        </p:txBody>
      </p:sp>
    </p:spTree>
    <p:extLst>
      <p:ext uri="{BB962C8B-B14F-4D97-AF65-F5344CB8AC3E}">
        <p14:creationId xmlns:p14="http://schemas.microsoft.com/office/powerpoint/2010/main" val="2662962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1143000"/>
          </a:xfrm>
        </p:spPr>
        <p:txBody>
          <a:bodyPr>
            <a:normAutofit/>
          </a:bodyPr>
          <a:lstStyle/>
          <a:p>
            <a:r>
              <a:rPr lang="en-US" sz="3200" b="1" dirty="0"/>
              <a:t>2</a:t>
            </a:r>
            <a:r>
              <a:rPr lang="ru-RU" sz="3200" b="1" dirty="0"/>
              <a:t>. Как написать хороший тест кейс</a:t>
            </a:r>
            <a:endParaRPr lang="ru-RU" sz="3200" b="1" dirty="0">
              <a:solidFill>
                <a:srgbClr val="000000"/>
              </a:solidFill>
            </a:endParaRPr>
          </a:p>
        </p:txBody>
      </p:sp>
      <p:sp>
        <p:nvSpPr>
          <p:cNvPr id="3" name="Объект 2"/>
          <p:cNvSpPr>
            <a:spLocks noGrp="1"/>
          </p:cNvSpPr>
          <p:nvPr>
            <p:ph idx="1"/>
          </p:nvPr>
        </p:nvSpPr>
        <p:spPr>
          <a:xfrm>
            <a:off x="827584" y="1268760"/>
            <a:ext cx="8229600" cy="4857403"/>
          </a:xfrm>
        </p:spPr>
        <p:txBody>
          <a:bodyPr>
            <a:normAutofit/>
          </a:bodyPr>
          <a:lstStyle/>
          <a:p>
            <a:pPr marL="0" indent="0" algn="ctr">
              <a:buNone/>
            </a:pPr>
            <a:r>
              <a:rPr lang="en-US" sz="2500" b="1" dirty="0"/>
              <a:t>2.1. Decomposition</a:t>
            </a:r>
            <a:endParaRPr lang="ru-RU" sz="2500" b="1" dirty="0"/>
          </a:p>
          <a:p>
            <a:pPr marL="0" indent="0">
              <a:buNone/>
            </a:pPr>
            <a:r>
              <a:rPr lang="en-US" sz="2500" dirty="0"/>
              <a:t>Perform product decomposition in scope of functional modules. For every module define list of requirements if they exist in form of formal document or create requirements based on your knowledge and experience. Put requirement headers to Traceability Matrix document.</a:t>
            </a:r>
            <a:endParaRPr lang="ru-RU" sz="2500" dirty="0"/>
          </a:p>
          <a:p>
            <a:pPr marL="0" indent="0">
              <a:buNone/>
            </a:pPr>
            <a:r>
              <a:rPr lang="en-US" sz="2500" dirty="0"/>
              <a:t>Mark requirements and sub-requirements headers with appropriate numbers i.e. </a:t>
            </a:r>
            <a:r>
              <a:rPr lang="ru-RU" sz="2500" dirty="0"/>
              <a:t>1, 1.1, 1.2, 2, 2.1, 2.1.1, 2.1.2 </a:t>
            </a:r>
          </a:p>
        </p:txBody>
      </p:sp>
      <p:sp>
        <p:nvSpPr>
          <p:cNvPr id="5" name="Номер слайда 4"/>
          <p:cNvSpPr>
            <a:spLocks noGrp="1"/>
          </p:cNvSpPr>
          <p:nvPr>
            <p:ph type="sldNum" sz="quarter" idx="12"/>
          </p:nvPr>
        </p:nvSpPr>
        <p:spPr/>
        <p:txBody>
          <a:bodyPr/>
          <a:lstStyle/>
          <a:p>
            <a:fld id="{7EA40603-FB99-4BDD-9E7F-AFB0ECD5D908}" type="slidenum">
              <a:rPr lang="ru-RU" smtClean="0"/>
              <a:t>14</a:t>
            </a:fld>
            <a:endParaRPr lang="ru-RU"/>
          </a:p>
        </p:txBody>
      </p:sp>
    </p:spTree>
    <p:extLst>
      <p:ext uri="{BB962C8B-B14F-4D97-AF65-F5344CB8AC3E}">
        <p14:creationId xmlns:p14="http://schemas.microsoft.com/office/powerpoint/2010/main" val="1627304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1143000"/>
          </a:xfrm>
        </p:spPr>
        <p:txBody>
          <a:bodyPr>
            <a:normAutofit/>
          </a:bodyPr>
          <a:lstStyle/>
          <a:p>
            <a:r>
              <a:rPr lang="en-US" sz="3200" b="1" dirty="0"/>
              <a:t>2</a:t>
            </a:r>
            <a:r>
              <a:rPr lang="ru-RU" sz="3200" b="1" dirty="0"/>
              <a:t>. Как написать хороший тест кейс</a:t>
            </a:r>
            <a:endParaRPr lang="ru-RU" sz="3200" b="1" dirty="0">
              <a:solidFill>
                <a:srgbClr val="000000"/>
              </a:solidFill>
            </a:endParaRPr>
          </a:p>
        </p:txBody>
      </p:sp>
      <p:sp>
        <p:nvSpPr>
          <p:cNvPr id="3" name="Объект 2"/>
          <p:cNvSpPr>
            <a:spLocks noGrp="1"/>
          </p:cNvSpPr>
          <p:nvPr>
            <p:ph idx="1"/>
          </p:nvPr>
        </p:nvSpPr>
        <p:spPr>
          <a:xfrm>
            <a:off x="827584" y="1196752"/>
            <a:ext cx="8229600" cy="5400600"/>
          </a:xfrm>
        </p:spPr>
        <p:txBody>
          <a:bodyPr>
            <a:normAutofit/>
          </a:bodyPr>
          <a:lstStyle/>
          <a:p>
            <a:pPr marL="0" indent="0" algn="ctr">
              <a:buNone/>
            </a:pPr>
            <a:r>
              <a:rPr lang="en-US" sz="2500" b="1" dirty="0"/>
              <a:t>2.2. </a:t>
            </a:r>
            <a:r>
              <a:rPr lang="ru-RU" sz="2500" b="1" dirty="0"/>
              <a:t>Применение техник тест дизайна</a:t>
            </a:r>
          </a:p>
          <a:p>
            <a:pPr marL="0" indent="0">
              <a:buNone/>
            </a:pPr>
            <a:r>
              <a:rPr lang="ru-RU" sz="2500" dirty="0"/>
              <a:t>Продумайте, какие техники тест дизайна применимы для покрытия КАЖДОГО требования тестами.</a:t>
            </a:r>
            <a:endParaRPr lang="en-US" sz="2500" dirty="0"/>
          </a:p>
          <a:p>
            <a:pPr marL="0" indent="0" algn="ctr">
              <a:buNone/>
            </a:pPr>
            <a:r>
              <a:rPr lang="ru-RU" sz="2500" b="1" i="1" dirty="0"/>
              <a:t>Техники тест дизайна:</a:t>
            </a:r>
          </a:p>
          <a:p>
            <a:r>
              <a:rPr lang="ru-RU" sz="2500" dirty="0"/>
              <a:t>Разбиение на эквивалентные классы</a:t>
            </a:r>
          </a:p>
          <a:p>
            <a:r>
              <a:rPr lang="ru-RU" sz="2500" dirty="0"/>
              <a:t>Анализ граничных значений</a:t>
            </a:r>
          </a:p>
          <a:p>
            <a:r>
              <a:rPr lang="ru-RU" sz="2500" dirty="0"/>
              <a:t>Причина/следствие</a:t>
            </a:r>
          </a:p>
          <a:p>
            <a:r>
              <a:rPr lang="en-US" sz="2500" dirty="0"/>
              <a:t>CRUD </a:t>
            </a:r>
            <a:r>
              <a:rPr lang="ru-RU" sz="2500" dirty="0"/>
              <a:t>тесты</a:t>
            </a:r>
          </a:p>
          <a:p>
            <a:r>
              <a:rPr lang="ru-RU" sz="2500" dirty="0"/>
              <a:t>Негативные тесты</a:t>
            </a:r>
          </a:p>
          <a:p>
            <a:r>
              <a:rPr lang="ru-RU" sz="2500" dirty="0"/>
              <a:t>Возможность использования тестов белого и серого ящика</a:t>
            </a:r>
            <a:endParaRPr lang="en-US" sz="2500" dirty="0"/>
          </a:p>
        </p:txBody>
      </p:sp>
      <p:sp>
        <p:nvSpPr>
          <p:cNvPr id="5" name="Номер слайда 4"/>
          <p:cNvSpPr>
            <a:spLocks noGrp="1"/>
          </p:cNvSpPr>
          <p:nvPr>
            <p:ph type="sldNum" sz="quarter" idx="12"/>
          </p:nvPr>
        </p:nvSpPr>
        <p:spPr/>
        <p:txBody>
          <a:bodyPr/>
          <a:lstStyle/>
          <a:p>
            <a:fld id="{7EA40603-FB99-4BDD-9E7F-AFB0ECD5D908}" type="slidenum">
              <a:rPr lang="ru-RU" smtClean="0"/>
              <a:t>15</a:t>
            </a:fld>
            <a:endParaRPr lang="ru-RU" dirty="0"/>
          </a:p>
        </p:txBody>
      </p:sp>
    </p:spTree>
    <p:extLst>
      <p:ext uri="{BB962C8B-B14F-4D97-AF65-F5344CB8AC3E}">
        <p14:creationId xmlns:p14="http://schemas.microsoft.com/office/powerpoint/2010/main" val="2414676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1143000"/>
          </a:xfrm>
        </p:spPr>
        <p:txBody>
          <a:bodyPr>
            <a:normAutofit/>
          </a:bodyPr>
          <a:lstStyle/>
          <a:p>
            <a:r>
              <a:rPr lang="en-US" sz="3200" b="1" dirty="0"/>
              <a:t>2</a:t>
            </a:r>
            <a:r>
              <a:rPr lang="ru-RU" sz="3200" b="1" dirty="0"/>
              <a:t>. Как написать хороший тест кейс</a:t>
            </a:r>
            <a:endParaRPr lang="ru-RU" sz="3200" b="1" dirty="0">
              <a:solidFill>
                <a:srgbClr val="000000"/>
              </a:solidFill>
            </a:endParaRPr>
          </a:p>
        </p:txBody>
      </p:sp>
      <p:sp>
        <p:nvSpPr>
          <p:cNvPr id="3" name="Объект 2"/>
          <p:cNvSpPr>
            <a:spLocks noGrp="1"/>
          </p:cNvSpPr>
          <p:nvPr>
            <p:ph idx="1"/>
          </p:nvPr>
        </p:nvSpPr>
        <p:spPr>
          <a:xfrm>
            <a:off x="827584" y="1196752"/>
            <a:ext cx="8229600" cy="5400600"/>
          </a:xfrm>
        </p:spPr>
        <p:txBody>
          <a:bodyPr>
            <a:normAutofit/>
          </a:bodyPr>
          <a:lstStyle/>
          <a:p>
            <a:pPr marL="0" indent="0" algn="ctr">
              <a:buNone/>
            </a:pPr>
            <a:r>
              <a:rPr lang="en-US" sz="2500" b="1" dirty="0"/>
              <a:t>2.2. Applying test design techniques</a:t>
            </a:r>
            <a:endParaRPr lang="ru-RU" sz="2500" dirty="0"/>
          </a:p>
          <a:p>
            <a:pPr marL="0" indent="0">
              <a:buNone/>
            </a:pPr>
            <a:r>
              <a:rPr lang="en-US" sz="2500" dirty="0"/>
              <a:t>Think about test design techniques applicable for every requirement</a:t>
            </a:r>
            <a:r>
              <a:rPr lang="ru-RU" sz="2500" dirty="0"/>
              <a:t> </a:t>
            </a:r>
            <a:r>
              <a:rPr lang="en-US" sz="2500" dirty="0"/>
              <a:t>and its coverage</a:t>
            </a:r>
            <a:r>
              <a:rPr lang="ru-RU" sz="2500" dirty="0"/>
              <a:t>.</a:t>
            </a:r>
            <a:endParaRPr lang="en-US" sz="2500" dirty="0"/>
          </a:p>
          <a:p>
            <a:pPr marL="0" indent="0" algn="ctr">
              <a:buNone/>
            </a:pPr>
            <a:r>
              <a:rPr lang="en-US" sz="2500" b="1" i="1" dirty="0"/>
              <a:t>Test design techniques</a:t>
            </a:r>
            <a:r>
              <a:rPr lang="ru-RU" sz="2500" b="1" i="1" dirty="0"/>
              <a:t>:</a:t>
            </a:r>
          </a:p>
          <a:p>
            <a:r>
              <a:rPr lang="en-US" sz="2500" dirty="0"/>
              <a:t>Equivalence Partitioning tests</a:t>
            </a:r>
            <a:endParaRPr lang="ru-RU" sz="2500" dirty="0"/>
          </a:p>
          <a:p>
            <a:r>
              <a:rPr lang="en-US" sz="2500" dirty="0"/>
              <a:t>Boundary Values tests</a:t>
            </a:r>
            <a:endParaRPr lang="ru-RU" sz="2500" dirty="0"/>
          </a:p>
          <a:p>
            <a:r>
              <a:rPr lang="en-US" sz="2500" dirty="0"/>
              <a:t>Cause/Effect tests</a:t>
            </a:r>
            <a:endParaRPr lang="ru-RU" sz="2500" dirty="0"/>
          </a:p>
          <a:p>
            <a:r>
              <a:rPr lang="en-US" sz="2500" dirty="0"/>
              <a:t>CRUD tests</a:t>
            </a:r>
            <a:endParaRPr lang="ru-RU" sz="2500" dirty="0"/>
          </a:p>
          <a:p>
            <a:r>
              <a:rPr lang="en-US" sz="2500" dirty="0"/>
              <a:t>Negative tests</a:t>
            </a:r>
            <a:endParaRPr lang="ru-RU" sz="2500" dirty="0"/>
          </a:p>
          <a:p>
            <a:r>
              <a:rPr lang="en-US" sz="2500" dirty="0"/>
              <a:t>Possibility of white and grey – box tests </a:t>
            </a:r>
          </a:p>
        </p:txBody>
      </p:sp>
      <p:sp>
        <p:nvSpPr>
          <p:cNvPr id="5" name="Номер слайда 4"/>
          <p:cNvSpPr>
            <a:spLocks noGrp="1"/>
          </p:cNvSpPr>
          <p:nvPr>
            <p:ph type="sldNum" sz="quarter" idx="12"/>
          </p:nvPr>
        </p:nvSpPr>
        <p:spPr/>
        <p:txBody>
          <a:bodyPr/>
          <a:lstStyle/>
          <a:p>
            <a:fld id="{7EA40603-FB99-4BDD-9E7F-AFB0ECD5D908}" type="slidenum">
              <a:rPr lang="ru-RU" smtClean="0"/>
              <a:t>16</a:t>
            </a:fld>
            <a:endParaRPr lang="ru-RU" dirty="0"/>
          </a:p>
        </p:txBody>
      </p:sp>
    </p:spTree>
    <p:extLst>
      <p:ext uri="{BB962C8B-B14F-4D97-AF65-F5344CB8AC3E}">
        <p14:creationId xmlns:p14="http://schemas.microsoft.com/office/powerpoint/2010/main" val="2815993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1143000"/>
          </a:xfrm>
        </p:spPr>
        <p:txBody>
          <a:bodyPr>
            <a:normAutofit/>
          </a:bodyPr>
          <a:lstStyle/>
          <a:p>
            <a:r>
              <a:rPr lang="en-US" sz="3200" b="1" dirty="0"/>
              <a:t>2</a:t>
            </a:r>
            <a:r>
              <a:rPr lang="ru-RU" sz="3200" b="1" dirty="0"/>
              <a:t>. Как написать хороший тест кейс</a:t>
            </a:r>
            <a:endParaRPr lang="ru-RU" sz="3200" b="1" dirty="0">
              <a:solidFill>
                <a:srgbClr val="000000"/>
              </a:solidFill>
            </a:endParaRPr>
          </a:p>
        </p:txBody>
      </p:sp>
      <p:sp>
        <p:nvSpPr>
          <p:cNvPr id="3" name="Объект 2"/>
          <p:cNvSpPr>
            <a:spLocks noGrp="1"/>
          </p:cNvSpPr>
          <p:nvPr>
            <p:ph idx="1"/>
          </p:nvPr>
        </p:nvSpPr>
        <p:spPr>
          <a:xfrm>
            <a:off x="827584" y="1268760"/>
            <a:ext cx="8229600" cy="5400600"/>
          </a:xfrm>
        </p:spPr>
        <p:txBody>
          <a:bodyPr>
            <a:noAutofit/>
          </a:bodyPr>
          <a:lstStyle/>
          <a:p>
            <a:pPr marL="0" indent="0" algn="ctr">
              <a:buNone/>
            </a:pPr>
            <a:r>
              <a:rPr lang="ru-RU" sz="2500" b="1" i="1" dirty="0"/>
              <a:t>Идеи для негативного тестирования</a:t>
            </a:r>
            <a:r>
              <a:rPr lang="en-US" sz="2500" b="1" i="1" dirty="0"/>
              <a:t>: </a:t>
            </a:r>
            <a:endParaRPr lang="ru-RU" sz="2500" b="1" i="1" dirty="0"/>
          </a:p>
          <a:p>
            <a:r>
              <a:rPr lang="ru-RU" sz="2500" dirty="0"/>
              <a:t>Проверка некорректных символов, рус., специальных</a:t>
            </a:r>
          </a:p>
          <a:p>
            <a:r>
              <a:rPr lang="ru-RU" sz="2500" dirty="0"/>
              <a:t>Проверка максимальной длинны полей</a:t>
            </a:r>
            <a:endParaRPr lang="en-US" sz="2500" dirty="0"/>
          </a:p>
          <a:p>
            <a:r>
              <a:rPr lang="ru-RU" sz="2500" dirty="0"/>
              <a:t>Проверка некорректных диапазонов</a:t>
            </a:r>
            <a:endParaRPr lang="en-US" sz="2500" dirty="0"/>
          </a:p>
          <a:p>
            <a:r>
              <a:rPr lang="ru-RU" sz="2500" dirty="0"/>
              <a:t>Вставка изображения в текстовое поле</a:t>
            </a:r>
          </a:p>
          <a:p>
            <a:r>
              <a:rPr lang="ru-RU" sz="2500" dirty="0"/>
              <a:t>Вставка </a:t>
            </a:r>
            <a:r>
              <a:rPr lang="en-US" sz="2500" dirty="0"/>
              <a:t>HTML </a:t>
            </a:r>
            <a:r>
              <a:rPr lang="ru-RU" sz="2500" dirty="0"/>
              <a:t>кода</a:t>
            </a:r>
            <a:endParaRPr lang="en-US" sz="2500" dirty="0"/>
          </a:p>
          <a:p>
            <a:r>
              <a:rPr lang="ru-RU" sz="2500" dirty="0"/>
              <a:t>Вставка </a:t>
            </a:r>
            <a:r>
              <a:rPr lang="en-US" sz="2500" dirty="0"/>
              <a:t>SQL (SQL </a:t>
            </a:r>
            <a:r>
              <a:rPr lang="ru-RU" sz="2500" dirty="0"/>
              <a:t>инъекции</a:t>
            </a:r>
            <a:r>
              <a:rPr lang="en-US" sz="2500" dirty="0"/>
              <a:t>)</a:t>
            </a:r>
          </a:p>
          <a:p>
            <a:r>
              <a:rPr lang="ru-RU" sz="2500" dirty="0"/>
              <a:t>Двойные-тройные клики по кнопкам</a:t>
            </a:r>
            <a:endParaRPr lang="en-US" sz="2500" dirty="0"/>
          </a:p>
          <a:p>
            <a:r>
              <a:rPr lang="ru-RU" sz="2500" dirty="0"/>
              <a:t>Чистка кэша и </a:t>
            </a:r>
            <a:r>
              <a:rPr lang="ru-RU" sz="2500" dirty="0" err="1"/>
              <a:t>куков</a:t>
            </a:r>
            <a:endParaRPr lang="en-US" sz="2500" dirty="0"/>
          </a:p>
          <a:p>
            <a:r>
              <a:rPr lang="ru-RU" sz="2500" dirty="0"/>
              <a:t>Копирование и вставка строки с параметрами другой сессии или пользователя</a:t>
            </a:r>
            <a:endParaRPr lang="en-US" sz="2500" dirty="0"/>
          </a:p>
          <a:p>
            <a:pPr marL="0" indent="0">
              <a:buNone/>
            </a:pPr>
            <a:r>
              <a:rPr lang="ru-RU" sz="2000" b="1" dirty="0"/>
              <a:t>Больше идей</a:t>
            </a:r>
            <a:r>
              <a:rPr lang="en-US" sz="2000" b="1" dirty="0"/>
              <a:t>:</a:t>
            </a:r>
            <a:r>
              <a:rPr lang="en-US" sz="2000" dirty="0"/>
              <a:t> </a:t>
            </a:r>
            <a:r>
              <a:rPr lang="en-US" sz="2000" dirty="0">
                <a:hlinkClick r:id="rId2"/>
              </a:rPr>
              <a:t>http://bit.ly/1uyBYKE</a:t>
            </a:r>
            <a:endParaRPr lang="uk-UA" sz="2000" dirty="0"/>
          </a:p>
          <a:p>
            <a:endParaRPr lang="en-US" sz="2500" dirty="0"/>
          </a:p>
        </p:txBody>
      </p:sp>
      <p:sp>
        <p:nvSpPr>
          <p:cNvPr id="5" name="Номер слайда 4"/>
          <p:cNvSpPr>
            <a:spLocks noGrp="1"/>
          </p:cNvSpPr>
          <p:nvPr>
            <p:ph type="sldNum" sz="quarter" idx="12"/>
          </p:nvPr>
        </p:nvSpPr>
        <p:spPr/>
        <p:txBody>
          <a:bodyPr/>
          <a:lstStyle/>
          <a:p>
            <a:fld id="{7EA40603-FB99-4BDD-9E7F-AFB0ECD5D908}" type="slidenum">
              <a:rPr lang="ru-RU" smtClean="0"/>
              <a:t>17</a:t>
            </a:fld>
            <a:endParaRPr lang="ru-RU" dirty="0"/>
          </a:p>
        </p:txBody>
      </p:sp>
    </p:spTree>
    <p:extLst>
      <p:ext uri="{BB962C8B-B14F-4D97-AF65-F5344CB8AC3E}">
        <p14:creationId xmlns:p14="http://schemas.microsoft.com/office/powerpoint/2010/main" val="2531498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1143000"/>
          </a:xfrm>
        </p:spPr>
        <p:txBody>
          <a:bodyPr>
            <a:normAutofit/>
          </a:bodyPr>
          <a:lstStyle/>
          <a:p>
            <a:r>
              <a:rPr lang="en-US" sz="3200" b="1" dirty="0"/>
              <a:t>2</a:t>
            </a:r>
            <a:r>
              <a:rPr lang="ru-RU" sz="3200" b="1" dirty="0"/>
              <a:t>. Как написать хороший тест кейс</a:t>
            </a:r>
            <a:endParaRPr lang="ru-RU" sz="3200" b="1" dirty="0">
              <a:solidFill>
                <a:srgbClr val="000000"/>
              </a:solidFill>
            </a:endParaRPr>
          </a:p>
        </p:txBody>
      </p:sp>
      <p:sp>
        <p:nvSpPr>
          <p:cNvPr id="3" name="Объект 2"/>
          <p:cNvSpPr>
            <a:spLocks noGrp="1"/>
          </p:cNvSpPr>
          <p:nvPr>
            <p:ph idx="1"/>
          </p:nvPr>
        </p:nvSpPr>
        <p:spPr>
          <a:xfrm>
            <a:off x="827584" y="1268760"/>
            <a:ext cx="8229600" cy="5400600"/>
          </a:xfrm>
        </p:spPr>
        <p:txBody>
          <a:bodyPr>
            <a:noAutofit/>
          </a:bodyPr>
          <a:lstStyle/>
          <a:p>
            <a:pPr marL="0" indent="0" algn="ctr">
              <a:buNone/>
            </a:pPr>
            <a:r>
              <a:rPr lang="en-US" sz="2500" b="1" i="1" dirty="0"/>
              <a:t>Negative tests</a:t>
            </a:r>
            <a:r>
              <a:rPr lang="ru-RU" sz="2500" b="1" i="1" dirty="0"/>
              <a:t> </a:t>
            </a:r>
            <a:r>
              <a:rPr lang="en-US" sz="2500" b="1" i="1" dirty="0"/>
              <a:t>suggestions: </a:t>
            </a:r>
            <a:endParaRPr lang="ru-RU" sz="2500" b="1" i="1" dirty="0"/>
          </a:p>
          <a:p>
            <a:r>
              <a:rPr lang="en-US" sz="2500" dirty="0"/>
              <a:t>Check incorrect symbols, Russian and special ones</a:t>
            </a:r>
          </a:p>
          <a:p>
            <a:r>
              <a:rPr lang="en-US" sz="2500" dirty="0"/>
              <a:t>Check max field length</a:t>
            </a:r>
          </a:p>
          <a:p>
            <a:r>
              <a:rPr lang="en-US" sz="2500" dirty="0"/>
              <a:t>Check incorrect range</a:t>
            </a:r>
          </a:p>
          <a:p>
            <a:r>
              <a:rPr lang="en-US" sz="2500" dirty="0"/>
              <a:t>Paste picture to text field</a:t>
            </a:r>
          </a:p>
          <a:p>
            <a:r>
              <a:rPr lang="en-US" sz="2500" dirty="0"/>
              <a:t>Paste HTML code</a:t>
            </a:r>
          </a:p>
          <a:p>
            <a:r>
              <a:rPr lang="en-US" sz="2500" dirty="0"/>
              <a:t>Paste SQL (SQL injection) </a:t>
            </a:r>
          </a:p>
          <a:p>
            <a:r>
              <a:rPr lang="en-US" sz="2500" dirty="0"/>
              <a:t>Double-triple button click</a:t>
            </a:r>
          </a:p>
          <a:p>
            <a:r>
              <a:rPr lang="en-US" sz="2500" dirty="0"/>
              <a:t>Cache and cookies clean up</a:t>
            </a:r>
          </a:p>
          <a:p>
            <a:r>
              <a:rPr lang="en-US" sz="2500" dirty="0"/>
              <a:t>Copy paste string with parameters from other session or user</a:t>
            </a:r>
          </a:p>
          <a:p>
            <a:pPr marL="0" indent="0">
              <a:buNone/>
            </a:pPr>
            <a:r>
              <a:rPr lang="en-US" sz="2000" b="1" dirty="0"/>
              <a:t>More suggestions:</a:t>
            </a:r>
            <a:r>
              <a:rPr lang="en-US" sz="2000" dirty="0"/>
              <a:t> </a:t>
            </a:r>
            <a:r>
              <a:rPr lang="en-US" sz="2000" dirty="0">
                <a:hlinkClick r:id="rId2"/>
              </a:rPr>
              <a:t>http://bit.ly/1uyBYKE</a:t>
            </a:r>
            <a:endParaRPr lang="uk-UA" sz="2000" dirty="0"/>
          </a:p>
        </p:txBody>
      </p:sp>
      <p:sp>
        <p:nvSpPr>
          <p:cNvPr id="5" name="Номер слайда 4"/>
          <p:cNvSpPr>
            <a:spLocks noGrp="1"/>
          </p:cNvSpPr>
          <p:nvPr>
            <p:ph type="sldNum" sz="quarter" idx="12"/>
          </p:nvPr>
        </p:nvSpPr>
        <p:spPr/>
        <p:txBody>
          <a:bodyPr/>
          <a:lstStyle/>
          <a:p>
            <a:fld id="{7EA40603-FB99-4BDD-9E7F-AFB0ECD5D908}" type="slidenum">
              <a:rPr lang="ru-RU" smtClean="0"/>
              <a:t>18</a:t>
            </a:fld>
            <a:endParaRPr lang="ru-RU" dirty="0"/>
          </a:p>
        </p:txBody>
      </p:sp>
    </p:spTree>
    <p:extLst>
      <p:ext uri="{BB962C8B-B14F-4D97-AF65-F5344CB8AC3E}">
        <p14:creationId xmlns:p14="http://schemas.microsoft.com/office/powerpoint/2010/main" val="2851798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1143000"/>
          </a:xfrm>
        </p:spPr>
        <p:txBody>
          <a:bodyPr>
            <a:normAutofit/>
          </a:bodyPr>
          <a:lstStyle/>
          <a:p>
            <a:r>
              <a:rPr lang="en-US" sz="3200" b="1" dirty="0"/>
              <a:t>2</a:t>
            </a:r>
            <a:r>
              <a:rPr lang="ru-RU" sz="3200" b="1" dirty="0"/>
              <a:t>. Как написать хороший тест кейс</a:t>
            </a:r>
            <a:endParaRPr lang="ru-RU" sz="3200" b="1" dirty="0">
              <a:solidFill>
                <a:srgbClr val="000000"/>
              </a:solidFill>
            </a:endParaRPr>
          </a:p>
        </p:txBody>
      </p:sp>
      <p:sp>
        <p:nvSpPr>
          <p:cNvPr id="3" name="Объект 2"/>
          <p:cNvSpPr>
            <a:spLocks noGrp="1"/>
          </p:cNvSpPr>
          <p:nvPr>
            <p:ph idx="1"/>
          </p:nvPr>
        </p:nvSpPr>
        <p:spPr>
          <a:xfrm>
            <a:off x="827584" y="1196752"/>
            <a:ext cx="8229600" cy="5400600"/>
          </a:xfrm>
        </p:spPr>
        <p:txBody>
          <a:bodyPr>
            <a:normAutofit fontScale="85000" lnSpcReduction="20000"/>
          </a:bodyPr>
          <a:lstStyle/>
          <a:p>
            <a:pPr marL="0" indent="0" algn="ctr">
              <a:buNone/>
            </a:pPr>
            <a:r>
              <a:rPr lang="en-US" sz="2900" b="1" dirty="0"/>
              <a:t>2.</a:t>
            </a:r>
            <a:r>
              <a:rPr lang="ru-RU" sz="2900" b="1" dirty="0"/>
              <a:t>3</a:t>
            </a:r>
            <a:r>
              <a:rPr lang="en-US" sz="2900" b="1" dirty="0"/>
              <a:t>. </a:t>
            </a:r>
            <a:r>
              <a:rPr lang="ru-RU" sz="2900" b="1" dirty="0"/>
              <a:t>Создание Чек листа</a:t>
            </a:r>
            <a:endParaRPr lang="ru-RU" sz="2900" dirty="0"/>
          </a:p>
          <a:p>
            <a:pPr marL="0" indent="0">
              <a:buNone/>
            </a:pPr>
            <a:r>
              <a:rPr lang="ru-RU" sz="2900" dirty="0">
                <a:solidFill>
                  <a:srgbClr val="000000"/>
                </a:solidFill>
              </a:rPr>
              <a:t>Для каждого требования напишите заголовки тест кейсов</a:t>
            </a:r>
            <a:r>
              <a:rPr lang="en-US" sz="2900" dirty="0">
                <a:solidFill>
                  <a:srgbClr val="000000"/>
                </a:solidFill>
              </a:rPr>
              <a:t>. </a:t>
            </a:r>
            <a:r>
              <a:rPr lang="ru-RU" sz="2900" dirty="0">
                <a:solidFill>
                  <a:srgbClr val="000000"/>
                </a:solidFill>
              </a:rPr>
              <a:t>Они должны выглядеть следующим образом: </a:t>
            </a:r>
            <a:br>
              <a:rPr lang="en-US" sz="2900" dirty="0">
                <a:solidFill>
                  <a:srgbClr val="000000"/>
                </a:solidFill>
              </a:rPr>
            </a:br>
            <a:r>
              <a:rPr lang="ru-RU" sz="2900" i="1" dirty="0">
                <a:solidFill>
                  <a:srgbClr val="000000"/>
                </a:solidFill>
              </a:rPr>
              <a:t>Номер тест кейса  – Название требования -  Имя тест кейса</a:t>
            </a:r>
          </a:p>
          <a:p>
            <a:pPr marL="0" indent="0">
              <a:buNone/>
            </a:pPr>
            <a:r>
              <a:rPr lang="ru-RU" sz="2900" b="1" i="1" dirty="0"/>
              <a:t>Пример: </a:t>
            </a:r>
            <a:br>
              <a:rPr lang="en-US" sz="2900" dirty="0"/>
            </a:br>
            <a:r>
              <a:rPr lang="en-US" sz="2900" dirty="0"/>
              <a:t>TC # 03 – 1.2.1 Registration form – Negative values in E-mail check</a:t>
            </a:r>
          </a:p>
          <a:p>
            <a:pPr marL="0" indent="0">
              <a:buNone/>
            </a:pPr>
            <a:r>
              <a:rPr lang="en-US" sz="2900" dirty="0"/>
              <a:t>TC # 26 – 4.2.8 Warning messages in registration form  – Check birthday field</a:t>
            </a:r>
          </a:p>
          <a:p>
            <a:pPr marL="0" indent="0">
              <a:buNone/>
            </a:pPr>
            <a:endParaRPr lang="ru-RU" sz="2800" b="1" dirty="0">
              <a:solidFill>
                <a:srgbClr val="C00000"/>
              </a:solidFill>
            </a:endParaRPr>
          </a:p>
          <a:p>
            <a:pPr marL="0" indent="0">
              <a:buNone/>
            </a:pPr>
            <a:endParaRPr lang="ru-RU" sz="2800" b="1" dirty="0">
              <a:solidFill>
                <a:srgbClr val="C00000"/>
              </a:solidFill>
            </a:endParaRPr>
          </a:p>
          <a:p>
            <a:pPr marL="0" indent="0">
              <a:buNone/>
            </a:pPr>
            <a:endParaRPr lang="en-US" sz="2800" b="1" dirty="0">
              <a:solidFill>
                <a:srgbClr val="C00000"/>
              </a:solidFill>
            </a:endParaRPr>
          </a:p>
          <a:p>
            <a:pPr marL="0" indent="0">
              <a:buNone/>
            </a:pPr>
            <a:r>
              <a:rPr lang="ru-RU" sz="2800" b="1" dirty="0">
                <a:solidFill>
                  <a:srgbClr val="C00000"/>
                </a:solidFill>
              </a:rPr>
              <a:t>Всё в обязательном порядке заносится в </a:t>
            </a:r>
            <a:r>
              <a:rPr lang="en-US" sz="2800" b="1" dirty="0">
                <a:solidFill>
                  <a:srgbClr val="C00000"/>
                </a:solidFill>
              </a:rPr>
              <a:t>Traceability matrix!</a:t>
            </a:r>
            <a:endParaRPr lang="ru-RU" sz="2800" b="1" dirty="0">
              <a:solidFill>
                <a:srgbClr val="C00000"/>
              </a:solidFill>
            </a:endParaRPr>
          </a:p>
          <a:p>
            <a:pPr marL="0" indent="0">
              <a:buNone/>
            </a:pPr>
            <a:r>
              <a:rPr lang="ru-RU" sz="2800" dirty="0">
                <a:solidFill>
                  <a:srgbClr val="000000"/>
                </a:solidFill>
              </a:rPr>
              <a:t> </a:t>
            </a:r>
            <a:endParaRPr lang="en-US" sz="2800" dirty="0">
              <a:solidFill>
                <a:srgbClr val="000000"/>
              </a:solidFill>
            </a:endParaRPr>
          </a:p>
        </p:txBody>
      </p:sp>
      <p:sp>
        <p:nvSpPr>
          <p:cNvPr id="5" name="Номер слайда 4"/>
          <p:cNvSpPr>
            <a:spLocks noGrp="1"/>
          </p:cNvSpPr>
          <p:nvPr>
            <p:ph type="sldNum" sz="quarter" idx="12"/>
          </p:nvPr>
        </p:nvSpPr>
        <p:spPr/>
        <p:txBody>
          <a:bodyPr/>
          <a:lstStyle/>
          <a:p>
            <a:fld id="{7EA40603-FB99-4BDD-9E7F-AFB0ECD5D908}" type="slidenum">
              <a:rPr lang="ru-RU" smtClean="0"/>
              <a:t>19</a:t>
            </a:fld>
            <a:endParaRPr lang="ru-RU" dirty="0"/>
          </a:p>
        </p:txBody>
      </p:sp>
    </p:spTree>
    <p:extLst>
      <p:ext uri="{BB962C8B-B14F-4D97-AF65-F5344CB8AC3E}">
        <p14:creationId xmlns:p14="http://schemas.microsoft.com/office/powerpoint/2010/main" val="2106142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1143000"/>
          </a:xfrm>
        </p:spPr>
        <p:txBody>
          <a:bodyPr>
            <a:normAutofit/>
          </a:bodyPr>
          <a:lstStyle/>
          <a:p>
            <a:r>
              <a:rPr lang="ru-RU" sz="3200" b="1" dirty="0">
                <a:solidFill>
                  <a:srgbClr val="000000"/>
                </a:solidFill>
              </a:rPr>
              <a:t>План занятия:</a:t>
            </a:r>
          </a:p>
        </p:txBody>
      </p:sp>
      <p:sp>
        <p:nvSpPr>
          <p:cNvPr id="3" name="Объект 2"/>
          <p:cNvSpPr>
            <a:spLocks noGrp="1"/>
          </p:cNvSpPr>
          <p:nvPr>
            <p:ph idx="1"/>
          </p:nvPr>
        </p:nvSpPr>
        <p:spPr>
          <a:xfrm>
            <a:off x="827584" y="1268760"/>
            <a:ext cx="8229600" cy="4857403"/>
          </a:xfrm>
        </p:spPr>
        <p:txBody>
          <a:bodyPr>
            <a:normAutofit/>
          </a:bodyPr>
          <a:lstStyle/>
          <a:p>
            <a:pPr marL="514350" indent="-514350">
              <a:buFont typeface="+mj-lt"/>
              <a:buAutoNum type="arabicPeriod"/>
            </a:pPr>
            <a:r>
              <a:rPr lang="ru-RU" sz="2500" dirty="0"/>
              <a:t>Тестовая документация</a:t>
            </a:r>
            <a:endParaRPr lang="en-US" sz="2500" dirty="0"/>
          </a:p>
          <a:p>
            <a:pPr marL="514350" indent="-514350">
              <a:buFont typeface="+mj-lt"/>
              <a:buAutoNum type="arabicPeriod"/>
            </a:pPr>
            <a:r>
              <a:rPr lang="ru-RU" sz="2500" dirty="0"/>
              <a:t>Как написать хороший тест кейс</a:t>
            </a:r>
          </a:p>
          <a:p>
            <a:pPr marL="514350" indent="-514350">
              <a:buFont typeface="+mj-lt"/>
              <a:buAutoNum type="arabicPeriod"/>
            </a:pPr>
            <a:r>
              <a:rPr lang="ru-RU" sz="2500" dirty="0"/>
              <a:t>Как написать хороший баг</a:t>
            </a:r>
          </a:p>
          <a:p>
            <a:pPr marL="0" indent="0">
              <a:buNone/>
            </a:pPr>
            <a:endParaRPr lang="ru-RU" sz="2500" dirty="0"/>
          </a:p>
          <a:p>
            <a:endParaRPr lang="ru-RU" dirty="0"/>
          </a:p>
        </p:txBody>
      </p:sp>
      <p:sp>
        <p:nvSpPr>
          <p:cNvPr id="5" name="Номер слайда 4"/>
          <p:cNvSpPr>
            <a:spLocks noGrp="1"/>
          </p:cNvSpPr>
          <p:nvPr>
            <p:ph type="sldNum" sz="quarter" idx="12"/>
          </p:nvPr>
        </p:nvSpPr>
        <p:spPr/>
        <p:txBody>
          <a:bodyPr/>
          <a:lstStyle/>
          <a:p>
            <a:fld id="{7EA40603-FB99-4BDD-9E7F-AFB0ECD5D908}" type="slidenum">
              <a:rPr lang="ru-RU" smtClean="0"/>
              <a:t>2</a:t>
            </a:fld>
            <a:endParaRPr lang="ru-RU"/>
          </a:p>
        </p:txBody>
      </p:sp>
    </p:spTree>
    <p:extLst>
      <p:ext uri="{BB962C8B-B14F-4D97-AF65-F5344CB8AC3E}">
        <p14:creationId xmlns:p14="http://schemas.microsoft.com/office/powerpoint/2010/main" val="3185536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1143000"/>
          </a:xfrm>
        </p:spPr>
        <p:txBody>
          <a:bodyPr>
            <a:normAutofit/>
          </a:bodyPr>
          <a:lstStyle/>
          <a:p>
            <a:r>
              <a:rPr lang="en-US" sz="3200" b="1" dirty="0"/>
              <a:t>2</a:t>
            </a:r>
            <a:r>
              <a:rPr lang="ru-RU" sz="3200" b="1" dirty="0"/>
              <a:t>. Как написать хороший тест кейс</a:t>
            </a:r>
            <a:endParaRPr lang="ru-RU" sz="3200" b="1" dirty="0">
              <a:solidFill>
                <a:srgbClr val="000000"/>
              </a:solidFill>
            </a:endParaRPr>
          </a:p>
        </p:txBody>
      </p:sp>
      <p:sp>
        <p:nvSpPr>
          <p:cNvPr id="3" name="Объект 2"/>
          <p:cNvSpPr>
            <a:spLocks noGrp="1"/>
          </p:cNvSpPr>
          <p:nvPr>
            <p:ph idx="1"/>
          </p:nvPr>
        </p:nvSpPr>
        <p:spPr>
          <a:xfrm>
            <a:off x="827584" y="1196752"/>
            <a:ext cx="8229600" cy="5400600"/>
          </a:xfrm>
        </p:spPr>
        <p:txBody>
          <a:bodyPr>
            <a:normAutofit/>
          </a:bodyPr>
          <a:lstStyle/>
          <a:p>
            <a:pPr marL="0" indent="0" algn="ctr">
              <a:buNone/>
            </a:pPr>
            <a:r>
              <a:rPr lang="en-US" sz="2500" b="1" dirty="0"/>
              <a:t>2.3. Check list creation</a:t>
            </a:r>
            <a:r>
              <a:rPr lang="ru-RU" sz="2500" b="1" dirty="0"/>
              <a:t>:</a:t>
            </a:r>
            <a:r>
              <a:rPr lang="en-US" sz="2500" b="1" dirty="0"/>
              <a:t> </a:t>
            </a:r>
          </a:p>
          <a:p>
            <a:pPr marL="0" indent="0">
              <a:buNone/>
            </a:pPr>
            <a:r>
              <a:rPr lang="en-US" sz="2500" dirty="0">
                <a:solidFill>
                  <a:srgbClr val="000000"/>
                </a:solidFill>
              </a:rPr>
              <a:t>For every requirement create test cases headers. They should look according to template: </a:t>
            </a:r>
            <a:br>
              <a:rPr lang="en-US" sz="2500" dirty="0">
                <a:solidFill>
                  <a:srgbClr val="000000"/>
                </a:solidFill>
              </a:rPr>
            </a:br>
            <a:r>
              <a:rPr lang="en-US" sz="2500" i="1" dirty="0">
                <a:solidFill>
                  <a:srgbClr val="000000"/>
                </a:solidFill>
              </a:rPr>
              <a:t>Test Case Number – Requirement Name – Test case Name</a:t>
            </a:r>
            <a:r>
              <a:rPr lang="en-US" sz="2500" dirty="0">
                <a:solidFill>
                  <a:srgbClr val="000000"/>
                </a:solidFill>
              </a:rPr>
              <a:t> </a:t>
            </a:r>
          </a:p>
          <a:p>
            <a:pPr marL="0" indent="0">
              <a:buNone/>
            </a:pPr>
            <a:r>
              <a:rPr lang="en-US" sz="2500" b="1" i="1" dirty="0"/>
              <a:t>Example</a:t>
            </a:r>
            <a:r>
              <a:rPr lang="ru-RU" sz="2500" b="1" i="1" dirty="0"/>
              <a:t>: </a:t>
            </a:r>
            <a:br>
              <a:rPr lang="en-US" sz="2500" dirty="0"/>
            </a:br>
            <a:r>
              <a:rPr lang="en-US" sz="2500" dirty="0"/>
              <a:t>TC # 03 – 1.2.1 Registration form – Negative values in E-mail check</a:t>
            </a:r>
          </a:p>
          <a:p>
            <a:pPr marL="0" indent="0">
              <a:buNone/>
            </a:pPr>
            <a:r>
              <a:rPr lang="en-US" sz="2500" dirty="0"/>
              <a:t>TC # 26 – 4.2.8 Warning messages in registration form  – Check birthday field</a:t>
            </a:r>
          </a:p>
          <a:p>
            <a:pPr marL="0" indent="0">
              <a:buNone/>
            </a:pPr>
            <a:endParaRPr lang="en-US" sz="2500" b="1" dirty="0">
              <a:solidFill>
                <a:srgbClr val="C00000"/>
              </a:solidFill>
            </a:endParaRPr>
          </a:p>
          <a:p>
            <a:pPr marL="0" indent="0">
              <a:buNone/>
            </a:pPr>
            <a:endParaRPr lang="en-US" sz="2500" b="1" dirty="0">
              <a:solidFill>
                <a:srgbClr val="C00000"/>
              </a:solidFill>
            </a:endParaRPr>
          </a:p>
          <a:p>
            <a:pPr marL="0" indent="0">
              <a:buNone/>
            </a:pPr>
            <a:r>
              <a:rPr lang="en-US" sz="2400" b="1" dirty="0">
                <a:solidFill>
                  <a:srgbClr val="C00000"/>
                </a:solidFill>
              </a:rPr>
              <a:t>Everything has to be documented in</a:t>
            </a:r>
            <a:r>
              <a:rPr lang="ru-RU" sz="2400" b="1" dirty="0">
                <a:solidFill>
                  <a:srgbClr val="C00000"/>
                </a:solidFill>
              </a:rPr>
              <a:t> </a:t>
            </a:r>
            <a:r>
              <a:rPr lang="en-US" sz="2400" b="1" dirty="0">
                <a:solidFill>
                  <a:srgbClr val="C00000"/>
                </a:solidFill>
              </a:rPr>
              <a:t>Traceability matrix!</a:t>
            </a:r>
            <a:endParaRPr lang="ru-RU" sz="2400" b="1" dirty="0">
              <a:solidFill>
                <a:srgbClr val="C00000"/>
              </a:solidFill>
            </a:endParaRPr>
          </a:p>
          <a:p>
            <a:pPr marL="0" indent="0">
              <a:buNone/>
            </a:pPr>
            <a:endParaRPr lang="en-US" sz="2400" dirty="0">
              <a:solidFill>
                <a:srgbClr val="000000"/>
              </a:solidFill>
            </a:endParaRPr>
          </a:p>
        </p:txBody>
      </p:sp>
      <p:sp>
        <p:nvSpPr>
          <p:cNvPr id="5" name="Номер слайда 4"/>
          <p:cNvSpPr>
            <a:spLocks noGrp="1"/>
          </p:cNvSpPr>
          <p:nvPr>
            <p:ph type="sldNum" sz="quarter" idx="12"/>
          </p:nvPr>
        </p:nvSpPr>
        <p:spPr/>
        <p:txBody>
          <a:bodyPr/>
          <a:lstStyle/>
          <a:p>
            <a:fld id="{7EA40603-FB99-4BDD-9E7F-AFB0ECD5D908}" type="slidenum">
              <a:rPr lang="ru-RU" smtClean="0"/>
              <a:t>20</a:t>
            </a:fld>
            <a:endParaRPr lang="ru-RU" dirty="0"/>
          </a:p>
        </p:txBody>
      </p:sp>
    </p:spTree>
    <p:extLst>
      <p:ext uri="{BB962C8B-B14F-4D97-AF65-F5344CB8AC3E}">
        <p14:creationId xmlns:p14="http://schemas.microsoft.com/office/powerpoint/2010/main" val="2476825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1143000"/>
          </a:xfrm>
        </p:spPr>
        <p:txBody>
          <a:bodyPr>
            <a:normAutofit/>
          </a:bodyPr>
          <a:lstStyle/>
          <a:p>
            <a:r>
              <a:rPr lang="en-US" sz="3200" b="1" dirty="0"/>
              <a:t>2</a:t>
            </a:r>
            <a:r>
              <a:rPr lang="ru-RU" sz="3200" b="1" dirty="0"/>
              <a:t>. Как написать хороший тест кейс</a:t>
            </a:r>
            <a:endParaRPr lang="ru-RU" sz="3200" b="1" dirty="0">
              <a:solidFill>
                <a:srgbClr val="000000"/>
              </a:solidFill>
            </a:endParaRPr>
          </a:p>
        </p:txBody>
      </p:sp>
      <p:sp>
        <p:nvSpPr>
          <p:cNvPr id="3" name="Объект 2"/>
          <p:cNvSpPr>
            <a:spLocks noGrp="1"/>
          </p:cNvSpPr>
          <p:nvPr>
            <p:ph idx="1"/>
          </p:nvPr>
        </p:nvSpPr>
        <p:spPr>
          <a:xfrm>
            <a:off x="827584" y="1268760"/>
            <a:ext cx="8229600" cy="5400600"/>
          </a:xfrm>
        </p:spPr>
        <p:txBody>
          <a:bodyPr>
            <a:normAutofit/>
          </a:bodyPr>
          <a:lstStyle/>
          <a:p>
            <a:pPr marL="0" indent="0">
              <a:buNone/>
            </a:pPr>
            <a:r>
              <a:rPr lang="en-US" dirty="0">
                <a:solidFill>
                  <a:srgbClr val="000000"/>
                </a:solidFill>
              </a:rPr>
              <a:t> </a:t>
            </a:r>
          </a:p>
        </p:txBody>
      </p:sp>
      <p:sp>
        <p:nvSpPr>
          <p:cNvPr id="5" name="Номер слайда 4"/>
          <p:cNvSpPr>
            <a:spLocks noGrp="1"/>
          </p:cNvSpPr>
          <p:nvPr>
            <p:ph type="sldNum" sz="quarter" idx="12"/>
          </p:nvPr>
        </p:nvSpPr>
        <p:spPr/>
        <p:txBody>
          <a:bodyPr/>
          <a:lstStyle/>
          <a:p>
            <a:fld id="{7EA40603-FB99-4BDD-9E7F-AFB0ECD5D908}" type="slidenum">
              <a:rPr lang="ru-RU" smtClean="0"/>
              <a:t>21</a:t>
            </a:fld>
            <a:endParaRPr lang="ru-RU" dirty="0"/>
          </a:p>
        </p:txBody>
      </p:sp>
      <p:graphicFrame>
        <p:nvGraphicFramePr>
          <p:cNvPr id="8" name="Таблица 7"/>
          <p:cNvGraphicFramePr>
            <a:graphicFrameLocks noGrp="1"/>
          </p:cNvGraphicFramePr>
          <p:nvPr>
            <p:extLst>
              <p:ext uri="{D42A27DB-BD31-4B8C-83A1-F6EECF244321}">
                <p14:modId xmlns:p14="http://schemas.microsoft.com/office/powerpoint/2010/main" val="3312828269"/>
              </p:ext>
            </p:extLst>
          </p:nvPr>
        </p:nvGraphicFramePr>
        <p:xfrm>
          <a:off x="827582" y="1506790"/>
          <a:ext cx="7776865" cy="4931761"/>
        </p:xfrm>
        <a:graphic>
          <a:graphicData uri="http://schemas.openxmlformats.org/drawingml/2006/table">
            <a:tbl>
              <a:tblPr firstRow="1" firstCol="1" bandRow="1"/>
              <a:tblGrid>
                <a:gridCol w="1555373">
                  <a:extLst>
                    <a:ext uri="{9D8B030D-6E8A-4147-A177-3AD203B41FA5}">
                      <a16:colId xmlns:a16="http://schemas.microsoft.com/office/drawing/2014/main" val="20000"/>
                    </a:ext>
                  </a:extLst>
                </a:gridCol>
                <a:gridCol w="1555373">
                  <a:extLst>
                    <a:ext uri="{9D8B030D-6E8A-4147-A177-3AD203B41FA5}">
                      <a16:colId xmlns:a16="http://schemas.microsoft.com/office/drawing/2014/main" val="20001"/>
                    </a:ext>
                  </a:extLst>
                </a:gridCol>
                <a:gridCol w="1555373">
                  <a:extLst>
                    <a:ext uri="{9D8B030D-6E8A-4147-A177-3AD203B41FA5}">
                      <a16:colId xmlns:a16="http://schemas.microsoft.com/office/drawing/2014/main" val="20002"/>
                    </a:ext>
                  </a:extLst>
                </a:gridCol>
                <a:gridCol w="1555373">
                  <a:extLst>
                    <a:ext uri="{9D8B030D-6E8A-4147-A177-3AD203B41FA5}">
                      <a16:colId xmlns:a16="http://schemas.microsoft.com/office/drawing/2014/main" val="20003"/>
                    </a:ext>
                  </a:extLst>
                </a:gridCol>
                <a:gridCol w="1555373">
                  <a:extLst>
                    <a:ext uri="{9D8B030D-6E8A-4147-A177-3AD203B41FA5}">
                      <a16:colId xmlns:a16="http://schemas.microsoft.com/office/drawing/2014/main" val="20004"/>
                    </a:ext>
                  </a:extLst>
                </a:gridCol>
              </a:tblGrid>
              <a:tr h="592107">
                <a:tc rowSpan="2" gridSpan="2">
                  <a:txBody>
                    <a:bodyPr/>
                    <a:lstStyle/>
                    <a:p>
                      <a:pPr algn="ctr" fontAlgn="ctr"/>
                      <a:r>
                        <a:rPr lang="en-US" sz="1100" b="1" i="0" u="none" strike="noStrike" dirty="0" err="1">
                          <a:solidFill>
                            <a:srgbClr val="000000"/>
                          </a:solidFill>
                          <a:effectLst/>
                          <a:latin typeface="Calibri"/>
                        </a:rPr>
                        <a:t>PreConditions</a:t>
                      </a:r>
                      <a:r>
                        <a:rPr lang="en-US" sz="1100" b="1" i="0" u="none" strike="noStrike" dirty="0">
                          <a:solidFill>
                            <a:srgbClr val="000000"/>
                          </a:solidFill>
                          <a:effectLst/>
                          <a:latin typeface="Calibri"/>
                        </a:rPr>
                        <a:t> </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8E4BC"/>
                    </a:solidFill>
                  </a:tcPr>
                </a:tc>
                <a:tc rowSpan="2" hMerge="1">
                  <a:txBody>
                    <a:bodyPr/>
                    <a:lstStyle/>
                    <a:p>
                      <a:endParaRPr lang="ru-RU"/>
                    </a:p>
                  </a:txBody>
                  <a:tcPr/>
                </a:tc>
                <a:tc gridSpan="3">
                  <a:txBody>
                    <a:bodyPr/>
                    <a:lstStyle/>
                    <a:p>
                      <a:pPr algn="l" fontAlgn="ctr"/>
                      <a:r>
                        <a:rPr lang="ru-RU" sz="1100" b="0" i="0" u="none" strike="noStrike" dirty="0">
                          <a:solidFill>
                            <a:srgbClr val="000000"/>
                          </a:solidFill>
                          <a:effectLst/>
                          <a:latin typeface="Calibri"/>
                        </a:rPr>
                        <a:t>Заполните данную секцию списком действий, которые приводят систему к состоянию, пригодному для проведения основной проверки. </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FFFFFF"/>
                    </a:solidFill>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0"/>
                  </a:ext>
                </a:extLst>
              </a:tr>
              <a:tr h="740133">
                <a:tc gridSpan="2" vMerge="1">
                  <a:txBody>
                    <a:bodyPr/>
                    <a:lstStyle/>
                    <a:p>
                      <a:endParaRPr lang="ru-RU"/>
                    </a:p>
                  </a:txBody>
                  <a:tcPr/>
                </a:tc>
                <a:tc hMerge="1" vMerge="1">
                  <a:txBody>
                    <a:bodyPr/>
                    <a:lstStyle/>
                    <a:p>
                      <a:endParaRPr lang="ru-RU"/>
                    </a:p>
                  </a:txBody>
                  <a:tcPr/>
                </a:tc>
                <a:tc gridSpan="3">
                  <a:txBody>
                    <a:bodyPr/>
                    <a:lstStyle/>
                    <a:p>
                      <a:pPr algn="ctr" fontAlgn="ctr"/>
                      <a:r>
                        <a:rPr lang="ru-RU" sz="1100" b="0" i="0" u="none" strike="noStrike" dirty="0">
                          <a:solidFill>
                            <a:srgbClr val="000000"/>
                          </a:solidFill>
                          <a:effectLst/>
                          <a:latin typeface="Calibri"/>
                        </a:rPr>
                        <a:t>Дополните данную секцию списком условий, выполнение которых говорит о том, что система находится в состоянии, пригодном для проведения основного теста.</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FFFFFF"/>
                    </a:solidFill>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1"/>
                  </a:ext>
                </a:extLst>
              </a:tr>
              <a:tr h="444079">
                <a:tc gridSpan="2">
                  <a:txBody>
                    <a:bodyPr/>
                    <a:lstStyle/>
                    <a:p>
                      <a:pPr algn="ctr" fontAlgn="ctr"/>
                      <a:r>
                        <a:rPr lang="en-US" sz="1100" b="1" i="0" u="none" strike="noStrike" dirty="0">
                          <a:solidFill>
                            <a:srgbClr val="000000"/>
                          </a:solidFill>
                          <a:effectLst/>
                          <a:latin typeface="Calibri"/>
                        </a:rPr>
                        <a:t>Test Case Description </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E4BC"/>
                    </a:solidFill>
                  </a:tcPr>
                </a:tc>
                <a:tc hMerge="1">
                  <a:txBody>
                    <a:bodyPr/>
                    <a:lstStyle/>
                    <a:p>
                      <a:endParaRPr lang="ru-RU"/>
                    </a:p>
                  </a:txBody>
                  <a:tcPr/>
                </a:tc>
                <a:tc gridSpan="3">
                  <a:txBody>
                    <a:bodyPr/>
                    <a:lstStyle/>
                    <a:p>
                      <a:pPr algn="ctr" fontAlgn="ctr"/>
                      <a:r>
                        <a:rPr lang="ru-RU" sz="1100" b="0" i="0" u="none" strike="noStrike" dirty="0">
                          <a:solidFill>
                            <a:srgbClr val="000000"/>
                          </a:solidFill>
                          <a:effectLst/>
                          <a:latin typeface="Calibri"/>
                        </a:rPr>
                        <a:t>В данной секции опишите кратко бизнес – цели,  которые преследует данный тест кейс.</a:t>
                      </a:r>
                      <a:r>
                        <a:rPr lang="ru-RU" sz="900" b="0" i="0" u="none" strike="noStrike" dirty="0">
                          <a:solidFill>
                            <a:srgbClr val="000000"/>
                          </a:solidFill>
                          <a:effectLst/>
                          <a:latin typeface="Calibri"/>
                        </a:rPr>
                        <a:t> </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DE"/>
                    </a:solidFill>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2"/>
                  </a:ext>
                </a:extLst>
              </a:tr>
              <a:tr h="740133">
                <a:tc gridSpan="2">
                  <a:txBody>
                    <a:bodyPr/>
                    <a:lstStyle/>
                    <a:p>
                      <a:pPr algn="ctr" fontAlgn="ctr"/>
                      <a:r>
                        <a:rPr lang="en-US" sz="1100" b="1" i="0" u="none" strike="noStrike" dirty="0" err="1">
                          <a:solidFill>
                            <a:srgbClr val="000000"/>
                          </a:solidFill>
                          <a:effectLst/>
                          <a:latin typeface="Calibri"/>
                        </a:rPr>
                        <a:t>PostConditions</a:t>
                      </a:r>
                      <a:r>
                        <a:rPr lang="en-US" sz="1100" b="1" i="0" u="none" strike="noStrike" dirty="0">
                          <a:solidFill>
                            <a:srgbClr val="000000"/>
                          </a:solidFill>
                          <a:effectLst/>
                          <a:latin typeface="Calibri"/>
                        </a:rPr>
                        <a:t> </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E4BC"/>
                    </a:solidFill>
                  </a:tcPr>
                </a:tc>
                <a:tc hMerge="1">
                  <a:txBody>
                    <a:bodyPr/>
                    <a:lstStyle/>
                    <a:p>
                      <a:endParaRPr lang="ru-RU"/>
                    </a:p>
                  </a:txBody>
                  <a:tcPr/>
                </a:tc>
                <a:tc gridSpan="3">
                  <a:txBody>
                    <a:bodyPr/>
                    <a:lstStyle/>
                    <a:p>
                      <a:pPr algn="ctr" fontAlgn="ctr"/>
                      <a:r>
                        <a:rPr lang="ru-RU" sz="1100" b="0" i="0" u="none" strike="noStrike" dirty="0">
                          <a:solidFill>
                            <a:srgbClr val="000000"/>
                          </a:solidFill>
                          <a:effectLst/>
                          <a:latin typeface="Calibri"/>
                        </a:rPr>
                        <a:t>Заполните данную секцию списком действий, переводящих систему в первоначальное состояние (состояние до проведения теста - </a:t>
                      </a:r>
                      <a:r>
                        <a:rPr lang="ru-RU" sz="1100" b="0" i="0" u="none" strike="noStrike" dirty="0" err="1">
                          <a:solidFill>
                            <a:srgbClr val="000000"/>
                          </a:solidFill>
                          <a:effectLst/>
                          <a:latin typeface="Calibri"/>
                        </a:rPr>
                        <a:t>initial</a:t>
                      </a:r>
                      <a:r>
                        <a:rPr lang="ru-RU" sz="1100" b="0" i="0" u="none" strike="noStrike" dirty="0">
                          <a:solidFill>
                            <a:srgbClr val="000000"/>
                          </a:solidFill>
                          <a:effectLst/>
                          <a:latin typeface="Calibri"/>
                        </a:rPr>
                        <a:t> </a:t>
                      </a:r>
                      <a:r>
                        <a:rPr lang="ru-RU" sz="1100" b="0" i="0" u="none" strike="noStrike" dirty="0" err="1">
                          <a:solidFill>
                            <a:srgbClr val="000000"/>
                          </a:solidFill>
                          <a:effectLst/>
                          <a:latin typeface="Calibri"/>
                        </a:rPr>
                        <a:t>state</a:t>
                      </a:r>
                      <a:r>
                        <a:rPr lang="ru-RU" sz="1100" b="0" i="0" u="none" strike="noStrike" dirty="0">
                          <a:solidFill>
                            <a:srgbClr val="000000"/>
                          </a:solidFill>
                          <a:effectLst/>
                          <a:latin typeface="Calibri"/>
                        </a:rPr>
                        <a:t>)</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3"/>
                  </a:ext>
                </a:extLst>
              </a:tr>
              <a:tr h="157895">
                <a:tc gridSpan="5">
                  <a:txBody>
                    <a:bodyPr/>
                    <a:lstStyle/>
                    <a:p>
                      <a:pPr algn="ctr" fontAlgn="ctr"/>
                      <a:r>
                        <a:rPr lang="en-US" sz="1100" b="1" i="0" u="none" strike="noStrike" dirty="0">
                          <a:solidFill>
                            <a:srgbClr val="000000"/>
                          </a:solidFill>
                          <a:effectLst/>
                          <a:latin typeface="Calibri"/>
                        </a:rPr>
                        <a:t>Test data</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E4BC"/>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4"/>
                  </a:ext>
                </a:extLst>
              </a:tr>
              <a:tr h="740133">
                <a:tc gridSpan="5">
                  <a:txBody>
                    <a:bodyPr/>
                    <a:lstStyle/>
                    <a:p>
                      <a:pPr algn="ctr" fontAlgn="ctr"/>
                      <a:r>
                        <a:rPr lang="ru-RU" sz="1100" b="0" i="0" u="none" strike="noStrike" dirty="0">
                          <a:solidFill>
                            <a:srgbClr val="000000"/>
                          </a:solidFill>
                          <a:effectLst/>
                          <a:latin typeface="Calibri"/>
                        </a:rPr>
                        <a:t>Внесите в данную секцию информацию о тестовых данных, которые будут использоваться для проведения теста. Данные должны храниться в одном или нескольких файлах. Используйте технологию OLE (</a:t>
                      </a:r>
                      <a:r>
                        <a:rPr lang="ru-RU" sz="1100" b="0" i="0" u="none" strike="noStrike" dirty="0" err="1">
                          <a:solidFill>
                            <a:srgbClr val="000000"/>
                          </a:solidFill>
                          <a:effectLst/>
                          <a:latin typeface="Calibri"/>
                        </a:rPr>
                        <a:t>Object</a:t>
                      </a:r>
                      <a:r>
                        <a:rPr lang="ru-RU" sz="1100" b="0" i="0" u="none" strike="noStrike" dirty="0">
                          <a:solidFill>
                            <a:srgbClr val="000000"/>
                          </a:solidFill>
                          <a:effectLst/>
                          <a:latin typeface="Calibri"/>
                        </a:rPr>
                        <a:t> </a:t>
                      </a:r>
                      <a:r>
                        <a:rPr lang="ru-RU" sz="1100" b="0" i="0" u="none" strike="noStrike" dirty="0" err="1">
                          <a:solidFill>
                            <a:srgbClr val="000000"/>
                          </a:solidFill>
                          <a:effectLst/>
                          <a:latin typeface="Calibri"/>
                        </a:rPr>
                        <a:t>Link</a:t>
                      </a:r>
                      <a:r>
                        <a:rPr lang="ru-RU" sz="1100" b="0" i="0" u="none" strike="noStrike" dirty="0">
                          <a:solidFill>
                            <a:srgbClr val="000000"/>
                          </a:solidFill>
                          <a:effectLst/>
                          <a:latin typeface="Calibri"/>
                        </a:rPr>
                        <a:t> </a:t>
                      </a:r>
                      <a:r>
                        <a:rPr lang="ru-RU" sz="1100" b="0" i="0" u="none" strike="noStrike" dirty="0" err="1">
                          <a:solidFill>
                            <a:srgbClr val="000000"/>
                          </a:solidFill>
                          <a:effectLst/>
                          <a:latin typeface="Calibri"/>
                        </a:rPr>
                        <a:t>and</a:t>
                      </a:r>
                      <a:r>
                        <a:rPr lang="ru-RU" sz="1100" b="0" i="0" u="none" strike="noStrike" dirty="0">
                          <a:solidFill>
                            <a:srgbClr val="000000"/>
                          </a:solidFill>
                          <a:effectLst/>
                          <a:latin typeface="Calibri"/>
                        </a:rPr>
                        <a:t> </a:t>
                      </a:r>
                      <a:r>
                        <a:rPr lang="ru-RU" sz="1100" b="0" i="0" u="none" strike="noStrike" dirty="0" err="1">
                          <a:solidFill>
                            <a:srgbClr val="000000"/>
                          </a:solidFill>
                          <a:effectLst/>
                          <a:latin typeface="Calibri"/>
                        </a:rPr>
                        <a:t>Embedding</a:t>
                      </a:r>
                      <a:r>
                        <a:rPr lang="ru-RU" sz="1100" b="0" i="0" u="none" strike="noStrike" dirty="0">
                          <a:solidFill>
                            <a:srgbClr val="000000"/>
                          </a:solidFill>
                          <a:effectLst/>
                          <a:latin typeface="Calibri"/>
                        </a:rPr>
                        <a:t>) для вставки </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5"/>
                  </a:ext>
                </a:extLst>
              </a:tr>
              <a:tr h="157427">
                <a:tc rowSpan="3">
                  <a:txBody>
                    <a:bodyPr/>
                    <a:lstStyle/>
                    <a:p>
                      <a:pPr algn="ctr" fontAlgn="ctr"/>
                      <a:r>
                        <a:rPr lang="ru-RU" sz="1100" b="1" i="0" u="none" strike="noStrike" dirty="0">
                          <a:solidFill>
                            <a:srgbClr val="000000"/>
                          </a:solidFill>
                          <a:effectLst/>
                          <a:latin typeface="Calibri"/>
                        </a:rPr>
                        <a:t>#</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E4BC"/>
                    </a:solidFill>
                  </a:tcPr>
                </a:tc>
                <a:tc rowSpan="3" gridSpan="2">
                  <a:txBody>
                    <a:bodyPr/>
                    <a:lstStyle/>
                    <a:p>
                      <a:pPr algn="ctr" fontAlgn="ctr"/>
                      <a:r>
                        <a:rPr lang="en-US" sz="1100" b="0" i="0" u="none" strike="noStrike" dirty="0">
                          <a:solidFill>
                            <a:srgbClr val="000000"/>
                          </a:solidFill>
                          <a:effectLst/>
                          <a:latin typeface="Calibri"/>
                        </a:rPr>
                        <a:t>Action</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E4BC"/>
                    </a:solidFill>
                  </a:tcPr>
                </a:tc>
                <a:tc rowSpan="3" hMerge="1">
                  <a:txBody>
                    <a:bodyPr/>
                    <a:lstStyle/>
                    <a:p>
                      <a:endParaRPr lang="ru-RU"/>
                    </a:p>
                  </a:txBody>
                  <a:tcPr/>
                </a:tc>
                <a:tc rowSpan="3">
                  <a:txBody>
                    <a:bodyPr/>
                    <a:lstStyle/>
                    <a:p>
                      <a:pPr algn="ctr" fontAlgn="ctr"/>
                      <a:r>
                        <a:rPr lang="en-US" sz="1100" b="0" i="0" u="none" strike="noStrike" dirty="0">
                          <a:solidFill>
                            <a:srgbClr val="000000"/>
                          </a:solidFill>
                          <a:effectLst/>
                          <a:latin typeface="Calibri"/>
                        </a:rPr>
                        <a:t>Expected Result</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E4BC"/>
                    </a:solidFill>
                  </a:tcPr>
                </a:tc>
                <a:tc>
                  <a:txBody>
                    <a:bodyPr/>
                    <a:lstStyle/>
                    <a:p>
                      <a:pPr algn="ctr" fontAlgn="ctr"/>
                      <a:r>
                        <a:rPr lang="en-US" sz="1100" b="0" i="0" u="none" strike="noStrike" dirty="0">
                          <a:solidFill>
                            <a:srgbClr val="000000"/>
                          </a:solidFill>
                          <a:effectLst/>
                          <a:latin typeface="Calibri"/>
                        </a:rPr>
                        <a:t>Test Result</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8E4BC"/>
                    </a:solidFill>
                  </a:tcPr>
                </a:tc>
                <a:extLst>
                  <a:ext uri="{0D108BD9-81ED-4DB2-BD59-A6C34878D82A}">
                    <a16:rowId xmlns:a16="http://schemas.microsoft.com/office/drawing/2014/main" val="10006"/>
                  </a:ext>
                </a:extLst>
              </a:tr>
              <a:tr h="296053">
                <a:tc vMerge="1">
                  <a:txBody>
                    <a:bodyPr/>
                    <a:lstStyle/>
                    <a:p>
                      <a:endParaRPr lang="ru-RU"/>
                    </a:p>
                  </a:txBody>
                  <a:tcPr/>
                </a:tc>
                <a:tc gridSpan="2" vMerge="1">
                  <a:txBody>
                    <a:bodyPr/>
                    <a:lstStyle/>
                    <a:p>
                      <a:endParaRPr lang="ru-RU"/>
                    </a:p>
                  </a:txBody>
                  <a:tcPr/>
                </a:tc>
                <a:tc hMerge="1" vMerge="1">
                  <a:txBody>
                    <a:bodyPr/>
                    <a:lstStyle/>
                    <a:p>
                      <a:endParaRPr lang="ru-RU"/>
                    </a:p>
                  </a:txBody>
                  <a:tcPr/>
                </a:tc>
                <a:tc vMerge="1">
                  <a:txBody>
                    <a:bodyPr/>
                    <a:lstStyle/>
                    <a:p>
                      <a:endParaRPr lang="ru-RU"/>
                    </a:p>
                  </a:txBody>
                  <a:tcPr/>
                </a:tc>
                <a:tc>
                  <a:txBody>
                    <a:bodyPr/>
                    <a:lstStyle/>
                    <a:p>
                      <a:pPr algn="ctr" fontAlgn="ctr"/>
                      <a:r>
                        <a:rPr lang="en-US" sz="1100" b="0" i="0" u="none" strike="noStrike">
                          <a:solidFill>
                            <a:srgbClr val="000000"/>
                          </a:solidFill>
                          <a:effectLst/>
                          <a:latin typeface="Calibri"/>
                        </a:rPr>
                        <a:t>(passed/failed/</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D8E4BC"/>
                    </a:solidFill>
                  </a:tcPr>
                </a:tc>
                <a:extLst>
                  <a:ext uri="{0D108BD9-81ED-4DB2-BD59-A6C34878D82A}">
                    <a16:rowId xmlns:a16="http://schemas.microsoft.com/office/drawing/2014/main" val="10007"/>
                  </a:ext>
                </a:extLst>
              </a:tr>
              <a:tr h="157895">
                <a:tc vMerge="1">
                  <a:txBody>
                    <a:bodyPr/>
                    <a:lstStyle/>
                    <a:p>
                      <a:endParaRPr lang="ru-RU"/>
                    </a:p>
                  </a:txBody>
                  <a:tcPr/>
                </a:tc>
                <a:tc gridSpan="2" vMerge="1">
                  <a:txBody>
                    <a:bodyPr/>
                    <a:lstStyle/>
                    <a:p>
                      <a:endParaRPr lang="ru-RU"/>
                    </a:p>
                  </a:txBody>
                  <a:tcPr/>
                </a:tc>
                <a:tc hMerge="1" vMerge="1">
                  <a:txBody>
                    <a:bodyPr/>
                    <a:lstStyle/>
                    <a:p>
                      <a:endParaRPr lang="ru-RU"/>
                    </a:p>
                  </a:txBody>
                  <a:tcPr/>
                </a:tc>
                <a:tc vMerge="1">
                  <a:txBody>
                    <a:bodyPr/>
                    <a:lstStyle/>
                    <a:p>
                      <a:endParaRPr lang="ru-RU"/>
                    </a:p>
                  </a:txBody>
                  <a:tcPr/>
                </a:tc>
                <a:tc>
                  <a:txBody>
                    <a:bodyPr/>
                    <a:lstStyle/>
                    <a:p>
                      <a:pPr algn="ctr" fontAlgn="ctr"/>
                      <a:r>
                        <a:rPr lang="en-US" sz="1100" b="0" i="0" u="none" strike="noStrike" dirty="0">
                          <a:solidFill>
                            <a:srgbClr val="000000"/>
                          </a:solidFill>
                          <a:effectLst/>
                          <a:latin typeface="Calibri"/>
                        </a:rPr>
                        <a:t>blocked)</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D8E4BC"/>
                    </a:solidFill>
                  </a:tcPr>
                </a:tc>
                <a:extLst>
                  <a:ext uri="{0D108BD9-81ED-4DB2-BD59-A6C34878D82A}">
                    <a16:rowId xmlns:a16="http://schemas.microsoft.com/office/drawing/2014/main" val="10008"/>
                  </a:ext>
                </a:extLst>
              </a:tr>
              <a:tr h="424342">
                <a:tc>
                  <a:txBody>
                    <a:bodyPr/>
                    <a:lstStyle/>
                    <a:p>
                      <a:pPr algn="ctr" fontAlgn="ctr"/>
                      <a:r>
                        <a:rPr lang="ru-RU" sz="1100" b="1" i="0" u="none" strike="noStrike" dirty="0">
                          <a:solidFill>
                            <a:srgbClr val="000000"/>
                          </a:solidFill>
                          <a:effectLst/>
                          <a:latin typeface="Calibri"/>
                        </a:rPr>
                        <a:t>1</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E4BC"/>
                    </a:solidFill>
                  </a:tcPr>
                </a:tc>
                <a:tc gridSpan="2">
                  <a:txBody>
                    <a:bodyPr/>
                    <a:lstStyle/>
                    <a:p>
                      <a:pPr algn="ctr" fontAlgn="ctr"/>
                      <a:r>
                        <a:rPr lang="ru-RU" sz="1100" b="0" i="0" u="none" strike="noStrike" dirty="0">
                          <a:solidFill>
                            <a:srgbClr val="000000"/>
                          </a:solidFill>
                          <a:effectLst/>
                          <a:latin typeface="Calibri"/>
                        </a:rPr>
                        <a:t>Действие1, которое необходимо выполнить в системе</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ru-RU"/>
                    </a:p>
                  </a:txBody>
                  <a:tcPr/>
                </a:tc>
                <a:tc>
                  <a:txBody>
                    <a:bodyPr/>
                    <a:lstStyle/>
                    <a:p>
                      <a:pPr algn="ctr" fontAlgn="ctr"/>
                      <a:r>
                        <a:rPr lang="ru-RU" sz="1100" b="0" i="0" u="none" strike="noStrike" dirty="0">
                          <a:solidFill>
                            <a:srgbClr val="000000"/>
                          </a:solidFill>
                          <a:effectLst/>
                          <a:latin typeface="Calibri"/>
                        </a:rPr>
                        <a:t>Ожидаемый Результат1</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ctr"/>
                      <a:r>
                        <a:rPr lang="ru-RU" sz="1300" b="0" i="0" u="none" strike="noStrike" dirty="0">
                          <a:solidFill>
                            <a:srgbClr val="000000"/>
                          </a:solidFill>
                          <a:effectLst/>
                          <a:latin typeface="Arial"/>
                        </a:rPr>
                        <a:t> </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424342">
                <a:tc>
                  <a:txBody>
                    <a:bodyPr/>
                    <a:lstStyle/>
                    <a:p>
                      <a:pPr algn="ctr" fontAlgn="ctr"/>
                      <a:r>
                        <a:rPr lang="ru-RU" sz="1100" b="1" i="0" u="none" strike="noStrike" dirty="0">
                          <a:solidFill>
                            <a:srgbClr val="000000"/>
                          </a:solidFill>
                          <a:effectLst/>
                          <a:latin typeface="Calibri"/>
                        </a:rPr>
                        <a:t> 2</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E4BC"/>
                    </a:solidFill>
                  </a:tcPr>
                </a:tc>
                <a:tc gridSpan="2">
                  <a:txBody>
                    <a:bodyPr/>
                    <a:lstStyle/>
                    <a:p>
                      <a:pPr algn="ctr" fontAlgn="ctr"/>
                      <a:r>
                        <a:rPr lang="ru-RU" sz="1100" b="0" i="0" u="none" strike="noStrike" dirty="0">
                          <a:solidFill>
                            <a:srgbClr val="000000"/>
                          </a:solidFill>
                          <a:effectLst/>
                          <a:latin typeface="Calibri"/>
                        </a:rPr>
                        <a:t>Действие2, которое необходимо выполнить в системе</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DE"/>
                    </a:solidFill>
                  </a:tcPr>
                </a:tc>
                <a:tc hMerge="1">
                  <a:txBody>
                    <a:bodyPr/>
                    <a:lstStyle/>
                    <a:p>
                      <a:endParaRPr lang="ru-RU"/>
                    </a:p>
                  </a:txBody>
                  <a:tcPr/>
                </a:tc>
                <a:tc>
                  <a:txBody>
                    <a:bodyPr/>
                    <a:lstStyle/>
                    <a:p>
                      <a:pPr algn="ctr" fontAlgn="ctr"/>
                      <a:r>
                        <a:rPr lang="ru-RU" sz="800" b="0" i="0" u="none" strike="noStrike" dirty="0">
                          <a:solidFill>
                            <a:srgbClr val="000000"/>
                          </a:solidFill>
                          <a:effectLst/>
                          <a:latin typeface="Calibri"/>
                        </a:rPr>
                        <a:t> </a:t>
                      </a:r>
                      <a:r>
                        <a:rPr lang="ru-RU" sz="1100" b="0" i="0" u="none" strike="noStrike" dirty="0">
                          <a:solidFill>
                            <a:srgbClr val="000000"/>
                          </a:solidFill>
                          <a:effectLst/>
                          <a:latin typeface="Calibri"/>
                        </a:rPr>
                        <a:t>Ожидаемый Результат2</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DE"/>
                    </a:solidFill>
                  </a:tcPr>
                </a:tc>
                <a:tc>
                  <a:txBody>
                    <a:bodyPr/>
                    <a:lstStyle/>
                    <a:p>
                      <a:pPr algn="ctr" fontAlgn="ctr"/>
                      <a:r>
                        <a:rPr lang="ru-RU" sz="1300" b="0" i="0" u="none" strike="noStrike" dirty="0">
                          <a:solidFill>
                            <a:srgbClr val="000000"/>
                          </a:solidFill>
                          <a:effectLst/>
                          <a:latin typeface="Arial"/>
                        </a:rPr>
                        <a:t> </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DE"/>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936007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1143000"/>
          </a:xfrm>
        </p:spPr>
        <p:txBody>
          <a:bodyPr>
            <a:normAutofit/>
          </a:bodyPr>
          <a:lstStyle/>
          <a:p>
            <a:r>
              <a:rPr lang="en-US" sz="3200" b="1" dirty="0"/>
              <a:t>2</a:t>
            </a:r>
            <a:r>
              <a:rPr lang="ru-RU" sz="3200" b="1" dirty="0"/>
              <a:t>. Как написать хороший тест кейс</a:t>
            </a:r>
            <a:endParaRPr lang="ru-RU" sz="3200" b="1" dirty="0">
              <a:solidFill>
                <a:srgbClr val="000000"/>
              </a:solidFill>
            </a:endParaRPr>
          </a:p>
        </p:txBody>
      </p:sp>
      <p:sp>
        <p:nvSpPr>
          <p:cNvPr id="3" name="Объект 2"/>
          <p:cNvSpPr>
            <a:spLocks noGrp="1"/>
          </p:cNvSpPr>
          <p:nvPr>
            <p:ph idx="1"/>
          </p:nvPr>
        </p:nvSpPr>
        <p:spPr>
          <a:xfrm>
            <a:off x="827584" y="1268760"/>
            <a:ext cx="8229600" cy="5400600"/>
          </a:xfrm>
        </p:spPr>
        <p:txBody>
          <a:bodyPr>
            <a:normAutofit/>
          </a:bodyPr>
          <a:lstStyle/>
          <a:p>
            <a:pPr marL="0" indent="0">
              <a:buNone/>
            </a:pPr>
            <a:r>
              <a:rPr lang="en-US" dirty="0">
                <a:solidFill>
                  <a:srgbClr val="000000"/>
                </a:solidFill>
              </a:rPr>
              <a:t> </a:t>
            </a:r>
          </a:p>
        </p:txBody>
      </p:sp>
      <p:sp>
        <p:nvSpPr>
          <p:cNvPr id="5" name="Номер слайда 4"/>
          <p:cNvSpPr>
            <a:spLocks noGrp="1"/>
          </p:cNvSpPr>
          <p:nvPr>
            <p:ph type="sldNum" sz="quarter" idx="12"/>
          </p:nvPr>
        </p:nvSpPr>
        <p:spPr/>
        <p:txBody>
          <a:bodyPr/>
          <a:lstStyle/>
          <a:p>
            <a:fld id="{7EA40603-FB99-4BDD-9E7F-AFB0ECD5D908}" type="slidenum">
              <a:rPr lang="ru-RU" smtClean="0"/>
              <a:t>22</a:t>
            </a:fld>
            <a:endParaRPr lang="ru-RU" dirty="0"/>
          </a:p>
        </p:txBody>
      </p:sp>
      <p:sp>
        <p:nvSpPr>
          <p:cNvPr id="7" name="Прямоугольник 6"/>
          <p:cNvSpPr/>
          <p:nvPr/>
        </p:nvSpPr>
        <p:spPr>
          <a:xfrm>
            <a:off x="1619672" y="1052736"/>
            <a:ext cx="6083592" cy="400110"/>
          </a:xfrm>
          <a:prstGeom prst="rect">
            <a:avLst/>
          </a:prstGeom>
        </p:spPr>
        <p:txBody>
          <a:bodyPr wrap="none">
            <a:spAutoFit/>
          </a:bodyPr>
          <a:lstStyle/>
          <a:p>
            <a:pPr algn="ctr"/>
            <a:r>
              <a:rPr lang="ru-RU" sz="2000" b="1" dirty="0"/>
              <a:t>Превращаем </a:t>
            </a:r>
            <a:r>
              <a:rPr lang="en-US" sz="2000" b="1" dirty="0"/>
              <a:t>Test Case </a:t>
            </a:r>
            <a:r>
              <a:rPr lang="ru-RU" sz="2000" b="1" dirty="0"/>
              <a:t>в </a:t>
            </a:r>
            <a:r>
              <a:rPr lang="en-US" sz="2000" b="1" dirty="0"/>
              <a:t>Test Execution Report</a:t>
            </a:r>
            <a:endParaRPr lang="ru-RU" sz="2000" b="1" dirty="0"/>
          </a:p>
        </p:txBody>
      </p:sp>
      <p:graphicFrame>
        <p:nvGraphicFramePr>
          <p:cNvPr id="4" name="Таблица 3"/>
          <p:cNvGraphicFramePr>
            <a:graphicFrameLocks noGrp="1"/>
          </p:cNvGraphicFramePr>
          <p:nvPr>
            <p:extLst>
              <p:ext uri="{D42A27DB-BD31-4B8C-83A1-F6EECF244321}">
                <p14:modId xmlns:p14="http://schemas.microsoft.com/office/powerpoint/2010/main" val="4082601341"/>
              </p:ext>
            </p:extLst>
          </p:nvPr>
        </p:nvGraphicFramePr>
        <p:xfrm>
          <a:off x="827582" y="1506790"/>
          <a:ext cx="7776865" cy="4996777"/>
        </p:xfrm>
        <a:graphic>
          <a:graphicData uri="http://schemas.openxmlformats.org/drawingml/2006/table">
            <a:tbl>
              <a:tblPr firstRow="1" firstCol="1" bandRow="1"/>
              <a:tblGrid>
                <a:gridCol w="1555373">
                  <a:extLst>
                    <a:ext uri="{9D8B030D-6E8A-4147-A177-3AD203B41FA5}">
                      <a16:colId xmlns:a16="http://schemas.microsoft.com/office/drawing/2014/main" val="20000"/>
                    </a:ext>
                  </a:extLst>
                </a:gridCol>
                <a:gridCol w="1555373">
                  <a:extLst>
                    <a:ext uri="{9D8B030D-6E8A-4147-A177-3AD203B41FA5}">
                      <a16:colId xmlns:a16="http://schemas.microsoft.com/office/drawing/2014/main" val="20001"/>
                    </a:ext>
                  </a:extLst>
                </a:gridCol>
                <a:gridCol w="1555373">
                  <a:extLst>
                    <a:ext uri="{9D8B030D-6E8A-4147-A177-3AD203B41FA5}">
                      <a16:colId xmlns:a16="http://schemas.microsoft.com/office/drawing/2014/main" val="20002"/>
                    </a:ext>
                  </a:extLst>
                </a:gridCol>
                <a:gridCol w="1555373">
                  <a:extLst>
                    <a:ext uri="{9D8B030D-6E8A-4147-A177-3AD203B41FA5}">
                      <a16:colId xmlns:a16="http://schemas.microsoft.com/office/drawing/2014/main" val="20003"/>
                    </a:ext>
                  </a:extLst>
                </a:gridCol>
                <a:gridCol w="1555373">
                  <a:extLst>
                    <a:ext uri="{9D8B030D-6E8A-4147-A177-3AD203B41FA5}">
                      <a16:colId xmlns:a16="http://schemas.microsoft.com/office/drawing/2014/main" val="20004"/>
                    </a:ext>
                  </a:extLst>
                </a:gridCol>
              </a:tblGrid>
              <a:tr h="600853">
                <a:tc rowSpan="2" gridSpan="2">
                  <a:txBody>
                    <a:bodyPr/>
                    <a:lstStyle/>
                    <a:p>
                      <a:pPr algn="ctr" fontAlgn="ctr"/>
                      <a:r>
                        <a:rPr lang="en-US" sz="1100" b="1" i="0" u="none" strike="noStrike" dirty="0" err="1">
                          <a:solidFill>
                            <a:srgbClr val="000000"/>
                          </a:solidFill>
                          <a:effectLst/>
                          <a:latin typeface="Calibri"/>
                        </a:rPr>
                        <a:t>PreConditions</a:t>
                      </a:r>
                      <a:r>
                        <a:rPr lang="en-US" sz="1100" b="1" i="0" u="none" strike="noStrike" dirty="0">
                          <a:solidFill>
                            <a:srgbClr val="000000"/>
                          </a:solidFill>
                          <a:effectLst/>
                          <a:latin typeface="Calibri"/>
                        </a:rPr>
                        <a:t> </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8E4BC"/>
                    </a:solidFill>
                  </a:tcPr>
                </a:tc>
                <a:tc rowSpan="2" hMerge="1">
                  <a:txBody>
                    <a:bodyPr/>
                    <a:lstStyle/>
                    <a:p>
                      <a:endParaRPr lang="ru-RU"/>
                    </a:p>
                  </a:txBody>
                  <a:tcPr/>
                </a:tc>
                <a:tc gridSpan="3">
                  <a:txBody>
                    <a:bodyPr/>
                    <a:lstStyle/>
                    <a:p>
                      <a:pPr algn="ctr" fontAlgn="ctr"/>
                      <a:r>
                        <a:rPr lang="ru-RU" sz="1100" b="0" i="0" u="none" strike="noStrike">
                          <a:solidFill>
                            <a:srgbClr val="000000"/>
                          </a:solidFill>
                          <a:effectLst/>
                          <a:latin typeface="Calibri"/>
                        </a:rPr>
                        <a:t>Заполните данную секцию списком действий, которые приводят систему к состоянию, пригодному для проведения основной проверки. </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FFFFFF"/>
                    </a:solidFill>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0"/>
                  </a:ext>
                </a:extLst>
              </a:tr>
              <a:tr h="751066">
                <a:tc gridSpan="2" vMerge="1">
                  <a:txBody>
                    <a:bodyPr/>
                    <a:lstStyle/>
                    <a:p>
                      <a:endParaRPr lang="ru-RU"/>
                    </a:p>
                  </a:txBody>
                  <a:tcPr/>
                </a:tc>
                <a:tc hMerge="1" vMerge="1">
                  <a:txBody>
                    <a:bodyPr/>
                    <a:lstStyle/>
                    <a:p>
                      <a:endParaRPr lang="ru-RU"/>
                    </a:p>
                  </a:txBody>
                  <a:tcPr/>
                </a:tc>
                <a:tc gridSpan="3">
                  <a:txBody>
                    <a:bodyPr/>
                    <a:lstStyle/>
                    <a:p>
                      <a:pPr algn="ctr" fontAlgn="ctr"/>
                      <a:r>
                        <a:rPr lang="ru-RU" sz="1100" b="0" i="0" u="none" strike="noStrike" dirty="0">
                          <a:solidFill>
                            <a:srgbClr val="000000"/>
                          </a:solidFill>
                          <a:effectLst/>
                          <a:latin typeface="Calibri"/>
                        </a:rPr>
                        <a:t>Дополните данную секцию списком условий, выполнение которых говорит о том, что система находится в состоянии, пригодном для проведения основного теста.</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FFFFFF"/>
                    </a:solidFill>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1"/>
                  </a:ext>
                </a:extLst>
              </a:tr>
              <a:tr h="450639">
                <a:tc gridSpan="2">
                  <a:txBody>
                    <a:bodyPr/>
                    <a:lstStyle/>
                    <a:p>
                      <a:pPr algn="ctr" fontAlgn="ctr"/>
                      <a:r>
                        <a:rPr lang="en-US" sz="1100" b="1" i="0" u="none" strike="noStrike">
                          <a:solidFill>
                            <a:srgbClr val="000000"/>
                          </a:solidFill>
                          <a:effectLst/>
                          <a:latin typeface="Calibri"/>
                        </a:rPr>
                        <a:t>Test Case Description </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E4BC"/>
                    </a:solidFill>
                  </a:tcPr>
                </a:tc>
                <a:tc hMerge="1">
                  <a:txBody>
                    <a:bodyPr/>
                    <a:lstStyle/>
                    <a:p>
                      <a:endParaRPr lang="ru-RU"/>
                    </a:p>
                  </a:txBody>
                  <a:tcPr/>
                </a:tc>
                <a:tc gridSpan="3">
                  <a:txBody>
                    <a:bodyPr/>
                    <a:lstStyle/>
                    <a:p>
                      <a:pPr algn="ctr" fontAlgn="ctr"/>
                      <a:r>
                        <a:rPr lang="ru-RU" sz="1100" b="0" i="0" u="none" strike="noStrike">
                          <a:solidFill>
                            <a:srgbClr val="000000"/>
                          </a:solidFill>
                          <a:effectLst/>
                          <a:latin typeface="Calibri"/>
                        </a:rPr>
                        <a:t>В данной секции опишите кратко бизнес – цели,  которые преследует данный тест кейс. </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DE"/>
                    </a:solidFill>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2"/>
                  </a:ext>
                </a:extLst>
              </a:tr>
              <a:tr h="751066">
                <a:tc gridSpan="2">
                  <a:txBody>
                    <a:bodyPr/>
                    <a:lstStyle/>
                    <a:p>
                      <a:pPr algn="ctr" fontAlgn="ctr"/>
                      <a:r>
                        <a:rPr lang="en-US" sz="1100" b="1" i="0" u="none" strike="noStrike" dirty="0" err="1">
                          <a:solidFill>
                            <a:srgbClr val="000000"/>
                          </a:solidFill>
                          <a:effectLst/>
                          <a:latin typeface="Calibri"/>
                        </a:rPr>
                        <a:t>PostConditions</a:t>
                      </a:r>
                      <a:r>
                        <a:rPr lang="en-US" sz="1100" b="1" i="0" u="none" strike="noStrike" dirty="0">
                          <a:solidFill>
                            <a:srgbClr val="000000"/>
                          </a:solidFill>
                          <a:effectLst/>
                          <a:latin typeface="Calibri"/>
                        </a:rPr>
                        <a:t> </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E4BC"/>
                    </a:solidFill>
                  </a:tcPr>
                </a:tc>
                <a:tc hMerge="1">
                  <a:txBody>
                    <a:bodyPr/>
                    <a:lstStyle/>
                    <a:p>
                      <a:endParaRPr lang="ru-RU"/>
                    </a:p>
                  </a:txBody>
                  <a:tcPr/>
                </a:tc>
                <a:tc gridSpan="3">
                  <a:txBody>
                    <a:bodyPr/>
                    <a:lstStyle/>
                    <a:p>
                      <a:pPr algn="ctr" fontAlgn="ctr"/>
                      <a:r>
                        <a:rPr lang="ru-RU" sz="1100" b="0" i="0" u="none" strike="noStrike" dirty="0">
                          <a:solidFill>
                            <a:srgbClr val="000000"/>
                          </a:solidFill>
                          <a:effectLst/>
                          <a:latin typeface="Calibri"/>
                        </a:rPr>
                        <a:t>Заполните данную секцию списком действий, переводящих систему в первоначальное состояние (состояние до проведения теста - </a:t>
                      </a:r>
                      <a:r>
                        <a:rPr lang="ru-RU" sz="1100" b="0" i="0" u="none" strike="noStrike" dirty="0" err="1">
                          <a:solidFill>
                            <a:srgbClr val="000000"/>
                          </a:solidFill>
                          <a:effectLst/>
                          <a:latin typeface="Calibri"/>
                        </a:rPr>
                        <a:t>initial</a:t>
                      </a:r>
                      <a:r>
                        <a:rPr lang="ru-RU" sz="1100" b="0" i="0" u="none" strike="noStrike" dirty="0">
                          <a:solidFill>
                            <a:srgbClr val="000000"/>
                          </a:solidFill>
                          <a:effectLst/>
                          <a:latin typeface="Calibri"/>
                        </a:rPr>
                        <a:t> </a:t>
                      </a:r>
                      <a:r>
                        <a:rPr lang="ru-RU" sz="1100" b="0" i="0" u="none" strike="noStrike" dirty="0" err="1">
                          <a:solidFill>
                            <a:srgbClr val="000000"/>
                          </a:solidFill>
                          <a:effectLst/>
                          <a:latin typeface="Calibri"/>
                        </a:rPr>
                        <a:t>state</a:t>
                      </a:r>
                      <a:r>
                        <a:rPr lang="ru-RU" sz="1100" b="0" i="0" u="none" strike="noStrike" dirty="0">
                          <a:solidFill>
                            <a:srgbClr val="000000"/>
                          </a:solidFill>
                          <a:effectLst/>
                          <a:latin typeface="Calibri"/>
                        </a:rPr>
                        <a:t>)</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3"/>
                  </a:ext>
                </a:extLst>
              </a:tr>
              <a:tr h="160227">
                <a:tc gridSpan="5">
                  <a:txBody>
                    <a:bodyPr/>
                    <a:lstStyle/>
                    <a:p>
                      <a:pPr algn="ctr" fontAlgn="ctr"/>
                      <a:r>
                        <a:rPr lang="en-US" sz="1100" b="1" i="0" u="none" strike="noStrike">
                          <a:solidFill>
                            <a:srgbClr val="000000"/>
                          </a:solidFill>
                          <a:effectLst/>
                          <a:latin typeface="Calibri"/>
                        </a:rPr>
                        <a:t>Test data</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E4BC"/>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4"/>
                  </a:ext>
                </a:extLst>
              </a:tr>
              <a:tr h="751066">
                <a:tc gridSpan="5">
                  <a:txBody>
                    <a:bodyPr/>
                    <a:lstStyle/>
                    <a:p>
                      <a:pPr algn="ctr" fontAlgn="ctr"/>
                      <a:r>
                        <a:rPr lang="ru-RU" sz="1100" b="0" i="0" u="none" strike="noStrike" dirty="0">
                          <a:solidFill>
                            <a:srgbClr val="000000"/>
                          </a:solidFill>
                          <a:effectLst/>
                          <a:latin typeface="Calibri"/>
                        </a:rPr>
                        <a:t>Внесите в данную секцию информацию о тестовых данных, которые будут использоваться для проведения теста. Данные должны храниться в одном или нескольких файлах. Используйте технологию OLE (</a:t>
                      </a:r>
                      <a:r>
                        <a:rPr lang="ru-RU" sz="1100" b="0" i="0" u="none" strike="noStrike" dirty="0" err="1">
                          <a:solidFill>
                            <a:srgbClr val="000000"/>
                          </a:solidFill>
                          <a:effectLst/>
                          <a:latin typeface="Calibri"/>
                        </a:rPr>
                        <a:t>Object</a:t>
                      </a:r>
                      <a:r>
                        <a:rPr lang="ru-RU" sz="1100" b="0" i="0" u="none" strike="noStrike" dirty="0">
                          <a:solidFill>
                            <a:srgbClr val="000000"/>
                          </a:solidFill>
                          <a:effectLst/>
                          <a:latin typeface="Calibri"/>
                        </a:rPr>
                        <a:t> </a:t>
                      </a:r>
                      <a:r>
                        <a:rPr lang="ru-RU" sz="1100" b="0" i="0" u="none" strike="noStrike" dirty="0" err="1">
                          <a:solidFill>
                            <a:srgbClr val="000000"/>
                          </a:solidFill>
                          <a:effectLst/>
                          <a:latin typeface="Calibri"/>
                        </a:rPr>
                        <a:t>Link</a:t>
                      </a:r>
                      <a:r>
                        <a:rPr lang="ru-RU" sz="1100" b="0" i="0" u="none" strike="noStrike" dirty="0">
                          <a:solidFill>
                            <a:srgbClr val="000000"/>
                          </a:solidFill>
                          <a:effectLst/>
                          <a:latin typeface="Calibri"/>
                        </a:rPr>
                        <a:t> </a:t>
                      </a:r>
                      <a:r>
                        <a:rPr lang="ru-RU" sz="1100" b="0" i="0" u="none" strike="noStrike" dirty="0" err="1">
                          <a:solidFill>
                            <a:srgbClr val="000000"/>
                          </a:solidFill>
                          <a:effectLst/>
                          <a:latin typeface="Calibri"/>
                        </a:rPr>
                        <a:t>and</a:t>
                      </a:r>
                      <a:r>
                        <a:rPr lang="ru-RU" sz="1100" b="0" i="0" u="none" strike="noStrike" dirty="0">
                          <a:solidFill>
                            <a:srgbClr val="000000"/>
                          </a:solidFill>
                          <a:effectLst/>
                          <a:latin typeface="Calibri"/>
                        </a:rPr>
                        <a:t> </a:t>
                      </a:r>
                      <a:r>
                        <a:rPr lang="ru-RU" sz="1100" b="0" i="0" u="none" strike="noStrike" dirty="0" err="1">
                          <a:solidFill>
                            <a:srgbClr val="000000"/>
                          </a:solidFill>
                          <a:effectLst/>
                          <a:latin typeface="Calibri"/>
                        </a:rPr>
                        <a:t>Embedding</a:t>
                      </a:r>
                      <a:r>
                        <a:rPr lang="ru-RU" sz="1100" b="0" i="0" u="none" strike="noStrike" dirty="0">
                          <a:solidFill>
                            <a:srgbClr val="000000"/>
                          </a:solidFill>
                          <a:effectLst/>
                          <a:latin typeface="Calibri"/>
                        </a:rPr>
                        <a:t>) для вставки </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5"/>
                  </a:ext>
                </a:extLst>
              </a:tr>
              <a:tr h="159752">
                <a:tc rowSpan="3">
                  <a:txBody>
                    <a:bodyPr/>
                    <a:lstStyle/>
                    <a:p>
                      <a:pPr algn="l" fontAlgn="ctr"/>
                      <a:r>
                        <a:rPr lang="ru-RU" sz="1100" b="1" i="0" u="none" strike="noStrike">
                          <a:solidFill>
                            <a:srgbClr val="000000"/>
                          </a:solidFill>
                          <a:effectLst/>
                          <a:latin typeface="Calibri"/>
                        </a:rPr>
                        <a:t>#</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E4BC"/>
                    </a:solidFill>
                  </a:tcPr>
                </a:tc>
                <a:tc rowSpan="3" gridSpan="2">
                  <a:txBody>
                    <a:bodyPr/>
                    <a:lstStyle/>
                    <a:p>
                      <a:pPr algn="ctr" fontAlgn="ctr"/>
                      <a:r>
                        <a:rPr lang="en-US" sz="1100" b="0" i="0" u="none" strike="noStrike" dirty="0">
                          <a:solidFill>
                            <a:srgbClr val="000000"/>
                          </a:solidFill>
                          <a:effectLst/>
                          <a:latin typeface="Calibri"/>
                        </a:rPr>
                        <a:t>Action</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E4BC"/>
                    </a:solidFill>
                  </a:tcPr>
                </a:tc>
                <a:tc rowSpan="3" hMerge="1">
                  <a:txBody>
                    <a:bodyPr/>
                    <a:lstStyle/>
                    <a:p>
                      <a:endParaRPr lang="ru-RU"/>
                    </a:p>
                  </a:txBody>
                  <a:tcPr/>
                </a:tc>
                <a:tc rowSpan="3">
                  <a:txBody>
                    <a:bodyPr/>
                    <a:lstStyle/>
                    <a:p>
                      <a:pPr algn="ctr" fontAlgn="ctr"/>
                      <a:r>
                        <a:rPr lang="en-US" sz="1100" b="0" i="0" u="none" strike="noStrike" dirty="0">
                          <a:solidFill>
                            <a:srgbClr val="000000"/>
                          </a:solidFill>
                          <a:effectLst/>
                          <a:latin typeface="Calibri"/>
                        </a:rPr>
                        <a:t>Expected Result</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E4BC"/>
                    </a:solidFill>
                  </a:tcPr>
                </a:tc>
                <a:tc>
                  <a:txBody>
                    <a:bodyPr/>
                    <a:lstStyle/>
                    <a:p>
                      <a:pPr algn="ctr" fontAlgn="ctr"/>
                      <a:r>
                        <a:rPr lang="en-US" sz="1100" b="0" i="0" u="none" strike="noStrike">
                          <a:solidFill>
                            <a:srgbClr val="000000"/>
                          </a:solidFill>
                          <a:effectLst/>
                          <a:latin typeface="Calibri"/>
                        </a:rPr>
                        <a:t>Test Result</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8E4BC"/>
                    </a:solidFill>
                  </a:tcPr>
                </a:tc>
                <a:extLst>
                  <a:ext uri="{0D108BD9-81ED-4DB2-BD59-A6C34878D82A}">
                    <a16:rowId xmlns:a16="http://schemas.microsoft.com/office/drawing/2014/main" val="10006"/>
                  </a:ext>
                </a:extLst>
              </a:tr>
              <a:tr h="300426">
                <a:tc vMerge="1">
                  <a:txBody>
                    <a:bodyPr/>
                    <a:lstStyle/>
                    <a:p>
                      <a:endParaRPr lang="ru-RU"/>
                    </a:p>
                  </a:txBody>
                  <a:tcPr/>
                </a:tc>
                <a:tc gridSpan="2" vMerge="1">
                  <a:txBody>
                    <a:bodyPr/>
                    <a:lstStyle/>
                    <a:p>
                      <a:endParaRPr lang="ru-RU"/>
                    </a:p>
                  </a:txBody>
                  <a:tcPr/>
                </a:tc>
                <a:tc hMerge="1" vMerge="1">
                  <a:txBody>
                    <a:bodyPr/>
                    <a:lstStyle/>
                    <a:p>
                      <a:endParaRPr lang="ru-RU"/>
                    </a:p>
                  </a:txBody>
                  <a:tcPr/>
                </a:tc>
                <a:tc vMerge="1">
                  <a:txBody>
                    <a:bodyPr/>
                    <a:lstStyle/>
                    <a:p>
                      <a:endParaRPr lang="ru-RU"/>
                    </a:p>
                  </a:txBody>
                  <a:tcPr/>
                </a:tc>
                <a:tc>
                  <a:txBody>
                    <a:bodyPr/>
                    <a:lstStyle/>
                    <a:p>
                      <a:pPr algn="ctr" fontAlgn="ctr"/>
                      <a:r>
                        <a:rPr lang="en-US" sz="1100" b="0" i="0" u="none" strike="noStrike">
                          <a:solidFill>
                            <a:srgbClr val="000000"/>
                          </a:solidFill>
                          <a:effectLst/>
                          <a:latin typeface="Calibri"/>
                        </a:rPr>
                        <a:t>(passed/failed/</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D8E4BC"/>
                    </a:solidFill>
                  </a:tcPr>
                </a:tc>
                <a:extLst>
                  <a:ext uri="{0D108BD9-81ED-4DB2-BD59-A6C34878D82A}">
                    <a16:rowId xmlns:a16="http://schemas.microsoft.com/office/drawing/2014/main" val="10007"/>
                  </a:ext>
                </a:extLst>
              </a:tr>
              <a:tr h="160227">
                <a:tc vMerge="1">
                  <a:txBody>
                    <a:bodyPr/>
                    <a:lstStyle/>
                    <a:p>
                      <a:endParaRPr lang="ru-RU"/>
                    </a:p>
                  </a:txBody>
                  <a:tcPr/>
                </a:tc>
                <a:tc gridSpan="2" vMerge="1">
                  <a:txBody>
                    <a:bodyPr/>
                    <a:lstStyle/>
                    <a:p>
                      <a:endParaRPr lang="ru-RU"/>
                    </a:p>
                  </a:txBody>
                  <a:tcPr/>
                </a:tc>
                <a:tc hMerge="1" vMerge="1">
                  <a:txBody>
                    <a:bodyPr/>
                    <a:lstStyle/>
                    <a:p>
                      <a:endParaRPr lang="ru-RU"/>
                    </a:p>
                  </a:txBody>
                  <a:tcPr/>
                </a:tc>
                <a:tc vMerge="1">
                  <a:txBody>
                    <a:bodyPr/>
                    <a:lstStyle/>
                    <a:p>
                      <a:endParaRPr lang="ru-RU"/>
                    </a:p>
                  </a:txBody>
                  <a:tcPr/>
                </a:tc>
                <a:tc>
                  <a:txBody>
                    <a:bodyPr/>
                    <a:lstStyle/>
                    <a:p>
                      <a:pPr algn="ctr" fontAlgn="ctr"/>
                      <a:r>
                        <a:rPr lang="en-US" sz="1100" b="0" i="0" u="none" strike="noStrike" dirty="0">
                          <a:solidFill>
                            <a:srgbClr val="000000"/>
                          </a:solidFill>
                          <a:effectLst/>
                          <a:latin typeface="Calibri"/>
                        </a:rPr>
                        <a:t>blocked)</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D8E4BC"/>
                    </a:solidFill>
                  </a:tcPr>
                </a:tc>
                <a:extLst>
                  <a:ext uri="{0D108BD9-81ED-4DB2-BD59-A6C34878D82A}">
                    <a16:rowId xmlns:a16="http://schemas.microsoft.com/office/drawing/2014/main" val="10008"/>
                  </a:ext>
                </a:extLst>
              </a:tr>
              <a:tr h="430611">
                <a:tc>
                  <a:txBody>
                    <a:bodyPr/>
                    <a:lstStyle/>
                    <a:p>
                      <a:pPr algn="l" fontAlgn="ctr"/>
                      <a:r>
                        <a:rPr lang="ru-RU" sz="1100" b="1" i="0" u="none" strike="noStrike">
                          <a:solidFill>
                            <a:srgbClr val="000000"/>
                          </a:solidFill>
                          <a:effectLst/>
                          <a:latin typeface="Calibri"/>
                        </a:rPr>
                        <a:t>1</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E4BC"/>
                    </a:solidFill>
                  </a:tcPr>
                </a:tc>
                <a:tc gridSpan="2">
                  <a:txBody>
                    <a:bodyPr/>
                    <a:lstStyle/>
                    <a:p>
                      <a:pPr algn="ctr" fontAlgn="ctr"/>
                      <a:r>
                        <a:rPr lang="ru-RU" sz="1100" b="0" i="0" u="none" strike="noStrike" dirty="0">
                          <a:solidFill>
                            <a:srgbClr val="000000"/>
                          </a:solidFill>
                          <a:effectLst/>
                          <a:latin typeface="Calibri"/>
                        </a:rPr>
                        <a:t>Действие1, которое необходимо выполнить в системе</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ru-RU"/>
                    </a:p>
                  </a:txBody>
                  <a:tcPr/>
                </a:tc>
                <a:tc>
                  <a:txBody>
                    <a:bodyPr/>
                    <a:lstStyle/>
                    <a:p>
                      <a:pPr algn="ctr" fontAlgn="ctr"/>
                      <a:r>
                        <a:rPr lang="ru-RU" sz="1100" b="0" i="0" u="none" strike="noStrike" dirty="0">
                          <a:solidFill>
                            <a:srgbClr val="000000"/>
                          </a:solidFill>
                          <a:effectLst/>
                          <a:latin typeface="Calibri"/>
                        </a:rPr>
                        <a:t>Ожидаемый Результат1</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ctr"/>
                      <a:r>
                        <a:rPr lang="en-US" sz="1100" b="0" i="0" u="none" strike="noStrike" dirty="0">
                          <a:solidFill>
                            <a:srgbClr val="000000"/>
                          </a:solidFill>
                          <a:effectLst/>
                          <a:latin typeface="Calibri"/>
                        </a:rPr>
                        <a:t>Passed</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430611">
                <a:tc>
                  <a:txBody>
                    <a:bodyPr/>
                    <a:lstStyle/>
                    <a:p>
                      <a:pPr algn="l" fontAlgn="ctr"/>
                      <a:r>
                        <a:rPr lang="ru-RU" sz="1100" b="1" i="0" u="none" strike="noStrike" dirty="0">
                          <a:solidFill>
                            <a:srgbClr val="000000"/>
                          </a:solidFill>
                          <a:effectLst/>
                          <a:latin typeface="Calibri"/>
                        </a:rPr>
                        <a:t> 2</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E4BC"/>
                    </a:solidFill>
                  </a:tcPr>
                </a:tc>
                <a:tc gridSpan="2">
                  <a:txBody>
                    <a:bodyPr/>
                    <a:lstStyle/>
                    <a:p>
                      <a:pPr algn="ctr" fontAlgn="ctr"/>
                      <a:r>
                        <a:rPr lang="ru-RU" sz="1100" b="0" i="0" u="none" strike="noStrike" dirty="0">
                          <a:solidFill>
                            <a:srgbClr val="000000"/>
                          </a:solidFill>
                          <a:effectLst/>
                          <a:latin typeface="Calibri"/>
                        </a:rPr>
                        <a:t>Действие2, которое необходимо выполнить в системе</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DE"/>
                    </a:solidFill>
                  </a:tcPr>
                </a:tc>
                <a:tc hMerge="1">
                  <a:txBody>
                    <a:bodyPr/>
                    <a:lstStyle/>
                    <a:p>
                      <a:endParaRPr lang="ru-RU"/>
                    </a:p>
                  </a:txBody>
                  <a:tcPr/>
                </a:tc>
                <a:tc>
                  <a:txBody>
                    <a:bodyPr/>
                    <a:lstStyle/>
                    <a:p>
                      <a:pPr algn="ctr" fontAlgn="ctr"/>
                      <a:r>
                        <a:rPr lang="ru-RU" sz="800" b="0" i="0" u="none" strike="noStrike" dirty="0">
                          <a:solidFill>
                            <a:srgbClr val="000000"/>
                          </a:solidFill>
                          <a:effectLst/>
                          <a:latin typeface="Calibri"/>
                        </a:rPr>
                        <a:t> </a:t>
                      </a:r>
                      <a:r>
                        <a:rPr lang="ru-RU" sz="1100" b="0" i="0" u="none" strike="noStrike" dirty="0">
                          <a:solidFill>
                            <a:srgbClr val="000000"/>
                          </a:solidFill>
                          <a:effectLst/>
                          <a:latin typeface="Calibri"/>
                        </a:rPr>
                        <a:t>Ожидаемый Результат2</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DE"/>
                    </a:solidFill>
                  </a:tcPr>
                </a:tc>
                <a:tc>
                  <a:txBody>
                    <a:bodyPr/>
                    <a:lstStyle/>
                    <a:p>
                      <a:pPr algn="ctr" fontAlgn="ctr"/>
                      <a:r>
                        <a:rPr lang="en-US" sz="1100" b="0" i="0" u="none" strike="noStrike" dirty="0">
                          <a:solidFill>
                            <a:srgbClr val="000000"/>
                          </a:solidFill>
                          <a:effectLst/>
                          <a:latin typeface="Calibri"/>
                        </a:rPr>
                        <a:t>Passed</a:t>
                      </a:r>
                    </a:p>
                  </a:txBody>
                  <a:tcPr marL="9173" marR="9173" marT="917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DE"/>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654491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1143000"/>
          </a:xfrm>
        </p:spPr>
        <p:txBody>
          <a:bodyPr>
            <a:normAutofit/>
          </a:bodyPr>
          <a:lstStyle/>
          <a:p>
            <a:r>
              <a:rPr lang="en-US" sz="3200" b="1" dirty="0"/>
              <a:t>2</a:t>
            </a:r>
            <a:r>
              <a:rPr lang="ru-RU" sz="3200" b="1" dirty="0"/>
              <a:t>. Как написать хороший тест кейс</a:t>
            </a:r>
            <a:endParaRPr lang="ru-RU" sz="3200" b="1" dirty="0">
              <a:solidFill>
                <a:srgbClr val="000000"/>
              </a:solidFill>
            </a:endParaRPr>
          </a:p>
        </p:txBody>
      </p:sp>
      <p:sp>
        <p:nvSpPr>
          <p:cNvPr id="3" name="Объект 2"/>
          <p:cNvSpPr>
            <a:spLocks noGrp="1"/>
          </p:cNvSpPr>
          <p:nvPr>
            <p:ph idx="1"/>
          </p:nvPr>
        </p:nvSpPr>
        <p:spPr>
          <a:xfrm>
            <a:off x="827584" y="1268760"/>
            <a:ext cx="8229600" cy="5472608"/>
          </a:xfrm>
        </p:spPr>
        <p:txBody>
          <a:bodyPr>
            <a:normAutofit/>
          </a:bodyPr>
          <a:lstStyle/>
          <a:p>
            <a:pPr marL="0" indent="0">
              <a:buNone/>
            </a:pPr>
            <a:endParaRPr lang="en-US" dirty="0">
              <a:solidFill>
                <a:srgbClr val="000000"/>
              </a:solidFill>
            </a:endParaRPr>
          </a:p>
          <a:p>
            <a:pPr marL="0" indent="0">
              <a:buNone/>
            </a:pPr>
            <a:endParaRPr lang="en-US" dirty="0">
              <a:solidFill>
                <a:srgbClr val="000000"/>
              </a:solidFill>
            </a:endParaRPr>
          </a:p>
          <a:p>
            <a:pPr marL="0" indent="0">
              <a:buNone/>
            </a:pPr>
            <a:endParaRPr lang="en-US" dirty="0">
              <a:solidFill>
                <a:srgbClr val="000000"/>
              </a:solidFill>
            </a:endParaRPr>
          </a:p>
          <a:p>
            <a:pPr marL="0" indent="0">
              <a:buNone/>
            </a:pPr>
            <a:endParaRPr lang="en-US" dirty="0">
              <a:solidFill>
                <a:srgbClr val="000000"/>
              </a:solidFill>
            </a:endParaRPr>
          </a:p>
          <a:p>
            <a:pPr marL="0" indent="0">
              <a:buNone/>
            </a:pPr>
            <a:endParaRPr lang="en-US" dirty="0">
              <a:solidFill>
                <a:srgbClr val="000000"/>
              </a:solidFill>
            </a:endParaRPr>
          </a:p>
          <a:p>
            <a:pPr marL="0" indent="0">
              <a:buNone/>
            </a:pPr>
            <a:endParaRPr lang="en-US" dirty="0">
              <a:solidFill>
                <a:srgbClr val="000000"/>
              </a:solidFill>
            </a:endParaRPr>
          </a:p>
          <a:p>
            <a:pPr marL="0" indent="0">
              <a:buNone/>
            </a:pPr>
            <a:endParaRPr lang="en-US" dirty="0">
              <a:solidFill>
                <a:srgbClr val="000000"/>
              </a:solidFill>
            </a:endParaRPr>
          </a:p>
          <a:p>
            <a:pPr marL="0" indent="0">
              <a:buNone/>
            </a:pPr>
            <a:endParaRPr lang="en-US" dirty="0">
              <a:solidFill>
                <a:srgbClr val="000000"/>
              </a:solidFill>
            </a:endParaRPr>
          </a:p>
        </p:txBody>
      </p:sp>
      <p:sp>
        <p:nvSpPr>
          <p:cNvPr id="5" name="Номер слайда 4"/>
          <p:cNvSpPr>
            <a:spLocks noGrp="1"/>
          </p:cNvSpPr>
          <p:nvPr>
            <p:ph type="sldNum" sz="quarter" idx="12"/>
          </p:nvPr>
        </p:nvSpPr>
        <p:spPr/>
        <p:txBody>
          <a:bodyPr/>
          <a:lstStyle/>
          <a:p>
            <a:fld id="{7EA40603-FB99-4BDD-9E7F-AFB0ECD5D908}" type="slidenum">
              <a:rPr lang="ru-RU" smtClean="0"/>
              <a:t>23</a:t>
            </a:fld>
            <a:endParaRPr lang="ru-RU" dirty="0"/>
          </a:p>
        </p:txBody>
      </p:sp>
      <p:sp>
        <p:nvSpPr>
          <p:cNvPr id="7" name="Прямоугольник 6"/>
          <p:cNvSpPr/>
          <p:nvPr/>
        </p:nvSpPr>
        <p:spPr>
          <a:xfrm>
            <a:off x="755576" y="836712"/>
            <a:ext cx="8280920" cy="1107996"/>
          </a:xfrm>
          <a:prstGeom prst="rect">
            <a:avLst/>
          </a:prstGeom>
        </p:spPr>
        <p:txBody>
          <a:bodyPr wrap="square">
            <a:spAutoFit/>
          </a:bodyPr>
          <a:lstStyle/>
          <a:p>
            <a:endParaRPr lang="en-US" sz="1500" b="1" i="1" dirty="0"/>
          </a:p>
          <a:p>
            <a:r>
              <a:rPr lang="ru-RU" sz="1700" b="1" i="1" dirty="0"/>
              <a:t>Пример:</a:t>
            </a:r>
            <a:endParaRPr lang="en-US" sz="1700" b="1" i="1" dirty="0"/>
          </a:p>
          <a:p>
            <a:r>
              <a:rPr lang="en-US" sz="1700" b="1" dirty="0"/>
              <a:t>TC # 34 – 3.4.5 Game Purchase and Basket - Check if purchased game appeared in My Account section</a:t>
            </a:r>
            <a:endParaRPr lang="ru-RU" sz="1700" b="1" dirty="0"/>
          </a:p>
        </p:txBody>
      </p:sp>
      <p:graphicFrame>
        <p:nvGraphicFramePr>
          <p:cNvPr id="9" name="Таблица 8"/>
          <p:cNvGraphicFramePr>
            <a:graphicFrameLocks noGrp="1"/>
          </p:cNvGraphicFramePr>
          <p:nvPr>
            <p:extLst>
              <p:ext uri="{D42A27DB-BD31-4B8C-83A1-F6EECF244321}">
                <p14:modId xmlns:p14="http://schemas.microsoft.com/office/powerpoint/2010/main" val="24937816"/>
              </p:ext>
            </p:extLst>
          </p:nvPr>
        </p:nvGraphicFramePr>
        <p:xfrm>
          <a:off x="755579" y="1939131"/>
          <a:ext cx="7848869" cy="4514204"/>
        </p:xfrm>
        <a:graphic>
          <a:graphicData uri="http://schemas.openxmlformats.org/drawingml/2006/table">
            <a:tbl>
              <a:tblPr firstRow="1" firstCol="1" bandRow="1"/>
              <a:tblGrid>
                <a:gridCol w="1121267">
                  <a:extLst>
                    <a:ext uri="{9D8B030D-6E8A-4147-A177-3AD203B41FA5}">
                      <a16:colId xmlns:a16="http://schemas.microsoft.com/office/drawing/2014/main" val="20000"/>
                    </a:ext>
                  </a:extLst>
                </a:gridCol>
                <a:gridCol w="1121267">
                  <a:extLst>
                    <a:ext uri="{9D8B030D-6E8A-4147-A177-3AD203B41FA5}">
                      <a16:colId xmlns:a16="http://schemas.microsoft.com/office/drawing/2014/main" val="20001"/>
                    </a:ext>
                  </a:extLst>
                </a:gridCol>
                <a:gridCol w="1121267">
                  <a:extLst>
                    <a:ext uri="{9D8B030D-6E8A-4147-A177-3AD203B41FA5}">
                      <a16:colId xmlns:a16="http://schemas.microsoft.com/office/drawing/2014/main" val="20002"/>
                    </a:ext>
                  </a:extLst>
                </a:gridCol>
                <a:gridCol w="1121267">
                  <a:extLst>
                    <a:ext uri="{9D8B030D-6E8A-4147-A177-3AD203B41FA5}">
                      <a16:colId xmlns:a16="http://schemas.microsoft.com/office/drawing/2014/main" val="20003"/>
                    </a:ext>
                  </a:extLst>
                </a:gridCol>
                <a:gridCol w="1121267">
                  <a:extLst>
                    <a:ext uri="{9D8B030D-6E8A-4147-A177-3AD203B41FA5}">
                      <a16:colId xmlns:a16="http://schemas.microsoft.com/office/drawing/2014/main" val="20004"/>
                    </a:ext>
                  </a:extLst>
                </a:gridCol>
                <a:gridCol w="1121267">
                  <a:extLst>
                    <a:ext uri="{9D8B030D-6E8A-4147-A177-3AD203B41FA5}">
                      <a16:colId xmlns:a16="http://schemas.microsoft.com/office/drawing/2014/main" val="20005"/>
                    </a:ext>
                  </a:extLst>
                </a:gridCol>
                <a:gridCol w="1121267">
                  <a:extLst>
                    <a:ext uri="{9D8B030D-6E8A-4147-A177-3AD203B41FA5}">
                      <a16:colId xmlns:a16="http://schemas.microsoft.com/office/drawing/2014/main" val="20006"/>
                    </a:ext>
                  </a:extLst>
                </a:gridCol>
              </a:tblGrid>
              <a:tr h="417154">
                <a:tc rowSpan="2" gridSpan="2">
                  <a:txBody>
                    <a:bodyPr/>
                    <a:lstStyle/>
                    <a:p>
                      <a:pPr algn="ctr" fontAlgn="ctr"/>
                      <a:r>
                        <a:rPr lang="en-US" sz="1000" b="1" i="0" u="none" strike="noStrike" dirty="0" err="1">
                          <a:solidFill>
                            <a:srgbClr val="000000"/>
                          </a:solidFill>
                          <a:effectLst/>
                          <a:latin typeface="Calibri"/>
                        </a:rPr>
                        <a:t>PreConditions</a:t>
                      </a:r>
                      <a:r>
                        <a:rPr lang="en-US" sz="1000" b="1" i="0" u="none" strike="noStrike" dirty="0">
                          <a:solidFill>
                            <a:srgbClr val="000000"/>
                          </a:solidFill>
                          <a:effectLst/>
                          <a:latin typeface="Calibri"/>
                        </a:rPr>
                        <a:t> </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8E4BC"/>
                    </a:solidFill>
                  </a:tcPr>
                </a:tc>
                <a:tc rowSpan="2" hMerge="1">
                  <a:txBody>
                    <a:bodyPr/>
                    <a:lstStyle/>
                    <a:p>
                      <a:endParaRPr lang="ru-RU"/>
                    </a:p>
                  </a:txBody>
                  <a:tcPr/>
                </a:tc>
                <a:tc gridSpan="5">
                  <a:txBody>
                    <a:bodyPr/>
                    <a:lstStyle/>
                    <a:p>
                      <a:pPr algn="ctr" fontAlgn="ctr"/>
                      <a:r>
                        <a:rPr lang="en-US" sz="1000" b="0" i="0" u="none" strike="noStrike">
                          <a:solidFill>
                            <a:srgbClr val="000000"/>
                          </a:solidFill>
                          <a:effectLst/>
                          <a:latin typeface="Arial"/>
                        </a:rPr>
                        <a:t>1)</a:t>
                      </a:r>
                      <a:r>
                        <a:rPr lang="en-US" sz="1000" b="0" i="0" u="none" strike="noStrike">
                          <a:solidFill>
                            <a:srgbClr val="000000"/>
                          </a:solidFill>
                          <a:effectLst/>
                          <a:latin typeface="Calibri"/>
                        </a:rPr>
                        <a:t>“user1” should be registered in iplay system as user. “user1” should have 2 purchased games</a:t>
                      </a:r>
                      <a:endParaRPr lang="en-US" sz="1000" b="0" i="0" u="none" strike="noStrike">
                        <a:solidFill>
                          <a:srgbClr val="000000"/>
                        </a:solidFill>
                        <a:effectLst/>
                        <a:latin typeface="Arial"/>
                      </a:endParaRPr>
                    </a:p>
                  </a:txBody>
                  <a:tcPr marL="1524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FFFFFF"/>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0"/>
                  </a:ext>
                </a:extLst>
              </a:tr>
              <a:tr h="417154">
                <a:tc gridSpan="2" vMerge="1">
                  <a:txBody>
                    <a:bodyPr/>
                    <a:lstStyle/>
                    <a:p>
                      <a:endParaRPr lang="ru-RU"/>
                    </a:p>
                  </a:txBody>
                  <a:tcPr/>
                </a:tc>
                <a:tc hMerge="1" vMerge="1">
                  <a:txBody>
                    <a:bodyPr/>
                    <a:lstStyle/>
                    <a:p>
                      <a:endParaRPr lang="ru-RU"/>
                    </a:p>
                  </a:txBody>
                  <a:tcPr/>
                </a:tc>
                <a:tc gridSpan="5">
                  <a:txBody>
                    <a:bodyPr/>
                    <a:lstStyle/>
                    <a:p>
                      <a:pPr algn="ctr" fontAlgn="ctr"/>
                      <a:r>
                        <a:rPr lang="en-US" sz="1000" b="0" i="0" u="none" strike="noStrike">
                          <a:solidFill>
                            <a:srgbClr val="000000"/>
                          </a:solidFill>
                          <a:effectLst/>
                          <a:latin typeface="Arial"/>
                        </a:rPr>
                        <a:t>2)</a:t>
                      </a:r>
                      <a:r>
                        <a:rPr lang="en-US" sz="1000" b="0" i="0" u="none" strike="noStrike">
                          <a:solidFill>
                            <a:srgbClr val="000000"/>
                          </a:solidFill>
                          <a:effectLst/>
                          <a:latin typeface="Calibri"/>
                        </a:rPr>
                        <a:t>Java JRE 6 v 17 should be installed (execute &lt;java -version&gt; in command prompt to check the version)</a:t>
                      </a:r>
                      <a:endParaRPr lang="en-US" sz="1000" b="0" i="0" u="none" strike="noStrike">
                        <a:solidFill>
                          <a:srgbClr val="000000"/>
                        </a:solidFill>
                        <a:effectLst/>
                        <a:latin typeface="Arial"/>
                      </a:endParaRPr>
                    </a:p>
                  </a:txBody>
                  <a:tcPr marL="1524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FFFFFF"/>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1"/>
                  </a:ext>
                </a:extLst>
              </a:tr>
              <a:tr h="417154">
                <a:tc gridSpan="2">
                  <a:txBody>
                    <a:bodyPr/>
                    <a:lstStyle/>
                    <a:p>
                      <a:pPr algn="ctr" fontAlgn="ctr"/>
                      <a:r>
                        <a:rPr lang="en-US" sz="1000" b="1" i="0" u="none" strike="noStrike">
                          <a:solidFill>
                            <a:srgbClr val="000000"/>
                          </a:solidFill>
                          <a:effectLst/>
                          <a:latin typeface="Calibri"/>
                        </a:rPr>
                        <a:t>Test Case Description </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E4BC"/>
                    </a:solidFill>
                  </a:tcPr>
                </a:tc>
                <a:tc hMerge="1">
                  <a:txBody>
                    <a:bodyPr/>
                    <a:lstStyle/>
                    <a:p>
                      <a:endParaRPr lang="ru-RU"/>
                    </a:p>
                  </a:txBody>
                  <a:tcPr/>
                </a:tc>
                <a:tc gridSpan="5">
                  <a:txBody>
                    <a:bodyPr/>
                    <a:lstStyle/>
                    <a:p>
                      <a:pPr algn="ctr" fontAlgn="ctr"/>
                      <a:r>
                        <a:rPr lang="en-US" sz="1000" b="0" i="0" u="none" strike="noStrike">
                          <a:solidFill>
                            <a:srgbClr val="000000"/>
                          </a:solidFill>
                          <a:effectLst/>
                          <a:latin typeface="Calibri"/>
                        </a:rPr>
                        <a:t>When user purchased game, it should appear in My Games section under My Account</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DE"/>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2"/>
                  </a:ext>
                </a:extLst>
              </a:tr>
              <a:tr h="357561">
                <a:tc gridSpan="2">
                  <a:txBody>
                    <a:bodyPr/>
                    <a:lstStyle/>
                    <a:p>
                      <a:pPr algn="ctr" fontAlgn="ctr"/>
                      <a:r>
                        <a:rPr lang="en-US" sz="1000" b="1" i="0" u="none" strike="noStrike">
                          <a:solidFill>
                            <a:srgbClr val="000000"/>
                          </a:solidFill>
                          <a:effectLst/>
                          <a:latin typeface="Calibri"/>
                        </a:rPr>
                        <a:t>PostConditions </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E4BC"/>
                    </a:solidFill>
                  </a:tcPr>
                </a:tc>
                <a:tc hMerge="1">
                  <a:txBody>
                    <a:bodyPr/>
                    <a:lstStyle/>
                    <a:p>
                      <a:endParaRPr lang="ru-RU"/>
                    </a:p>
                  </a:txBody>
                  <a:tcPr/>
                </a:tc>
                <a:tc gridSpan="5">
                  <a:txBody>
                    <a:bodyPr/>
                    <a:lstStyle/>
                    <a:p>
                      <a:pPr algn="ctr" fontAlgn="ctr"/>
                      <a:r>
                        <a:rPr lang="en-US" sz="900" b="0" i="0" u="none" strike="noStrike">
                          <a:solidFill>
                            <a:srgbClr val="000000"/>
                          </a:solidFill>
                          <a:effectLst/>
                          <a:latin typeface="Calibri"/>
                        </a:rPr>
                        <a:t>Remove purchased games: run SQL query: delete from PURCHASES where USER_ID = (select USER_ID from USERS where USER_NAME = ‘user1’);</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3"/>
                  </a:ext>
                </a:extLst>
              </a:tr>
              <a:tr h="238374">
                <a:tc gridSpan="7">
                  <a:txBody>
                    <a:bodyPr/>
                    <a:lstStyle/>
                    <a:p>
                      <a:pPr algn="ctr" fontAlgn="ctr"/>
                      <a:r>
                        <a:rPr lang="en-US" sz="1000" b="1" i="0" u="none" strike="noStrike">
                          <a:solidFill>
                            <a:srgbClr val="000000"/>
                          </a:solidFill>
                          <a:effectLst/>
                          <a:latin typeface="Calibri"/>
                        </a:rPr>
                        <a:t>Test data</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E4BC"/>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4"/>
                  </a:ext>
                </a:extLst>
              </a:tr>
              <a:tr h="223475">
                <a:tc gridSpan="3">
                  <a:txBody>
                    <a:bodyPr/>
                    <a:lstStyle/>
                    <a:p>
                      <a:pPr algn="ctr" fontAlgn="ctr"/>
                      <a:r>
                        <a:rPr lang="en-US" sz="1000" b="1" i="0" u="none" strike="noStrike">
                          <a:solidFill>
                            <a:srgbClr val="000000"/>
                          </a:solidFill>
                          <a:effectLst/>
                          <a:latin typeface="Calibri"/>
                        </a:rPr>
                        <a:t>User credentials: </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FFFFFF"/>
                    </a:solidFill>
                  </a:tcPr>
                </a:tc>
                <a:tc hMerge="1">
                  <a:txBody>
                    <a:bodyPr/>
                    <a:lstStyle/>
                    <a:p>
                      <a:endParaRPr lang="ru-RU"/>
                    </a:p>
                  </a:txBody>
                  <a:tcPr/>
                </a:tc>
                <a:tc hMerge="1">
                  <a:txBody>
                    <a:bodyPr/>
                    <a:lstStyle/>
                    <a:p>
                      <a:endParaRPr lang="ru-RU"/>
                    </a:p>
                  </a:txBody>
                  <a:tcPr/>
                </a:tc>
                <a:tc gridSpan="2">
                  <a:txBody>
                    <a:bodyPr/>
                    <a:lstStyle/>
                    <a:p>
                      <a:pPr algn="ctr" fontAlgn="ctr"/>
                      <a:r>
                        <a:rPr lang="en-US" sz="1000" b="1" i="0" u="none" strike="noStrike">
                          <a:solidFill>
                            <a:srgbClr val="000000"/>
                          </a:solidFill>
                          <a:effectLst/>
                          <a:latin typeface="Calibri"/>
                        </a:rPr>
                        <a:t>Games to purchase</a:t>
                      </a:r>
                      <a:r>
                        <a:rPr lang="en-US" sz="1000" b="0" i="0" u="none" strike="noStrike">
                          <a:solidFill>
                            <a:srgbClr val="000000"/>
                          </a:solidFill>
                          <a:effectLst/>
                          <a:latin typeface="Calibri"/>
                        </a:rPr>
                        <a:t>:</a:t>
                      </a:r>
                      <a:endParaRPr lang="en-US" sz="1000" b="1" i="0" u="none" strike="noStrike">
                        <a:solidFill>
                          <a:srgbClr val="000000"/>
                        </a:solidFill>
                        <a:effectLst/>
                        <a:latin typeface="Calibri"/>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FFFFFF"/>
                    </a:solidFill>
                  </a:tcPr>
                </a:tc>
                <a:tc hMerge="1">
                  <a:txBody>
                    <a:bodyPr/>
                    <a:lstStyle/>
                    <a:p>
                      <a:endParaRPr lang="ru-RU"/>
                    </a:p>
                  </a:txBody>
                  <a:tcPr/>
                </a:tc>
                <a:tc rowSpan="3" gridSpan="2">
                  <a:txBody>
                    <a:bodyPr/>
                    <a:lstStyle/>
                    <a:p>
                      <a:pPr algn="ctr" fontAlgn="ctr"/>
                      <a:r>
                        <a:rPr lang="ru-RU" sz="1800" b="0" i="0" u="none" strike="noStrike">
                          <a:solidFill>
                            <a:srgbClr val="000000"/>
                          </a:solidFill>
                          <a:effectLst/>
                          <a:latin typeface="Arial"/>
                        </a:rPr>
                        <a:t> </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rowSpan="3" hMerge="1">
                  <a:txBody>
                    <a:bodyPr/>
                    <a:lstStyle/>
                    <a:p>
                      <a:endParaRPr lang="ru-RU"/>
                    </a:p>
                  </a:txBody>
                  <a:tcPr/>
                </a:tc>
                <a:extLst>
                  <a:ext uri="{0D108BD9-81ED-4DB2-BD59-A6C34878D82A}">
                    <a16:rowId xmlns:a16="http://schemas.microsoft.com/office/drawing/2014/main" val="10005"/>
                  </a:ext>
                </a:extLst>
              </a:tr>
              <a:tr h="223475">
                <a:tc gridSpan="3">
                  <a:txBody>
                    <a:bodyPr/>
                    <a:lstStyle/>
                    <a:p>
                      <a:pPr algn="ctr" fontAlgn="ctr"/>
                      <a:r>
                        <a:rPr lang="en-US" sz="1000" b="0" i="0" u="none" strike="noStrike">
                          <a:solidFill>
                            <a:srgbClr val="000000"/>
                          </a:solidFill>
                          <a:effectLst/>
                          <a:latin typeface="Calibri"/>
                        </a:rPr>
                        <a:t>login: user1</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FFFFFF"/>
                    </a:solidFill>
                  </a:tcPr>
                </a:tc>
                <a:tc hMerge="1">
                  <a:txBody>
                    <a:bodyPr/>
                    <a:lstStyle/>
                    <a:p>
                      <a:endParaRPr lang="ru-RU"/>
                    </a:p>
                  </a:txBody>
                  <a:tcPr/>
                </a:tc>
                <a:tc hMerge="1">
                  <a:txBody>
                    <a:bodyPr/>
                    <a:lstStyle/>
                    <a:p>
                      <a:endParaRPr lang="ru-RU"/>
                    </a:p>
                  </a:txBody>
                  <a:tcPr/>
                </a:tc>
                <a:tc gridSpan="2">
                  <a:txBody>
                    <a:bodyPr/>
                    <a:lstStyle/>
                    <a:p>
                      <a:pPr algn="ctr" fontAlgn="ctr"/>
                      <a:r>
                        <a:rPr lang="en-US" sz="1000" b="0" i="0" u="none" strike="noStrike">
                          <a:solidFill>
                            <a:srgbClr val="000000"/>
                          </a:solidFill>
                          <a:effectLst/>
                          <a:latin typeface="Calibri"/>
                        </a:rPr>
                        <a:t>- Atlantic Adventures</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FFFFFF"/>
                    </a:solidFill>
                  </a:tcPr>
                </a:tc>
                <a:tc hMerge="1">
                  <a:txBody>
                    <a:bodyPr/>
                    <a:lstStyle/>
                    <a:p>
                      <a:endParaRPr lang="ru-RU"/>
                    </a:p>
                  </a:txBody>
                  <a:tcPr/>
                </a:tc>
                <a:tc gridSpan="2" vMerge="1">
                  <a:txBody>
                    <a:bodyPr/>
                    <a:lstStyle/>
                    <a:p>
                      <a:endParaRPr lang="ru-RU"/>
                    </a:p>
                  </a:txBody>
                  <a:tcPr/>
                </a:tc>
                <a:tc hMerge="1" vMerge="1">
                  <a:txBody>
                    <a:bodyPr/>
                    <a:lstStyle/>
                    <a:p>
                      <a:endParaRPr lang="ru-RU"/>
                    </a:p>
                  </a:txBody>
                  <a:tcPr/>
                </a:tc>
                <a:extLst>
                  <a:ext uri="{0D108BD9-81ED-4DB2-BD59-A6C34878D82A}">
                    <a16:rowId xmlns:a16="http://schemas.microsoft.com/office/drawing/2014/main" val="10006"/>
                  </a:ext>
                </a:extLst>
              </a:tr>
              <a:tr h="238374">
                <a:tc gridSpan="3">
                  <a:txBody>
                    <a:bodyPr/>
                    <a:lstStyle/>
                    <a:p>
                      <a:pPr algn="ctr" fontAlgn="ctr"/>
                      <a:r>
                        <a:rPr lang="en-US" sz="1000" b="0" i="0" u="none" strike="noStrike">
                          <a:solidFill>
                            <a:srgbClr val="000000"/>
                          </a:solidFill>
                          <a:effectLst/>
                          <a:latin typeface="Calibri"/>
                        </a:rPr>
                        <a:t>Password: password1</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ru-RU"/>
                    </a:p>
                  </a:txBody>
                  <a:tcPr/>
                </a:tc>
                <a:tc hMerge="1">
                  <a:txBody>
                    <a:bodyPr/>
                    <a:lstStyle/>
                    <a:p>
                      <a:endParaRPr lang="ru-RU"/>
                    </a:p>
                  </a:txBody>
                  <a:tcPr/>
                </a:tc>
                <a:tc gridSpan="2">
                  <a:txBody>
                    <a:bodyPr/>
                    <a:lstStyle/>
                    <a:p>
                      <a:pPr algn="ctr" fontAlgn="ctr"/>
                      <a:r>
                        <a:rPr lang="en-US" sz="1000" b="0" i="0" u="none" strike="noStrike">
                          <a:solidFill>
                            <a:srgbClr val="000000"/>
                          </a:solidFill>
                          <a:effectLst/>
                          <a:latin typeface="Calibri"/>
                        </a:rPr>
                        <a:t>- Luxor</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ru-RU"/>
                    </a:p>
                  </a:txBody>
                  <a:tcPr/>
                </a:tc>
                <a:tc gridSpan="2" vMerge="1">
                  <a:txBody>
                    <a:bodyPr/>
                    <a:lstStyle/>
                    <a:p>
                      <a:endParaRPr lang="ru-RU"/>
                    </a:p>
                  </a:txBody>
                  <a:tcPr/>
                </a:tc>
                <a:tc hMerge="1" vMerge="1">
                  <a:txBody>
                    <a:bodyPr/>
                    <a:lstStyle/>
                    <a:p>
                      <a:endParaRPr lang="ru-RU"/>
                    </a:p>
                  </a:txBody>
                  <a:tcPr/>
                </a:tc>
                <a:extLst>
                  <a:ext uri="{0D108BD9-81ED-4DB2-BD59-A6C34878D82A}">
                    <a16:rowId xmlns:a16="http://schemas.microsoft.com/office/drawing/2014/main" val="10007"/>
                  </a:ext>
                </a:extLst>
              </a:tr>
              <a:tr h="238374">
                <a:tc>
                  <a:txBody>
                    <a:bodyPr/>
                    <a:lstStyle/>
                    <a:p>
                      <a:pPr algn="ctr" fontAlgn="ctr"/>
                      <a:r>
                        <a:rPr lang="ru-RU" sz="900" b="1" i="0" u="none" strike="noStrike">
                          <a:solidFill>
                            <a:srgbClr val="000000"/>
                          </a:solidFill>
                          <a:effectLst/>
                          <a:latin typeface="Calibri"/>
                        </a:rPr>
                        <a:t>#</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E4BC"/>
                    </a:solidFill>
                  </a:tcPr>
                </a:tc>
                <a:tc gridSpan="3">
                  <a:txBody>
                    <a:bodyPr/>
                    <a:lstStyle/>
                    <a:p>
                      <a:pPr algn="ctr" fontAlgn="ctr"/>
                      <a:r>
                        <a:rPr lang="en-US" sz="900" b="0" i="0" u="none" strike="noStrike" dirty="0">
                          <a:solidFill>
                            <a:srgbClr val="000000"/>
                          </a:solidFill>
                          <a:effectLst/>
                          <a:latin typeface="Calibri"/>
                        </a:rPr>
                        <a:t>Action</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E4BC"/>
                    </a:solidFill>
                  </a:tcPr>
                </a:tc>
                <a:tc hMerge="1">
                  <a:txBody>
                    <a:bodyPr/>
                    <a:lstStyle/>
                    <a:p>
                      <a:endParaRPr lang="ru-RU"/>
                    </a:p>
                  </a:txBody>
                  <a:tcPr/>
                </a:tc>
                <a:tc hMerge="1">
                  <a:txBody>
                    <a:bodyPr/>
                    <a:lstStyle/>
                    <a:p>
                      <a:endParaRPr lang="ru-RU"/>
                    </a:p>
                  </a:txBody>
                  <a:tcPr/>
                </a:tc>
                <a:tc gridSpan="2">
                  <a:txBody>
                    <a:bodyPr/>
                    <a:lstStyle/>
                    <a:p>
                      <a:pPr algn="ctr" fontAlgn="ctr"/>
                      <a:r>
                        <a:rPr lang="en-US" sz="1000" b="0" i="0" u="none" strike="noStrike">
                          <a:solidFill>
                            <a:srgbClr val="000000"/>
                          </a:solidFill>
                          <a:effectLst/>
                          <a:latin typeface="Calibri"/>
                        </a:rPr>
                        <a:t>Expected Result</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E4BC"/>
                    </a:solidFill>
                  </a:tcPr>
                </a:tc>
                <a:tc hMerge="1">
                  <a:txBody>
                    <a:bodyPr/>
                    <a:lstStyle/>
                    <a:p>
                      <a:endParaRPr lang="ru-RU"/>
                    </a:p>
                  </a:txBody>
                  <a:tcPr/>
                </a:tc>
                <a:tc>
                  <a:txBody>
                    <a:bodyPr/>
                    <a:lstStyle/>
                    <a:p>
                      <a:pPr algn="ctr" fontAlgn="ctr"/>
                      <a:r>
                        <a:rPr lang="en-US" sz="1000" b="0" i="0" u="none" strike="noStrike">
                          <a:solidFill>
                            <a:srgbClr val="000000"/>
                          </a:solidFill>
                          <a:effectLst/>
                          <a:latin typeface="Calibri"/>
                        </a:rPr>
                        <a:t>Test Result</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E4BC"/>
                    </a:solidFill>
                  </a:tcPr>
                </a:tc>
                <a:extLst>
                  <a:ext uri="{0D108BD9-81ED-4DB2-BD59-A6C34878D82A}">
                    <a16:rowId xmlns:a16="http://schemas.microsoft.com/office/drawing/2014/main" val="10008"/>
                  </a:ext>
                </a:extLst>
              </a:tr>
              <a:tr h="670426">
                <a:tc>
                  <a:txBody>
                    <a:bodyPr/>
                    <a:lstStyle/>
                    <a:p>
                      <a:pPr algn="ctr" fontAlgn="ctr"/>
                      <a:r>
                        <a:rPr lang="ru-RU" sz="900" b="1" i="0" u="none" strike="noStrike">
                          <a:solidFill>
                            <a:srgbClr val="000000"/>
                          </a:solidFill>
                          <a:effectLst/>
                          <a:latin typeface="Calibri"/>
                        </a:rPr>
                        <a:t>1</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E4BC"/>
                    </a:solidFill>
                  </a:tcPr>
                </a:tc>
                <a:tc gridSpan="3">
                  <a:txBody>
                    <a:bodyPr/>
                    <a:lstStyle/>
                    <a:p>
                      <a:pPr algn="ctr" fontAlgn="b"/>
                      <a:r>
                        <a:rPr lang="en-US" sz="900" b="0" i="0" u="none" strike="noStrike">
                          <a:solidFill>
                            <a:srgbClr val="000000"/>
                          </a:solidFill>
                          <a:effectLst/>
                          <a:latin typeface="Calibri"/>
                        </a:rPr>
                        <a:t>Open browser, enter www.iplay.com to address string, press Sign-In button and login as user1</a:t>
                      </a:r>
                    </a:p>
                  </a:txBody>
                  <a:tcPr marL="12700" marR="12700" marT="1270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gridSpan="2">
                  <a:txBody>
                    <a:bodyPr/>
                    <a:lstStyle/>
                    <a:p>
                      <a:pPr algn="ctr" fontAlgn="ctr"/>
                      <a:r>
                        <a:rPr lang="en-US" sz="900" b="0" i="0" u="none" strike="noStrike" dirty="0">
                          <a:solidFill>
                            <a:srgbClr val="000000"/>
                          </a:solidFill>
                          <a:effectLst/>
                          <a:latin typeface="Calibri"/>
                        </a:rPr>
                        <a:t>User is logged in as user1</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a:txBody>
                    <a:bodyPr/>
                    <a:lstStyle/>
                    <a:p>
                      <a:endParaRPr lang="ru-RU"/>
                    </a:p>
                  </a:txBody>
                  <a:tcPr/>
                </a:tc>
                <a:tc>
                  <a:txBody>
                    <a:bodyPr/>
                    <a:lstStyle/>
                    <a:p>
                      <a:pPr algn="ctr" fontAlgn="ctr"/>
                      <a:r>
                        <a:rPr lang="ru-RU" sz="1000" b="0" i="0" u="none" strike="noStrike" dirty="0">
                          <a:solidFill>
                            <a:srgbClr val="000000"/>
                          </a:solidFill>
                          <a:effectLst/>
                          <a:latin typeface="+mj-lt"/>
                        </a:rPr>
                        <a:t> </a:t>
                      </a:r>
                      <a:r>
                        <a:rPr lang="en-US" sz="1000" b="0" i="0" u="none" strike="noStrike" dirty="0">
                          <a:solidFill>
                            <a:srgbClr val="000000"/>
                          </a:solidFill>
                          <a:effectLst/>
                          <a:latin typeface="+mj-lt"/>
                        </a:rPr>
                        <a:t>passed</a:t>
                      </a:r>
                      <a:endParaRPr lang="ru-RU" sz="1000" b="0" i="0" u="none" strike="noStrike" dirty="0">
                        <a:solidFill>
                          <a:srgbClr val="000000"/>
                        </a:solidFill>
                        <a:effectLst/>
                        <a:latin typeface="+mj-lt"/>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9"/>
                  </a:ext>
                </a:extLst>
              </a:tr>
              <a:tr h="357561">
                <a:tc>
                  <a:txBody>
                    <a:bodyPr/>
                    <a:lstStyle/>
                    <a:p>
                      <a:pPr algn="ctr" fontAlgn="ctr"/>
                      <a:r>
                        <a:rPr lang="ru-RU" sz="900" b="1" i="0" u="none" strike="noStrike">
                          <a:solidFill>
                            <a:srgbClr val="000000"/>
                          </a:solidFill>
                          <a:effectLst/>
                          <a:latin typeface="Calibri"/>
                        </a:rPr>
                        <a:t> 2</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E4BC"/>
                    </a:solidFill>
                  </a:tcPr>
                </a:tc>
                <a:tc gridSpan="3">
                  <a:txBody>
                    <a:bodyPr/>
                    <a:lstStyle/>
                    <a:p>
                      <a:pPr algn="ctr" fontAlgn="ctr"/>
                      <a:r>
                        <a:rPr lang="en-US" sz="900" b="0" i="0" u="none" strike="noStrike" dirty="0">
                          <a:solidFill>
                            <a:srgbClr val="000000"/>
                          </a:solidFill>
                          <a:effectLst/>
                          <a:latin typeface="Calibri"/>
                        </a:rPr>
                        <a:t>Using Search field under upper menu find and purchase games listed in Test Data section</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DE"/>
                    </a:solidFill>
                  </a:tcPr>
                </a:tc>
                <a:tc hMerge="1">
                  <a:txBody>
                    <a:bodyPr/>
                    <a:lstStyle/>
                    <a:p>
                      <a:endParaRPr lang="ru-RU"/>
                    </a:p>
                  </a:txBody>
                  <a:tcPr/>
                </a:tc>
                <a:tc hMerge="1">
                  <a:txBody>
                    <a:bodyPr/>
                    <a:lstStyle/>
                    <a:p>
                      <a:endParaRPr lang="ru-RU"/>
                    </a:p>
                  </a:txBody>
                  <a:tcPr/>
                </a:tc>
                <a:tc gridSpan="2">
                  <a:txBody>
                    <a:bodyPr/>
                    <a:lstStyle/>
                    <a:p>
                      <a:pPr algn="ctr" fontAlgn="ctr"/>
                      <a:r>
                        <a:rPr lang="en-US" sz="900" b="0" i="0" u="none" strike="noStrike">
                          <a:solidFill>
                            <a:srgbClr val="000000"/>
                          </a:solidFill>
                          <a:effectLst/>
                          <a:latin typeface="Calibri"/>
                        </a:rPr>
                        <a:t>Two games listed in Test Data are purchased</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DE"/>
                    </a:solidFill>
                  </a:tcPr>
                </a:tc>
                <a:tc hMerge="1">
                  <a:txBody>
                    <a:bodyPr/>
                    <a:lstStyle/>
                    <a:p>
                      <a:endParaRPr lang="ru-RU"/>
                    </a:p>
                  </a:txBody>
                  <a:tcPr/>
                </a:tc>
                <a:tc>
                  <a:txBody>
                    <a:bodyPr/>
                    <a:lstStyle/>
                    <a:p>
                      <a:pPr algn="ctr" fontAlgn="ctr"/>
                      <a:r>
                        <a:rPr lang="ru-RU" sz="1000" b="0" i="0" u="none" strike="noStrike" dirty="0">
                          <a:solidFill>
                            <a:srgbClr val="000000"/>
                          </a:solidFill>
                          <a:effectLst/>
                          <a:latin typeface="+mj-lt"/>
                        </a:rPr>
                        <a:t> </a:t>
                      </a:r>
                      <a:r>
                        <a:rPr lang="en-US" sz="1000" b="0" i="0" u="none" strike="noStrike" dirty="0">
                          <a:solidFill>
                            <a:srgbClr val="000000"/>
                          </a:solidFill>
                          <a:effectLst/>
                          <a:latin typeface="+mj-lt"/>
                        </a:rPr>
                        <a:t>passed</a:t>
                      </a:r>
                      <a:endParaRPr lang="ru-RU" sz="1000" b="0" i="0" u="none" strike="noStrike" dirty="0">
                        <a:solidFill>
                          <a:srgbClr val="000000"/>
                        </a:solidFill>
                        <a:effectLst/>
                        <a:latin typeface="+mj-lt"/>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DE"/>
                    </a:solidFill>
                  </a:tcPr>
                </a:tc>
                <a:extLst>
                  <a:ext uri="{0D108BD9-81ED-4DB2-BD59-A6C34878D82A}">
                    <a16:rowId xmlns:a16="http://schemas.microsoft.com/office/drawing/2014/main" val="10010"/>
                  </a:ext>
                </a:extLst>
              </a:tr>
              <a:tr h="357561">
                <a:tc>
                  <a:txBody>
                    <a:bodyPr/>
                    <a:lstStyle/>
                    <a:p>
                      <a:pPr algn="ctr" fontAlgn="ctr"/>
                      <a:r>
                        <a:rPr lang="ru-RU" sz="900" b="1" i="0" u="none" strike="noStrike">
                          <a:solidFill>
                            <a:srgbClr val="000000"/>
                          </a:solidFill>
                          <a:effectLst/>
                          <a:latin typeface="Calibri"/>
                        </a:rPr>
                        <a:t> 3</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E4BC"/>
                    </a:solidFill>
                  </a:tcPr>
                </a:tc>
                <a:tc gridSpan="3">
                  <a:txBody>
                    <a:bodyPr/>
                    <a:lstStyle/>
                    <a:p>
                      <a:pPr algn="ctr" fontAlgn="ctr"/>
                      <a:r>
                        <a:rPr lang="en-US" sz="900" b="0" i="0" u="none" strike="noStrike">
                          <a:solidFill>
                            <a:srgbClr val="000000"/>
                          </a:solidFill>
                          <a:effectLst/>
                          <a:latin typeface="Calibri"/>
                        </a:rPr>
                        <a:t>Open My Account using upper menu</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gridSpan="2">
                  <a:txBody>
                    <a:bodyPr/>
                    <a:lstStyle/>
                    <a:p>
                      <a:pPr algn="ctr" fontAlgn="ctr"/>
                      <a:r>
                        <a:rPr lang="en-US" sz="900" b="0" i="0" u="none" strike="noStrike">
                          <a:solidFill>
                            <a:srgbClr val="000000"/>
                          </a:solidFill>
                          <a:effectLst/>
                          <a:latin typeface="Calibri"/>
                        </a:rPr>
                        <a:t>My Account Information is opened </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a:txBody>
                    <a:bodyPr/>
                    <a:lstStyle/>
                    <a:p>
                      <a:endParaRPr lang="ru-RU"/>
                    </a:p>
                  </a:txBody>
                  <a:tcPr/>
                </a:tc>
                <a:tc>
                  <a:txBody>
                    <a:bodyPr/>
                    <a:lstStyle/>
                    <a:p>
                      <a:pPr algn="ctr" fontAlgn="ctr"/>
                      <a:r>
                        <a:rPr lang="ru-RU" sz="1000" b="0" i="0" u="none" strike="noStrike" dirty="0">
                          <a:solidFill>
                            <a:srgbClr val="000000"/>
                          </a:solidFill>
                          <a:effectLst/>
                          <a:latin typeface="+mj-lt"/>
                        </a:rPr>
                        <a:t> </a:t>
                      </a:r>
                      <a:r>
                        <a:rPr lang="en-US" sz="1000" b="1" i="0" u="none" strike="noStrike" dirty="0">
                          <a:solidFill>
                            <a:srgbClr val="FF0000"/>
                          </a:solidFill>
                          <a:effectLst/>
                          <a:latin typeface="+mj-lt"/>
                        </a:rPr>
                        <a:t>failed</a:t>
                      </a:r>
                      <a:r>
                        <a:rPr lang="en-US" sz="1000" b="0" i="0" u="none" strike="noStrike" dirty="0">
                          <a:solidFill>
                            <a:srgbClr val="000000"/>
                          </a:solidFill>
                          <a:effectLst/>
                          <a:latin typeface="+mj-lt"/>
                        </a:rPr>
                        <a:t>,</a:t>
                      </a:r>
                      <a:r>
                        <a:rPr lang="en-US" sz="1000" b="0" i="0" u="none" strike="noStrike" baseline="0" dirty="0">
                          <a:solidFill>
                            <a:srgbClr val="000000"/>
                          </a:solidFill>
                          <a:effectLst/>
                          <a:latin typeface="+mj-lt"/>
                        </a:rPr>
                        <a:t> &lt;link to </a:t>
                      </a:r>
                      <a:r>
                        <a:rPr lang="en-US" sz="1000" b="0" i="0" u="none" strike="noStrike" baseline="0" dirty="0" err="1">
                          <a:solidFill>
                            <a:srgbClr val="000000"/>
                          </a:solidFill>
                          <a:effectLst/>
                          <a:latin typeface="+mj-lt"/>
                        </a:rPr>
                        <a:t>Jira</a:t>
                      </a:r>
                      <a:r>
                        <a:rPr lang="en-US" sz="1000" b="0" i="0" u="none" strike="noStrike" baseline="0" dirty="0">
                          <a:solidFill>
                            <a:srgbClr val="000000"/>
                          </a:solidFill>
                          <a:effectLst/>
                          <a:latin typeface="+mj-lt"/>
                        </a:rPr>
                        <a:t> issue&gt;</a:t>
                      </a:r>
                      <a:endParaRPr lang="ru-RU" sz="1000" b="0" i="0" u="none" strike="noStrike" dirty="0">
                        <a:solidFill>
                          <a:srgbClr val="000000"/>
                        </a:solidFill>
                        <a:effectLst/>
                        <a:latin typeface="+mj-lt"/>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11"/>
                  </a:ext>
                </a:extLst>
              </a:tr>
              <a:tr h="357561">
                <a:tc>
                  <a:txBody>
                    <a:bodyPr/>
                    <a:lstStyle/>
                    <a:p>
                      <a:pPr algn="ctr" fontAlgn="ctr"/>
                      <a:r>
                        <a:rPr lang="ru-RU" sz="900" b="1" i="0" u="none" strike="noStrike">
                          <a:solidFill>
                            <a:srgbClr val="000000"/>
                          </a:solidFill>
                          <a:effectLst/>
                          <a:latin typeface="Calibri"/>
                        </a:rPr>
                        <a:t>4</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E4BC"/>
                    </a:solidFill>
                  </a:tcPr>
                </a:tc>
                <a:tc gridSpan="3">
                  <a:txBody>
                    <a:bodyPr/>
                    <a:lstStyle/>
                    <a:p>
                      <a:pPr algn="ctr" fontAlgn="ctr"/>
                      <a:r>
                        <a:rPr lang="en-US" sz="900" b="0" i="0" u="none" strike="noStrike">
                          <a:solidFill>
                            <a:srgbClr val="000000"/>
                          </a:solidFill>
                          <a:effectLst/>
                          <a:latin typeface="Calibri"/>
                        </a:rPr>
                        <a:t>Open My Games section</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DE"/>
                    </a:solidFill>
                  </a:tcPr>
                </a:tc>
                <a:tc hMerge="1">
                  <a:txBody>
                    <a:bodyPr/>
                    <a:lstStyle/>
                    <a:p>
                      <a:endParaRPr lang="ru-RU"/>
                    </a:p>
                  </a:txBody>
                  <a:tcPr/>
                </a:tc>
                <a:tc hMerge="1">
                  <a:txBody>
                    <a:bodyPr/>
                    <a:lstStyle/>
                    <a:p>
                      <a:endParaRPr lang="ru-RU"/>
                    </a:p>
                  </a:txBody>
                  <a:tcPr/>
                </a:tc>
                <a:tc gridSpan="2">
                  <a:txBody>
                    <a:bodyPr/>
                    <a:lstStyle/>
                    <a:p>
                      <a:pPr algn="ctr" fontAlgn="ctr"/>
                      <a:r>
                        <a:rPr lang="en-US" sz="900" b="0" i="0" u="none" strike="noStrike">
                          <a:solidFill>
                            <a:srgbClr val="000000"/>
                          </a:solidFill>
                          <a:effectLst/>
                          <a:latin typeface="Calibri"/>
                        </a:rPr>
                        <a:t>Games from Test Data are listed in My Games section</a:t>
                      </a: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DE"/>
                    </a:solidFill>
                  </a:tcPr>
                </a:tc>
                <a:tc hMerge="1">
                  <a:txBody>
                    <a:bodyPr/>
                    <a:lstStyle/>
                    <a:p>
                      <a:endParaRPr lang="ru-RU"/>
                    </a:p>
                  </a:txBody>
                  <a:tcPr/>
                </a:tc>
                <a:tc>
                  <a:txBody>
                    <a:bodyPr/>
                    <a:lstStyle/>
                    <a:p>
                      <a:pPr algn="ctr" fontAlgn="ctr"/>
                      <a:r>
                        <a:rPr lang="ru-RU" sz="1000" b="0" i="0" u="none" strike="noStrike" dirty="0">
                          <a:solidFill>
                            <a:srgbClr val="000000"/>
                          </a:solidFill>
                          <a:effectLst/>
                          <a:latin typeface="+mj-lt"/>
                        </a:rPr>
                        <a:t> </a:t>
                      </a:r>
                      <a:r>
                        <a:rPr lang="en-US" sz="1000" b="0" i="0" u="none" strike="noStrike" dirty="0">
                          <a:solidFill>
                            <a:srgbClr val="000000"/>
                          </a:solidFill>
                          <a:effectLst/>
                          <a:latin typeface="+mj-lt"/>
                        </a:rPr>
                        <a:t>blocked</a:t>
                      </a:r>
                      <a:endParaRPr lang="ru-RU" sz="1000" b="0" i="0" u="none" strike="noStrike" dirty="0">
                        <a:solidFill>
                          <a:srgbClr val="000000"/>
                        </a:solidFill>
                        <a:effectLst/>
                        <a:latin typeface="+mj-lt"/>
                      </a:endParaRPr>
                    </a:p>
                  </a:txBody>
                  <a:tcPr marL="12700" marR="12700" marT="1270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DE"/>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683527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1143000"/>
          </a:xfrm>
        </p:spPr>
        <p:txBody>
          <a:bodyPr>
            <a:normAutofit/>
          </a:bodyPr>
          <a:lstStyle/>
          <a:p>
            <a:r>
              <a:rPr lang="en-US" sz="3200" b="1" dirty="0"/>
              <a:t>2</a:t>
            </a:r>
            <a:r>
              <a:rPr lang="ru-RU" sz="3200" b="1" dirty="0"/>
              <a:t>. Как написать хороший тест кейс</a:t>
            </a:r>
            <a:endParaRPr lang="ru-RU" sz="3200" b="1" dirty="0">
              <a:solidFill>
                <a:srgbClr val="000000"/>
              </a:solidFill>
            </a:endParaRPr>
          </a:p>
        </p:txBody>
      </p:sp>
      <p:sp>
        <p:nvSpPr>
          <p:cNvPr id="3" name="Объект 2"/>
          <p:cNvSpPr>
            <a:spLocks noGrp="1"/>
          </p:cNvSpPr>
          <p:nvPr>
            <p:ph idx="1"/>
          </p:nvPr>
        </p:nvSpPr>
        <p:spPr>
          <a:xfrm>
            <a:off x="827584" y="1268760"/>
            <a:ext cx="8229600" cy="5472608"/>
          </a:xfrm>
        </p:spPr>
        <p:txBody>
          <a:bodyPr>
            <a:normAutofit/>
          </a:bodyPr>
          <a:lstStyle/>
          <a:p>
            <a:pPr marL="0" indent="0" algn="ctr">
              <a:buNone/>
            </a:pPr>
            <a:r>
              <a:rPr lang="ru-RU" sz="2500" b="1" dirty="0"/>
              <a:t>Требования к написанию тест кейса:</a:t>
            </a:r>
            <a:endParaRPr lang="en-US" sz="1400" dirty="0"/>
          </a:p>
          <a:p>
            <a:pPr>
              <a:buFont typeface="+mj-lt"/>
              <a:buAutoNum type="arabicPeriod"/>
            </a:pPr>
            <a:r>
              <a:rPr lang="ru-RU" sz="2500" dirty="0"/>
              <a:t>Шаги тест кейса должны</a:t>
            </a:r>
          </a:p>
          <a:p>
            <a:pPr lvl="1">
              <a:buFont typeface="Arial"/>
              <a:buChar char="•"/>
            </a:pPr>
            <a:r>
              <a:rPr lang="ru-RU" sz="2500" dirty="0"/>
              <a:t>быть чёткими</a:t>
            </a:r>
          </a:p>
          <a:p>
            <a:pPr lvl="1">
              <a:buFont typeface="Arial"/>
              <a:buChar char="•"/>
            </a:pPr>
            <a:r>
              <a:rPr lang="ru-RU" sz="2500" dirty="0"/>
              <a:t>однозначно трактоваться</a:t>
            </a:r>
          </a:p>
          <a:p>
            <a:pPr lvl="1">
              <a:buFont typeface="Arial"/>
              <a:buChar char="•"/>
            </a:pPr>
            <a:r>
              <a:rPr lang="ru-RU" sz="2500" dirty="0"/>
              <a:t>понятными для непрофессионала</a:t>
            </a:r>
          </a:p>
          <a:p>
            <a:pPr>
              <a:buFont typeface="+mj-lt"/>
              <a:buAutoNum type="arabicPeriod" startAt="2"/>
            </a:pPr>
            <a:r>
              <a:rPr lang="ru-RU" sz="2500" dirty="0"/>
              <a:t>Количество шагов в одном тест кейсе – 10 – 15, или один экран читабельным шрифтом</a:t>
            </a:r>
          </a:p>
          <a:p>
            <a:pPr marL="0" indent="0">
              <a:buNone/>
            </a:pPr>
            <a:endParaRPr lang="en-US" sz="1300" dirty="0">
              <a:solidFill>
                <a:srgbClr val="000000"/>
              </a:solidFill>
            </a:endParaRPr>
          </a:p>
        </p:txBody>
      </p:sp>
      <p:sp>
        <p:nvSpPr>
          <p:cNvPr id="5" name="Номер слайда 4"/>
          <p:cNvSpPr>
            <a:spLocks noGrp="1"/>
          </p:cNvSpPr>
          <p:nvPr>
            <p:ph type="sldNum" sz="quarter" idx="12"/>
          </p:nvPr>
        </p:nvSpPr>
        <p:spPr/>
        <p:txBody>
          <a:bodyPr/>
          <a:lstStyle/>
          <a:p>
            <a:fld id="{7EA40603-FB99-4BDD-9E7F-AFB0ECD5D908}" type="slidenum">
              <a:rPr lang="ru-RU" smtClean="0"/>
              <a:t>24</a:t>
            </a:fld>
            <a:endParaRPr lang="ru-RU" dirty="0"/>
          </a:p>
        </p:txBody>
      </p:sp>
    </p:spTree>
    <p:extLst>
      <p:ext uri="{BB962C8B-B14F-4D97-AF65-F5344CB8AC3E}">
        <p14:creationId xmlns:p14="http://schemas.microsoft.com/office/powerpoint/2010/main" val="3764570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1143000"/>
          </a:xfrm>
        </p:spPr>
        <p:txBody>
          <a:bodyPr>
            <a:normAutofit/>
          </a:bodyPr>
          <a:lstStyle/>
          <a:p>
            <a:r>
              <a:rPr lang="en-US" sz="3200" b="1" dirty="0"/>
              <a:t>2</a:t>
            </a:r>
            <a:r>
              <a:rPr lang="ru-RU" sz="3200" b="1" dirty="0"/>
              <a:t>. Как написать хороший тест кейс</a:t>
            </a:r>
            <a:endParaRPr lang="ru-RU" sz="3200" b="1" dirty="0">
              <a:solidFill>
                <a:srgbClr val="000000"/>
              </a:solidFill>
            </a:endParaRPr>
          </a:p>
        </p:txBody>
      </p:sp>
      <p:sp>
        <p:nvSpPr>
          <p:cNvPr id="3" name="Объект 2"/>
          <p:cNvSpPr>
            <a:spLocks noGrp="1"/>
          </p:cNvSpPr>
          <p:nvPr>
            <p:ph idx="1"/>
          </p:nvPr>
        </p:nvSpPr>
        <p:spPr>
          <a:xfrm>
            <a:off x="827584" y="1268760"/>
            <a:ext cx="8229600" cy="5400600"/>
          </a:xfrm>
        </p:spPr>
        <p:txBody>
          <a:bodyPr>
            <a:normAutofit/>
          </a:bodyPr>
          <a:lstStyle/>
          <a:p>
            <a:pPr marL="0" indent="0">
              <a:buNone/>
            </a:pPr>
            <a:r>
              <a:rPr lang="en-US" dirty="0">
                <a:solidFill>
                  <a:srgbClr val="000000"/>
                </a:solidFill>
              </a:rPr>
              <a:t> </a:t>
            </a:r>
          </a:p>
        </p:txBody>
      </p:sp>
      <p:sp>
        <p:nvSpPr>
          <p:cNvPr id="5" name="Номер слайда 4"/>
          <p:cNvSpPr>
            <a:spLocks noGrp="1"/>
          </p:cNvSpPr>
          <p:nvPr>
            <p:ph type="sldNum" sz="quarter" idx="12"/>
          </p:nvPr>
        </p:nvSpPr>
        <p:spPr/>
        <p:txBody>
          <a:bodyPr/>
          <a:lstStyle/>
          <a:p>
            <a:fld id="{7EA40603-FB99-4BDD-9E7F-AFB0ECD5D908}" type="slidenum">
              <a:rPr lang="ru-RU" smtClean="0"/>
              <a:t>25</a:t>
            </a:fld>
            <a:endParaRPr lang="ru-RU"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1292696"/>
            <a:ext cx="9104313" cy="480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6181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1143000"/>
          </a:xfrm>
        </p:spPr>
        <p:txBody>
          <a:bodyPr>
            <a:normAutofit/>
          </a:bodyPr>
          <a:lstStyle/>
          <a:p>
            <a:r>
              <a:rPr lang="en-US" sz="3200" b="1" dirty="0"/>
              <a:t>3</a:t>
            </a:r>
            <a:r>
              <a:rPr lang="ru-RU" sz="3200" b="1" dirty="0"/>
              <a:t>. Как написать хороший баг</a:t>
            </a:r>
            <a:endParaRPr lang="ru-RU" sz="3200" b="1" dirty="0">
              <a:solidFill>
                <a:srgbClr val="000000"/>
              </a:solidFill>
            </a:endParaRPr>
          </a:p>
        </p:txBody>
      </p:sp>
      <p:sp>
        <p:nvSpPr>
          <p:cNvPr id="3" name="Объект 2"/>
          <p:cNvSpPr>
            <a:spLocks noGrp="1"/>
          </p:cNvSpPr>
          <p:nvPr>
            <p:ph idx="1"/>
          </p:nvPr>
        </p:nvSpPr>
        <p:spPr>
          <a:xfrm>
            <a:off x="827584" y="1268760"/>
            <a:ext cx="8229600" cy="5400600"/>
          </a:xfrm>
        </p:spPr>
        <p:txBody>
          <a:bodyPr>
            <a:normAutofit/>
          </a:bodyPr>
          <a:lstStyle/>
          <a:p>
            <a:pPr marL="457200" indent="-457200">
              <a:buFont typeface="+mj-lt"/>
              <a:buAutoNum type="arabicPeriod"/>
            </a:pPr>
            <a:r>
              <a:rPr lang="ru-RU" sz="2500" dirty="0"/>
              <a:t>Проверить, выполнены ли </a:t>
            </a:r>
            <a:r>
              <a:rPr lang="en-US" sz="2500" dirty="0"/>
              <a:t>pre-conditions</a:t>
            </a:r>
          </a:p>
          <a:p>
            <a:pPr marL="457200" indent="-457200">
              <a:buFont typeface="+mj-lt"/>
              <a:buAutoNum type="arabicPeriod"/>
            </a:pPr>
            <a:r>
              <a:rPr lang="ru-RU" sz="2500" dirty="0"/>
              <a:t>Проверить правильность версии ПО</a:t>
            </a:r>
          </a:p>
          <a:p>
            <a:pPr marL="457200" indent="-457200">
              <a:buFont typeface="+mj-lt"/>
              <a:buAutoNum type="arabicPeriod"/>
            </a:pPr>
            <a:r>
              <a:rPr lang="ru-RU" sz="2500" dirty="0"/>
              <a:t>Баг нужно вносить, если он повторяется минимум дважды и все условия и предусловия проверены</a:t>
            </a:r>
          </a:p>
          <a:p>
            <a:pPr marL="457200" indent="-457200">
              <a:buFont typeface="+mj-lt"/>
              <a:buAutoNum type="arabicPeriod"/>
            </a:pPr>
            <a:r>
              <a:rPr lang="ru-RU" sz="2500" dirty="0"/>
              <a:t>Описание бага должно быть чётким</a:t>
            </a:r>
          </a:p>
          <a:p>
            <a:pPr marL="457200" indent="-457200">
              <a:buFont typeface="+mj-lt"/>
              <a:buAutoNum type="arabicPeriod"/>
            </a:pPr>
            <a:r>
              <a:rPr lang="ru-RU" sz="2500" dirty="0"/>
              <a:t>Шаги по воспроизведению багов должны быть чёткими</a:t>
            </a:r>
            <a:endParaRPr lang="en-US" sz="2500" dirty="0"/>
          </a:p>
          <a:p>
            <a:pPr marL="514350" indent="-514350">
              <a:buFont typeface="+mj-lt"/>
              <a:buAutoNum type="arabicPeriod"/>
            </a:pPr>
            <a:r>
              <a:rPr lang="ru-RU" sz="2500" dirty="0"/>
              <a:t>Шаги по воспроизведению багов должны быть чёткими</a:t>
            </a:r>
          </a:p>
          <a:p>
            <a:pPr marL="457200" indent="-457200">
              <a:buFont typeface="+mj-lt"/>
              <a:buAutoNum type="arabicPeriod"/>
            </a:pPr>
            <a:endParaRPr lang="ru-RU" sz="2500" dirty="0"/>
          </a:p>
        </p:txBody>
      </p:sp>
      <p:sp>
        <p:nvSpPr>
          <p:cNvPr id="5" name="Номер слайда 4"/>
          <p:cNvSpPr>
            <a:spLocks noGrp="1"/>
          </p:cNvSpPr>
          <p:nvPr>
            <p:ph type="sldNum" sz="quarter" idx="12"/>
          </p:nvPr>
        </p:nvSpPr>
        <p:spPr/>
        <p:txBody>
          <a:bodyPr/>
          <a:lstStyle/>
          <a:p>
            <a:fld id="{7EA40603-FB99-4BDD-9E7F-AFB0ECD5D908}" type="slidenum">
              <a:rPr lang="ru-RU" smtClean="0"/>
              <a:t>26</a:t>
            </a:fld>
            <a:endParaRPr lang="ru-RU"/>
          </a:p>
        </p:txBody>
      </p:sp>
    </p:spTree>
    <p:extLst>
      <p:ext uri="{BB962C8B-B14F-4D97-AF65-F5344CB8AC3E}">
        <p14:creationId xmlns:p14="http://schemas.microsoft.com/office/powerpoint/2010/main" val="15650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1143000"/>
          </a:xfrm>
        </p:spPr>
        <p:txBody>
          <a:bodyPr>
            <a:normAutofit/>
          </a:bodyPr>
          <a:lstStyle/>
          <a:p>
            <a:r>
              <a:rPr lang="en-US" sz="3200" b="1" dirty="0"/>
              <a:t>3</a:t>
            </a:r>
            <a:r>
              <a:rPr lang="ru-RU" sz="3200" b="1" dirty="0"/>
              <a:t>. Как написать хороший баг</a:t>
            </a:r>
            <a:endParaRPr lang="ru-RU" sz="3200" b="1" dirty="0">
              <a:solidFill>
                <a:srgbClr val="000000"/>
              </a:solidFill>
            </a:endParaRPr>
          </a:p>
        </p:txBody>
      </p:sp>
      <p:sp>
        <p:nvSpPr>
          <p:cNvPr id="3" name="Объект 2"/>
          <p:cNvSpPr>
            <a:spLocks noGrp="1"/>
          </p:cNvSpPr>
          <p:nvPr>
            <p:ph idx="1"/>
          </p:nvPr>
        </p:nvSpPr>
        <p:spPr>
          <a:xfrm>
            <a:off x="827584" y="1268760"/>
            <a:ext cx="8229600" cy="5400600"/>
          </a:xfrm>
        </p:spPr>
        <p:txBody>
          <a:bodyPr>
            <a:normAutofit/>
          </a:bodyPr>
          <a:lstStyle/>
          <a:p>
            <a:pPr marL="514350" indent="-514350">
              <a:buFont typeface="+mj-lt"/>
              <a:buAutoNum type="arabicPeriod" startAt="7"/>
            </a:pPr>
            <a:r>
              <a:rPr lang="ru-RU" sz="2500" dirty="0"/>
              <a:t>Если нужно в описании использовать точное значение поля – используйте его!</a:t>
            </a:r>
            <a:endParaRPr lang="en-US" sz="2500" dirty="0"/>
          </a:p>
          <a:p>
            <a:pPr marL="514350" indent="-514350">
              <a:buFont typeface="+mj-lt"/>
              <a:buAutoNum type="arabicPeriod" startAt="7"/>
            </a:pPr>
            <a:r>
              <a:rPr lang="ru-RU" sz="2500" dirty="0"/>
              <a:t>Давайте ссылки на функциональные спецификации, почтовую переписку, другие документы, которые подтвердят вашу правоту</a:t>
            </a:r>
          </a:p>
          <a:p>
            <a:pPr marL="514350" indent="-514350">
              <a:buFont typeface="+mj-lt"/>
              <a:buAutoNum type="arabicPeriod" startAt="7"/>
            </a:pPr>
            <a:r>
              <a:rPr lang="ru-RU" sz="2500" dirty="0"/>
              <a:t>Не судите о людях, которые разрабатывали функционал, в ключе «криворукий, безмозглый»</a:t>
            </a:r>
          </a:p>
          <a:p>
            <a:pPr marL="514350" indent="-514350">
              <a:buFont typeface="+mj-lt"/>
              <a:buAutoNum type="arabicPeriod" startAt="7"/>
            </a:pPr>
            <a:r>
              <a:rPr lang="ru-RU" sz="2500" dirty="0"/>
              <a:t>Прикладывайте скриншоты, видео</a:t>
            </a:r>
          </a:p>
          <a:p>
            <a:pPr marL="514350" indent="-514350">
              <a:buFont typeface="+mj-lt"/>
              <a:buAutoNum type="arabicPeriod" startAt="7"/>
            </a:pPr>
            <a:r>
              <a:rPr lang="ru-RU" sz="2500" dirty="0"/>
              <a:t>Заполняйте максимально все поля</a:t>
            </a:r>
            <a:endParaRPr lang="en-US" sz="2500" dirty="0"/>
          </a:p>
          <a:p>
            <a:pPr marL="0" indent="0">
              <a:buNone/>
            </a:pPr>
            <a:r>
              <a:rPr lang="en-US" sz="2500" b="1" dirty="0"/>
              <a:t>Additional information:</a:t>
            </a:r>
          </a:p>
          <a:p>
            <a:pPr marL="0" indent="0">
              <a:buNone/>
            </a:pPr>
            <a:r>
              <a:rPr lang="en-US" sz="2500" dirty="0">
                <a:hlinkClick r:id="rId2"/>
              </a:rPr>
              <a:t>http://</a:t>
            </a:r>
            <a:r>
              <a:rPr lang="en-US" sz="2500" dirty="0" err="1">
                <a:hlinkClick r:id="rId2"/>
              </a:rPr>
              <a:t>bit.ly</a:t>
            </a:r>
            <a:r>
              <a:rPr lang="en-US" sz="2500" dirty="0">
                <a:hlinkClick r:id="rId2"/>
              </a:rPr>
              <a:t>/TtWgb7</a:t>
            </a:r>
            <a:endParaRPr lang="en-US" sz="2500" dirty="0"/>
          </a:p>
          <a:p>
            <a:pPr marL="0" indent="0">
              <a:buNone/>
            </a:pPr>
            <a:r>
              <a:rPr lang="en-US" sz="2500" dirty="0">
                <a:hlinkClick r:id="rId3"/>
              </a:rPr>
              <a:t>http://</a:t>
            </a:r>
            <a:r>
              <a:rPr lang="en-US" sz="2500" dirty="0" err="1">
                <a:hlinkClick r:id="rId3"/>
              </a:rPr>
              <a:t>bit.ly</a:t>
            </a:r>
            <a:r>
              <a:rPr lang="en-US" sz="2500" dirty="0">
                <a:hlinkClick r:id="rId3"/>
              </a:rPr>
              <a:t>/TtW8IL</a:t>
            </a:r>
            <a:endParaRPr lang="ru-RU" sz="2500" dirty="0"/>
          </a:p>
          <a:p>
            <a:pPr marL="457200" indent="-457200">
              <a:buFont typeface="+mj-lt"/>
              <a:buAutoNum type="arabicPeriod" startAt="7"/>
            </a:pPr>
            <a:endParaRPr lang="ru-RU" sz="2500" dirty="0"/>
          </a:p>
        </p:txBody>
      </p:sp>
      <p:sp>
        <p:nvSpPr>
          <p:cNvPr id="5" name="Номер слайда 4"/>
          <p:cNvSpPr>
            <a:spLocks noGrp="1"/>
          </p:cNvSpPr>
          <p:nvPr>
            <p:ph type="sldNum" sz="quarter" idx="12"/>
          </p:nvPr>
        </p:nvSpPr>
        <p:spPr>
          <a:xfrm>
            <a:off x="6553200" y="6381328"/>
            <a:ext cx="2133600" cy="476250"/>
          </a:xfrm>
        </p:spPr>
        <p:txBody>
          <a:bodyPr/>
          <a:lstStyle/>
          <a:p>
            <a:fld id="{7EA40603-FB99-4BDD-9E7F-AFB0ECD5D908}" type="slidenum">
              <a:rPr lang="ru-RU" smtClean="0"/>
              <a:t>27</a:t>
            </a:fld>
            <a:endParaRPr lang="ru-RU" dirty="0"/>
          </a:p>
        </p:txBody>
      </p:sp>
      <p:pic>
        <p:nvPicPr>
          <p:cNvPr id="6" name="Изображение 5" descr="question-mark.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8424" y="5949280"/>
            <a:ext cx="342871" cy="449563"/>
          </a:xfrm>
          <a:prstGeom prst="rect">
            <a:avLst/>
          </a:prstGeom>
        </p:spPr>
      </p:pic>
    </p:spTree>
    <p:extLst>
      <p:ext uri="{BB962C8B-B14F-4D97-AF65-F5344CB8AC3E}">
        <p14:creationId xmlns:p14="http://schemas.microsoft.com/office/powerpoint/2010/main" val="674086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1143000"/>
          </a:xfrm>
        </p:spPr>
        <p:txBody>
          <a:bodyPr>
            <a:normAutofit/>
          </a:bodyPr>
          <a:lstStyle/>
          <a:p>
            <a:r>
              <a:rPr lang="ru-RU" sz="3200" b="1" dirty="0"/>
              <a:t>Домашнее задание</a:t>
            </a:r>
            <a:endParaRPr lang="ru-RU" sz="3200" b="1" dirty="0">
              <a:solidFill>
                <a:srgbClr val="000000"/>
              </a:solidFill>
            </a:endParaRPr>
          </a:p>
        </p:txBody>
      </p:sp>
      <p:sp>
        <p:nvSpPr>
          <p:cNvPr id="3" name="Объект 2"/>
          <p:cNvSpPr>
            <a:spLocks noGrp="1"/>
          </p:cNvSpPr>
          <p:nvPr>
            <p:ph idx="1"/>
          </p:nvPr>
        </p:nvSpPr>
        <p:spPr>
          <a:xfrm>
            <a:off x="827584" y="1268760"/>
            <a:ext cx="8229600" cy="5400600"/>
          </a:xfrm>
        </p:spPr>
        <p:txBody>
          <a:bodyPr>
            <a:noAutofit/>
          </a:bodyPr>
          <a:lstStyle/>
          <a:p>
            <a:pPr marL="0" indent="0" algn="ctr">
              <a:buNone/>
              <a:defRPr/>
            </a:pPr>
            <a:r>
              <a:rPr lang="ru-RU" sz="2500" b="1" dirty="0"/>
              <a:t>1</a:t>
            </a:r>
            <a:r>
              <a:rPr lang="en-US" sz="2500" b="1" dirty="0"/>
              <a:t>. </a:t>
            </a:r>
            <a:r>
              <a:rPr lang="ru-RU" sz="2500" b="1" dirty="0"/>
              <a:t>Ознакомиться с примерами тестовой документации:</a:t>
            </a:r>
            <a:endParaRPr lang="en-US" sz="2500" b="1" dirty="0"/>
          </a:p>
          <a:p>
            <a:pPr>
              <a:defRPr/>
            </a:pPr>
            <a:r>
              <a:rPr lang="ru-RU" sz="2400" dirty="0"/>
              <a:t>Внимательное изучение названий основных разделов функциональной спецификации</a:t>
            </a:r>
          </a:p>
          <a:p>
            <a:pPr>
              <a:defRPr/>
            </a:pPr>
            <a:r>
              <a:rPr lang="ru-RU" sz="2400" dirty="0"/>
              <a:t>Внимательное изучение основных разделов тест – плана </a:t>
            </a:r>
          </a:p>
          <a:p>
            <a:pPr>
              <a:defRPr/>
            </a:pPr>
            <a:r>
              <a:rPr lang="ru-RU" sz="2400" dirty="0"/>
              <a:t>Внимательное изучение структуры и контента отчёта о нагрузочном тестировании</a:t>
            </a:r>
            <a:endParaRPr lang="en-US" sz="2400" dirty="0"/>
          </a:p>
          <a:p>
            <a:pPr>
              <a:defRPr/>
            </a:pPr>
            <a:r>
              <a:rPr lang="ru-RU" sz="2400" dirty="0"/>
              <a:t>Внимательное изучение стилистики написания тест кейсов согласно  предоставленным примерам</a:t>
            </a:r>
          </a:p>
          <a:p>
            <a:pPr marL="0" indent="0">
              <a:buNone/>
              <a:defRPr/>
            </a:pPr>
            <a:endParaRPr lang="ru-RU" sz="2300" dirty="0"/>
          </a:p>
        </p:txBody>
      </p:sp>
      <p:sp>
        <p:nvSpPr>
          <p:cNvPr id="5" name="Номер слайда 4"/>
          <p:cNvSpPr>
            <a:spLocks noGrp="1"/>
          </p:cNvSpPr>
          <p:nvPr>
            <p:ph type="sldNum" sz="quarter" idx="12"/>
          </p:nvPr>
        </p:nvSpPr>
        <p:spPr>
          <a:xfrm>
            <a:off x="6553200" y="6381328"/>
            <a:ext cx="2133600" cy="476250"/>
          </a:xfrm>
        </p:spPr>
        <p:txBody>
          <a:bodyPr/>
          <a:lstStyle/>
          <a:p>
            <a:fld id="{7EA40603-FB99-4BDD-9E7F-AFB0ECD5D908}" type="slidenum">
              <a:rPr lang="ru-RU" smtClean="0"/>
              <a:t>28</a:t>
            </a:fld>
            <a:endParaRPr lang="ru-RU" dirty="0"/>
          </a:p>
        </p:txBody>
      </p:sp>
    </p:spTree>
    <p:extLst>
      <p:ext uri="{BB962C8B-B14F-4D97-AF65-F5344CB8AC3E}">
        <p14:creationId xmlns:p14="http://schemas.microsoft.com/office/powerpoint/2010/main" val="1950426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1143000"/>
          </a:xfrm>
        </p:spPr>
        <p:txBody>
          <a:bodyPr>
            <a:normAutofit/>
          </a:bodyPr>
          <a:lstStyle/>
          <a:p>
            <a:r>
              <a:rPr lang="ru-RU" sz="3200" b="1" dirty="0"/>
              <a:t>Домашнее задание</a:t>
            </a:r>
            <a:endParaRPr lang="ru-RU" sz="3200" b="1" dirty="0">
              <a:solidFill>
                <a:srgbClr val="000000"/>
              </a:solidFill>
            </a:endParaRPr>
          </a:p>
        </p:txBody>
      </p:sp>
      <p:sp>
        <p:nvSpPr>
          <p:cNvPr id="3" name="Объект 2"/>
          <p:cNvSpPr>
            <a:spLocks noGrp="1"/>
          </p:cNvSpPr>
          <p:nvPr>
            <p:ph idx="1"/>
          </p:nvPr>
        </p:nvSpPr>
        <p:spPr>
          <a:xfrm>
            <a:off x="827584" y="1268760"/>
            <a:ext cx="8229600" cy="5400600"/>
          </a:xfrm>
        </p:spPr>
        <p:txBody>
          <a:bodyPr>
            <a:normAutofit/>
          </a:bodyPr>
          <a:lstStyle/>
          <a:p>
            <a:pPr marL="0" indent="0" algn="ctr">
              <a:buNone/>
              <a:defRPr/>
            </a:pPr>
            <a:r>
              <a:rPr lang="ru-RU" sz="1800" b="1" dirty="0"/>
              <a:t>2</a:t>
            </a:r>
            <a:r>
              <a:rPr lang="en-US" sz="1800" b="1" dirty="0"/>
              <a:t>. </a:t>
            </a:r>
            <a:r>
              <a:rPr lang="ru-RU" sz="1800" b="1" dirty="0"/>
              <a:t>Построить </a:t>
            </a:r>
            <a:r>
              <a:rPr lang="en-GB" sz="1800" b="1" dirty="0"/>
              <a:t>traceability matrix </a:t>
            </a:r>
            <a:r>
              <a:rPr lang="ru-RU" sz="1800" b="1" dirty="0"/>
              <a:t>для заглавной страницы сайта </a:t>
            </a:r>
            <a:r>
              <a:rPr lang="en-US" sz="1800" dirty="0">
                <a:hlinkClick r:id="rId2"/>
              </a:rPr>
              <a:t>https://www.portmone.com.ua/</a:t>
            </a:r>
            <a:br>
              <a:rPr lang="ru-RU" sz="1800" dirty="0"/>
            </a:br>
            <a:r>
              <a:rPr lang="ru-RU" sz="1800" dirty="0"/>
              <a:t>Написать требования от бизнеса (придумать самостоятельно - </a:t>
            </a:r>
            <a:r>
              <a:rPr lang="en-GB" sz="1800" dirty="0"/>
              <a:t>BRD</a:t>
            </a:r>
            <a:r>
              <a:rPr lang="ru-RU" sz="1800" dirty="0"/>
              <a:t>)</a:t>
            </a:r>
            <a:endParaRPr lang="en-GB" sz="1800" dirty="0"/>
          </a:p>
          <a:p>
            <a:pPr>
              <a:defRPr/>
            </a:pPr>
            <a:r>
              <a:rPr lang="ru-RU" sz="1800" dirty="0"/>
              <a:t>Написать функциональные требования (на основании </a:t>
            </a:r>
            <a:r>
              <a:rPr lang="en-GB" sz="1800" dirty="0"/>
              <a:t>BRD</a:t>
            </a:r>
            <a:r>
              <a:rPr lang="ru-RU" sz="1800" dirty="0"/>
              <a:t> создать </a:t>
            </a:r>
            <a:r>
              <a:rPr lang="en-GB" sz="1800" dirty="0"/>
              <a:t>FRD</a:t>
            </a:r>
            <a:r>
              <a:rPr lang="ru-RU" sz="1800" dirty="0"/>
              <a:t>)</a:t>
            </a:r>
            <a:endParaRPr lang="en-GB" sz="1800" dirty="0"/>
          </a:p>
          <a:p>
            <a:pPr>
              <a:defRPr/>
            </a:pPr>
            <a:r>
              <a:rPr lang="ru-RU" sz="1800" dirty="0"/>
              <a:t>Создать </a:t>
            </a:r>
            <a:r>
              <a:rPr lang="en-US" sz="1800" dirty="0"/>
              <a:t>traceability matrix</a:t>
            </a:r>
            <a:r>
              <a:rPr lang="ru-RU" sz="1800" dirty="0"/>
              <a:t> </a:t>
            </a:r>
            <a:br>
              <a:rPr lang="en-US" sz="1800" dirty="0"/>
            </a:br>
            <a:r>
              <a:rPr lang="ru-RU" sz="1800" dirty="0"/>
              <a:t>Имя файла – </a:t>
            </a:r>
            <a:r>
              <a:rPr lang="en-US" sz="1800" dirty="0" err="1"/>
              <a:t>Portmone</a:t>
            </a:r>
            <a:r>
              <a:rPr lang="ru-RU" sz="1800" dirty="0"/>
              <a:t>_</a:t>
            </a:r>
            <a:r>
              <a:rPr lang="en-US" sz="1800" dirty="0">
                <a:solidFill>
                  <a:srgbClr val="4BACC6"/>
                </a:solidFill>
              </a:rPr>
              <a:t>[Name]_[Surname]</a:t>
            </a:r>
            <a:r>
              <a:rPr lang="en-US" sz="1800" dirty="0"/>
              <a:t>.xls</a:t>
            </a:r>
            <a:br>
              <a:rPr lang="ru-RU" sz="1800" dirty="0"/>
            </a:br>
            <a:r>
              <a:rPr lang="ru-RU" sz="1800" dirty="0"/>
              <a:t>Для написания требований в качестве примера используйте материалы </a:t>
            </a:r>
            <a:r>
              <a:rPr lang="en-GB" sz="1800" dirty="0">
                <a:hlinkClick r:id="rId3"/>
              </a:rPr>
              <a:t>http://www.cs.umd.edu/~atif/Teaching/Spring2010/Slides/3.pdf</a:t>
            </a:r>
            <a:r>
              <a:rPr lang="ru-RU" sz="1800" dirty="0"/>
              <a:t> </a:t>
            </a:r>
            <a:endParaRPr lang="en-US" sz="1800" dirty="0"/>
          </a:p>
          <a:p>
            <a:pPr marL="0" indent="0" algn="ctr">
              <a:buNone/>
              <a:defRPr/>
            </a:pPr>
            <a:r>
              <a:rPr lang="ru-RU" sz="1800" b="1" dirty="0"/>
              <a:t>3</a:t>
            </a:r>
            <a:r>
              <a:rPr lang="en-US" sz="1800" b="1" dirty="0"/>
              <a:t>. </a:t>
            </a:r>
            <a:r>
              <a:rPr lang="ru-RU" sz="1800" b="1" dirty="0"/>
              <a:t>Написать тест кейсы для форма регистрации</a:t>
            </a:r>
          </a:p>
          <a:p>
            <a:pPr>
              <a:defRPr/>
            </a:pPr>
            <a:r>
              <a:rPr lang="ru-RU" sz="1800" dirty="0"/>
              <a:t>Придумать и написать требования</a:t>
            </a:r>
          </a:p>
          <a:p>
            <a:pPr>
              <a:defRPr/>
            </a:pPr>
            <a:r>
              <a:rPr lang="ru-RU" sz="1800" dirty="0"/>
              <a:t>Написать тест хедеры – живая страница доступна по адресу</a:t>
            </a:r>
            <a:r>
              <a:rPr lang="en-US" sz="1800" dirty="0"/>
              <a:t> </a:t>
            </a:r>
            <a:r>
              <a:rPr lang="en-US" sz="1800" dirty="0">
                <a:hlinkClick r:id="rId4"/>
              </a:rPr>
              <a:t>https://en.expekt.com/register</a:t>
            </a:r>
            <a:br>
              <a:rPr lang="en-US" sz="1800" dirty="0"/>
            </a:br>
            <a:r>
              <a:rPr lang="ru-RU" sz="1800" dirty="0"/>
              <a:t>Внести их в </a:t>
            </a:r>
            <a:r>
              <a:rPr lang="en-US" sz="1800" dirty="0"/>
              <a:t>traceability matrix</a:t>
            </a:r>
          </a:p>
          <a:p>
            <a:pPr>
              <a:defRPr/>
            </a:pPr>
            <a:r>
              <a:rPr lang="ru-RU" sz="1800" dirty="0"/>
              <a:t>Написать тест кейсы</a:t>
            </a:r>
            <a:r>
              <a:rPr lang="en-US" sz="1800" dirty="0"/>
              <a:t> </a:t>
            </a:r>
            <a:r>
              <a:rPr lang="en-GB" sz="1800" dirty="0"/>
              <a:t>(</a:t>
            </a:r>
            <a:r>
              <a:rPr lang="ru-RU" sz="1800" dirty="0"/>
              <a:t>просмотрите примеры документации, как следует писать тест кейсы</a:t>
            </a:r>
            <a:r>
              <a:rPr lang="en-GB" sz="1800" dirty="0"/>
              <a:t>)</a:t>
            </a:r>
            <a:br>
              <a:rPr lang="en-US" sz="1800" dirty="0"/>
            </a:br>
            <a:r>
              <a:rPr lang="ru-RU" sz="1800" dirty="0"/>
              <a:t>Имя – </a:t>
            </a:r>
            <a:r>
              <a:rPr lang="en-US" sz="1800" dirty="0" err="1"/>
              <a:t>Registration_Form-Expe</a:t>
            </a:r>
            <a:r>
              <a:rPr lang="ru-RU" sz="1800" dirty="0"/>
              <a:t>с</a:t>
            </a:r>
            <a:r>
              <a:rPr lang="en-US" sz="1800" dirty="0"/>
              <a:t>t</a:t>
            </a:r>
            <a:r>
              <a:rPr lang="ru-RU" sz="1800" dirty="0"/>
              <a:t>_</a:t>
            </a:r>
            <a:r>
              <a:rPr lang="en-US" sz="1800" dirty="0">
                <a:solidFill>
                  <a:srgbClr val="4BACC6"/>
                </a:solidFill>
              </a:rPr>
              <a:t>[Name]_[Surname]</a:t>
            </a:r>
            <a:r>
              <a:rPr lang="en-US" sz="1800" dirty="0"/>
              <a:t>.</a:t>
            </a:r>
            <a:r>
              <a:rPr lang="en-GB" sz="1800" dirty="0" err="1"/>
              <a:t>xls</a:t>
            </a:r>
            <a:endParaRPr lang="en-US" sz="1800" dirty="0"/>
          </a:p>
        </p:txBody>
      </p:sp>
      <p:sp>
        <p:nvSpPr>
          <p:cNvPr id="5" name="Номер слайда 4"/>
          <p:cNvSpPr>
            <a:spLocks noGrp="1"/>
          </p:cNvSpPr>
          <p:nvPr>
            <p:ph type="sldNum" sz="quarter" idx="12"/>
          </p:nvPr>
        </p:nvSpPr>
        <p:spPr>
          <a:xfrm>
            <a:off x="6553200" y="6381328"/>
            <a:ext cx="2133600" cy="476250"/>
          </a:xfrm>
        </p:spPr>
        <p:txBody>
          <a:bodyPr/>
          <a:lstStyle/>
          <a:p>
            <a:fld id="{7EA40603-FB99-4BDD-9E7F-AFB0ECD5D908}" type="slidenum">
              <a:rPr lang="ru-RU" smtClean="0"/>
              <a:t>29</a:t>
            </a:fld>
            <a:endParaRPr lang="ru-RU" dirty="0"/>
          </a:p>
        </p:txBody>
      </p:sp>
    </p:spTree>
    <p:extLst>
      <p:ext uri="{BB962C8B-B14F-4D97-AF65-F5344CB8AC3E}">
        <p14:creationId xmlns:p14="http://schemas.microsoft.com/office/powerpoint/2010/main" val="3348658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29600" cy="1584176"/>
          </a:xfrm>
        </p:spPr>
        <p:txBody>
          <a:bodyPr>
            <a:normAutofit/>
          </a:bodyPr>
          <a:lstStyle/>
          <a:p>
            <a:r>
              <a:rPr lang="en-US" sz="3200" b="1" dirty="0"/>
              <a:t>1</a:t>
            </a:r>
            <a:r>
              <a:rPr lang="ru-RU" sz="3200" b="1" dirty="0"/>
              <a:t>. Тестовая документация</a:t>
            </a:r>
            <a:br>
              <a:rPr lang="ru-RU" sz="3200" b="1" dirty="0"/>
            </a:br>
            <a:endParaRPr lang="ru-RU" sz="3200" b="1" dirty="0"/>
          </a:p>
        </p:txBody>
      </p:sp>
      <p:sp>
        <p:nvSpPr>
          <p:cNvPr id="3" name="Объект 2"/>
          <p:cNvSpPr>
            <a:spLocks noGrp="1"/>
          </p:cNvSpPr>
          <p:nvPr>
            <p:ph idx="1"/>
          </p:nvPr>
        </p:nvSpPr>
        <p:spPr>
          <a:xfrm>
            <a:off x="935088" y="1268760"/>
            <a:ext cx="8208912" cy="5400600"/>
          </a:xfrm>
        </p:spPr>
        <p:txBody>
          <a:bodyPr>
            <a:noAutofit/>
          </a:bodyPr>
          <a:lstStyle/>
          <a:p>
            <a:r>
              <a:rPr lang="en-US" sz="2500" dirty="0"/>
              <a:t>Test Plan</a:t>
            </a:r>
            <a:endParaRPr lang="ru-RU" sz="2500" dirty="0"/>
          </a:p>
          <a:p>
            <a:r>
              <a:rPr lang="en-US" sz="2500" dirty="0"/>
              <a:t>Requirements</a:t>
            </a:r>
          </a:p>
          <a:p>
            <a:r>
              <a:rPr lang="en-US" sz="2500" dirty="0"/>
              <a:t>Use Case </a:t>
            </a:r>
          </a:p>
          <a:p>
            <a:r>
              <a:rPr lang="en-US" sz="2500" dirty="0"/>
              <a:t>Test case</a:t>
            </a:r>
          </a:p>
          <a:p>
            <a:r>
              <a:rPr lang="en-US" sz="2500" dirty="0"/>
              <a:t>Bug report</a:t>
            </a: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3</a:t>
            </a:fld>
            <a:endParaRPr lang="ru-RU"/>
          </a:p>
        </p:txBody>
      </p:sp>
    </p:spTree>
    <p:extLst>
      <p:ext uri="{BB962C8B-B14F-4D97-AF65-F5344CB8AC3E}">
        <p14:creationId xmlns:p14="http://schemas.microsoft.com/office/powerpoint/2010/main" val="3732686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1143000"/>
          </a:xfrm>
        </p:spPr>
        <p:txBody>
          <a:bodyPr>
            <a:normAutofit/>
          </a:bodyPr>
          <a:lstStyle/>
          <a:p>
            <a:r>
              <a:rPr lang="ru-RU" sz="3200" b="1" dirty="0"/>
              <a:t>Домашнее задание</a:t>
            </a:r>
            <a:endParaRPr lang="ru-RU" sz="3200" b="1" dirty="0">
              <a:solidFill>
                <a:srgbClr val="000000"/>
              </a:solidFill>
            </a:endParaRPr>
          </a:p>
        </p:txBody>
      </p:sp>
      <p:sp>
        <p:nvSpPr>
          <p:cNvPr id="3" name="Объект 2"/>
          <p:cNvSpPr>
            <a:spLocks noGrp="1"/>
          </p:cNvSpPr>
          <p:nvPr>
            <p:ph idx="1"/>
          </p:nvPr>
        </p:nvSpPr>
        <p:spPr>
          <a:xfrm>
            <a:off x="827584" y="1268760"/>
            <a:ext cx="8229600" cy="5400600"/>
          </a:xfrm>
        </p:spPr>
        <p:txBody>
          <a:bodyPr>
            <a:noAutofit/>
          </a:bodyPr>
          <a:lstStyle/>
          <a:p>
            <a:pPr marL="0" indent="0" algn="ctr">
              <a:buNone/>
              <a:defRPr/>
            </a:pPr>
            <a:r>
              <a:rPr lang="en-US" sz="2400" b="1" dirty="0"/>
              <a:t>3. </a:t>
            </a:r>
            <a:r>
              <a:rPr lang="ru-RU" sz="2400" b="1" dirty="0"/>
              <a:t>Протестировать калькулятор</a:t>
            </a:r>
            <a:endParaRPr lang="en-US" sz="2400" b="1" dirty="0"/>
          </a:p>
          <a:p>
            <a:pPr marL="457200" indent="-457200">
              <a:buFont typeface="+mj-lt"/>
              <a:buAutoNum type="arabicPeriod"/>
              <a:defRPr/>
            </a:pPr>
            <a:endParaRPr lang="ru-RU" sz="2400" dirty="0"/>
          </a:p>
          <a:p>
            <a:pPr>
              <a:defRPr/>
            </a:pPr>
            <a:r>
              <a:rPr lang="ru-RU" sz="2000" dirty="0"/>
              <a:t>Скачать и установить последнюю версию </a:t>
            </a:r>
            <a:r>
              <a:rPr lang="en-US" sz="2000" dirty="0"/>
              <a:t>Java (</a:t>
            </a:r>
            <a:r>
              <a:rPr lang="ru-RU" sz="2000" dirty="0"/>
              <a:t>инструкции по установке: </a:t>
            </a:r>
            <a:r>
              <a:rPr lang="en-US" sz="2000" dirty="0">
                <a:hlinkClick r:id="rId2"/>
              </a:rPr>
              <a:t>http://</a:t>
            </a:r>
            <a:r>
              <a:rPr lang="en-US" sz="2000" dirty="0" err="1">
                <a:hlinkClick r:id="rId2"/>
              </a:rPr>
              <a:t>bit.ly</a:t>
            </a:r>
            <a:r>
              <a:rPr lang="en-US" sz="2000" dirty="0">
                <a:hlinkClick r:id="rId2"/>
              </a:rPr>
              <a:t>/T3xK0h</a:t>
            </a:r>
            <a:r>
              <a:rPr lang="en-US" sz="2000" dirty="0"/>
              <a:t>)</a:t>
            </a:r>
            <a:endParaRPr lang="ru-RU" sz="2000" dirty="0"/>
          </a:p>
          <a:p>
            <a:pPr>
              <a:defRPr/>
            </a:pPr>
            <a:r>
              <a:rPr lang="ru-RU" sz="2000" dirty="0"/>
              <a:t>Запустить калькулятор (в </a:t>
            </a:r>
            <a:r>
              <a:rPr lang="uk-UA" sz="2000" dirty="0"/>
              <a:t>ар</a:t>
            </a:r>
            <a:r>
              <a:rPr lang="ru-RU" sz="2000" dirty="0" err="1"/>
              <a:t>хиве</a:t>
            </a:r>
            <a:r>
              <a:rPr lang="ru-RU" sz="2000" dirty="0"/>
              <a:t> - </a:t>
            </a:r>
            <a:r>
              <a:rPr lang="en-US" sz="2000" dirty="0"/>
              <a:t>calc.jar)</a:t>
            </a:r>
            <a:endParaRPr lang="ru-RU" sz="2000" dirty="0"/>
          </a:p>
          <a:p>
            <a:pPr>
              <a:defRPr/>
            </a:pPr>
            <a:r>
              <a:rPr lang="ru-RU" sz="2000" dirty="0"/>
              <a:t>Написать </a:t>
            </a:r>
            <a:r>
              <a:rPr lang="en-US" sz="2000" dirty="0"/>
              <a:t>Test Case Headers </a:t>
            </a:r>
            <a:r>
              <a:rPr lang="ru-RU" sz="2000" dirty="0"/>
              <a:t>согласно требований</a:t>
            </a:r>
            <a:r>
              <a:rPr lang="en-US" sz="2000" dirty="0"/>
              <a:t> – </a:t>
            </a:r>
            <a:r>
              <a:rPr lang="ru-RU" sz="2000" dirty="0"/>
              <a:t>документ </a:t>
            </a:r>
            <a:r>
              <a:rPr lang="en-US" sz="2000" dirty="0"/>
              <a:t>Requirements for </a:t>
            </a:r>
            <a:r>
              <a:rPr lang="en-US" sz="2000" dirty="0" err="1"/>
              <a:t>Calculator.doc</a:t>
            </a:r>
            <a:endParaRPr lang="en-US" sz="2000" dirty="0"/>
          </a:p>
          <a:p>
            <a:pPr>
              <a:defRPr/>
            </a:pPr>
            <a:r>
              <a:rPr lang="ru-RU" sz="2000" dirty="0"/>
              <a:t>Внести их в </a:t>
            </a:r>
            <a:r>
              <a:rPr lang="en-US" sz="2000" dirty="0"/>
              <a:t>traceability matrix</a:t>
            </a:r>
            <a:endParaRPr lang="ru-RU" sz="2000" dirty="0"/>
          </a:p>
          <a:p>
            <a:pPr>
              <a:defRPr/>
            </a:pPr>
            <a:r>
              <a:rPr lang="ru-RU" sz="2000" dirty="0"/>
              <a:t>Написать подробные тест кейсы </a:t>
            </a:r>
          </a:p>
          <a:p>
            <a:pPr>
              <a:defRPr/>
            </a:pPr>
            <a:r>
              <a:rPr lang="ru-RU" sz="2000" dirty="0"/>
              <a:t>Протестировать и на отдельной странице </a:t>
            </a:r>
            <a:r>
              <a:rPr lang="en-GB" sz="2000" dirty="0"/>
              <a:t>Excel </a:t>
            </a:r>
            <a:r>
              <a:rPr lang="ru-RU" sz="2000" dirty="0"/>
              <a:t>выписать все найденные проблемы</a:t>
            </a:r>
          </a:p>
          <a:p>
            <a:pPr marL="0" indent="0">
              <a:buNone/>
              <a:defRPr/>
            </a:pPr>
            <a:endParaRPr lang="en-GB" sz="1800" dirty="0"/>
          </a:p>
          <a:p>
            <a:pPr marL="0" indent="0">
              <a:buNone/>
              <a:defRPr/>
            </a:pPr>
            <a:r>
              <a:rPr lang="ru-RU" sz="1800" dirty="0"/>
              <a:t>Имя файла – </a:t>
            </a:r>
            <a:r>
              <a:rPr lang="en-US" sz="1800" dirty="0"/>
              <a:t>T</a:t>
            </a:r>
            <a:r>
              <a:rPr lang="en-GB" sz="1800" dirty="0" err="1"/>
              <a:t>est</a:t>
            </a:r>
            <a:r>
              <a:rPr lang="en-GB" sz="1800" dirty="0"/>
              <a:t> Execution Report</a:t>
            </a:r>
            <a:r>
              <a:rPr lang="en-US" sz="1800" dirty="0"/>
              <a:t>_</a:t>
            </a:r>
            <a:r>
              <a:rPr lang="en-US" sz="1800" dirty="0" err="1"/>
              <a:t>Name_Surname_Calc</a:t>
            </a:r>
            <a:r>
              <a:rPr lang="ru-RU" sz="1800" dirty="0"/>
              <a:t>_</a:t>
            </a:r>
            <a:r>
              <a:rPr lang="en-US" sz="1800" dirty="0">
                <a:solidFill>
                  <a:srgbClr val="4BACC6"/>
                </a:solidFill>
              </a:rPr>
              <a:t>[Name]_[Surname]</a:t>
            </a:r>
            <a:r>
              <a:rPr lang="en-US" sz="1800" dirty="0"/>
              <a:t>.</a:t>
            </a:r>
            <a:r>
              <a:rPr lang="en-US" sz="1600" dirty="0"/>
              <a:t>xls</a:t>
            </a:r>
            <a:endParaRPr lang="en-US" sz="2000" dirty="0"/>
          </a:p>
        </p:txBody>
      </p:sp>
      <p:sp>
        <p:nvSpPr>
          <p:cNvPr id="5" name="Номер слайда 4"/>
          <p:cNvSpPr>
            <a:spLocks noGrp="1"/>
          </p:cNvSpPr>
          <p:nvPr>
            <p:ph type="sldNum" sz="quarter" idx="12"/>
          </p:nvPr>
        </p:nvSpPr>
        <p:spPr>
          <a:xfrm>
            <a:off x="6553200" y="6381328"/>
            <a:ext cx="2133600" cy="476250"/>
          </a:xfrm>
        </p:spPr>
        <p:txBody>
          <a:bodyPr/>
          <a:lstStyle/>
          <a:p>
            <a:fld id="{7EA40603-FB99-4BDD-9E7F-AFB0ECD5D908}" type="slidenum">
              <a:rPr lang="ru-RU" smtClean="0"/>
              <a:t>30</a:t>
            </a:fld>
            <a:endParaRPr lang="ru-RU" dirty="0"/>
          </a:p>
        </p:txBody>
      </p:sp>
    </p:spTree>
    <p:extLst>
      <p:ext uri="{BB962C8B-B14F-4D97-AF65-F5344CB8AC3E}">
        <p14:creationId xmlns:p14="http://schemas.microsoft.com/office/powerpoint/2010/main" val="178195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35088" y="1700808"/>
            <a:ext cx="8208912" cy="5400600"/>
          </a:xfrm>
        </p:spPr>
        <p:txBody>
          <a:bodyPr>
            <a:noAutofit/>
          </a:bodyPr>
          <a:lstStyle/>
          <a:p>
            <a:pPr marL="0" indent="0">
              <a:buNone/>
            </a:pPr>
            <a:r>
              <a:rPr lang="en-US" sz="2500" b="1" dirty="0"/>
              <a:t>Test Plan</a:t>
            </a:r>
            <a:r>
              <a:rPr lang="ru-RU" sz="2500" dirty="0"/>
              <a:t> – основной документ, который готовится в начале проекта и описывает виды тестирования, типы тестирования, что будет протестировано, что не будет протестировано, какая тестовая команда, какие роли в тестовой команде, какие </a:t>
            </a:r>
            <a:r>
              <a:rPr lang="en-US" sz="2500" dirty="0"/>
              <a:t>tools (</a:t>
            </a:r>
            <a:r>
              <a:rPr lang="ru-RU" sz="2500" dirty="0"/>
              <a:t>инструменты) будут использованы, сроки, расписание активностей, критерии начала, остановки, продолжения и завершения тестирования.</a:t>
            </a:r>
          </a:p>
        </p:txBody>
      </p:sp>
      <p:sp>
        <p:nvSpPr>
          <p:cNvPr id="4" name="Номер слайда 3"/>
          <p:cNvSpPr>
            <a:spLocks noGrp="1"/>
          </p:cNvSpPr>
          <p:nvPr>
            <p:ph type="sldNum" sz="quarter" idx="12"/>
          </p:nvPr>
        </p:nvSpPr>
        <p:spPr/>
        <p:txBody>
          <a:bodyPr/>
          <a:lstStyle/>
          <a:p>
            <a:fld id="{7EA40603-FB99-4BDD-9E7F-AFB0ECD5D908}" type="slidenum">
              <a:rPr lang="ru-RU" smtClean="0"/>
              <a:t>4</a:t>
            </a:fld>
            <a:endParaRPr lang="ru-RU"/>
          </a:p>
        </p:txBody>
      </p:sp>
      <p:sp>
        <p:nvSpPr>
          <p:cNvPr id="6" name="Заголовок 1"/>
          <p:cNvSpPr>
            <a:spLocks noGrp="1"/>
          </p:cNvSpPr>
          <p:nvPr>
            <p:ph type="title"/>
          </p:nvPr>
        </p:nvSpPr>
        <p:spPr>
          <a:xfrm>
            <a:off x="467544" y="404664"/>
            <a:ext cx="8229600" cy="1143000"/>
          </a:xfrm>
        </p:spPr>
        <p:txBody>
          <a:bodyPr>
            <a:normAutofit fontScale="90000"/>
          </a:bodyPr>
          <a:lstStyle/>
          <a:p>
            <a:r>
              <a:rPr lang="ru-RU" sz="3600" b="1" dirty="0"/>
              <a:t>1. Тестовая документация</a:t>
            </a:r>
            <a:br>
              <a:rPr lang="ru-RU" sz="3600" b="1" dirty="0"/>
            </a:br>
            <a:r>
              <a:rPr lang="ru-RU" sz="3600" b="1" dirty="0">
                <a:sym typeface="Wingdings"/>
              </a:rPr>
              <a:t>1.1. </a:t>
            </a:r>
            <a:r>
              <a:rPr lang="en-US" sz="3600" b="1" dirty="0"/>
              <a:t>Test Plan</a:t>
            </a:r>
            <a:endParaRPr lang="ru-RU" sz="3600" b="1" dirty="0"/>
          </a:p>
        </p:txBody>
      </p:sp>
    </p:spTree>
    <p:extLst>
      <p:ext uri="{BB962C8B-B14F-4D97-AF65-F5344CB8AC3E}">
        <p14:creationId xmlns:p14="http://schemas.microsoft.com/office/powerpoint/2010/main" val="1266338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35088" y="1700808"/>
            <a:ext cx="8208912" cy="5400600"/>
          </a:xfrm>
        </p:spPr>
        <p:txBody>
          <a:bodyPr>
            <a:noAutofit/>
          </a:bodyPr>
          <a:lstStyle/>
          <a:p>
            <a:pPr marL="0" indent="0">
              <a:buNone/>
            </a:pPr>
            <a:r>
              <a:rPr lang="en-US" sz="2500" b="1" dirty="0"/>
              <a:t>Requirements</a:t>
            </a:r>
            <a:r>
              <a:rPr lang="en-US" sz="2500" dirty="0"/>
              <a:t> </a:t>
            </a:r>
            <a:r>
              <a:rPr lang="ru-RU" sz="2500" dirty="0"/>
              <a:t>(требования) описывают ожидаемое поведение подсистем и модулей программного продукта. В случае сложной функциональности </a:t>
            </a:r>
            <a:r>
              <a:rPr lang="en-US" sz="2500" dirty="0"/>
              <a:t>Requirements </a:t>
            </a:r>
            <a:r>
              <a:rPr lang="ru-RU" sz="2500" dirty="0"/>
              <a:t>детализируются при помощи </a:t>
            </a:r>
            <a:r>
              <a:rPr lang="en-US" sz="2500" b="1" dirty="0"/>
              <a:t>Use Case</a:t>
            </a:r>
            <a:r>
              <a:rPr lang="en-US" sz="2500" dirty="0"/>
              <a:t> </a:t>
            </a:r>
            <a:r>
              <a:rPr lang="ru-RU" sz="2500" dirty="0"/>
              <a:t>(варианты использования) документов.</a:t>
            </a:r>
          </a:p>
        </p:txBody>
      </p:sp>
      <p:sp>
        <p:nvSpPr>
          <p:cNvPr id="4" name="Номер слайда 3"/>
          <p:cNvSpPr>
            <a:spLocks noGrp="1"/>
          </p:cNvSpPr>
          <p:nvPr>
            <p:ph type="sldNum" sz="quarter" idx="12"/>
          </p:nvPr>
        </p:nvSpPr>
        <p:spPr/>
        <p:txBody>
          <a:bodyPr/>
          <a:lstStyle/>
          <a:p>
            <a:fld id="{7EA40603-FB99-4BDD-9E7F-AFB0ECD5D908}" type="slidenum">
              <a:rPr lang="ru-RU" smtClean="0"/>
              <a:t>5</a:t>
            </a:fld>
            <a:endParaRPr lang="ru-RU"/>
          </a:p>
        </p:txBody>
      </p:sp>
      <p:sp>
        <p:nvSpPr>
          <p:cNvPr id="6" name="Заголовок 1"/>
          <p:cNvSpPr>
            <a:spLocks noGrp="1"/>
          </p:cNvSpPr>
          <p:nvPr>
            <p:ph type="title"/>
          </p:nvPr>
        </p:nvSpPr>
        <p:spPr>
          <a:xfrm>
            <a:off x="467544" y="404664"/>
            <a:ext cx="8229600" cy="1143000"/>
          </a:xfrm>
        </p:spPr>
        <p:txBody>
          <a:bodyPr>
            <a:normAutofit fontScale="90000"/>
          </a:bodyPr>
          <a:lstStyle/>
          <a:p>
            <a:r>
              <a:rPr lang="ru-RU" sz="3600" b="1" dirty="0"/>
              <a:t>1. Тестовая документация</a:t>
            </a:r>
            <a:br>
              <a:rPr lang="ru-RU" sz="3600" b="1" dirty="0"/>
            </a:br>
            <a:r>
              <a:rPr lang="ru-RU" sz="3600" b="1" dirty="0">
                <a:sym typeface="Wingdings"/>
              </a:rPr>
              <a:t>1.</a:t>
            </a:r>
            <a:r>
              <a:rPr lang="en-US" sz="3600" b="1" dirty="0">
                <a:sym typeface="Wingdings"/>
              </a:rPr>
              <a:t>2</a:t>
            </a:r>
            <a:r>
              <a:rPr lang="ru-RU" sz="3600" b="1" dirty="0">
                <a:sym typeface="Wingdings"/>
              </a:rPr>
              <a:t>. </a:t>
            </a:r>
            <a:r>
              <a:rPr lang="en-US" sz="3600" b="1" dirty="0"/>
              <a:t>Requirements</a:t>
            </a:r>
            <a:endParaRPr lang="ru-RU" sz="3600" b="1" dirty="0"/>
          </a:p>
        </p:txBody>
      </p:sp>
    </p:spTree>
    <p:extLst>
      <p:ext uri="{BB962C8B-B14F-4D97-AF65-F5344CB8AC3E}">
        <p14:creationId xmlns:p14="http://schemas.microsoft.com/office/powerpoint/2010/main" val="54083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35088" y="1700808"/>
            <a:ext cx="8208912" cy="5400600"/>
          </a:xfrm>
        </p:spPr>
        <p:txBody>
          <a:bodyPr>
            <a:noAutofit/>
          </a:bodyPr>
          <a:lstStyle/>
          <a:p>
            <a:pPr marL="0" indent="0">
              <a:buNone/>
            </a:pPr>
            <a:r>
              <a:rPr lang="en-US" sz="2500" b="1" dirty="0"/>
              <a:t>Use Case</a:t>
            </a:r>
            <a:r>
              <a:rPr lang="en-US" sz="2500" dirty="0"/>
              <a:t> - </a:t>
            </a:r>
            <a:r>
              <a:rPr lang="ru-RU" sz="2500" dirty="0"/>
              <a:t>варианты использования.</a:t>
            </a:r>
          </a:p>
          <a:p>
            <a:pPr marL="0" indent="0">
              <a:buNone/>
            </a:pPr>
            <a:r>
              <a:rPr lang="ru-RU" sz="2500" dirty="0"/>
              <a:t>После анализа требований согласно чек листу, они заносятся в документ </a:t>
            </a:r>
            <a:r>
              <a:rPr lang="en-US" sz="2500" b="1" dirty="0"/>
              <a:t>Traceability Matrix</a:t>
            </a:r>
            <a:r>
              <a:rPr lang="en-US" sz="2500" dirty="0"/>
              <a:t>, </a:t>
            </a:r>
            <a:r>
              <a:rPr lang="ru-RU" sz="2500" dirty="0"/>
              <a:t>который показывает покрытие функциональности тестами. В самом документе отображены заголовки требований и </a:t>
            </a:r>
            <a:r>
              <a:rPr lang="en-US" sz="2500" dirty="0"/>
              <a:t>Test Case Headers (</a:t>
            </a:r>
            <a:r>
              <a:rPr lang="ru-RU" sz="2500" dirty="0"/>
              <a:t>заголовки тест кейсов).</a:t>
            </a:r>
          </a:p>
          <a:p>
            <a:pPr marL="0" indent="0">
              <a:buNone/>
            </a:pPr>
            <a:r>
              <a:rPr lang="ru-RU" sz="2500" dirty="0"/>
              <a:t>Шаги, детализирующие </a:t>
            </a:r>
            <a:r>
              <a:rPr lang="en-US" sz="2500" b="1" dirty="0"/>
              <a:t>Test Case</a:t>
            </a:r>
            <a:r>
              <a:rPr lang="ru-RU" sz="2500" dirty="0"/>
              <a:t>, принято писать в отдельном документе либо же на отдельной вкладке при использовании шаблона из </a:t>
            </a:r>
            <a:r>
              <a:rPr lang="en-US" sz="2500" dirty="0"/>
              <a:t>Excel.</a:t>
            </a:r>
          </a:p>
          <a:p>
            <a:pPr marL="0" indent="0">
              <a:buNone/>
            </a:pPr>
            <a:r>
              <a:rPr lang="ru-RU" sz="2500" dirty="0"/>
              <a:t>Тест кейс превращается в </a:t>
            </a:r>
            <a:r>
              <a:rPr lang="en-US" sz="2500" b="1" dirty="0"/>
              <a:t>Test Execution Report</a:t>
            </a:r>
            <a:r>
              <a:rPr lang="en-US" sz="2500" dirty="0"/>
              <a:t>, </a:t>
            </a:r>
            <a:r>
              <a:rPr lang="ru-RU" sz="2500" dirty="0"/>
              <a:t>когда возле каждого шага заполнен результат (</a:t>
            </a:r>
            <a:r>
              <a:rPr lang="en-US" sz="2500" dirty="0"/>
              <a:t>Pass/Fail/Blocked)</a:t>
            </a: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6</a:t>
            </a:fld>
            <a:endParaRPr lang="ru-RU"/>
          </a:p>
        </p:txBody>
      </p:sp>
      <p:sp>
        <p:nvSpPr>
          <p:cNvPr id="7" name="Заголовок 1"/>
          <p:cNvSpPr>
            <a:spLocks noGrp="1"/>
          </p:cNvSpPr>
          <p:nvPr>
            <p:ph type="title"/>
          </p:nvPr>
        </p:nvSpPr>
        <p:spPr>
          <a:xfrm>
            <a:off x="467544" y="404664"/>
            <a:ext cx="8229600" cy="1143000"/>
          </a:xfrm>
        </p:spPr>
        <p:txBody>
          <a:bodyPr>
            <a:normAutofit fontScale="90000"/>
          </a:bodyPr>
          <a:lstStyle/>
          <a:p>
            <a:r>
              <a:rPr lang="ru-RU" sz="3600" b="1" dirty="0"/>
              <a:t>1. Тестовая документация</a:t>
            </a:r>
            <a:br>
              <a:rPr lang="ru-RU" sz="3600" b="1" dirty="0"/>
            </a:br>
            <a:r>
              <a:rPr lang="ru-RU" sz="3600" b="1" dirty="0">
                <a:sym typeface="Wingdings"/>
              </a:rPr>
              <a:t>1.3. </a:t>
            </a:r>
            <a:r>
              <a:rPr lang="en-US" sz="3600" b="1" dirty="0"/>
              <a:t>Use case</a:t>
            </a:r>
            <a:endParaRPr lang="ru-RU" sz="3600" b="1" dirty="0"/>
          </a:p>
        </p:txBody>
      </p:sp>
    </p:spTree>
    <p:extLst>
      <p:ext uri="{BB962C8B-B14F-4D97-AF65-F5344CB8AC3E}">
        <p14:creationId xmlns:p14="http://schemas.microsoft.com/office/powerpoint/2010/main" val="2043274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35088" y="1700808"/>
            <a:ext cx="8208912" cy="5400600"/>
          </a:xfrm>
        </p:spPr>
        <p:txBody>
          <a:bodyPr>
            <a:noAutofit/>
          </a:bodyPr>
          <a:lstStyle/>
          <a:p>
            <a:pPr marL="0" indent="0">
              <a:buNone/>
            </a:pPr>
            <a:r>
              <a:rPr lang="ru-RU" sz="2500" b="1" dirty="0"/>
              <a:t>Тест Кейс (</a:t>
            </a:r>
            <a:r>
              <a:rPr lang="en-US" sz="2500" b="1" dirty="0"/>
              <a:t>Test case</a:t>
            </a:r>
            <a:r>
              <a:rPr lang="ru-RU" sz="2500" b="1" dirty="0"/>
              <a:t>) </a:t>
            </a:r>
            <a:r>
              <a:rPr lang="ru-RU" sz="2500" dirty="0"/>
              <a:t>– это описанная последовательность действий (шагов) и ожидаемого результата.</a:t>
            </a:r>
            <a:endParaRPr lang="en-US" sz="2500" dirty="0"/>
          </a:p>
          <a:p>
            <a:pPr marL="0" indent="0">
              <a:buNone/>
            </a:pPr>
            <a:r>
              <a:rPr lang="ru-RU" sz="2500" dirty="0"/>
              <a:t>Наборы </a:t>
            </a:r>
            <a:r>
              <a:rPr lang="en-US" sz="2500" dirty="0"/>
              <a:t>Test Cases </a:t>
            </a:r>
            <a:r>
              <a:rPr lang="ru-RU" sz="2500" dirty="0"/>
              <a:t>объединяются в </a:t>
            </a:r>
            <a:r>
              <a:rPr lang="en-US" sz="2500" b="1" dirty="0"/>
              <a:t>Test Suites</a:t>
            </a:r>
          </a:p>
          <a:p>
            <a:pPr marL="0" indent="0">
              <a:buNone/>
            </a:pPr>
            <a:r>
              <a:rPr lang="ru-RU" sz="2500" dirty="0"/>
              <a:t>Наборы </a:t>
            </a:r>
            <a:r>
              <a:rPr lang="en-US" sz="2500" dirty="0"/>
              <a:t>Test Suites </a:t>
            </a:r>
            <a:r>
              <a:rPr lang="ru-RU" sz="2500" dirty="0"/>
              <a:t>объединяются в </a:t>
            </a:r>
            <a:r>
              <a:rPr lang="en-US" sz="2500" b="1" dirty="0"/>
              <a:t>Test Sets</a:t>
            </a:r>
          </a:p>
          <a:p>
            <a:pPr marL="0" indent="0">
              <a:buNone/>
            </a:pPr>
            <a:r>
              <a:rPr lang="ru-RU" sz="2500" dirty="0"/>
              <a:t>Автоматизированный тест кейс – </a:t>
            </a:r>
            <a:r>
              <a:rPr lang="en-US" sz="2500" b="1" dirty="0"/>
              <a:t>Test Script</a:t>
            </a:r>
          </a:p>
        </p:txBody>
      </p:sp>
      <p:sp>
        <p:nvSpPr>
          <p:cNvPr id="4" name="Номер слайда 3"/>
          <p:cNvSpPr>
            <a:spLocks noGrp="1"/>
          </p:cNvSpPr>
          <p:nvPr>
            <p:ph type="sldNum" sz="quarter" idx="12"/>
          </p:nvPr>
        </p:nvSpPr>
        <p:spPr/>
        <p:txBody>
          <a:bodyPr/>
          <a:lstStyle/>
          <a:p>
            <a:fld id="{7EA40603-FB99-4BDD-9E7F-AFB0ECD5D908}" type="slidenum">
              <a:rPr lang="ru-RU" smtClean="0"/>
              <a:t>7</a:t>
            </a:fld>
            <a:endParaRPr lang="ru-RU"/>
          </a:p>
        </p:txBody>
      </p:sp>
      <p:sp>
        <p:nvSpPr>
          <p:cNvPr id="6" name="Заголовок 1"/>
          <p:cNvSpPr>
            <a:spLocks noGrp="1"/>
          </p:cNvSpPr>
          <p:nvPr>
            <p:ph type="title"/>
          </p:nvPr>
        </p:nvSpPr>
        <p:spPr>
          <a:xfrm>
            <a:off x="467544" y="404664"/>
            <a:ext cx="8229600" cy="1143000"/>
          </a:xfrm>
        </p:spPr>
        <p:txBody>
          <a:bodyPr>
            <a:normAutofit fontScale="90000"/>
          </a:bodyPr>
          <a:lstStyle/>
          <a:p>
            <a:r>
              <a:rPr lang="ru-RU" sz="3600" b="1" dirty="0"/>
              <a:t>1. Тестовая документация</a:t>
            </a:r>
            <a:br>
              <a:rPr lang="ru-RU" sz="3600" b="1" dirty="0"/>
            </a:br>
            <a:r>
              <a:rPr lang="ru-RU" sz="3600" b="1" dirty="0">
                <a:sym typeface="Wingdings"/>
              </a:rPr>
              <a:t>1.4. </a:t>
            </a:r>
            <a:r>
              <a:rPr lang="en-US" sz="3600" b="1" dirty="0">
                <a:sym typeface="Wingdings"/>
              </a:rPr>
              <a:t>Test case</a:t>
            </a:r>
            <a:endParaRPr lang="ru-RU" sz="3600" b="1" dirty="0"/>
          </a:p>
        </p:txBody>
      </p:sp>
    </p:spTree>
    <p:extLst>
      <p:ext uri="{BB962C8B-B14F-4D97-AF65-F5344CB8AC3E}">
        <p14:creationId xmlns:p14="http://schemas.microsoft.com/office/powerpoint/2010/main" val="1034515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35088" y="1700808"/>
            <a:ext cx="8208912" cy="5400600"/>
          </a:xfrm>
        </p:spPr>
        <p:txBody>
          <a:bodyPr>
            <a:noAutofit/>
          </a:bodyPr>
          <a:lstStyle/>
          <a:p>
            <a:pPr marL="0" indent="0">
              <a:buNone/>
            </a:pPr>
            <a:r>
              <a:rPr lang="en-US" sz="2500" b="1" dirty="0"/>
              <a:t>Bug report </a:t>
            </a:r>
            <a:r>
              <a:rPr lang="en-US" sz="2500" dirty="0"/>
              <a:t>- </a:t>
            </a:r>
            <a:r>
              <a:rPr lang="ru-RU" sz="2500" dirty="0"/>
              <a:t>это документ, описывающий ситуацию или последовательность действий приведшую к некорректной работе объекта тестирования, с указанием причин и ожидаемого результата.</a:t>
            </a:r>
          </a:p>
        </p:txBody>
      </p:sp>
      <p:sp>
        <p:nvSpPr>
          <p:cNvPr id="4" name="Номер слайда 3"/>
          <p:cNvSpPr>
            <a:spLocks noGrp="1"/>
          </p:cNvSpPr>
          <p:nvPr>
            <p:ph type="sldNum" sz="quarter" idx="12"/>
          </p:nvPr>
        </p:nvSpPr>
        <p:spPr/>
        <p:txBody>
          <a:bodyPr/>
          <a:lstStyle/>
          <a:p>
            <a:fld id="{7EA40603-FB99-4BDD-9E7F-AFB0ECD5D908}" type="slidenum">
              <a:rPr lang="ru-RU" smtClean="0"/>
              <a:t>8</a:t>
            </a:fld>
            <a:endParaRPr lang="ru-RU"/>
          </a:p>
        </p:txBody>
      </p:sp>
      <p:sp>
        <p:nvSpPr>
          <p:cNvPr id="6" name="Заголовок 1"/>
          <p:cNvSpPr>
            <a:spLocks noGrp="1"/>
          </p:cNvSpPr>
          <p:nvPr>
            <p:ph type="title"/>
          </p:nvPr>
        </p:nvSpPr>
        <p:spPr>
          <a:xfrm>
            <a:off x="467544" y="404664"/>
            <a:ext cx="8229600" cy="1143000"/>
          </a:xfrm>
        </p:spPr>
        <p:txBody>
          <a:bodyPr>
            <a:normAutofit fontScale="90000"/>
          </a:bodyPr>
          <a:lstStyle/>
          <a:p>
            <a:r>
              <a:rPr lang="ru-RU" sz="3600" b="1" dirty="0"/>
              <a:t>1. Тестовая документация</a:t>
            </a:r>
            <a:br>
              <a:rPr lang="ru-RU" sz="3600" b="1" dirty="0"/>
            </a:br>
            <a:r>
              <a:rPr lang="ru-RU" sz="3600" b="1" dirty="0">
                <a:sym typeface="Wingdings"/>
              </a:rPr>
              <a:t>1.</a:t>
            </a:r>
            <a:r>
              <a:rPr lang="en-US" sz="3600" b="1" dirty="0">
                <a:sym typeface="Wingdings"/>
              </a:rPr>
              <a:t>5</a:t>
            </a:r>
            <a:r>
              <a:rPr lang="ru-RU" sz="3600" b="1" dirty="0">
                <a:sym typeface="Wingdings"/>
              </a:rPr>
              <a:t>. </a:t>
            </a:r>
            <a:r>
              <a:rPr lang="en-US" sz="3600" b="1" dirty="0"/>
              <a:t>Bug report</a:t>
            </a:r>
            <a:endParaRPr lang="ru-RU" sz="3600" b="1" dirty="0"/>
          </a:p>
        </p:txBody>
      </p:sp>
    </p:spTree>
    <p:extLst>
      <p:ext uri="{BB962C8B-B14F-4D97-AF65-F5344CB8AC3E}">
        <p14:creationId xmlns:p14="http://schemas.microsoft.com/office/powerpoint/2010/main" val="3307548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35088" y="1700808"/>
            <a:ext cx="8208912" cy="5400600"/>
          </a:xfrm>
        </p:spPr>
        <p:txBody>
          <a:bodyPr>
            <a:noAutofit/>
          </a:bodyPr>
          <a:lstStyle/>
          <a:p>
            <a:pPr marL="0" indent="0">
              <a:buNone/>
            </a:pPr>
            <a:r>
              <a:rPr lang="ru-RU" sz="2500" b="1" dirty="0">
                <a:solidFill>
                  <a:srgbClr val="000000"/>
                </a:solidFill>
              </a:rPr>
              <a:t>Ошибки в ПО </a:t>
            </a:r>
            <a:r>
              <a:rPr lang="ru-RU" sz="2500" dirty="0">
                <a:solidFill>
                  <a:srgbClr val="000000"/>
                </a:solidFill>
              </a:rPr>
              <a:t>- все возможные несоответствия между фактическими характеристиками объекта тестирования и разумными ожиданиями пользователей.</a:t>
            </a:r>
            <a:endParaRPr lang="en-US" sz="2500" dirty="0">
              <a:solidFill>
                <a:srgbClr val="000000"/>
              </a:solidFill>
            </a:endParaRPr>
          </a:p>
          <a:p>
            <a:pPr marL="0" indent="0" algn="ctr">
              <a:buNone/>
            </a:pPr>
            <a:r>
              <a:rPr lang="ru-RU" sz="2500" b="1" dirty="0">
                <a:solidFill>
                  <a:srgbClr val="000000"/>
                </a:solidFill>
              </a:rPr>
              <a:t>Термины:</a:t>
            </a:r>
          </a:p>
          <a:p>
            <a:pPr marL="0" indent="0">
              <a:buNone/>
            </a:pPr>
            <a:r>
              <a:rPr lang="en-US" sz="2500" b="1" dirty="0"/>
              <a:t>D</a:t>
            </a:r>
            <a:r>
              <a:rPr lang="ru-RU" sz="2500" b="1" dirty="0" err="1"/>
              <a:t>efect</a:t>
            </a:r>
            <a:r>
              <a:rPr lang="ru-RU" sz="2500" b="1" dirty="0"/>
              <a:t> </a:t>
            </a:r>
            <a:r>
              <a:rPr lang="ru-RU" sz="2500" dirty="0"/>
              <a:t>— самое общее нарушение каких-либо требований или ожиданий, не обязательно функциональное(нарушения стандартов кодирования, недостаточная гибкость системы и пр.).</a:t>
            </a:r>
          </a:p>
          <a:p>
            <a:pPr marL="0" indent="0">
              <a:buNone/>
            </a:pPr>
            <a:r>
              <a:rPr lang="en-US" sz="2500" b="1" dirty="0"/>
              <a:t>F</a:t>
            </a:r>
            <a:r>
              <a:rPr lang="ru-RU" sz="2500" b="1" dirty="0" err="1"/>
              <a:t>ailure</a:t>
            </a:r>
            <a:r>
              <a:rPr lang="ru-RU" sz="2500" b="1" dirty="0"/>
              <a:t> </a:t>
            </a:r>
            <a:r>
              <a:rPr lang="ru-RU" sz="2500" dirty="0"/>
              <a:t>— наблюдаемое нарушение требований, проявляющееся при каком-то реальном сценарии работы ПО. Это можно назвать проявлением ошибки.</a:t>
            </a:r>
          </a:p>
          <a:p>
            <a:pPr marL="0" indent="0">
              <a:buNone/>
            </a:pPr>
            <a:endParaRPr lang="ru-RU" sz="2500" dirty="0">
              <a:solidFill>
                <a:srgbClr val="000000"/>
              </a:solidFill>
            </a:endParaRPr>
          </a:p>
        </p:txBody>
      </p:sp>
      <p:sp>
        <p:nvSpPr>
          <p:cNvPr id="4" name="Номер слайда 3"/>
          <p:cNvSpPr>
            <a:spLocks noGrp="1"/>
          </p:cNvSpPr>
          <p:nvPr>
            <p:ph type="sldNum" sz="quarter" idx="12"/>
          </p:nvPr>
        </p:nvSpPr>
        <p:spPr/>
        <p:txBody>
          <a:bodyPr/>
          <a:lstStyle/>
          <a:p>
            <a:fld id="{7EA40603-FB99-4BDD-9E7F-AFB0ECD5D908}" type="slidenum">
              <a:rPr lang="ru-RU" smtClean="0"/>
              <a:t>9</a:t>
            </a:fld>
            <a:endParaRPr lang="ru-RU"/>
          </a:p>
        </p:txBody>
      </p:sp>
      <p:sp>
        <p:nvSpPr>
          <p:cNvPr id="6" name="Заголовок 1"/>
          <p:cNvSpPr>
            <a:spLocks noGrp="1"/>
          </p:cNvSpPr>
          <p:nvPr>
            <p:ph type="title"/>
          </p:nvPr>
        </p:nvSpPr>
        <p:spPr>
          <a:xfrm>
            <a:off x="467544" y="404664"/>
            <a:ext cx="8229600" cy="1143000"/>
          </a:xfrm>
        </p:spPr>
        <p:txBody>
          <a:bodyPr>
            <a:normAutofit fontScale="90000"/>
          </a:bodyPr>
          <a:lstStyle/>
          <a:p>
            <a:r>
              <a:rPr lang="ru-RU" sz="3600" b="1" dirty="0"/>
              <a:t>1. Тестовая документация</a:t>
            </a:r>
            <a:br>
              <a:rPr lang="ru-RU" sz="3600" b="1" dirty="0"/>
            </a:br>
            <a:r>
              <a:rPr lang="ru-RU" sz="3600" b="1" dirty="0">
                <a:sym typeface="Wingdings"/>
              </a:rPr>
              <a:t>1.</a:t>
            </a:r>
            <a:r>
              <a:rPr lang="en-US" sz="3600" b="1" dirty="0">
                <a:sym typeface="Wingdings"/>
              </a:rPr>
              <a:t>5</a:t>
            </a:r>
            <a:r>
              <a:rPr lang="ru-RU" sz="3600" b="1" dirty="0">
                <a:sym typeface="Wingdings"/>
              </a:rPr>
              <a:t>. </a:t>
            </a:r>
            <a:r>
              <a:rPr lang="en-US" sz="3600" b="1" dirty="0"/>
              <a:t>Bug report</a:t>
            </a:r>
            <a:endParaRPr lang="ru-RU" sz="3600" b="1" dirty="0"/>
          </a:p>
        </p:txBody>
      </p:sp>
    </p:spTree>
    <p:extLst>
      <p:ext uri="{BB962C8B-B14F-4D97-AF65-F5344CB8AC3E}">
        <p14:creationId xmlns:p14="http://schemas.microsoft.com/office/powerpoint/2010/main" val="2868396918"/>
      </p:ext>
    </p:extLst>
  </p:cSld>
  <p:clrMapOvr>
    <a:masterClrMapping/>
  </p:clrMapOvr>
</p:sld>
</file>

<file path=ppt/theme/theme1.xml><?xml version="1.0" encoding="utf-8"?>
<a:theme xmlns:a="http://schemas.openxmlformats.org/drawingml/2006/main" name="Presentation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Presentation5.potx</Template>
  <TotalTime>13604</TotalTime>
  <Words>2193</Words>
  <Application>Microsoft Macintosh PowerPoint</Application>
  <PresentationFormat>On-screen Show (4:3)</PresentationFormat>
  <Paragraphs>292</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Presentation5</vt:lpstr>
      <vt:lpstr>Практический курс тестирования программного обеспечения Урок 2</vt:lpstr>
      <vt:lpstr>План занятия:</vt:lpstr>
      <vt:lpstr>1. Тестовая документация </vt:lpstr>
      <vt:lpstr>1. Тестовая документация 1.1. Test Plan</vt:lpstr>
      <vt:lpstr>1. Тестовая документация 1.2. Requirements</vt:lpstr>
      <vt:lpstr>1. Тестовая документация 1.3. Use case</vt:lpstr>
      <vt:lpstr>1. Тестовая документация 1.4. Test case</vt:lpstr>
      <vt:lpstr>1. Тестовая документация 1.5. Bug report</vt:lpstr>
      <vt:lpstr>1. Тестовая документация 1.5. Bug report</vt:lpstr>
      <vt:lpstr>1. Тестовая документация 1.5. Bug report</vt:lpstr>
      <vt:lpstr>1. Тестовая документация 1.5. Bug report</vt:lpstr>
      <vt:lpstr>2. Как написать хороший тест кейс</vt:lpstr>
      <vt:lpstr>2. Как написать хороший тест кейс</vt:lpstr>
      <vt:lpstr>2. Как написать хороший тест кейс</vt:lpstr>
      <vt:lpstr>2. Как написать хороший тест кейс</vt:lpstr>
      <vt:lpstr>2. Как написать хороший тест кейс</vt:lpstr>
      <vt:lpstr>2. Как написать хороший тест кейс</vt:lpstr>
      <vt:lpstr>2. Как написать хороший тест кейс</vt:lpstr>
      <vt:lpstr>2. Как написать хороший тест кейс</vt:lpstr>
      <vt:lpstr>2. Как написать хороший тест кейс</vt:lpstr>
      <vt:lpstr>2. Как написать хороший тест кейс</vt:lpstr>
      <vt:lpstr>2. Как написать хороший тест кейс</vt:lpstr>
      <vt:lpstr>2. Как написать хороший тест кейс</vt:lpstr>
      <vt:lpstr>2. Как написать хороший тест кейс</vt:lpstr>
      <vt:lpstr>2. Как написать хороший тест кейс</vt:lpstr>
      <vt:lpstr>3. Как написать хороший баг</vt:lpstr>
      <vt:lpstr>3. Как написать хороший баг</vt:lpstr>
      <vt:lpstr>Домашнее задание</vt:lpstr>
      <vt:lpstr>Домашнее задание</vt:lpstr>
      <vt:lpstr>Домашнее задание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Sergii</dc:creator>
  <cp:lastModifiedBy>Maksiuta Sergii</cp:lastModifiedBy>
  <cp:revision>160</cp:revision>
  <dcterms:created xsi:type="dcterms:W3CDTF">2013-02-04T06:36:26Z</dcterms:created>
  <dcterms:modified xsi:type="dcterms:W3CDTF">2020-09-10T12:01:41Z</dcterms:modified>
</cp:coreProperties>
</file>