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49"/>
    <p:restoredTop sz="96327"/>
  </p:normalViewPr>
  <p:slideViewPr>
    <p:cSldViewPr snapToGrid="0" snapToObjects="1">
      <p:cViewPr varScale="1">
        <p:scale>
          <a:sx n="174" d="100"/>
          <a:sy n="17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12/3/20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hyperlink" Target="https://www.kaggle.com/unsdsn/world-happines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theworldbank/world-bank-intl-education?select=international_education" TargetMode="Externa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D781A-EAEC-D147-B210-FC5EF3C3E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156" y="1432223"/>
            <a:ext cx="5965470" cy="3357976"/>
          </a:xfrm>
        </p:spPr>
        <p:txBody>
          <a:bodyPr anchor="ctr">
            <a:normAutofit/>
          </a:bodyPr>
          <a:lstStyle/>
          <a:p>
            <a:r>
              <a:rPr lang="en-US" sz="8000" dirty="0"/>
              <a:t>World Education and Happiness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5EABB-7C05-8E40-A01E-9DB4434D9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156" y="4790199"/>
            <a:ext cx="5965470" cy="668769"/>
          </a:xfrm>
        </p:spPr>
        <p:txBody>
          <a:bodyPr>
            <a:normAutofit fontScale="77500" lnSpcReduction="20000"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U of A Bootcamp 2020</a:t>
            </a:r>
          </a:p>
          <a:p>
            <a:r>
              <a:rPr lang="en-US" sz="1000" dirty="0">
                <a:solidFill>
                  <a:srgbClr val="000000"/>
                </a:solidFill>
              </a:rPr>
              <a:t>Contributors:</a:t>
            </a:r>
          </a:p>
          <a:p>
            <a:r>
              <a:rPr lang="en-US" sz="1000" dirty="0">
                <a:solidFill>
                  <a:srgbClr val="000000"/>
                </a:solidFill>
              </a:rPr>
              <a:t>Cassian Samaniego, Ran Wei and Steve </a:t>
            </a:r>
            <a:r>
              <a:rPr lang="en-US" sz="1000" dirty="0" err="1">
                <a:solidFill>
                  <a:srgbClr val="000000"/>
                </a:solidFill>
              </a:rPr>
              <a:t>Ovsak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8" name="Graphic 17" descr="Education">
            <a:extLst>
              <a:ext uri="{FF2B5EF4-FFF2-40B4-BE49-F238E27FC236}">
                <a16:creationId xmlns:a16="http://schemas.microsoft.com/office/drawing/2014/main" id="{B5BE8726-4305-4EFA-899D-FDA8E5B3C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5117" y="1702032"/>
            <a:ext cx="3416725" cy="3416725"/>
          </a:xfrm>
          <a:prstGeom prst="rect">
            <a:avLst/>
          </a:prstGeom>
        </p:spPr>
      </p:pic>
      <p:sp>
        <p:nvSpPr>
          <p:cNvPr id="36" name="Rectangle 26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8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0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18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4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4360A4-D8E4-074C-A225-B5417565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Selecting the data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52DB-6C18-0D48-94A1-4E79E3121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86" y="241300"/>
            <a:ext cx="6022179" cy="6400800"/>
          </a:xfrm>
        </p:spPr>
        <p:txBody>
          <a:bodyPr anchor="ctr">
            <a:normAutofit/>
          </a:bodyPr>
          <a:lstStyle/>
          <a:p>
            <a:r>
              <a:rPr lang="en-US" dirty="0"/>
              <a:t>The team used </a:t>
            </a:r>
            <a:r>
              <a:rPr lang="en-US" dirty="0" err="1"/>
              <a:t>Kaggle.com</a:t>
            </a:r>
            <a:r>
              <a:rPr lang="en-US" dirty="0"/>
              <a:t> to pull the csv data required to analyze the data</a:t>
            </a:r>
          </a:p>
          <a:p>
            <a:r>
              <a:rPr lang="en-US" dirty="0"/>
              <a:t>Datasets used:</a:t>
            </a:r>
          </a:p>
          <a:p>
            <a:pPr lvl="1"/>
            <a:r>
              <a:rPr lang="en-US" dirty="0"/>
              <a:t>World Bank: Education Data CSV</a:t>
            </a:r>
          </a:p>
          <a:p>
            <a:pPr lvl="2"/>
            <a:r>
              <a:rPr lang="en-US" dirty="0">
                <a:hlinkClick r:id="rId6"/>
              </a:rPr>
              <a:t>https://www.kaggle.com/theworldbank/world-bank-intl-education?select=international_education</a:t>
            </a:r>
            <a:endParaRPr lang="en-US" dirty="0"/>
          </a:p>
          <a:p>
            <a:pPr lvl="1"/>
            <a:r>
              <a:rPr lang="en-US" dirty="0"/>
              <a:t>World Happiness Report CSV</a:t>
            </a:r>
          </a:p>
          <a:p>
            <a:pPr lvl="2"/>
            <a:r>
              <a:rPr lang="en-US" dirty="0">
                <a:hlinkClick r:id="rId7"/>
              </a:rPr>
              <a:t>https://www.kaggle.com/unsdsn/world-happiness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Wikipedia API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/w/</a:t>
            </a:r>
            <a:r>
              <a:rPr lang="en-US" dirty="0" err="1"/>
              <a:t>api.php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data obtained from the sources will be utilized to generate comparisons of the world’s population based on education levels and their overall happiness.</a:t>
            </a:r>
          </a:p>
          <a:p>
            <a:pPr marL="0" indent="0">
              <a:buNone/>
            </a:pPr>
            <a:r>
              <a:rPr lang="en-US" dirty="0"/>
              <a:t>An attempt was tried on using </a:t>
            </a:r>
            <a:r>
              <a:rPr lang="en-US" dirty="0" err="1"/>
              <a:t>Bigquery</a:t>
            </a:r>
            <a:r>
              <a:rPr lang="en-US" dirty="0"/>
              <a:t> to pull the data with out using CSV Files</a:t>
            </a:r>
          </a:p>
        </p:txBody>
      </p:sp>
    </p:spTree>
    <p:extLst>
      <p:ext uri="{BB962C8B-B14F-4D97-AF65-F5344CB8AC3E}">
        <p14:creationId xmlns:p14="http://schemas.microsoft.com/office/powerpoint/2010/main" val="341515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9" name="Group 16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6F57C808-3616-AF4B-BC9A-BE8D5903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The data transformation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14396B-3D64-DF4C-88FD-8F6D40AE4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Clean:</a:t>
            </a:r>
          </a:p>
          <a:p>
            <a:r>
              <a:rPr lang="en-US" dirty="0"/>
              <a:t>The data will first be pulled with CSVs and cleaned utilizing pandas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Join:</a:t>
            </a:r>
          </a:p>
          <a:p>
            <a:r>
              <a:rPr lang="en-US" dirty="0"/>
              <a:t>The data will be joined by counties within the datasets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Filter:</a:t>
            </a:r>
          </a:p>
          <a:p>
            <a:r>
              <a:rPr lang="en-US" dirty="0"/>
              <a:t>The information from the world’s education and their happiness and include a link to the Countries Wikipedia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5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39E0-0BCC-FA4F-AF11-2712C8BE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048C-08A9-D94A-AFD3-1D2A3117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Education percentage note:</a:t>
            </a:r>
          </a:p>
          <a:p>
            <a:pPr marL="0" indent="0">
              <a:buNone/>
            </a:pPr>
            <a:r>
              <a:rPr lang="en-US" dirty="0"/>
              <a:t>Total enrollment in primary and secondary education, regardless of age, expressed as a percentage of the total population of official primary and secondary education age. GER can exceed 100% due to the inclusion of over-aged and under-aged students because of early or late school entrance and grade repetition.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GER = Gross Enrollment Ratio</a:t>
            </a:r>
          </a:p>
          <a:p>
            <a:pPr marL="0" indent="0">
              <a:buNone/>
            </a:pPr>
            <a:r>
              <a:rPr lang="en-US" dirty="0"/>
              <a:t>Total enrollment in primary and secondary education, regardless of age, expressed as a percentage of the total population of official primary and secondary education 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SLE = School Life Expectancy </a:t>
            </a:r>
          </a:p>
          <a:p>
            <a:pPr marL="0" indent="0">
              <a:buNone/>
            </a:pPr>
            <a:r>
              <a:rPr lang="en-US" dirty="0"/>
              <a:t>Number of years a person of school entrance age can expect to spend within the specified level of education.</a:t>
            </a:r>
          </a:p>
        </p:txBody>
      </p:sp>
    </p:spTree>
    <p:extLst>
      <p:ext uri="{BB962C8B-B14F-4D97-AF65-F5344CB8AC3E}">
        <p14:creationId xmlns:p14="http://schemas.microsoft.com/office/powerpoint/2010/main" val="362743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5F1F3-008E-714F-BFB7-B32677CC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Cleaning DataSets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4C31-7482-C240-A80D-4CE829C0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The team utilized </a:t>
            </a:r>
            <a:r>
              <a:rPr lang="en-US" dirty="0" err="1"/>
              <a:t>jupyter</a:t>
            </a:r>
            <a:r>
              <a:rPr lang="en-US" dirty="0"/>
              <a:t> notebooks and pandas to get each of the datasets ready to join the tables</a:t>
            </a:r>
          </a:p>
          <a:p>
            <a:r>
              <a:rPr lang="en-US" dirty="0"/>
              <a:t>Happiness Example: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5ADB7-F41F-7644-AE7F-2D16D3BC9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3429000"/>
            <a:ext cx="8356600" cy="21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6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D53E-D60F-1F41-8530-34D085B9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A295-4EC7-F84D-8E5C-557D1D6D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and renaming  columns: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40455-A4C1-AD4B-A07A-2CAFCE8D1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52" y="2560619"/>
            <a:ext cx="10464800" cy="317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5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06AE-E580-4A4F-BDDE-CE0D8C40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Tables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FE6DB-FDCC-FC47-A165-FC3C1512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SQL to create the tables and join the data on the year and countries.  Also added were Wikipedia links to all the countries compared </a:t>
            </a:r>
          </a:p>
          <a:p>
            <a:r>
              <a:rPr lang="en-US" dirty="0"/>
              <a:t>Table Examples: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AFA2CE-4F42-1848-A56D-02CDA6607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3213100"/>
            <a:ext cx="3409950" cy="345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4EC5D3-4BC5-B342-80A3-8616497C5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00" y="3009900"/>
            <a:ext cx="4000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6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55D9-9913-F94B-9D87-5AFB3A93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Final production database - Relational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A23BB-70E2-F74D-912B-70B457EB7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3150" y="1762760"/>
            <a:ext cx="4754880" cy="3977640"/>
          </a:xfrm>
        </p:spPr>
        <p:txBody>
          <a:bodyPr/>
          <a:lstStyle/>
          <a:p>
            <a:r>
              <a:rPr lang="en-US" dirty="0"/>
              <a:t>We utilized Postgres to better update in the future when new years are added to the World Bank information.</a:t>
            </a:r>
          </a:p>
          <a:p>
            <a:pPr marL="0" indent="0">
              <a:buNone/>
            </a:pPr>
            <a:r>
              <a:rPr lang="en-US" dirty="0"/>
              <a:t>TABLES: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GER_2015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SLE_2015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HAP_2015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country_list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wiki_info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3E1CF-1CC8-0F42-9D8A-B1D223AADC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4288" y="2450542"/>
            <a:ext cx="4754562" cy="34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7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B893E1-24F1-4B43-BEB6-A8F13CB1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0F83E5-D162-2F48-8A78-AA6518FC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B63990-14EF-344F-A9F7-CFE09B3A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the </a:t>
            </a:r>
            <a:r>
              <a:rPr lang="en-US" dirty="0" err="1"/>
              <a:t>Bigquery</a:t>
            </a:r>
            <a:r>
              <a:rPr lang="en-US" dirty="0"/>
              <a:t> starter: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A6FD38-5DC0-9641-89EC-1DCCF1AA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1258482"/>
            <a:ext cx="7266940" cy="199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87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414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World Education and Happiness</vt:lpstr>
      <vt:lpstr>Selecting the data</vt:lpstr>
      <vt:lpstr>The data transformation</vt:lpstr>
      <vt:lpstr>Data Notes</vt:lpstr>
      <vt:lpstr>Cleaning DataSets</vt:lpstr>
      <vt:lpstr>Cleaning Continued</vt:lpstr>
      <vt:lpstr>Creating the Tables</vt:lpstr>
      <vt:lpstr>Final production database - Relational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Education and Happiness</dc:title>
  <dc:creator>Steve Ovsak</dc:creator>
  <cp:lastModifiedBy>Steve Ovsak</cp:lastModifiedBy>
  <cp:revision>10</cp:revision>
  <dcterms:created xsi:type="dcterms:W3CDTF">2020-12-05T17:09:15Z</dcterms:created>
  <dcterms:modified xsi:type="dcterms:W3CDTF">2020-12-05T20:15:45Z</dcterms:modified>
</cp:coreProperties>
</file>