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6"/>
    <p:sldMasterId id="214748365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3">
          <p15:clr>
            <a:srgbClr val="A4A3A4"/>
          </p15:clr>
        </p15:guide>
        <p15:guide id="2" pos="2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William Loveless"/>
  <p:cmAuthor clrIdx="1" id="1" initials="" lastIdx="1" name="Alex Stow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1AD5FB-6B3C-4814-B56A-BA657BC13368}">
  <a:tblStyle styleId="{4B1AD5FB-6B3C-4814-B56A-BA657BC133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B471725-4F75-4DF9-B1B6-2D7814E68BB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3" orient="horz"/>
        <p:guide pos="2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italic.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0" Type="http://schemas.openxmlformats.org/officeDocument/2006/relationships/font" Target="fonts/Robo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20T21:27:21.788">
    <p:pos x="144" y="525"/>
    <p:text>feel like we should remove this or re-word...sounds like we didn't check for this</p:text>
  </p:cm>
  <p:cm authorId="1" idx="1" dt="2022-07-20T21:27:21.788">
    <p:pos x="144" y="525"/>
    <p:text>Yeah its not normal and does contain outliers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d858600a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d858600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We utilized different types of linear regression models and decision trees predicting the average normalized salary based on different combinations of skills, location, company size, job title and whether the position is a senior position. We focused on 5 different linear regression models that we felt covered all predictors that we were researching. The locations of the jobs in the listings heavily influenced the overall salary and the final R2 values, so we decided to run models both with and without this predictor to determine what other predictors were affecting the salary. The linear and tree based models did not use specific skills as predictors because none were significant in the presence of the other variables and we did not want to overfit our model. The top 3 most common skills for each job title were used in the individual title analyses to look for any significance on these skills.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d88e5e1e7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d88e5e1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rPr>
              <a:t>Moving onto models: After running models briefly testing for different </a:t>
            </a:r>
            <a:r>
              <a:rPr lang="en-US">
                <a:solidFill>
                  <a:schemeClr val="dk1"/>
                </a:solidFill>
              </a:rPr>
              <a:t>significant</a:t>
            </a:r>
            <a:r>
              <a:rPr lang="en-US">
                <a:solidFill>
                  <a:schemeClr val="dk1"/>
                </a:solidFill>
              </a:rPr>
              <a:t> </a:t>
            </a:r>
            <a:r>
              <a:rPr lang="en-US">
                <a:solidFill>
                  <a:schemeClr val="dk1"/>
                </a:solidFill>
              </a:rPr>
              <a:t>variables, we honed in our models to the 4 main models displayed in the table displayed as well as a model focused on each job title displayed on the following slide. The inclusion of the state where the job is located in had a huge effect on the R^2 as well as the salary estimation.The 4 models that used all job titles did not include specific skills as predictors because none were significant in the preliminary models but did include a sum of total skills predictor. We chose to go with the linear model including states that we will talk about on the following slide.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da23d9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a23d9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rPr>
              <a:t>Our final model had an R^2 of 0.38 on the test set and 0.37 on the validation set and the significant predictors effects are displayed in the figure. A job title of data </a:t>
            </a:r>
            <a:r>
              <a:rPr lang="en-US">
                <a:solidFill>
                  <a:schemeClr val="dk1"/>
                </a:solidFill>
              </a:rPr>
              <a:t>scientist</a:t>
            </a:r>
            <a:r>
              <a:rPr lang="en-US">
                <a:solidFill>
                  <a:schemeClr val="dk1"/>
                </a:solidFill>
              </a:rPr>
              <a:t> and data engineer both increase the salary compared to the data analyst base case. Surprisingly states like CA, FL, and NY have a smaller average adjusted salary compared to the base case of AZ.</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d858600a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d858600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 top of our selected model we also looked into specific </a:t>
            </a:r>
            <a:r>
              <a:rPr lang="en-US"/>
              <a:t>models for each job title for more insights into skills/company size. In these models we used the 3 most common skills for the title on top of the predictors we had been using before and found that they were mostly insignificant when used in the same model as locations so we took it one step further AND…….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88e5e1e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d88e5e1e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Created models without states or job titles as predictors to look solely at skills and company size. This model had a very bad R^2 but gave some insight into what skills generally lead to higher salaries </a:t>
            </a:r>
            <a:r>
              <a:rPr lang="en-US"/>
              <a:t>which</a:t>
            </a:r>
            <a:r>
              <a:rPr lang="en-US"/>
              <a:t> were: Python, hadoop and machine learning. Excel and tableau being more basic skills led to a smaller average adjusted salary and one interesting insight is that smaller companies (Less than 500) employees actually tend to pay less on average, especially to the Data Scientist job title.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d88e5e1e7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d88e5e1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Based on the results of the models we created throughout our analysis, job title and job location are the strongest predictors of salary for data-related positions. While we anticipated that these two predictors would significantly contribute to salary, we expected that technical skills contained in job descriptions would also influence salary significantly. Overall, we would say that at this time, the model could not be used effectively by students or employers to estimate salary.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One likely reason that we did not get the results we anticipated is because we were not working with great data. The salary datasets we were working with contained job posting from Glassdoor. While Glassdoor is one of the largest and most reputable sources for job postings and salary information, it has some flaws. One main issue is that Glassdoor will provide salary ranges when there is not actual data for a specific position. They generally provide a large range that is based on similar job titles and may have also led to the data not being normal and containing quite a few outliers.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Also, we normalized the salaries based on cost of living indices. We are confident in the methodology, however, the data is based on each state rather than city. Being state-centric can pose problems for states such as Florida where the cost of living is drastically different outside of major cities.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e8a94b10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e8a94b1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we had more time to work on this project, filtering the dataset down to cities that have cost of living data available could increase the accuracy of the model rather than assigning a statewide cost of living adjustment to each observation. Also, we may look into how remote work affects these salary estimates with the world moving to a more remote environment.  Finally, since our dataset distribution was not normal, we may look into performing a non-parametric test/model instead, although this was outside of the scope of this project.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dc90d5c4d_18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dc90d5c4d_1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b73c79cc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b73c79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The field of data science has been changing rapidly in recent years. And we know that job titles such as Data Analyst, Data Engineer, and Data Scientist may represent synonymous or completely different functions at various companies. With all the change and uncertainty, it is difficult both for employers and applicants to determine appropriate salaries for different data science positions on the market. </a:t>
            </a:r>
            <a:endParaRPr/>
          </a:p>
          <a:p>
            <a:pPr indent="0" lvl="0" marL="0" rtl="0" algn="l">
              <a:lnSpc>
                <a:spcPct val="115000"/>
              </a:lnSpc>
              <a:spcBef>
                <a:spcPts val="0"/>
              </a:spcBef>
              <a:spcAft>
                <a:spcPts val="0"/>
              </a:spcAft>
              <a:buNone/>
            </a:pPr>
            <a:r>
              <a:rPr lang="en-US"/>
              <a:t>And our project aimed to identify and quantify how location, title, skills and other job attributes influence the remuneration of data science professionals. This should help companies attract talent without overspending. And candidates will be able to assess their value on the market for the skills and knowledge they possess and bring to the company. </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b3d2273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For our approach, we decided to use a linear regression model with salary being the response variable building on compensation research boosted by Jacob Mincer following his book on Schooling, Experience and Earnings (1974). This study provided the general framework for compensation research around the globe. </a:t>
            </a:r>
            <a:endParaRPr/>
          </a:p>
          <a:p>
            <a:pPr indent="0" lvl="0" marL="0" rtl="0" algn="l">
              <a:lnSpc>
                <a:spcPct val="115000"/>
              </a:lnSpc>
              <a:spcBef>
                <a:spcPts val="0"/>
              </a:spcBef>
              <a:spcAft>
                <a:spcPts val="0"/>
              </a:spcAft>
              <a:buClr>
                <a:schemeClr val="dk1"/>
              </a:buClr>
              <a:buSzPts val="1100"/>
              <a:buFont typeface="Arial"/>
              <a:buNone/>
            </a:pPr>
            <a:r>
              <a:rPr lang="en-US"/>
              <a:t>An example of the equation we used is presented on this slide. We tested the effectiveness of our models, reconsidering their specifications, adding and removing predictors, training our models and looking into other ways to enhance their accuracy. We will discuss this in depth on the next slides/going forward.  </a:t>
            </a:r>
            <a:endParaRPr/>
          </a:p>
          <a:p>
            <a:pPr indent="0" lvl="0" marL="0" rtl="0" algn="l">
              <a:spcBef>
                <a:spcPts val="0"/>
              </a:spcBef>
              <a:spcAft>
                <a:spcPts val="0"/>
              </a:spcAft>
              <a:buNone/>
            </a:pPr>
            <a:r>
              <a:t/>
            </a:r>
            <a:endParaRPr/>
          </a:p>
        </p:txBody>
      </p:sp>
      <p:sp>
        <p:nvSpPr>
          <p:cNvPr id="86" name="Google Shape;86;g13b3d22730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3d22730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3d2273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Our initial hypotheses envisaged that the more skills or more advanced skills are required for a job, the more likely the applicant will be paid at a higher rate. </a:t>
            </a:r>
            <a:endParaRPr/>
          </a:p>
          <a:p>
            <a:pPr indent="0" lvl="0" marL="0" rtl="0" algn="l">
              <a:lnSpc>
                <a:spcPct val="115000"/>
              </a:lnSpc>
              <a:spcBef>
                <a:spcPts val="0"/>
              </a:spcBef>
              <a:spcAft>
                <a:spcPts val="0"/>
              </a:spcAft>
              <a:buNone/>
            </a:pPr>
            <a:r>
              <a:rPr lang="en-US"/>
              <a:t>Also, higher wages will likely be tied to Data Engineer and Data Scientist positions (and not for Data Analyst role). </a:t>
            </a:r>
            <a:endParaRPr/>
          </a:p>
          <a:p>
            <a:pPr indent="0" lvl="0" marL="0" rtl="0" algn="l">
              <a:lnSpc>
                <a:spcPct val="115000"/>
              </a:lnSpc>
              <a:spcBef>
                <a:spcPts val="0"/>
              </a:spcBef>
              <a:spcAft>
                <a:spcPts val="0"/>
              </a:spcAft>
              <a:buNone/>
            </a:pPr>
            <a:r>
              <a:rPr lang="en-US"/>
              <a:t>In addition, we believed that location should play a significant role. Certain parts of the country are hotspots for data science professionals. Even after the cost-of-living adjustments, these areas could provide higher remuneration as companies compete to attract top talent.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4589a057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4589a05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sz="1200"/>
              <a:t>All</a:t>
            </a:r>
            <a:r>
              <a:rPr lang="en-US" sz="1200"/>
              <a:t>l the job posting data we used for our analysis was sourced from Kaggle. </a:t>
            </a:r>
            <a:endParaRPr sz="1200"/>
          </a:p>
          <a:p>
            <a:pPr indent="-304800" lvl="0" marL="457200" rtl="0" algn="l">
              <a:spcBef>
                <a:spcPts val="0"/>
              </a:spcBef>
              <a:spcAft>
                <a:spcPts val="0"/>
              </a:spcAft>
              <a:buSzPts val="1200"/>
              <a:buChar char="-"/>
            </a:pPr>
            <a:r>
              <a:rPr lang="en-US" sz="1200"/>
              <a:t>We used three job posting data sets, all posted by the same author, that scraped Glassdoor for job postings for data scientists, data engineers, and data analysts</a:t>
            </a:r>
            <a:endParaRPr sz="1200"/>
          </a:p>
          <a:p>
            <a:pPr indent="-304800" lvl="0" marL="457200" rtl="0" algn="l">
              <a:spcBef>
                <a:spcPts val="0"/>
              </a:spcBef>
              <a:spcAft>
                <a:spcPts val="0"/>
              </a:spcAft>
              <a:buSzPts val="1200"/>
              <a:buChar char="-"/>
            </a:pPr>
            <a:r>
              <a:rPr lang="en-US" sz="1200"/>
              <a:t>Less than 20% of data points in each data set contained the exact titles we were looking to analyze, so we knew we would have to focus a lot of our data cleaning efforts on normalizing these job titles.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589a057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589a05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US" sz="1200">
                <a:solidFill>
                  <a:schemeClr val="dk1"/>
                </a:solidFill>
              </a:rPr>
              <a:t>At the onset of our data cleaning, we had several hundred unique job titles. We knew using all these as predictors would lead to an extremely overfit model, so we needed to standardize them.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First we removed components of the title that included industries or functions, like </a:t>
            </a:r>
            <a:r>
              <a:rPr lang="en-US" sz="1200">
                <a:solidFill>
                  <a:schemeClr val="dk1"/>
                </a:solidFill>
              </a:rPr>
              <a:t>healthcare</a:t>
            </a:r>
            <a:r>
              <a:rPr lang="en-US" sz="1200">
                <a:solidFill>
                  <a:schemeClr val="dk1"/>
                </a:solidFill>
              </a:rPr>
              <a:t> or marketing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Then we removed leadership positions like Vice President, Director, Manager, because these salaries are influenced by managerial skills, not just data skills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Lastly, we identified entry-level and senior positions with a dummy variable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After modifying and removing job titles, we were left with about 5000 job postings to be used in our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3d22730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b3d2273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200"/>
              <a:t>Next we focused on adding dummy variables for specific skills</a:t>
            </a:r>
            <a:endParaRPr sz="1200"/>
          </a:p>
          <a:p>
            <a:pPr indent="-304800" lvl="0" marL="457200" rtl="0" algn="l">
              <a:lnSpc>
                <a:spcPct val="115000"/>
              </a:lnSpc>
              <a:spcBef>
                <a:spcPts val="0"/>
              </a:spcBef>
              <a:spcAft>
                <a:spcPts val="0"/>
              </a:spcAft>
              <a:buSzPts val="1200"/>
              <a:buChar char="-"/>
            </a:pPr>
            <a:r>
              <a:rPr lang="en-US" sz="1200"/>
              <a:t>Based on insights gained from inspecting our data and performing research, we created a list of 16 skills (defined as the ability to use a software, programming language, or similar technology) to look for in our dataset</a:t>
            </a:r>
            <a:endParaRPr sz="1200"/>
          </a:p>
          <a:p>
            <a:pPr indent="-304800" lvl="0" marL="457200" rtl="0" algn="l">
              <a:lnSpc>
                <a:spcPct val="115000"/>
              </a:lnSpc>
              <a:spcBef>
                <a:spcPts val="0"/>
              </a:spcBef>
              <a:spcAft>
                <a:spcPts val="0"/>
              </a:spcAft>
              <a:buSzPts val="1200"/>
              <a:buChar char="-"/>
            </a:pPr>
            <a:r>
              <a:rPr lang="en-US" sz="1200"/>
              <a:t>We created a column for each of the 16 skills, then we scraped each data point’s description field to search for any of the listed skills. If the skill was mentioned in the Description, we gave the corresponding column a value of 1, otherwise, a zero.</a:t>
            </a:r>
            <a:endParaRPr sz="1200"/>
          </a:p>
          <a:p>
            <a:pPr indent="-304800" lvl="0" marL="457200" rtl="0" algn="l">
              <a:lnSpc>
                <a:spcPct val="115000"/>
              </a:lnSpc>
              <a:spcBef>
                <a:spcPts val="0"/>
              </a:spcBef>
              <a:spcAft>
                <a:spcPts val="0"/>
              </a:spcAft>
              <a:buSzPts val="1200"/>
              <a:buChar char="-"/>
            </a:pPr>
            <a:r>
              <a:rPr lang="en-US" sz="1200"/>
              <a:t>This allowed each of the 16 identified skills to be used as predictors in our regression model. </a:t>
            </a:r>
            <a:endParaRPr sz="1200"/>
          </a:p>
          <a:p>
            <a:pPr indent="-304800" lvl="0" marL="457200" rtl="0" algn="l">
              <a:lnSpc>
                <a:spcPct val="115000"/>
              </a:lnSpc>
              <a:spcBef>
                <a:spcPts val="0"/>
              </a:spcBef>
              <a:spcAft>
                <a:spcPts val="0"/>
              </a:spcAft>
              <a:buSzPts val="1200"/>
              <a:buChar char="-"/>
            </a:pPr>
            <a:r>
              <a:rPr lang="en-US" sz="1200"/>
              <a:t>After removing null values, duplicate data points, and irrelevant columns, we normalized the average salaries based on cost of living indexes provided by the </a:t>
            </a:r>
            <a:r>
              <a:rPr lang="en-US" sz="1200">
                <a:solidFill>
                  <a:schemeClr val="dk1"/>
                </a:solidFill>
              </a:rPr>
              <a:t>(Missouri Economic Research &amp; Information Center)</a:t>
            </a:r>
            <a:r>
              <a:rPr lang="en-US" sz="1200"/>
              <a:t>. This allowed us to estimate the value of a salary if location were not a factor</a:t>
            </a:r>
            <a:endParaRPr sz="1200"/>
          </a:p>
          <a:p>
            <a:pPr indent="-304800" lvl="0" marL="457200" rtl="0" algn="l">
              <a:lnSpc>
                <a:spcPct val="115000"/>
              </a:lnSpc>
              <a:spcBef>
                <a:spcPts val="0"/>
              </a:spcBef>
              <a:spcAft>
                <a:spcPts val="0"/>
              </a:spcAft>
              <a:buSzPts val="1200"/>
              <a:buChar char="-"/>
            </a:pPr>
            <a:r>
              <a:rPr lang="en-US" sz="1200"/>
              <a:t>At this point our data was cleaned and ready for use in the analysis</a:t>
            </a:r>
            <a:endParaRPr sz="1200"/>
          </a:p>
          <a:p>
            <a:pPr indent="-304800" lvl="0" marL="457200" rtl="0" algn="l">
              <a:lnSpc>
                <a:spcPct val="115000"/>
              </a:lnSpc>
              <a:spcBef>
                <a:spcPts val="0"/>
              </a:spcBef>
              <a:spcAft>
                <a:spcPts val="0"/>
              </a:spcAft>
              <a:buSzPts val="1200"/>
              <a:buChar char="-"/>
            </a:pPr>
            <a:r>
              <a:rPr lang="en-US" sz="1200"/>
              <a:t>Predictors: Job Title, Location, Company Name &amp; Size, Seniority, Raw Salary, Normalized Avg. Salary, and Skills</a:t>
            </a:r>
            <a:endParaRPr sz="1200"/>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d88e5e1e7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d88e5e1e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investigating the data set and looking for the potential outliers, we used </a:t>
            </a:r>
            <a:r>
              <a:rPr lang="en-US"/>
              <a:t>Boxplot of salary which shows 136 outliers with these all being on the higher end.</a:t>
            </a:r>
            <a:endParaRPr/>
          </a:p>
          <a:p>
            <a:pPr indent="0" lvl="0" marL="0" rtl="0" algn="l">
              <a:spcBef>
                <a:spcPts val="0"/>
              </a:spcBef>
              <a:spcAft>
                <a:spcPts val="0"/>
              </a:spcAft>
              <a:buNone/>
            </a:pPr>
            <a:r>
              <a:rPr lang="en-US"/>
              <a:t>We did not believe it was legitimate to remove these outliers as we are assuming this data from Glassdoor is correct. The boxplots for both the total dataset (on the left) and each of the three job titles (on the right) are displayed. </a:t>
            </a:r>
            <a:endParaRPr/>
          </a:p>
          <a:p>
            <a:pPr indent="0" lvl="0" marL="0" rtl="0" algn="l">
              <a:spcBef>
                <a:spcPts val="0"/>
              </a:spcBef>
              <a:spcAft>
                <a:spcPts val="0"/>
              </a:spcAft>
              <a:buNone/>
            </a:pPr>
            <a:r>
              <a:rPr lang="en-US">
                <a:solidFill>
                  <a:schemeClr val="dk1"/>
                </a:solidFill>
              </a:rPr>
              <a:t>Also, there is a significant difference in salaries based off of job title alone - Data Scientists seem to have the highest salaries, followed by data engineers, and finally data analysts.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4589a057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4589a057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a:t>
            </a:r>
            <a:r>
              <a:rPr lang="en-US">
                <a:solidFill>
                  <a:schemeClr val="dk1"/>
                </a:solidFill>
              </a:rPr>
              <a:t>he distributions of this dataset were almost not normal with both the total distribution and the individual job title distributions slightly skewing to the left due to outliers as can be seen from Density charts for Average salary and Normalized Average salary (as shown on the left).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t>Moreover</a:t>
            </a:r>
            <a:r>
              <a:rPr lang="en-US"/>
              <a:t>, the bar plot on the right shows the most common skills among different job titles. For example, SQL is a required skill in a majority of job postings for all three positions. Additionally, Python is a very in demand skill for data scientists and engineers, but not so much analysts. On the other hand, Excel is frequently required for data analysts, but not scientists or engineers.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2"/>
          <p:cNvSpPr txBox="1"/>
          <p:nvPr>
            <p:ph type="ctrTitle"/>
          </p:nvPr>
        </p:nvSpPr>
        <p:spPr>
          <a:xfrm>
            <a:off x="2955684" y="1149178"/>
            <a:ext cx="6795912" cy="2643890"/>
          </a:xfrm>
          <a:prstGeom prst="rect">
            <a:avLst/>
          </a:prstGeom>
          <a:noFill/>
          <a:ln>
            <a:noFill/>
          </a:ln>
        </p:spPr>
        <p:txBody>
          <a:bodyPr anchorCtr="0" anchor="b" bIns="45700" lIns="91425" spcFirstLastPara="1" rIns="91425" wrap="square" tIns="45700">
            <a:normAutofit/>
          </a:bodyPr>
          <a:lstStyle>
            <a:lvl1pPr lvl="0" marR="0" rtl="0" algn="l">
              <a:lnSpc>
                <a:spcPct val="114285"/>
              </a:lnSpc>
              <a:spcBef>
                <a:spcPts val="0"/>
              </a:spcBef>
              <a:spcAft>
                <a:spcPts val="0"/>
              </a:spcAft>
              <a:buClr>
                <a:srgbClr val="003057"/>
              </a:buClr>
              <a:buSzPts val="4200"/>
              <a:buFont typeface="Roboto"/>
              <a:buNone/>
              <a:defRPr b="1" i="0" sz="4200" u="none" cap="none" strike="noStrike">
                <a:solidFill>
                  <a:srgbClr val="003057"/>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
          <p:cNvSpPr txBox="1"/>
          <p:nvPr>
            <p:ph idx="1" type="subTitle"/>
          </p:nvPr>
        </p:nvSpPr>
        <p:spPr>
          <a:xfrm>
            <a:off x="2955682" y="3793068"/>
            <a:ext cx="6795913" cy="1684868"/>
          </a:xfrm>
          <a:prstGeom prst="rect">
            <a:avLst/>
          </a:prstGeom>
          <a:noFill/>
          <a:ln>
            <a:noFill/>
          </a:ln>
        </p:spPr>
        <p:txBody>
          <a:bodyPr anchorCtr="0" anchor="t" bIns="45700" lIns="91425" spcFirstLastPara="1" rIns="91425" wrap="square" tIns="45700">
            <a:noAutofit/>
          </a:bodyPr>
          <a:lstStyle>
            <a:lvl1pPr lvl="0" marR="0" rtl="0" algn="l">
              <a:lnSpc>
                <a:spcPct val="200000"/>
              </a:lnSpc>
              <a:spcBef>
                <a:spcPts val="360"/>
              </a:spcBef>
              <a:spcAft>
                <a:spcPts val="0"/>
              </a:spcAft>
              <a:buClr>
                <a:srgbClr val="857437"/>
              </a:buClr>
              <a:buSzPts val="1800"/>
              <a:buFont typeface="Arial"/>
              <a:buNone/>
              <a:defRPr b="0" i="0" sz="1800" u="none" cap="none" strike="noStrike">
                <a:solidFill>
                  <a:srgbClr val="857437"/>
                </a:solidFill>
                <a:latin typeface="Roboto"/>
                <a:ea typeface="Roboto"/>
                <a:cs typeface="Roboto"/>
                <a:sym typeface="Roboto"/>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2"/>
          <p:cNvSpPr txBox="1"/>
          <p:nvPr>
            <p:ph type="title"/>
          </p:nvPr>
        </p:nvSpPr>
        <p:spPr>
          <a:xfrm rot="5400000">
            <a:off x="75906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rot="5400000">
            <a:off x="1875632" y="-1129506"/>
            <a:ext cx="5811838" cy="8801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4"/>
          <p:cNvSpPr txBox="1"/>
          <p:nvPr>
            <p:ph idx="1" type="body"/>
          </p:nvPr>
        </p:nvSpPr>
        <p:spPr>
          <a:xfrm>
            <a:off x="381000" y="1215485"/>
            <a:ext cx="11430000" cy="42256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4"/>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379048" y="1215483"/>
            <a:ext cx="5615353" cy="42256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6197600" y="1215483"/>
            <a:ext cx="5613400" cy="42256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8" name="Shape 28"/>
        <p:cNvGrpSpPr/>
        <p:nvPr/>
      </p:nvGrpSpPr>
      <p:grpSpPr>
        <a:xfrm>
          <a:off x="0" y="0"/>
          <a:ext cx="0" cy="0"/>
          <a:chOff x="0" y="0"/>
          <a:chExt cx="0" cy="0"/>
        </a:xfrm>
      </p:grpSpPr>
      <p:sp>
        <p:nvSpPr>
          <p:cNvPr id="29" name="Google Shape;29;p6"/>
          <p:cNvSpPr txBox="1"/>
          <p:nvPr>
            <p:ph idx="1" type="body"/>
          </p:nvPr>
        </p:nvSpPr>
        <p:spPr>
          <a:xfrm>
            <a:off x="381001" y="1235113"/>
            <a:ext cx="561763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2400"/>
              <a:buNone/>
              <a:defRPr b="1" sz="2400"/>
            </a:lvl1pPr>
            <a:lvl2pPr indent="-228600" lvl="1" marL="914400" algn="l">
              <a:lnSpc>
                <a:spcPct val="90000"/>
              </a:lnSpc>
              <a:spcBef>
                <a:spcPts val="500"/>
              </a:spcBef>
              <a:spcAft>
                <a:spcPts val="0"/>
              </a:spcAft>
              <a:buClr>
                <a:srgbClr val="003057"/>
              </a:buClr>
              <a:buSzPts val="2000"/>
              <a:buNone/>
              <a:defRPr b="1" sz="2000"/>
            </a:lvl2pPr>
            <a:lvl3pPr indent="-228600" lvl="2" marL="1371600" algn="l">
              <a:lnSpc>
                <a:spcPct val="90000"/>
              </a:lnSpc>
              <a:spcBef>
                <a:spcPts val="500"/>
              </a:spcBef>
              <a:spcAft>
                <a:spcPts val="0"/>
              </a:spcAft>
              <a:buClr>
                <a:srgbClr val="003057"/>
              </a:buClr>
              <a:buSzPts val="1800"/>
              <a:buNone/>
              <a:defRPr b="1" sz="1800"/>
            </a:lvl3pPr>
            <a:lvl4pPr indent="-228600" lvl="3" marL="1828800" algn="l">
              <a:lnSpc>
                <a:spcPct val="90000"/>
              </a:lnSpc>
              <a:spcBef>
                <a:spcPts val="500"/>
              </a:spcBef>
              <a:spcAft>
                <a:spcPts val="0"/>
              </a:spcAft>
              <a:buClr>
                <a:srgbClr val="003057"/>
              </a:buClr>
              <a:buSzPts val="1600"/>
              <a:buNone/>
              <a:defRPr b="1" sz="1600"/>
            </a:lvl4pPr>
            <a:lvl5pPr indent="-228600" lvl="4" marL="2286000" algn="l">
              <a:lnSpc>
                <a:spcPct val="90000"/>
              </a:lnSpc>
              <a:spcBef>
                <a:spcPts val="500"/>
              </a:spcBef>
              <a:spcAft>
                <a:spcPts val="0"/>
              </a:spcAft>
              <a:buClr>
                <a:srgbClr val="003057"/>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6"/>
          <p:cNvSpPr txBox="1"/>
          <p:nvPr>
            <p:ph idx="2" type="body"/>
          </p:nvPr>
        </p:nvSpPr>
        <p:spPr>
          <a:xfrm>
            <a:off x="381001" y="2078658"/>
            <a:ext cx="5617633" cy="33624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
          <p:cNvSpPr txBox="1"/>
          <p:nvPr>
            <p:ph idx="3" type="body"/>
          </p:nvPr>
        </p:nvSpPr>
        <p:spPr>
          <a:xfrm>
            <a:off x="6172200" y="1235113"/>
            <a:ext cx="56388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2400"/>
              <a:buNone/>
              <a:defRPr b="1" sz="2400"/>
            </a:lvl1pPr>
            <a:lvl2pPr indent="-228600" lvl="1" marL="914400" algn="l">
              <a:lnSpc>
                <a:spcPct val="90000"/>
              </a:lnSpc>
              <a:spcBef>
                <a:spcPts val="500"/>
              </a:spcBef>
              <a:spcAft>
                <a:spcPts val="0"/>
              </a:spcAft>
              <a:buClr>
                <a:srgbClr val="003057"/>
              </a:buClr>
              <a:buSzPts val="2000"/>
              <a:buNone/>
              <a:defRPr b="1" sz="2000"/>
            </a:lvl2pPr>
            <a:lvl3pPr indent="-228600" lvl="2" marL="1371600" algn="l">
              <a:lnSpc>
                <a:spcPct val="90000"/>
              </a:lnSpc>
              <a:spcBef>
                <a:spcPts val="500"/>
              </a:spcBef>
              <a:spcAft>
                <a:spcPts val="0"/>
              </a:spcAft>
              <a:buClr>
                <a:srgbClr val="003057"/>
              </a:buClr>
              <a:buSzPts val="1800"/>
              <a:buNone/>
              <a:defRPr b="1" sz="1800"/>
            </a:lvl3pPr>
            <a:lvl4pPr indent="-228600" lvl="3" marL="1828800" algn="l">
              <a:lnSpc>
                <a:spcPct val="90000"/>
              </a:lnSpc>
              <a:spcBef>
                <a:spcPts val="500"/>
              </a:spcBef>
              <a:spcAft>
                <a:spcPts val="0"/>
              </a:spcAft>
              <a:buClr>
                <a:srgbClr val="003057"/>
              </a:buClr>
              <a:buSzPts val="1600"/>
              <a:buNone/>
              <a:defRPr b="1" sz="1600"/>
            </a:lvl4pPr>
            <a:lvl5pPr indent="-228600" lvl="4" marL="2286000" algn="l">
              <a:lnSpc>
                <a:spcPct val="90000"/>
              </a:lnSpc>
              <a:spcBef>
                <a:spcPts val="500"/>
              </a:spcBef>
              <a:spcAft>
                <a:spcPts val="0"/>
              </a:spcAft>
              <a:buClr>
                <a:srgbClr val="003057"/>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6"/>
          <p:cNvSpPr txBox="1"/>
          <p:nvPr>
            <p:ph idx="4" type="body"/>
          </p:nvPr>
        </p:nvSpPr>
        <p:spPr>
          <a:xfrm>
            <a:off x="6172200" y="2078658"/>
            <a:ext cx="5638800" cy="336247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8"/>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9"/>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9"/>
          <p:cNvSpPr txBox="1"/>
          <p:nvPr>
            <p:ph idx="1" type="body"/>
          </p:nvPr>
        </p:nvSpPr>
        <p:spPr>
          <a:xfrm>
            <a:off x="4313768" y="457201"/>
            <a:ext cx="7497233"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3057"/>
              </a:buClr>
              <a:buSzPts val="3200"/>
              <a:buChar char="•"/>
              <a:defRPr sz="3200"/>
            </a:lvl1pPr>
            <a:lvl2pPr indent="-406400" lvl="1" marL="914400" algn="l">
              <a:lnSpc>
                <a:spcPct val="90000"/>
              </a:lnSpc>
              <a:spcBef>
                <a:spcPts val="500"/>
              </a:spcBef>
              <a:spcAft>
                <a:spcPts val="0"/>
              </a:spcAft>
              <a:buClr>
                <a:srgbClr val="003057"/>
              </a:buClr>
              <a:buSzPts val="2800"/>
              <a:buChar char="•"/>
              <a:defRPr sz="2800"/>
            </a:lvl2pPr>
            <a:lvl3pPr indent="-381000" lvl="2" marL="1371600" algn="l">
              <a:lnSpc>
                <a:spcPct val="90000"/>
              </a:lnSpc>
              <a:spcBef>
                <a:spcPts val="500"/>
              </a:spcBef>
              <a:spcAft>
                <a:spcPts val="0"/>
              </a:spcAft>
              <a:buClr>
                <a:srgbClr val="003057"/>
              </a:buClr>
              <a:buSzPts val="2400"/>
              <a:buChar char="•"/>
              <a:defRPr sz="2400"/>
            </a:lvl3pPr>
            <a:lvl4pPr indent="-355600" lvl="3" marL="1828800" algn="l">
              <a:lnSpc>
                <a:spcPct val="90000"/>
              </a:lnSpc>
              <a:spcBef>
                <a:spcPts val="500"/>
              </a:spcBef>
              <a:spcAft>
                <a:spcPts val="0"/>
              </a:spcAft>
              <a:buClr>
                <a:srgbClr val="003057"/>
              </a:buClr>
              <a:buSzPts val="2000"/>
              <a:buChar char="•"/>
              <a:defRPr sz="2000"/>
            </a:lvl4pPr>
            <a:lvl5pPr indent="-355600" lvl="4" marL="2286000" algn="l">
              <a:lnSpc>
                <a:spcPct val="90000"/>
              </a:lnSpc>
              <a:spcBef>
                <a:spcPts val="500"/>
              </a:spcBef>
              <a:spcAft>
                <a:spcPts val="0"/>
              </a:spcAft>
              <a:buClr>
                <a:srgbClr val="003057"/>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9"/>
          <p:cNvSpPr txBox="1"/>
          <p:nvPr>
            <p:ph idx="2" type="body"/>
          </p:nvPr>
        </p:nvSpPr>
        <p:spPr>
          <a:xfrm>
            <a:off x="381001" y="2274849"/>
            <a:ext cx="3932767" cy="35941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1600"/>
              <a:buNone/>
              <a:defRPr sz="1600"/>
            </a:lvl1pPr>
            <a:lvl2pPr indent="-228600" lvl="1" marL="914400" algn="l">
              <a:lnSpc>
                <a:spcPct val="90000"/>
              </a:lnSpc>
              <a:spcBef>
                <a:spcPts val="500"/>
              </a:spcBef>
              <a:spcAft>
                <a:spcPts val="0"/>
              </a:spcAft>
              <a:buClr>
                <a:srgbClr val="003057"/>
              </a:buClr>
              <a:buSzPts val="1400"/>
              <a:buNone/>
              <a:defRPr sz="1400"/>
            </a:lvl2pPr>
            <a:lvl3pPr indent="-228600" lvl="2" marL="1371600" algn="l">
              <a:lnSpc>
                <a:spcPct val="90000"/>
              </a:lnSpc>
              <a:spcBef>
                <a:spcPts val="500"/>
              </a:spcBef>
              <a:spcAft>
                <a:spcPts val="0"/>
              </a:spcAft>
              <a:buClr>
                <a:srgbClr val="003057"/>
              </a:buClr>
              <a:buSzPts val="1200"/>
              <a:buNone/>
              <a:defRPr sz="1200"/>
            </a:lvl3pPr>
            <a:lvl4pPr indent="-228600" lvl="3" marL="1828800" algn="l">
              <a:lnSpc>
                <a:spcPct val="90000"/>
              </a:lnSpc>
              <a:spcBef>
                <a:spcPts val="500"/>
              </a:spcBef>
              <a:spcAft>
                <a:spcPts val="0"/>
              </a:spcAft>
              <a:buClr>
                <a:srgbClr val="003057"/>
              </a:buClr>
              <a:buSzPts val="1000"/>
              <a:buNone/>
              <a:defRPr sz="1000"/>
            </a:lvl4pPr>
            <a:lvl5pPr indent="-228600" lvl="4" marL="2286000" algn="l">
              <a:lnSpc>
                <a:spcPct val="90000"/>
              </a:lnSpc>
              <a:spcBef>
                <a:spcPts val="500"/>
              </a:spcBef>
              <a:spcAft>
                <a:spcPts val="0"/>
              </a:spcAft>
              <a:buClr>
                <a:srgbClr val="003057"/>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9"/>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381001" y="457200"/>
            <a:ext cx="393276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7934B"/>
              </a:buClr>
              <a:buSzPts val="3200"/>
              <a:buFont typeface="Robo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p:nvPr>
            <p:ph idx="2" type="pic"/>
          </p:nvPr>
        </p:nvSpPr>
        <p:spPr>
          <a:xfrm>
            <a:off x="4313768" y="457201"/>
            <a:ext cx="7497233" cy="4983934"/>
          </a:xfrm>
          <a:prstGeom prst="rect">
            <a:avLst/>
          </a:prstGeom>
          <a:noFill/>
          <a:ln>
            <a:noFill/>
          </a:ln>
        </p:spPr>
      </p:sp>
      <p:sp>
        <p:nvSpPr>
          <p:cNvPr id="56" name="Google Shape;56;p10"/>
          <p:cNvSpPr txBox="1"/>
          <p:nvPr>
            <p:ph idx="1" type="body"/>
          </p:nvPr>
        </p:nvSpPr>
        <p:spPr>
          <a:xfrm>
            <a:off x="381001" y="2274850"/>
            <a:ext cx="3932767" cy="31662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3057"/>
              </a:buClr>
              <a:buSzPts val="1600"/>
              <a:buNone/>
              <a:defRPr sz="1600"/>
            </a:lvl1pPr>
            <a:lvl2pPr indent="-228600" lvl="1" marL="914400" algn="l">
              <a:lnSpc>
                <a:spcPct val="90000"/>
              </a:lnSpc>
              <a:spcBef>
                <a:spcPts val="500"/>
              </a:spcBef>
              <a:spcAft>
                <a:spcPts val="0"/>
              </a:spcAft>
              <a:buClr>
                <a:srgbClr val="003057"/>
              </a:buClr>
              <a:buSzPts val="1400"/>
              <a:buNone/>
              <a:defRPr sz="1400"/>
            </a:lvl2pPr>
            <a:lvl3pPr indent="-228600" lvl="2" marL="1371600" algn="l">
              <a:lnSpc>
                <a:spcPct val="90000"/>
              </a:lnSpc>
              <a:spcBef>
                <a:spcPts val="500"/>
              </a:spcBef>
              <a:spcAft>
                <a:spcPts val="0"/>
              </a:spcAft>
              <a:buClr>
                <a:srgbClr val="003057"/>
              </a:buClr>
              <a:buSzPts val="1200"/>
              <a:buNone/>
              <a:defRPr sz="1200"/>
            </a:lvl3pPr>
            <a:lvl4pPr indent="-228600" lvl="3" marL="1828800" algn="l">
              <a:lnSpc>
                <a:spcPct val="90000"/>
              </a:lnSpc>
              <a:spcBef>
                <a:spcPts val="500"/>
              </a:spcBef>
              <a:spcAft>
                <a:spcPts val="0"/>
              </a:spcAft>
              <a:buClr>
                <a:srgbClr val="003057"/>
              </a:buClr>
              <a:buSzPts val="1000"/>
              <a:buNone/>
              <a:defRPr sz="1000"/>
            </a:lvl4pPr>
            <a:lvl5pPr indent="-228600" lvl="4" marL="2286000" algn="l">
              <a:lnSpc>
                <a:spcPct val="90000"/>
              </a:lnSpc>
              <a:spcBef>
                <a:spcPts val="500"/>
              </a:spcBef>
              <a:spcAft>
                <a:spcPts val="0"/>
              </a:spcAft>
              <a:buClr>
                <a:srgbClr val="003057"/>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0"/>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1"/>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7934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txBox="1"/>
          <p:nvPr>
            <p:ph idx="1" type="body"/>
          </p:nvPr>
        </p:nvSpPr>
        <p:spPr>
          <a:xfrm rot="5400000">
            <a:off x="3983175" y="-2386690"/>
            <a:ext cx="4225650" cy="1143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003057"/>
              </a:buClr>
              <a:buSzPts val="1800"/>
              <a:buChar char="•"/>
              <a:defRPr/>
            </a:lvl1pPr>
            <a:lvl2pPr indent="-342900" lvl="1" marL="914400" algn="l">
              <a:lnSpc>
                <a:spcPct val="90000"/>
              </a:lnSpc>
              <a:spcBef>
                <a:spcPts val="500"/>
              </a:spcBef>
              <a:spcAft>
                <a:spcPts val="0"/>
              </a:spcAft>
              <a:buClr>
                <a:srgbClr val="003057"/>
              </a:buClr>
              <a:buSzPts val="1800"/>
              <a:buChar char="•"/>
              <a:defRPr/>
            </a:lvl2pPr>
            <a:lvl3pPr indent="-342900" lvl="2" marL="1371600" algn="l">
              <a:lnSpc>
                <a:spcPct val="90000"/>
              </a:lnSpc>
              <a:spcBef>
                <a:spcPts val="500"/>
              </a:spcBef>
              <a:spcAft>
                <a:spcPts val="0"/>
              </a:spcAft>
              <a:buClr>
                <a:srgbClr val="003057"/>
              </a:buClr>
              <a:buSzPts val="1800"/>
              <a:buChar char="•"/>
              <a:defRPr/>
            </a:lvl3pPr>
            <a:lvl4pPr indent="-342900" lvl="3" marL="1828800" algn="l">
              <a:lnSpc>
                <a:spcPct val="90000"/>
              </a:lnSpc>
              <a:spcBef>
                <a:spcPts val="500"/>
              </a:spcBef>
              <a:spcAft>
                <a:spcPts val="0"/>
              </a:spcAft>
              <a:buClr>
                <a:srgbClr val="003057"/>
              </a:buClr>
              <a:buSzPts val="1800"/>
              <a:buChar char="•"/>
              <a:defRPr/>
            </a:lvl4pPr>
            <a:lvl5pPr indent="-342900" lvl="4" marL="2286000" algn="l">
              <a:lnSpc>
                <a:spcPct val="90000"/>
              </a:lnSpc>
              <a:spcBef>
                <a:spcPts val="500"/>
              </a:spcBef>
              <a:spcAft>
                <a:spcPts val="0"/>
              </a:spcAft>
              <a:buClr>
                <a:srgbClr val="003057"/>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1"/>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81000" y="200722"/>
            <a:ext cx="11430000" cy="101476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381000" y="1215485"/>
            <a:ext cx="11430000" cy="42256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3057"/>
              </a:buClr>
              <a:buSzPts val="2800"/>
              <a:buFont typeface="Arial"/>
              <a:buChar char="•"/>
              <a:defRPr b="0" i="0" sz="2800" u="none" cap="none" strike="noStrike">
                <a:solidFill>
                  <a:srgbClr val="003057"/>
                </a:solidFill>
                <a:latin typeface="Roboto"/>
                <a:ea typeface="Roboto"/>
                <a:cs typeface="Roboto"/>
                <a:sym typeface="Roboto"/>
              </a:defRPr>
            </a:lvl1pPr>
            <a:lvl2pPr indent="-381000" lvl="1" marL="914400" marR="0" rtl="0" algn="l">
              <a:lnSpc>
                <a:spcPct val="90000"/>
              </a:lnSpc>
              <a:spcBef>
                <a:spcPts val="500"/>
              </a:spcBef>
              <a:spcAft>
                <a:spcPts val="0"/>
              </a:spcAft>
              <a:buClr>
                <a:srgbClr val="003057"/>
              </a:buClr>
              <a:buSzPts val="2400"/>
              <a:buFont typeface="Arial"/>
              <a:buChar char="•"/>
              <a:defRPr b="0" i="0" sz="2400" u="none" cap="none" strike="noStrike">
                <a:solidFill>
                  <a:srgbClr val="003057"/>
                </a:solidFill>
                <a:latin typeface="Roboto"/>
                <a:ea typeface="Roboto"/>
                <a:cs typeface="Roboto"/>
                <a:sym typeface="Roboto"/>
              </a:defRPr>
            </a:lvl2pPr>
            <a:lvl3pPr indent="-355600" lvl="2" marL="1371600" marR="0" rtl="0" algn="l">
              <a:lnSpc>
                <a:spcPct val="90000"/>
              </a:lnSpc>
              <a:spcBef>
                <a:spcPts val="500"/>
              </a:spcBef>
              <a:spcAft>
                <a:spcPts val="0"/>
              </a:spcAft>
              <a:buClr>
                <a:srgbClr val="003057"/>
              </a:buClr>
              <a:buSzPts val="2000"/>
              <a:buFont typeface="Arial"/>
              <a:buChar char="•"/>
              <a:defRPr b="0" i="0" sz="2000" u="none" cap="none" strike="noStrike">
                <a:solidFill>
                  <a:srgbClr val="003057"/>
                </a:solidFill>
                <a:latin typeface="Roboto"/>
                <a:ea typeface="Roboto"/>
                <a:cs typeface="Roboto"/>
                <a:sym typeface="Roboto"/>
              </a:defRPr>
            </a:lvl3pPr>
            <a:lvl4pPr indent="-342900" lvl="3" marL="1828800" marR="0" rtl="0" algn="l">
              <a:lnSpc>
                <a:spcPct val="90000"/>
              </a:lnSpc>
              <a:spcBef>
                <a:spcPts val="500"/>
              </a:spcBef>
              <a:spcAft>
                <a:spcPts val="0"/>
              </a:spcAft>
              <a:buClr>
                <a:srgbClr val="003057"/>
              </a:buClr>
              <a:buSzPts val="1800"/>
              <a:buFont typeface="Arial"/>
              <a:buChar char="•"/>
              <a:defRPr b="0" i="0" sz="1800" u="none" cap="none" strike="noStrike">
                <a:solidFill>
                  <a:srgbClr val="003057"/>
                </a:solidFill>
                <a:latin typeface="Roboto"/>
                <a:ea typeface="Roboto"/>
                <a:cs typeface="Roboto"/>
                <a:sym typeface="Roboto"/>
              </a:defRPr>
            </a:lvl4pPr>
            <a:lvl5pPr indent="-342900" lvl="4" marL="2286000" marR="0" rtl="0" algn="l">
              <a:lnSpc>
                <a:spcPct val="90000"/>
              </a:lnSpc>
              <a:spcBef>
                <a:spcPts val="500"/>
              </a:spcBef>
              <a:spcAft>
                <a:spcPts val="0"/>
              </a:spcAft>
              <a:buClr>
                <a:srgbClr val="003057"/>
              </a:buClr>
              <a:buSzPts val="1800"/>
              <a:buFont typeface="Arial"/>
              <a:buChar char="•"/>
              <a:defRPr b="0" i="0" sz="1800" u="none" cap="none" strike="noStrike">
                <a:solidFill>
                  <a:srgbClr val="003057"/>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
          <p:cNvSpPr txBox="1"/>
          <p:nvPr>
            <p:ph idx="10" type="dt"/>
          </p:nvPr>
        </p:nvSpPr>
        <p:spPr>
          <a:xfrm>
            <a:off x="381000" y="544113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
          <p:cNvSpPr txBox="1"/>
          <p:nvPr>
            <p:ph idx="11" type="ftr"/>
          </p:nvPr>
        </p:nvSpPr>
        <p:spPr>
          <a:xfrm>
            <a:off x="3126154" y="5441135"/>
            <a:ext cx="594164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
          <p:cNvSpPr txBox="1"/>
          <p:nvPr>
            <p:ph idx="12" type="sldNum"/>
          </p:nvPr>
        </p:nvSpPr>
        <p:spPr>
          <a:xfrm>
            <a:off x="9067800" y="5441135"/>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andrewmvd/data-scientist-jobs" TargetMode="External"/><Relationship Id="rId4" Type="http://schemas.openxmlformats.org/officeDocument/2006/relationships/hyperlink" Target="https://www.kaggle.com/datasets/andrewmvd/data-engineer-jobs" TargetMode="External"/><Relationship Id="rId5" Type="http://schemas.openxmlformats.org/officeDocument/2006/relationships/hyperlink" Target="https://www.kaggle.com/datasets/andrewmvd/data-analyst-job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3"/>
          <p:cNvSpPr txBox="1"/>
          <p:nvPr>
            <p:ph type="ctrTitle"/>
          </p:nvPr>
        </p:nvSpPr>
        <p:spPr>
          <a:xfrm>
            <a:off x="2541651" y="774357"/>
            <a:ext cx="5564400" cy="2866200"/>
          </a:xfrm>
          <a:prstGeom prst="rect">
            <a:avLst/>
          </a:prstGeom>
          <a:noFill/>
          <a:ln>
            <a:noFill/>
          </a:ln>
        </p:spPr>
        <p:txBody>
          <a:bodyPr anchorCtr="0" anchor="b" bIns="45700" lIns="91425" spcFirstLastPara="1" rIns="91425" wrap="square" tIns="45700">
            <a:normAutofit/>
          </a:bodyPr>
          <a:lstStyle/>
          <a:p>
            <a:pPr indent="0" lvl="0" marL="0" rtl="0" algn="l">
              <a:lnSpc>
                <a:spcPct val="114285"/>
              </a:lnSpc>
              <a:spcBef>
                <a:spcPts val="0"/>
              </a:spcBef>
              <a:spcAft>
                <a:spcPts val="0"/>
              </a:spcAft>
              <a:buClr>
                <a:srgbClr val="003057"/>
              </a:buClr>
              <a:buSzPts val="4200"/>
              <a:buFont typeface="Roboto"/>
              <a:buNone/>
            </a:pPr>
            <a:r>
              <a:rPr lang="en-US"/>
              <a:t>Employment and Estimated Salary in the Data Science Field</a:t>
            </a:r>
            <a:endParaRPr/>
          </a:p>
        </p:txBody>
      </p:sp>
      <p:sp>
        <p:nvSpPr>
          <p:cNvPr id="77" name="Google Shape;77;p13"/>
          <p:cNvSpPr txBox="1"/>
          <p:nvPr>
            <p:ph idx="1" type="subTitle"/>
          </p:nvPr>
        </p:nvSpPr>
        <p:spPr>
          <a:xfrm>
            <a:off x="2541650" y="3761000"/>
            <a:ext cx="6164100" cy="168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57437"/>
              </a:buClr>
              <a:buSzPts val="1800"/>
              <a:buNone/>
            </a:pPr>
            <a:r>
              <a:rPr lang="en-US" sz="2000"/>
              <a:t>Final Project </a:t>
            </a:r>
            <a:r>
              <a:rPr lang="en-US" sz="2000"/>
              <a:t>Presentation</a:t>
            </a:r>
            <a:endParaRPr sz="2000"/>
          </a:p>
          <a:p>
            <a:pPr indent="0" lvl="0" marL="0" rtl="0" algn="l">
              <a:lnSpc>
                <a:spcPct val="100000"/>
              </a:lnSpc>
              <a:spcBef>
                <a:spcPts val="0"/>
              </a:spcBef>
              <a:spcAft>
                <a:spcPts val="0"/>
              </a:spcAft>
              <a:buClr>
                <a:srgbClr val="857437"/>
              </a:buClr>
              <a:buSzPts val="1800"/>
              <a:buNone/>
            </a:pPr>
            <a:r>
              <a:rPr lang="en-US" sz="2000"/>
              <a:t>Team #33</a:t>
            </a:r>
            <a:endParaRPr sz="2000">
              <a:solidFill>
                <a:srgbClr val="857437"/>
              </a:solidFill>
              <a:latin typeface="Roboto"/>
              <a:ea typeface="Roboto"/>
              <a:cs typeface="Roboto"/>
              <a:sym typeface="Roboto"/>
            </a:endParaRPr>
          </a:p>
          <a:p>
            <a:pPr indent="0" lvl="0" marL="0" rtl="0" algn="l">
              <a:lnSpc>
                <a:spcPct val="100000"/>
              </a:lnSpc>
              <a:spcBef>
                <a:spcPts val="360"/>
              </a:spcBef>
              <a:spcAft>
                <a:spcPts val="0"/>
              </a:spcAft>
              <a:buClr>
                <a:srgbClr val="857437"/>
              </a:buClr>
              <a:buSzPts val="1800"/>
              <a:buNone/>
            </a:pPr>
            <a:r>
              <a:t/>
            </a:r>
            <a:endParaRPr sz="2000"/>
          </a:p>
          <a:p>
            <a:pPr indent="0" lvl="0" marL="0" rtl="0" algn="l">
              <a:lnSpc>
                <a:spcPct val="100000"/>
              </a:lnSpc>
              <a:spcBef>
                <a:spcPts val="360"/>
              </a:spcBef>
              <a:spcAft>
                <a:spcPts val="0"/>
              </a:spcAft>
              <a:buClr>
                <a:srgbClr val="857437"/>
              </a:buClr>
              <a:buSzPts val="1800"/>
              <a:buNone/>
            </a:pPr>
            <a:r>
              <a:rPr b="1" lang="en-US" sz="2000"/>
              <a:t>Andrew Tindell, Alex Stowe, William Loveless,    Anna Olefir, Mojtaba Taghipour Kaffash</a:t>
            </a:r>
            <a:endParaRPr b="1" sz="2000">
              <a:solidFill>
                <a:srgbClr val="85743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0" y="1063075"/>
            <a:ext cx="12085800" cy="57948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U</a:t>
            </a:r>
            <a:r>
              <a:rPr lang="en-US"/>
              <a:t>tilized different types of linear regression models and decision trees predicting the average normalized salary based on different combinations of skills, location, company size, job title and whether the position is a senior</a:t>
            </a:r>
            <a:endParaRPr/>
          </a:p>
          <a:p>
            <a:pPr indent="-342900" lvl="0" marL="457200" rtl="0" algn="l">
              <a:lnSpc>
                <a:spcPct val="115000"/>
              </a:lnSpc>
              <a:spcBef>
                <a:spcPts val="0"/>
              </a:spcBef>
              <a:spcAft>
                <a:spcPts val="0"/>
              </a:spcAft>
              <a:buSzPts val="1800"/>
              <a:buChar char="•"/>
            </a:pPr>
            <a:r>
              <a:rPr lang="en-US"/>
              <a:t>Focused on 5 different linear regression models to cover all predictors that we were researching</a:t>
            </a:r>
            <a:endParaRPr/>
          </a:p>
          <a:p>
            <a:pPr indent="-342900" lvl="0" marL="457200" rtl="0" algn="l">
              <a:lnSpc>
                <a:spcPct val="115000"/>
              </a:lnSpc>
              <a:spcBef>
                <a:spcPts val="0"/>
              </a:spcBef>
              <a:spcAft>
                <a:spcPts val="0"/>
              </a:spcAft>
              <a:buSzPts val="1800"/>
              <a:buChar char="•"/>
            </a:pPr>
            <a:r>
              <a:rPr lang="en-US"/>
              <a:t>The linear and tree based models did not use specific skills as predictors because none were significant in the presence of the other variables and we did not want to overfit our model</a:t>
            </a:r>
            <a:endParaRPr/>
          </a:p>
          <a:p>
            <a:pPr indent="-342900" lvl="0" marL="457200" rtl="0" algn="l">
              <a:lnSpc>
                <a:spcPct val="115000"/>
              </a:lnSpc>
              <a:spcBef>
                <a:spcPts val="0"/>
              </a:spcBef>
              <a:spcAft>
                <a:spcPts val="0"/>
              </a:spcAft>
              <a:buSzPts val="1800"/>
              <a:buChar char="•"/>
            </a:pPr>
            <a:r>
              <a:rPr lang="en-US"/>
              <a:t>Top 3 most common skills for each job title were used in the individual title analyses to look for any significance on these skills. </a:t>
            </a:r>
            <a:endParaRPr/>
          </a:p>
        </p:txBody>
      </p:sp>
      <p:sp>
        <p:nvSpPr>
          <p:cNvPr id="144" name="Google Shape;144;p22"/>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Modeling Overview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0" y="1287900"/>
            <a:ext cx="3909900" cy="5265000"/>
          </a:xfrm>
          <a:prstGeom prst="rect">
            <a:avLst/>
          </a:prstGeom>
        </p:spPr>
        <p:txBody>
          <a:bodyPr anchorCtr="0" anchor="t" bIns="45700" lIns="91425" spcFirstLastPara="1" rIns="91425" wrap="square" tIns="45700">
            <a:normAutofit fontScale="77500" lnSpcReduction="20000"/>
          </a:bodyPr>
          <a:lstStyle/>
          <a:p>
            <a:pPr indent="-317182" lvl="0" marL="457200" rtl="0" algn="l">
              <a:lnSpc>
                <a:spcPct val="115000"/>
              </a:lnSpc>
              <a:spcBef>
                <a:spcPts val="1000"/>
              </a:spcBef>
              <a:spcAft>
                <a:spcPts val="0"/>
              </a:spcAft>
              <a:buSzPct val="64285"/>
              <a:buChar char="•"/>
            </a:pPr>
            <a:r>
              <a:rPr lang="en-US"/>
              <a:t>Including the States predictor significantly </a:t>
            </a:r>
            <a:r>
              <a:rPr lang="en-US"/>
              <a:t>improves</a:t>
            </a:r>
            <a:r>
              <a:rPr lang="en-US"/>
              <a:t> models</a:t>
            </a:r>
            <a:endParaRPr/>
          </a:p>
          <a:p>
            <a:pPr indent="-317182" lvl="0" marL="457200" rtl="0" algn="l">
              <a:lnSpc>
                <a:spcPct val="115000"/>
              </a:lnSpc>
              <a:spcBef>
                <a:spcPts val="0"/>
              </a:spcBef>
              <a:spcAft>
                <a:spcPts val="0"/>
              </a:spcAft>
              <a:buSzPct val="64285"/>
              <a:buChar char="•"/>
            </a:pPr>
            <a:r>
              <a:rPr lang="en-US"/>
              <a:t>Jobs locations heavily influenced </a:t>
            </a:r>
            <a:r>
              <a:rPr lang="en-US"/>
              <a:t>the </a:t>
            </a:r>
            <a:r>
              <a:rPr lang="en-US"/>
              <a:t>overall salary and the final R^2 values</a:t>
            </a:r>
            <a:endParaRPr/>
          </a:p>
          <a:p>
            <a:pPr indent="-317182" lvl="0" marL="457200" rtl="0" algn="l">
              <a:lnSpc>
                <a:spcPct val="115000"/>
              </a:lnSpc>
              <a:spcBef>
                <a:spcPts val="0"/>
              </a:spcBef>
              <a:spcAft>
                <a:spcPts val="0"/>
              </a:spcAft>
              <a:buSzPct val="64285"/>
              <a:buChar char="•"/>
            </a:pPr>
            <a:r>
              <a:rPr lang="en-US"/>
              <a:t>The linear and tree based models did not use specific skills as predictors because none were significant in the presence of the other variables and we did not want to overfit our model </a:t>
            </a:r>
            <a:endParaRPr/>
          </a:p>
        </p:txBody>
      </p:sp>
      <p:sp>
        <p:nvSpPr>
          <p:cNvPr id="150" name="Google Shape;150;p23"/>
          <p:cNvSpPr txBox="1"/>
          <p:nvPr>
            <p:ph type="title"/>
          </p:nvPr>
        </p:nvSpPr>
        <p:spPr>
          <a:xfrm>
            <a:off x="126150" y="48325"/>
            <a:ext cx="11749800" cy="1014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990"/>
              <a:buNone/>
            </a:pPr>
            <a:r>
              <a:rPr lang="en-US" sz="2940"/>
              <a:t>Modeling: Linear Regression &amp; Regression Trees using </a:t>
            </a:r>
            <a:r>
              <a:rPr lang="en-US" sz="2940" u="sng"/>
              <a:t>all</a:t>
            </a:r>
            <a:r>
              <a:rPr lang="en-US" sz="2940"/>
              <a:t> Job Titles</a:t>
            </a:r>
            <a:endParaRPr sz="2940"/>
          </a:p>
        </p:txBody>
      </p:sp>
      <p:graphicFrame>
        <p:nvGraphicFramePr>
          <p:cNvPr id="151" name="Google Shape;151;p23"/>
          <p:cNvGraphicFramePr/>
          <p:nvPr/>
        </p:nvGraphicFramePr>
        <p:xfrm>
          <a:off x="3909900" y="1227150"/>
          <a:ext cx="3000000" cy="3000000"/>
        </p:xfrm>
        <a:graphic>
          <a:graphicData uri="http://schemas.openxmlformats.org/drawingml/2006/table">
            <a:tbl>
              <a:tblPr>
                <a:noFill/>
                <a:tableStyleId>{8B471725-4F75-4DF9-B1B6-2D7814E68BB7}</a:tableStyleId>
              </a:tblPr>
              <a:tblGrid>
                <a:gridCol w="1879575"/>
                <a:gridCol w="3283000"/>
                <a:gridCol w="1090150"/>
                <a:gridCol w="1553775"/>
              </a:tblGrid>
              <a:tr h="79627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Model Summary</a:t>
                      </a:r>
                      <a:endParaRPr sz="1700">
                        <a:latin typeface="Times New Roman"/>
                        <a:ea typeface="Times New Roman"/>
                        <a:cs typeface="Times New Roman"/>
                        <a:sym typeface="Times New Roman"/>
                      </a:endParaRPr>
                    </a:p>
                  </a:txBody>
                  <a:tcPr marT="63500" marB="63500" marR="63500" marL="63500" anchor="ctr">
                    <a:solidFill>
                      <a:srgbClr val="FFE599"/>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Significant Predictors</a:t>
                      </a:r>
                      <a:endParaRPr sz="1700">
                        <a:latin typeface="Times New Roman"/>
                        <a:ea typeface="Times New Roman"/>
                        <a:cs typeface="Times New Roman"/>
                        <a:sym typeface="Times New Roman"/>
                      </a:endParaRPr>
                    </a:p>
                  </a:txBody>
                  <a:tcPr marT="63500" marB="63500" marR="63500" marL="63500" anchor="ctr">
                    <a:solidFill>
                      <a:srgbClr val="FFE599"/>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R</a:t>
                      </a:r>
                      <a:r>
                        <a:rPr baseline="30000" lang="en-US" sz="1700">
                          <a:latin typeface="Times New Roman"/>
                          <a:ea typeface="Times New Roman"/>
                          <a:cs typeface="Times New Roman"/>
                          <a:sym typeface="Times New Roman"/>
                        </a:rPr>
                        <a:t>2</a:t>
                      </a:r>
                      <a:r>
                        <a:rPr lang="en-US" sz="1700">
                          <a:latin typeface="Times New Roman"/>
                          <a:ea typeface="Times New Roman"/>
                          <a:cs typeface="Times New Roman"/>
                          <a:sym typeface="Times New Roman"/>
                        </a:rPr>
                        <a:t> Value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(Test Set)</a:t>
                      </a:r>
                      <a:endParaRPr sz="1700">
                        <a:latin typeface="Times New Roman"/>
                        <a:ea typeface="Times New Roman"/>
                        <a:cs typeface="Times New Roman"/>
                        <a:sym typeface="Times New Roman"/>
                      </a:endParaRPr>
                    </a:p>
                  </a:txBody>
                  <a:tcPr marT="63500" marB="63500" marR="63500" marL="63500" anchor="ctr">
                    <a:solidFill>
                      <a:srgbClr val="FFE599"/>
                    </a:solidFill>
                  </a:tcP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R</a:t>
                      </a:r>
                      <a:r>
                        <a:rPr baseline="30000" lang="en-US" sz="1700">
                          <a:latin typeface="Times New Roman"/>
                          <a:ea typeface="Times New Roman"/>
                          <a:cs typeface="Times New Roman"/>
                          <a:sym typeface="Times New Roman"/>
                        </a:rPr>
                        <a:t>2</a:t>
                      </a:r>
                      <a:r>
                        <a:rPr lang="en-US" sz="1700">
                          <a:latin typeface="Times New Roman"/>
                          <a:ea typeface="Times New Roman"/>
                          <a:cs typeface="Times New Roman"/>
                          <a:sym typeface="Times New Roman"/>
                        </a:rPr>
                        <a:t> Value</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US" sz="1700">
                          <a:latin typeface="Times New Roman"/>
                          <a:ea typeface="Times New Roman"/>
                          <a:cs typeface="Times New Roman"/>
                          <a:sym typeface="Times New Roman"/>
                        </a:rPr>
                        <a:t>(Validation Set)</a:t>
                      </a:r>
                      <a:endParaRPr sz="1700">
                        <a:latin typeface="Times New Roman"/>
                        <a:ea typeface="Times New Roman"/>
                        <a:cs typeface="Times New Roman"/>
                        <a:sym typeface="Times New Roman"/>
                      </a:endParaRPr>
                    </a:p>
                  </a:txBody>
                  <a:tcPr marT="63500" marB="63500" marR="63500" marL="63500" anchor="ctr">
                    <a:solidFill>
                      <a:srgbClr val="FFE599"/>
                    </a:solidFill>
                  </a:tcPr>
                </a:tc>
              </a:tr>
              <a:tr h="7962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Linear Regression with no States</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Company Size (All),</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US" sz="1600">
                          <a:latin typeface="Times New Roman"/>
                          <a:ea typeface="Times New Roman"/>
                          <a:cs typeface="Times New Roman"/>
                          <a:sym typeface="Times New Roman"/>
                        </a:rPr>
                        <a:t>Job Titles (All)</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 0.1442</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0.1296</a:t>
                      </a:r>
                      <a:endParaRPr sz="1700">
                        <a:latin typeface="Times New Roman"/>
                        <a:ea typeface="Times New Roman"/>
                        <a:cs typeface="Times New Roman"/>
                        <a:sym typeface="Times New Roman"/>
                      </a:endParaRPr>
                    </a:p>
                  </a:txBody>
                  <a:tcPr marT="63500" marB="63500" marR="63500" marL="63500" anchor="ctr"/>
                </a:tc>
              </a:tr>
              <a:tr h="109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Linear Regression with States</a:t>
                      </a:r>
                      <a:endParaRPr b="1" sz="1600">
                        <a:latin typeface="Times New Roman"/>
                        <a:ea typeface="Times New Roman"/>
                        <a:cs typeface="Times New Roman"/>
                        <a:sym typeface="Times New Roman"/>
                      </a:endParaRPr>
                    </a:p>
                    <a:p>
                      <a:pPr indent="0" lvl="0" marL="0" rtl="0" algn="ctr">
                        <a:spcBef>
                          <a:spcPts val="0"/>
                        </a:spcBef>
                        <a:spcAft>
                          <a:spcPts val="0"/>
                        </a:spcAft>
                        <a:buNone/>
                      </a:pPr>
                      <a:r>
                        <a:rPr b="1" lang="en-US" sz="1600">
                          <a:latin typeface="Times New Roman"/>
                          <a:ea typeface="Times New Roman"/>
                          <a:cs typeface="Times New Roman"/>
                          <a:sym typeface="Times New Roman"/>
                        </a:rPr>
                        <a:t>(Final Model)</a:t>
                      </a:r>
                      <a:endParaRPr b="1"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Job Titles (All),</a:t>
                      </a:r>
                      <a:endParaRPr b="1" sz="1600">
                        <a:latin typeface="Times New Roman"/>
                        <a:ea typeface="Times New Roman"/>
                        <a:cs typeface="Times New Roman"/>
                        <a:sym typeface="Times New Roman"/>
                      </a:endParaRPr>
                    </a:p>
                    <a:p>
                      <a:pPr indent="0" lvl="0" marL="0" rtl="0" algn="ctr">
                        <a:spcBef>
                          <a:spcPts val="0"/>
                        </a:spcBef>
                        <a:spcAft>
                          <a:spcPts val="0"/>
                        </a:spcAft>
                        <a:buNone/>
                      </a:pPr>
                      <a:r>
                        <a:rPr b="1" lang="en-US" sz="1600">
                          <a:latin typeface="Times New Roman"/>
                          <a:ea typeface="Times New Roman"/>
                          <a:cs typeface="Times New Roman"/>
                          <a:sym typeface="Times New Roman"/>
                        </a:rPr>
                        <a:t>States - CA,FL,IL,IN,NY,TX,UT,WA</a:t>
                      </a:r>
                      <a:endParaRPr b="1"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US" sz="1700">
                          <a:latin typeface="Times New Roman"/>
                          <a:ea typeface="Times New Roman"/>
                          <a:cs typeface="Times New Roman"/>
                          <a:sym typeface="Times New Roman"/>
                        </a:rPr>
                        <a:t>0.3838</a:t>
                      </a:r>
                      <a:endParaRPr b="1"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en-US" sz="1700">
                          <a:latin typeface="Times New Roman"/>
                          <a:ea typeface="Times New Roman"/>
                          <a:cs typeface="Times New Roman"/>
                          <a:sym typeface="Times New Roman"/>
                        </a:rPr>
                        <a:t>0.3683</a:t>
                      </a:r>
                      <a:endParaRPr b="1" sz="1700">
                        <a:latin typeface="Times New Roman"/>
                        <a:ea typeface="Times New Roman"/>
                        <a:cs typeface="Times New Roman"/>
                        <a:sym typeface="Times New Roman"/>
                      </a:endParaRPr>
                    </a:p>
                  </a:txBody>
                  <a:tcPr marT="63500" marB="63500" marR="63500" marL="63500" anchor="ctr"/>
                </a:tc>
              </a:tr>
              <a:tr h="7962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Tree Regression with no States</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Data Analyst (yes/no)</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0.1051</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0.1238</a:t>
                      </a:r>
                      <a:endParaRPr sz="1700">
                        <a:latin typeface="Times New Roman"/>
                        <a:ea typeface="Times New Roman"/>
                        <a:cs typeface="Times New Roman"/>
                        <a:sym typeface="Times New Roman"/>
                      </a:endParaRPr>
                    </a:p>
                  </a:txBody>
                  <a:tcPr marT="63500" marB="63500" marR="63500" marL="63500" anchor="ctr"/>
                </a:tc>
              </a:tr>
              <a:tr h="796275">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Tree Regression with States</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Job Titles, States</a:t>
                      </a:r>
                      <a:endParaRPr sz="16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0.3638</a:t>
                      </a:r>
                      <a:endParaRPr sz="17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0.3671</a:t>
                      </a:r>
                      <a:endParaRPr sz="17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0" y="906900"/>
            <a:ext cx="9480900" cy="1670400"/>
          </a:xfrm>
          <a:prstGeom prst="rect">
            <a:avLst/>
          </a:prstGeom>
        </p:spPr>
        <p:txBody>
          <a:bodyPr anchorCtr="0" anchor="t" bIns="45700" lIns="91425" spcFirstLastPara="1" rIns="91425" wrap="square" tIns="45700">
            <a:normAutofit lnSpcReduction="10000"/>
          </a:bodyPr>
          <a:lstStyle/>
          <a:p>
            <a:pPr indent="0" lvl="0" marL="457200" rtl="0" algn="l">
              <a:lnSpc>
                <a:spcPct val="115000"/>
              </a:lnSpc>
              <a:spcBef>
                <a:spcPts val="1000"/>
              </a:spcBef>
              <a:spcAft>
                <a:spcPts val="0"/>
              </a:spcAft>
              <a:buNone/>
            </a:pPr>
            <a:r>
              <a:rPr lang="en-US"/>
              <a:t>All significant predictors are shown in this chart:</a:t>
            </a:r>
            <a:endParaRPr/>
          </a:p>
          <a:p>
            <a:pPr indent="0" lvl="0" marL="457200" rtl="0" algn="l">
              <a:lnSpc>
                <a:spcPct val="115000"/>
              </a:lnSpc>
              <a:spcBef>
                <a:spcPts val="1000"/>
              </a:spcBef>
              <a:spcAft>
                <a:spcPts val="0"/>
              </a:spcAft>
              <a:buNone/>
            </a:pPr>
            <a:r>
              <a:t/>
            </a:r>
            <a:endParaRPr/>
          </a:p>
          <a:p>
            <a:pPr indent="0" lvl="0" marL="457200" rtl="0" algn="l">
              <a:lnSpc>
                <a:spcPct val="115000"/>
              </a:lnSpc>
              <a:spcBef>
                <a:spcPts val="1000"/>
              </a:spcBef>
              <a:spcAft>
                <a:spcPts val="0"/>
              </a:spcAft>
              <a:buNone/>
            </a:pPr>
            <a:r>
              <a:t/>
            </a:r>
            <a:endParaRPr/>
          </a:p>
        </p:txBody>
      </p:sp>
      <p:sp>
        <p:nvSpPr>
          <p:cNvPr id="157" name="Google Shape;157;p24"/>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Modeling: Final Model</a:t>
            </a:r>
            <a:endParaRPr/>
          </a:p>
        </p:txBody>
      </p:sp>
      <p:pic>
        <p:nvPicPr>
          <p:cNvPr id="158" name="Google Shape;158;p24"/>
          <p:cNvPicPr preferRelativeResize="0"/>
          <p:nvPr/>
        </p:nvPicPr>
        <p:blipFill rotWithShape="1">
          <a:blip r:embed="rId3">
            <a:alphaModFix/>
          </a:blip>
          <a:srcRect b="4938" l="1623" r="2865" t="2408"/>
          <a:stretch/>
        </p:blipFill>
        <p:spPr>
          <a:xfrm>
            <a:off x="484825" y="1446000"/>
            <a:ext cx="7503050" cy="4612300"/>
          </a:xfrm>
          <a:prstGeom prst="rect">
            <a:avLst/>
          </a:prstGeom>
          <a:noFill/>
          <a:ln cap="flat" cmpd="sng" w="9525">
            <a:solidFill>
              <a:schemeClr val="dk1"/>
            </a:solidFill>
            <a:prstDash val="solid"/>
            <a:round/>
            <a:headEnd len="sm" w="sm" type="none"/>
            <a:tailEnd len="sm" w="sm" type="none"/>
          </a:ln>
        </p:spPr>
      </p:pic>
      <p:sp>
        <p:nvSpPr>
          <p:cNvPr id="159" name="Google Shape;159;p24"/>
          <p:cNvSpPr txBox="1"/>
          <p:nvPr/>
        </p:nvSpPr>
        <p:spPr>
          <a:xfrm>
            <a:off x="2344950" y="6143200"/>
            <a:ext cx="34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boto"/>
                <a:ea typeface="Roboto"/>
                <a:cs typeface="Roboto"/>
                <a:sym typeface="Roboto"/>
              </a:rPr>
              <a:t>*Base model is Data Analyst located in AZ</a:t>
            </a:r>
            <a:endParaRPr>
              <a:latin typeface="Roboto"/>
              <a:ea typeface="Roboto"/>
              <a:cs typeface="Roboto"/>
              <a:sym typeface="Roboto"/>
            </a:endParaRPr>
          </a:p>
        </p:txBody>
      </p:sp>
      <p:sp>
        <p:nvSpPr>
          <p:cNvPr id="160" name="Google Shape;160;p24"/>
          <p:cNvSpPr txBox="1"/>
          <p:nvPr/>
        </p:nvSpPr>
        <p:spPr>
          <a:xfrm>
            <a:off x="8603175" y="2037525"/>
            <a:ext cx="2433900" cy="76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latin typeface="Roboto"/>
                <a:ea typeface="Roboto"/>
                <a:cs typeface="Roboto"/>
                <a:sym typeface="Roboto"/>
              </a:rPr>
              <a:t>R-squared on Test Set:</a:t>
            </a:r>
            <a:r>
              <a:rPr b="1" lang="en-US" sz="1900">
                <a:latin typeface="Roboto"/>
                <a:ea typeface="Roboto"/>
                <a:cs typeface="Roboto"/>
                <a:sym typeface="Roboto"/>
              </a:rPr>
              <a:t> </a:t>
            </a:r>
            <a:r>
              <a:rPr b="1" lang="en-US" sz="1900">
                <a:highlight>
                  <a:srgbClr val="00FF00"/>
                </a:highlight>
                <a:latin typeface="Roboto"/>
                <a:ea typeface="Roboto"/>
                <a:cs typeface="Roboto"/>
                <a:sym typeface="Roboto"/>
              </a:rPr>
              <a:t>0.3838 </a:t>
            </a:r>
            <a:endParaRPr b="1" sz="1900">
              <a:highlight>
                <a:srgbClr val="00FF00"/>
              </a:highlight>
              <a:latin typeface="Roboto"/>
              <a:ea typeface="Roboto"/>
              <a:cs typeface="Roboto"/>
              <a:sym typeface="Roboto"/>
            </a:endParaRPr>
          </a:p>
        </p:txBody>
      </p:sp>
      <p:sp>
        <p:nvSpPr>
          <p:cNvPr id="161" name="Google Shape;161;p24"/>
          <p:cNvSpPr txBox="1"/>
          <p:nvPr/>
        </p:nvSpPr>
        <p:spPr>
          <a:xfrm>
            <a:off x="8603175" y="3885275"/>
            <a:ext cx="2433900" cy="106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latin typeface="Roboto"/>
                <a:ea typeface="Roboto"/>
                <a:cs typeface="Roboto"/>
                <a:sym typeface="Roboto"/>
              </a:rPr>
              <a:t>R-squared on Validation Set:</a:t>
            </a:r>
            <a:r>
              <a:rPr b="1" lang="en-US" sz="1900">
                <a:latin typeface="Roboto"/>
                <a:ea typeface="Roboto"/>
                <a:cs typeface="Roboto"/>
                <a:sym typeface="Roboto"/>
              </a:rPr>
              <a:t> </a:t>
            </a:r>
            <a:r>
              <a:rPr b="1" lang="en-US" sz="1900">
                <a:highlight>
                  <a:srgbClr val="00FF00"/>
                </a:highlight>
                <a:latin typeface="Roboto"/>
                <a:ea typeface="Roboto"/>
                <a:cs typeface="Roboto"/>
                <a:sym typeface="Roboto"/>
              </a:rPr>
              <a:t>0.3683</a:t>
            </a:r>
            <a:endParaRPr b="1" sz="1900">
              <a:highlight>
                <a:srgbClr val="00FF00"/>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255175" y="1139425"/>
            <a:ext cx="4621200" cy="48099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300"/>
              <a:t>Models i</a:t>
            </a:r>
            <a:r>
              <a:rPr lang="en-US" sz="2300"/>
              <a:t>ncluded top 3 most common skills for each title:</a:t>
            </a:r>
            <a:endParaRPr sz="2300"/>
          </a:p>
          <a:p>
            <a:pPr indent="-374650" lvl="0" marL="457200" rtl="0" algn="l">
              <a:lnSpc>
                <a:spcPct val="90000"/>
              </a:lnSpc>
              <a:spcBef>
                <a:spcPts val="1000"/>
              </a:spcBef>
              <a:spcAft>
                <a:spcPts val="0"/>
              </a:spcAft>
              <a:buSzPts val="2300"/>
              <a:buChar char="•"/>
            </a:pPr>
            <a:r>
              <a:rPr lang="en-US" sz="2300"/>
              <a:t>Data Analyst</a:t>
            </a:r>
            <a:endParaRPr sz="2300"/>
          </a:p>
          <a:p>
            <a:pPr indent="-374650" lvl="0" marL="914400" rtl="0" algn="l">
              <a:lnSpc>
                <a:spcPct val="90000"/>
              </a:lnSpc>
              <a:spcBef>
                <a:spcPts val="0"/>
              </a:spcBef>
              <a:spcAft>
                <a:spcPts val="0"/>
              </a:spcAft>
              <a:buSzPts val="2300"/>
              <a:buChar char="-"/>
            </a:pPr>
            <a:r>
              <a:rPr lang="en-US" sz="2300"/>
              <a:t>SQL</a:t>
            </a:r>
            <a:endParaRPr sz="2300"/>
          </a:p>
          <a:p>
            <a:pPr indent="-374650" lvl="0" marL="914400" rtl="0" algn="l">
              <a:lnSpc>
                <a:spcPct val="90000"/>
              </a:lnSpc>
              <a:spcBef>
                <a:spcPts val="0"/>
              </a:spcBef>
              <a:spcAft>
                <a:spcPts val="0"/>
              </a:spcAft>
              <a:buSzPts val="2300"/>
              <a:buChar char="-"/>
            </a:pPr>
            <a:r>
              <a:rPr lang="en-US" sz="2300"/>
              <a:t>Python</a:t>
            </a:r>
            <a:endParaRPr sz="2300"/>
          </a:p>
          <a:p>
            <a:pPr indent="-374650" lvl="0" marL="914400" rtl="0" algn="l">
              <a:lnSpc>
                <a:spcPct val="90000"/>
              </a:lnSpc>
              <a:spcBef>
                <a:spcPts val="0"/>
              </a:spcBef>
              <a:spcAft>
                <a:spcPts val="0"/>
              </a:spcAft>
              <a:buSzPts val="2300"/>
              <a:buChar char="-"/>
            </a:pPr>
            <a:r>
              <a:rPr lang="en-US" sz="2300"/>
              <a:t>Excel</a:t>
            </a:r>
            <a:endParaRPr sz="2300"/>
          </a:p>
          <a:p>
            <a:pPr indent="-374650" lvl="0" marL="457200" rtl="0" algn="l">
              <a:lnSpc>
                <a:spcPct val="90000"/>
              </a:lnSpc>
              <a:spcBef>
                <a:spcPts val="1000"/>
              </a:spcBef>
              <a:spcAft>
                <a:spcPts val="0"/>
              </a:spcAft>
              <a:buSzPts val="2300"/>
              <a:buChar char="•"/>
            </a:pPr>
            <a:r>
              <a:rPr lang="en-US" sz="2300"/>
              <a:t>Data Scientist</a:t>
            </a:r>
            <a:endParaRPr sz="2300"/>
          </a:p>
          <a:p>
            <a:pPr indent="-374650" lvl="0" marL="914400" rtl="0" algn="l">
              <a:lnSpc>
                <a:spcPct val="90000"/>
              </a:lnSpc>
              <a:spcBef>
                <a:spcPts val="0"/>
              </a:spcBef>
              <a:spcAft>
                <a:spcPts val="0"/>
              </a:spcAft>
              <a:buSzPts val="2300"/>
              <a:buChar char="-"/>
            </a:pPr>
            <a:r>
              <a:rPr lang="en-US" sz="2300"/>
              <a:t>SQL</a:t>
            </a:r>
            <a:endParaRPr sz="2300"/>
          </a:p>
          <a:p>
            <a:pPr indent="-374650" lvl="0" marL="914400" rtl="0" algn="l">
              <a:lnSpc>
                <a:spcPct val="90000"/>
              </a:lnSpc>
              <a:spcBef>
                <a:spcPts val="0"/>
              </a:spcBef>
              <a:spcAft>
                <a:spcPts val="0"/>
              </a:spcAft>
              <a:buSzPts val="2300"/>
              <a:buChar char="-"/>
            </a:pPr>
            <a:r>
              <a:rPr lang="en-US" sz="2300"/>
              <a:t>Machine Learning</a:t>
            </a:r>
            <a:endParaRPr sz="2300"/>
          </a:p>
          <a:p>
            <a:pPr indent="-374650" lvl="0" marL="914400" rtl="0" algn="l">
              <a:lnSpc>
                <a:spcPct val="90000"/>
              </a:lnSpc>
              <a:spcBef>
                <a:spcPts val="0"/>
              </a:spcBef>
              <a:spcAft>
                <a:spcPts val="0"/>
              </a:spcAft>
              <a:buSzPts val="2300"/>
              <a:buChar char="-"/>
            </a:pPr>
            <a:r>
              <a:rPr lang="en-US" sz="2300"/>
              <a:t>Python</a:t>
            </a:r>
            <a:endParaRPr sz="2300"/>
          </a:p>
          <a:p>
            <a:pPr indent="-374650" lvl="0" marL="457200" rtl="0" algn="l">
              <a:lnSpc>
                <a:spcPct val="90000"/>
              </a:lnSpc>
              <a:spcBef>
                <a:spcPts val="1000"/>
              </a:spcBef>
              <a:spcAft>
                <a:spcPts val="0"/>
              </a:spcAft>
              <a:buSzPts val="2300"/>
              <a:buChar char="•"/>
            </a:pPr>
            <a:r>
              <a:rPr lang="en-US" sz="2300"/>
              <a:t>Data Engineer</a:t>
            </a:r>
            <a:endParaRPr sz="2300"/>
          </a:p>
          <a:p>
            <a:pPr indent="-374650" lvl="0" marL="914400" rtl="0" algn="l">
              <a:lnSpc>
                <a:spcPct val="90000"/>
              </a:lnSpc>
              <a:spcBef>
                <a:spcPts val="0"/>
              </a:spcBef>
              <a:spcAft>
                <a:spcPts val="0"/>
              </a:spcAft>
              <a:buSzPts val="2300"/>
              <a:buChar char="-"/>
            </a:pPr>
            <a:r>
              <a:rPr lang="en-US" sz="2300"/>
              <a:t>SQL</a:t>
            </a:r>
            <a:endParaRPr sz="2300"/>
          </a:p>
          <a:p>
            <a:pPr indent="-374650" lvl="0" marL="914400" rtl="0" algn="l">
              <a:lnSpc>
                <a:spcPct val="90000"/>
              </a:lnSpc>
              <a:spcBef>
                <a:spcPts val="0"/>
              </a:spcBef>
              <a:spcAft>
                <a:spcPts val="0"/>
              </a:spcAft>
              <a:buSzPts val="2300"/>
              <a:buChar char="-"/>
            </a:pPr>
            <a:r>
              <a:rPr lang="en-US" sz="2300"/>
              <a:t>Spark</a:t>
            </a:r>
            <a:endParaRPr sz="2300"/>
          </a:p>
          <a:p>
            <a:pPr indent="-374650" lvl="0" marL="914400" rtl="0" algn="l">
              <a:lnSpc>
                <a:spcPct val="90000"/>
              </a:lnSpc>
              <a:spcBef>
                <a:spcPts val="0"/>
              </a:spcBef>
              <a:spcAft>
                <a:spcPts val="0"/>
              </a:spcAft>
              <a:buSzPts val="2300"/>
              <a:buChar char="-"/>
            </a:pPr>
            <a:r>
              <a:rPr lang="en-US" sz="2300"/>
              <a:t>Python</a:t>
            </a:r>
            <a:endParaRPr sz="2300"/>
          </a:p>
        </p:txBody>
      </p:sp>
      <p:sp>
        <p:nvSpPr>
          <p:cNvPr id="167" name="Google Shape;167;p25"/>
          <p:cNvSpPr txBox="1"/>
          <p:nvPr>
            <p:ph type="title"/>
          </p:nvPr>
        </p:nvSpPr>
        <p:spPr>
          <a:xfrm>
            <a:off x="0" y="200725"/>
            <a:ext cx="12192000" cy="1014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990"/>
              <a:buNone/>
            </a:pPr>
            <a:r>
              <a:rPr lang="en-US" sz="3140"/>
              <a:t>Overview of Modeling: Linear Regression using </a:t>
            </a:r>
            <a:r>
              <a:rPr lang="en-US" sz="3140" u="sng"/>
              <a:t>S</a:t>
            </a:r>
            <a:r>
              <a:rPr lang="en-US" sz="3140" u="sng"/>
              <a:t>pecific</a:t>
            </a:r>
            <a:r>
              <a:rPr lang="en-US" sz="3140"/>
              <a:t> Job Titles</a:t>
            </a:r>
            <a:endParaRPr sz="3140"/>
          </a:p>
        </p:txBody>
      </p:sp>
      <p:graphicFrame>
        <p:nvGraphicFramePr>
          <p:cNvPr id="168" name="Google Shape;168;p25"/>
          <p:cNvGraphicFramePr/>
          <p:nvPr/>
        </p:nvGraphicFramePr>
        <p:xfrm>
          <a:off x="4723975" y="1227150"/>
          <a:ext cx="3000000" cy="3000000"/>
        </p:xfrm>
        <a:graphic>
          <a:graphicData uri="http://schemas.openxmlformats.org/drawingml/2006/table">
            <a:tbl>
              <a:tblPr>
                <a:noFill/>
                <a:tableStyleId>{8B471725-4F75-4DF9-B1B6-2D7814E68BB7}</a:tableStyleId>
              </a:tblPr>
              <a:tblGrid>
                <a:gridCol w="1547025"/>
                <a:gridCol w="4223125"/>
                <a:gridCol w="1254425"/>
              </a:tblGrid>
              <a:tr h="92327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Job Title</a:t>
                      </a:r>
                      <a:endParaRPr b="1" sz="1800">
                        <a:latin typeface="Times New Roman"/>
                        <a:ea typeface="Times New Roman"/>
                        <a:cs typeface="Times New Roman"/>
                        <a:sym typeface="Times New Roman"/>
                      </a:endParaRPr>
                    </a:p>
                  </a:txBody>
                  <a:tcPr marT="63500" marB="63500" marR="63500" marL="63500" anchor="ctr">
                    <a:solidFill>
                      <a:srgbClr val="FFF2CC"/>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Significant Predictors*</a:t>
                      </a:r>
                      <a:endParaRPr b="1" sz="1800">
                        <a:latin typeface="Times New Roman"/>
                        <a:ea typeface="Times New Roman"/>
                        <a:cs typeface="Times New Roman"/>
                        <a:sym typeface="Times New Roman"/>
                      </a:endParaRPr>
                    </a:p>
                  </a:txBody>
                  <a:tcPr marT="63500" marB="63500" marR="63500" marL="63500" anchor="ctr">
                    <a:solidFill>
                      <a:srgbClr val="FFF2CC"/>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R</a:t>
                      </a:r>
                      <a:r>
                        <a:rPr b="1" baseline="30000" lang="en-US" sz="1800">
                          <a:latin typeface="Times New Roman"/>
                          <a:ea typeface="Times New Roman"/>
                          <a:cs typeface="Times New Roman"/>
                          <a:sym typeface="Times New Roman"/>
                        </a:rPr>
                        <a:t>2</a:t>
                      </a:r>
                      <a:r>
                        <a:rPr b="1" lang="en-US" sz="1800">
                          <a:latin typeface="Times New Roman"/>
                          <a:ea typeface="Times New Roman"/>
                          <a:cs typeface="Times New Roman"/>
                          <a:sym typeface="Times New Roman"/>
                        </a:rPr>
                        <a:t> Value</a:t>
                      </a:r>
                      <a:endParaRPr b="1" sz="1800">
                        <a:latin typeface="Times New Roman"/>
                        <a:ea typeface="Times New Roman"/>
                        <a:cs typeface="Times New Roman"/>
                        <a:sym typeface="Times New Roman"/>
                      </a:endParaRPr>
                    </a:p>
                  </a:txBody>
                  <a:tcPr marT="63500" marB="63500" marR="63500" marL="63500" anchor="ctr">
                    <a:solidFill>
                      <a:srgbClr val="FFF2CC"/>
                    </a:solidFill>
                  </a:tcPr>
                </a:tc>
              </a:tr>
              <a:tr h="1210950">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Data Analyst</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States: CA,DE,FL,IL,NJ,NY,OH,UT,VA,WA</a:t>
                      </a:r>
                      <a:endParaRPr sz="1800">
                        <a:latin typeface="Times New Roman"/>
                        <a:ea typeface="Times New Roman"/>
                        <a:cs typeface="Times New Roman"/>
                        <a:sym typeface="Times New Roman"/>
                      </a:endParaRPr>
                    </a:p>
                    <a:p>
                      <a:pPr indent="0" lvl="0" marL="0" rtl="0" algn="ctr">
                        <a:spcBef>
                          <a:spcPts val="0"/>
                        </a:spcBef>
                        <a:spcAft>
                          <a:spcPts val="0"/>
                        </a:spcAft>
                        <a:buNone/>
                      </a:pPr>
                      <a:r>
                        <a:rPr lang="en-US" sz="1800">
                          <a:latin typeface="Times New Roman"/>
                          <a:ea typeface="Times New Roman"/>
                          <a:cs typeface="Times New Roman"/>
                          <a:sym typeface="Times New Roman"/>
                        </a:rPr>
                        <a:t>Skill - Python (Almost significant (p=0.10)</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0.2636</a:t>
                      </a:r>
                      <a:endParaRPr sz="1800">
                        <a:latin typeface="Times New Roman"/>
                        <a:ea typeface="Times New Roman"/>
                        <a:cs typeface="Times New Roman"/>
                        <a:sym typeface="Times New Roman"/>
                      </a:endParaRPr>
                    </a:p>
                  </a:txBody>
                  <a:tcPr marT="63500" marB="63500" marR="63500" marL="63500" anchor="ctr"/>
                </a:tc>
              </a:tr>
              <a:tr h="1264275">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Data Scientist</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Company Size(Small),</a:t>
                      </a:r>
                      <a:endParaRPr sz="1800">
                        <a:latin typeface="Times New Roman"/>
                        <a:ea typeface="Times New Roman"/>
                        <a:cs typeface="Times New Roman"/>
                        <a:sym typeface="Times New Roman"/>
                      </a:endParaRPr>
                    </a:p>
                    <a:p>
                      <a:pPr indent="0" lvl="0" marL="0" rtl="0" algn="ctr">
                        <a:spcBef>
                          <a:spcPts val="0"/>
                        </a:spcBef>
                        <a:spcAft>
                          <a:spcPts val="0"/>
                        </a:spcAft>
                        <a:buNone/>
                      </a:pPr>
                      <a:r>
                        <a:rPr lang="en-US" sz="1800">
                          <a:latin typeface="Times New Roman"/>
                          <a:ea typeface="Times New Roman"/>
                          <a:cs typeface="Times New Roman"/>
                          <a:sym typeface="Times New Roman"/>
                        </a:rPr>
                        <a:t>States: CA,FL,IL,NY,OH,PA,UT</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0.3240</a:t>
                      </a:r>
                      <a:endParaRPr sz="1800">
                        <a:latin typeface="Times New Roman"/>
                        <a:ea typeface="Times New Roman"/>
                        <a:cs typeface="Times New Roman"/>
                        <a:sym typeface="Times New Roman"/>
                      </a:endParaRPr>
                    </a:p>
                  </a:txBody>
                  <a:tcPr marT="63500" marB="63500" marR="63500" marL="63500" anchor="ctr"/>
                </a:tc>
              </a:tr>
              <a:tr h="877900">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Data Engineer</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States: CA,FL,IL,NY,TX,UT</a:t>
                      </a:r>
                      <a:endParaRPr sz="18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0.3739</a:t>
                      </a:r>
                      <a:endParaRPr sz="1800">
                        <a:latin typeface="Times New Roman"/>
                        <a:ea typeface="Times New Roman"/>
                        <a:cs typeface="Times New Roman"/>
                        <a:sym typeface="Times New Roman"/>
                      </a:endParaRPr>
                    </a:p>
                  </a:txBody>
                  <a:tcPr marT="63500" marB="63500" marR="63500" marL="63500" anchor="ctr"/>
                </a:tc>
              </a:tr>
            </a:tbl>
          </a:graphicData>
        </a:graphic>
      </p:graphicFrame>
      <p:sp>
        <p:nvSpPr>
          <p:cNvPr id="169" name="Google Shape;169;p25"/>
          <p:cNvSpPr/>
          <p:nvPr/>
        </p:nvSpPr>
        <p:spPr>
          <a:xfrm>
            <a:off x="9642425" y="5859925"/>
            <a:ext cx="2549700" cy="1014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5074563" y="5590025"/>
            <a:ext cx="6323400" cy="822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n-US" sz="2300">
                <a:solidFill>
                  <a:srgbClr val="003057"/>
                </a:solidFill>
                <a:latin typeface="Roboto"/>
                <a:ea typeface="Roboto"/>
                <a:cs typeface="Roboto"/>
                <a:sym typeface="Roboto"/>
              </a:rPr>
              <a:t>*</a:t>
            </a:r>
            <a:r>
              <a:rPr lang="en-US" sz="2300">
                <a:solidFill>
                  <a:srgbClr val="003057"/>
                </a:solidFill>
                <a:latin typeface="Roboto"/>
                <a:ea typeface="Roboto"/>
                <a:cs typeface="Roboto"/>
                <a:sym typeface="Roboto"/>
              </a:rPr>
              <a:t>Skills were insignificant when location was taken into account</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52400" y="48325"/>
            <a:ext cx="12192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Modeling: Linear Regression Using Skills</a:t>
            </a:r>
            <a:endParaRPr/>
          </a:p>
        </p:txBody>
      </p:sp>
      <p:sp>
        <p:nvSpPr>
          <p:cNvPr id="176" name="Google Shape;176;p26"/>
          <p:cNvSpPr txBox="1"/>
          <p:nvPr/>
        </p:nvSpPr>
        <p:spPr>
          <a:xfrm>
            <a:off x="283350" y="987025"/>
            <a:ext cx="4013100" cy="56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003057"/>
                </a:solidFill>
                <a:latin typeface="Roboto"/>
                <a:ea typeface="Roboto"/>
                <a:cs typeface="Roboto"/>
                <a:sym typeface="Roboto"/>
              </a:rPr>
              <a:t>Regressed Salary on only Skills and Company Size:</a:t>
            </a:r>
            <a:endParaRPr sz="2200">
              <a:solidFill>
                <a:srgbClr val="003057"/>
              </a:solidFill>
              <a:latin typeface="Roboto"/>
              <a:ea typeface="Roboto"/>
              <a:cs typeface="Roboto"/>
              <a:sym typeface="Roboto"/>
            </a:endParaRPr>
          </a:p>
          <a:p>
            <a:pPr indent="-368300" lvl="0" marL="457200" rtl="0" algn="l">
              <a:spcBef>
                <a:spcPts val="1000"/>
              </a:spcBef>
              <a:spcAft>
                <a:spcPts val="0"/>
              </a:spcAft>
              <a:buClr>
                <a:srgbClr val="003057"/>
              </a:buClr>
              <a:buSzPts val="2200"/>
              <a:buFont typeface="Roboto"/>
              <a:buChar char="●"/>
            </a:pPr>
            <a:r>
              <a:rPr lang="en-US" sz="2200">
                <a:solidFill>
                  <a:srgbClr val="003057"/>
                </a:solidFill>
                <a:latin typeface="Roboto"/>
                <a:ea typeface="Roboto"/>
                <a:cs typeface="Roboto"/>
                <a:sym typeface="Roboto"/>
              </a:rPr>
              <a:t>Python, Machine Learning &amp; Hadoop lead to substantial increases in Salary</a:t>
            </a:r>
            <a:endParaRPr sz="2200">
              <a:solidFill>
                <a:srgbClr val="003057"/>
              </a:solidFill>
              <a:latin typeface="Roboto"/>
              <a:ea typeface="Roboto"/>
              <a:cs typeface="Roboto"/>
              <a:sym typeface="Roboto"/>
            </a:endParaRPr>
          </a:p>
          <a:p>
            <a:pPr indent="-368300" lvl="0" marL="457200" rtl="0" algn="l">
              <a:spcBef>
                <a:spcPts val="1000"/>
              </a:spcBef>
              <a:spcAft>
                <a:spcPts val="0"/>
              </a:spcAft>
              <a:buClr>
                <a:srgbClr val="003057"/>
              </a:buClr>
              <a:buSzPts val="2200"/>
              <a:buFont typeface="Roboto"/>
              <a:buChar char="●"/>
            </a:pPr>
            <a:r>
              <a:rPr lang="en-US" sz="2200">
                <a:solidFill>
                  <a:srgbClr val="003057"/>
                </a:solidFill>
                <a:latin typeface="Roboto"/>
                <a:ea typeface="Roboto"/>
                <a:cs typeface="Roboto"/>
                <a:sym typeface="Roboto"/>
              </a:rPr>
              <a:t>Tableau &amp; Excel (more basic, common programs) led to a small decrease in Salary</a:t>
            </a:r>
            <a:endParaRPr sz="2200">
              <a:solidFill>
                <a:srgbClr val="003057"/>
              </a:solidFill>
              <a:latin typeface="Roboto"/>
              <a:ea typeface="Roboto"/>
              <a:cs typeface="Roboto"/>
              <a:sym typeface="Roboto"/>
            </a:endParaRPr>
          </a:p>
          <a:p>
            <a:pPr indent="-368300" lvl="0" marL="457200" rtl="0" algn="l">
              <a:spcBef>
                <a:spcPts val="1000"/>
              </a:spcBef>
              <a:spcAft>
                <a:spcPts val="0"/>
              </a:spcAft>
              <a:buClr>
                <a:srgbClr val="003057"/>
              </a:buClr>
              <a:buSzPts val="2200"/>
              <a:buFont typeface="Roboto"/>
              <a:buChar char="●"/>
            </a:pPr>
            <a:r>
              <a:rPr lang="en-US" sz="2200">
                <a:solidFill>
                  <a:srgbClr val="003057"/>
                </a:solidFill>
                <a:latin typeface="Roboto"/>
                <a:ea typeface="Roboto"/>
                <a:cs typeface="Roboto"/>
                <a:sym typeface="Roboto"/>
              </a:rPr>
              <a:t>Small sized companies pay less than large and medium</a:t>
            </a:r>
            <a:endParaRPr sz="2200">
              <a:solidFill>
                <a:srgbClr val="003057"/>
              </a:solidFill>
              <a:latin typeface="Roboto"/>
              <a:ea typeface="Roboto"/>
              <a:cs typeface="Roboto"/>
              <a:sym typeface="Roboto"/>
            </a:endParaRPr>
          </a:p>
          <a:p>
            <a:pPr indent="0" lvl="0" marL="0" rtl="0" algn="l">
              <a:spcBef>
                <a:spcPts val="1000"/>
              </a:spcBef>
              <a:spcAft>
                <a:spcPts val="0"/>
              </a:spcAft>
              <a:buNone/>
            </a:pPr>
            <a:r>
              <a:t/>
            </a:r>
            <a:endParaRPr sz="2200">
              <a:solidFill>
                <a:srgbClr val="003057"/>
              </a:solidFill>
              <a:latin typeface="Roboto"/>
              <a:ea typeface="Roboto"/>
              <a:cs typeface="Roboto"/>
              <a:sym typeface="Roboto"/>
            </a:endParaRPr>
          </a:p>
          <a:p>
            <a:pPr indent="0" lvl="0" marL="0" rtl="0" algn="l">
              <a:spcBef>
                <a:spcPts val="0"/>
              </a:spcBef>
              <a:spcAft>
                <a:spcPts val="0"/>
              </a:spcAft>
              <a:buNone/>
            </a:pPr>
            <a:r>
              <a:t/>
            </a:r>
            <a:endParaRPr>
              <a:solidFill>
                <a:srgbClr val="003057"/>
              </a:solidFill>
              <a:latin typeface="Roboto"/>
              <a:ea typeface="Roboto"/>
              <a:cs typeface="Roboto"/>
              <a:sym typeface="Roboto"/>
            </a:endParaRPr>
          </a:p>
        </p:txBody>
      </p:sp>
      <p:pic>
        <p:nvPicPr>
          <p:cNvPr id="177" name="Google Shape;177;p26"/>
          <p:cNvPicPr preferRelativeResize="0"/>
          <p:nvPr/>
        </p:nvPicPr>
        <p:blipFill rotWithShape="1">
          <a:blip r:embed="rId3">
            <a:alphaModFix/>
          </a:blip>
          <a:srcRect b="3269" l="0" r="0" t="0"/>
          <a:stretch/>
        </p:blipFill>
        <p:spPr>
          <a:xfrm>
            <a:off x="4469300" y="1068275"/>
            <a:ext cx="7192650" cy="45671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 type="body"/>
          </p:nvPr>
        </p:nvSpPr>
        <p:spPr>
          <a:xfrm>
            <a:off x="228600" y="834472"/>
            <a:ext cx="11430000" cy="56424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Strongest predictors of Salary: J</a:t>
            </a:r>
            <a:r>
              <a:rPr lang="en-US"/>
              <a:t>ob Title and Location</a:t>
            </a:r>
            <a:endParaRPr/>
          </a:p>
          <a:p>
            <a:pPr indent="-342900" lvl="0" marL="457200" rtl="0" algn="l">
              <a:lnSpc>
                <a:spcPct val="115000"/>
              </a:lnSpc>
              <a:spcBef>
                <a:spcPts val="0"/>
              </a:spcBef>
              <a:spcAft>
                <a:spcPts val="0"/>
              </a:spcAft>
              <a:buSzPts val="1800"/>
              <a:buChar char="•"/>
            </a:pPr>
            <a:r>
              <a:rPr lang="en-US"/>
              <a:t>Unlike expectation, technical skills did not influence salary significantly</a:t>
            </a:r>
            <a:endParaRPr/>
          </a:p>
          <a:p>
            <a:pPr indent="-342900" lvl="1" marL="914400" rtl="0" algn="l">
              <a:lnSpc>
                <a:spcPct val="115000"/>
              </a:lnSpc>
              <a:spcBef>
                <a:spcPts val="0"/>
              </a:spcBef>
              <a:spcAft>
                <a:spcPts val="0"/>
              </a:spcAft>
              <a:buSzPts val="1800"/>
              <a:buChar char="•"/>
            </a:pPr>
            <a:r>
              <a:rPr lang="en-US"/>
              <a:t>model could not be used effectively by students or employers to estimate salary </a:t>
            </a:r>
            <a:endParaRPr/>
          </a:p>
          <a:p>
            <a:pPr indent="-342900" lvl="0" marL="457200" rtl="0" algn="l">
              <a:lnSpc>
                <a:spcPct val="115000"/>
              </a:lnSpc>
              <a:spcBef>
                <a:spcPts val="0"/>
              </a:spcBef>
              <a:spcAft>
                <a:spcPts val="0"/>
              </a:spcAft>
              <a:buSzPts val="1800"/>
              <a:buChar char="•"/>
            </a:pPr>
            <a:r>
              <a:rPr lang="en-US"/>
              <a:t>Likely reason: we were not working with great data</a:t>
            </a:r>
            <a:endParaRPr/>
          </a:p>
          <a:p>
            <a:pPr indent="-342900" lvl="1" marL="914400" rtl="0" algn="l">
              <a:lnSpc>
                <a:spcPct val="115000"/>
              </a:lnSpc>
              <a:spcBef>
                <a:spcPts val="0"/>
              </a:spcBef>
              <a:spcAft>
                <a:spcPts val="0"/>
              </a:spcAft>
              <a:buSzPts val="1800"/>
              <a:buChar char="•"/>
            </a:pPr>
            <a:r>
              <a:rPr lang="en-US"/>
              <a:t>Glassdoor prov</a:t>
            </a:r>
            <a:r>
              <a:rPr lang="en-US"/>
              <a:t>ides large salary ranges when there is not actual salary contained in the posting</a:t>
            </a:r>
            <a:endParaRPr/>
          </a:p>
          <a:p>
            <a:pPr indent="-342900" lvl="1" marL="914400" rtl="0" algn="l">
              <a:lnSpc>
                <a:spcPct val="115000"/>
              </a:lnSpc>
              <a:spcBef>
                <a:spcPts val="0"/>
              </a:spcBef>
              <a:spcAft>
                <a:spcPts val="0"/>
              </a:spcAft>
              <a:buSzPts val="1800"/>
              <a:buChar char="•"/>
            </a:pPr>
            <a:r>
              <a:rPr lang="en-US"/>
              <a:t>Data is not normal and contains outliers</a:t>
            </a:r>
            <a:endParaRPr/>
          </a:p>
          <a:p>
            <a:pPr indent="-342900" lvl="0" marL="457200" rtl="0" algn="l">
              <a:lnSpc>
                <a:spcPct val="115000"/>
              </a:lnSpc>
              <a:spcBef>
                <a:spcPts val="0"/>
              </a:spcBef>
              <a:spcAft>
                <a:spcPts val="0"/>
              </a:spcAft>
              <a:buSzPts val="1800"/>
              <a:buChar char="•"/>
            </a:pPr>
            <a:r>
              <a:rPr lang="en-US"/>
              <a:t>We normalized the salaries based on States’ cost of living indices</a:t>
            </a:r>
            <a:endParaRPr/>
          </a:p>
          <a:p>
            <a:pPr indent="-342900" lvl="1" marL="914400" rtl="0" algn="l">
              <a:lnSpc>
                <a:spcPct val="115000"/>
              </a:lnSpc>
              <a:spcBef>
                <a:spcPts val="0"/>
              </a:spcBef>
              <a:spcAft>
                <a:spcPts val="0"/>
              </a:spcAft>
              <a:buSzPts val="1800"/>
              <a:buChar char="•"/>
            </a:pPr>
            <a:r>
              <a:rPr lang="en-US"/>
              <a:t>Being state-centric can pose problems for states such as Florida where the cost of living is drastically different outside of major cities</a:t>
            </a:r>
            <a:endParaRPr/>
          </a:p>
        </p:txBody>
      </p:sp>
      <p:sp>
        <p:nvSpPr>
          <p:cNvPr id="183" name="Google Shape;183;p27"/>
          <p:cNvSpPr txBox="1"/>
          <p:nvPr>
            <p:ph type="title"/>
          </p:nvPr>
        </p:nvSpPr>
        <p:spPr>
          <a:xfrm>
            <a:off x="381000" y="-27878"/>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Findings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1" type="body"/>
          </p:nvPr>
        </p:nvSpPr>
        <p:spPr>
          <a:xfrm>
            <a:off x="381000" y="1215472"/>
            <a:ext cx="11430000" cy="56424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F</a:t>
            </a:r>
            <a:r>
              <a:rPr lang="en-US"/>
              <a:t>iltering the dataset down to cities that have cost of living data available could increase the accuracy of the model rather than assigning a statewide cost of living adjustment to each observation</a:t>
            </a:r>
            <a:endParaRPr/>
          </a:p>
          <a:p>
            <a:pPr indent="-342900" lvl="0" marL="457200" rtl="0" algn="l">
              <a:lnSpc>
                <a:spcPct val="115000"/>
              </a:lnSpc>
              <a:spcBef>
                <a:spcPts val="0"/>
              </a:spcBef>
              <a:spcAft>
                <a:spcPts val="0"/>
              </a:spcAft>
              <a:buSzPts val="1800"/>
              <a:buChar char="•"/>
            </a:pPr>
            <a:r>
              <a:rPr lang="en-US"/>
              <a:t>Look into remote work effects</a:t>
            </a:r>
            <a:endParaRPr/>
          </a:p>
          <a:p>
            <a:pPr indent="-342900" lvl="0" marL="457200" rtl="0" algn="l">
              <a:lnSpc>
                <a:spcPct val="115000"/>
              </a:lnSpc>
              <a:spcBef>
                <a:spcPts val="0"/>
              </a:spcBef>
              <a:spcAft>
                <a:spcPts val="0"/>
              </a:spcAft>
              <a:buSzPts val="1800"/>
              <a:buChar char="•"/>
            </a:pPr>
            <a:r>
              <a:rPr lang="en-US"/>
              <a:t>Since the salary is skewed, one potential improvement can be trying the log-linear model. This improved:</a:t>
            </a:r>
            <a:endParaRPr/>
          </a:p>
          <a:p>
            <a:pPr indent="-342900" lvl="1" marL="914400" rtl="0" algn="l">
              <a:lnSpc>
                <a:spcPct val="115000"/>
              </a:lnSpc>
              <a:spcBef>
                <a:spcPts val="0"/>
              </a:spcBef>
              <a:spcAft>
                <a:spcPts val="0"/>
              </a:spcAft>
              <a:buSzPts val="1800"/>
              <a:buChar char="•"/>
            </a:pPr>
            <a:r>
              <a:rPr lang="en-US"/>
              <a:t>Normality assumption of the residual analysis</a:t>
            </a:r>
            <a:endParaRPr/>
          </a:p>
          <a:p>
            <a:pPr indent="-342900" lvl="1" marL="914400" rtl="0" algn="l">
              <a:lnSpc>
                <a:spcPct val="115000"/>
              </a:lnSpc>
              <a:spcBef>
                <a:spcPts val="0"/>
              </a:spcBef>
              <a:spcAft>
                <a:spcPts val="0"/>
              </a:spcAft>
              <a:buSzPts val="1800"/>
              <a:buChar char="•"/>
            </a:pPr>
            <a:r>
              <a:rPr lang="en-US"/>
              <a:t>R-squared (On training set)</a:t>
            </a:r>
            <a:endParaRPr/>
          </a:p>
          <a:p>
            <a:pPr indent="-342900" lvl="1" marL="914400" rtl="0" algn="l">
              <a:lnSpc>
                <a:spcPct val="115000"/>
              </a:lnSpc>
              <a:spcBef>
                <a:spcPts val="0"/>
              </a:spcBef>
              <a:spcAft>
                <a:spcPts val="0"/>
              </a:spcAft>
              <a:buSzPts val="1800"/>
              <a:buChar char="•"/>
            </a:pPr>
            <a:r>
              <a:rPr lang="en-US"/>
              <a:t>BUT, we did not include it since the it did not improve when testing model on the test set when validating. Also, linear-linear model is easier to explain than log-linear model</a:t>
            </a:r>
            <a:endParaRPr/>
          </a:p>
        </p:txBody>
      </p:sp>
      <p:sp>
        <p:nvSpPr>
          <p:cNvPr id="189" name="Google Shape;189;p28"/>
          <p:cNvSpPr txBox="1"/>
          <p:nvPr>
            <p:ph type="title"/>
          </p:nvPr>
        </p:nvSpPr>
        <p:spPr>
          <a:xfrm>
            <a:off x="381000" y="2007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1" type="body"/>
          </p:nvPr>
        </p:nvSpPr>
        <p:spPr>
          <a:xfrm>
            <a:off x="228600" y="1098875"/>
            <a:ext cx="11430000" cy="49197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000"/>
              </a:spcBef>
              <a:spcAft>
                <a:spcPts val="0"/>
              </a:spcAft>
              <a:buSzPts val="2400"/>
              <a:buChar char="•"/>
            </a:pPr>
            <a:r>
              <a:rPr lang="en-US" sz="2400"/>
              <a:t>Significant difference in salary based off of job title</a:t>
            </a:r>
            <a:endParaRPr sz="2400"/>
          </a:p>
          <a:p>
            <a:pPr indent="-355600" lvl="1" marL="914400" rtl="0" algn="l">
              <a:lnSpc>
                <a:spcPct val="115000"/>
              </a:lnSpc>
              <a:spcBef>
                <a:spcPts val="0"/>
              </a:spcBef>
              <a:spcAft>
                <a:spcPts val="0"/>
              </a:spcAft>
              <a:buSzPts val="2000"/>
              <a:buChar char="•"/>
            </a:pPr>
            <a:r>
              <a:rPr lang="en-US" sz="2000"/>
              <a:t>Data scientists and data engineers have a significantly higher max salary than data analysts</a:t>
            </a:r>
            <a:endParaRPr sz="2000"/>
          </a:p>
          <a:p>
            <a:pPr indent="-336550" lvl="0" marL="457200" rtl="0" algn="l">
              <a:lnSpc>
                <a:spcPct val="115000"/>
              </a:lnSpc>
              <a:spcBef>
                <a:spcPts val="0"/>
              </a:spcBef>
              <a:spcAft>
                <a:spcPts val="0"/>
              </a:spcAft>
              <a:buSzPts val="1700"/>
              <a:buChar char="•"/>
            </a:pPr>
            <a:r>
              <a:rPr lang="en-US" sz="2500"/>
              <a:t>Unlike expectation, technical skills did not influence salary significantly</a:t>
            </a:r>
            <a:endParaRPr sz="1700"/>
          </a:p>
          <a:p>
            <a:pPr indent="-381000" lvl="0" marL="457200" rtl="0" algn="l">
              <a:lnSpc>
                <a:spcPct val="115000"/>
              </a:lnSpc>
              <a:spcBef>
                <a:spcPts val="0"/>
              </a:spcBef>
              <a:spcAft>
                <a:spcPts val="0"/>
              </a:spcAft>
              <a:buSzPts val="2400"/>
              <a:buChar char="•"/>
            </a:pPr>
            <a:r>
              <a:rPr lang="en-US" sz="2400"/>
              <a:t>Most common skills:</a:t>
            </a:r>
            <a:endParaRPr sz="2400"/>
          </a:p>
          <a:p>
            <a:pPr indent="-355600" lvl="1" marL="914400" rtl="0" algn="l">
              <a:lnSpc>
                <a:spcPct val="115000"/>
              </a:lnSpc>
              <a:spcBef>
                <a:spcPts val="0"/>
              </a:spcBef>
              <a:spcAft>
                <a:spcPts val="0"/>
              </a:spcAft>
              <a:buSzPts val="2000"/>
              <a:buChar char="•"/>
            </a:pPr>
            <a:r>
              <a:rPr lang="en-US" sz="2000"/>
              <a:t>SQL (all 3 job titles)</a:t>
            </a:r>
            <a:endParaRPr sz="2000"/>
          </a:p>
          <a:p>
            <a:pPr indent="-355600" lvl="1" marL="914400" rtl="0" algn="l">
              <a:lnSpc>
                <a:spcPct val="115000"/>
              </a:lnSpc>
              <a:spcBef>
                <a:spcPts val="0"/>
              </a:spcBef>
              <a:spcAft>
                <a:spcPts val="0"/>
              </a:spcAft>
              <a:buSzPts val="2000"/>
              <a:buChar char="•"/>
            </a:pPr>
            <a:r>
              <a:rPr lang="en-US" sz="2000"/>
              <a:t>Python (more prevalent in data scientists and engineers)</a:t>
            </a:r>
            <a:endParaRPr sz="2000"/>
          </a:p>
          <a:p>
            <a:pPr indent="-355600" lvl="1" marL="914400" rtl="0" algn="l">
              <a:lnSpc>
                <a:spcPct val="115000"/>
              </a:lnSpc>
              <a:spcBef>
                <a:spcPts val="0"/>
              </a:spcBef>
              <a:spcAft>
                <a:spcPts val="0"/>
              </a:spcAft>
              <a:buSzPts val="2000"/>
              <a:buChar char="•"/>
            </a:pPr>
            <a:r>
              <a:rPr lang="en-US" sz="2000"/>
              <a:t>excel (more prevalent in data analyst positions)</a:t>
            </a:r>
            <a:endParaRPr sz="2000"/>
          </a:p>
          <a:p>
            <a:pPr indent="-355600" lvl="1" marL="914400" rtl="0" algn="l">
              <a:lnSpc>
                <a:spcPct val="115000"/>
              </a:lnSpc>
              <a:spcBef>
                <a:spcPts val="0"/>
              </a:spcBef>
              <a:spcAft>
                <a:spcPts val="0"/>
              </a:spcAft>
              <a:buSzPts val="2000"/>
              <a:buChar char="•"/>
            </a:pPr>
            <a:r>
              <a:rPr lang="en-US" sz="2000"/>
              <a:t>Spark</a:t>
            </a:r>
            <a:endParaRPr sz="2000"/>
          </a:p>
          <a:p>
            <a:pPr indent="-381000" lvl="0" marL="457200" rtl="0" algn="l">
              <a:lnSpc>
                <a:spcPct val="115000"/>
              </a:lnSpc>
              <a:spcBef>
                <a:spcPts val="0"/>
              </a:spcBef>
              <a:spcAft>
                <a:spcPts val="0"/>
              </a:spcAft>
              <a:buSzPts val="2400"/>
              <a:buChar char="•"/>
            </a:pPr>
            <a:r>
              <a:rPr lang="en-US" sz="2400"/>
              <a:t>Including the States predictor significantly improves models</a:t>
            </a:r>
            <a:endParaRPr sz="2400"/>
          </a:p>
          <a:p>
            <a:pPr indent="-381000" lvl="0" marL="457200" rtl="0" algn="l">
              <a:lnSpc>
                <a:spcPct val="115000"/>
              </a:lnSpc>
              <a:spcBef>
                <a:spcPts val="0"/>
              </a:spcBef>
              <a:spcAft>
                <a:spcPts val="0"/>
              </a:spcAft>
              <a:buSzPts val="2400"/>
              <a:buChar char="•"/>
            </a:pPr>
            <a:r>
              <a:rPr lang="en-US" sz="2400"/>
              <a:t>Jobs locations heavily influenced the overall salary and the final R^2 values</a:t>
            </a:r>
            <a:endParaRPr sz="2400"/>
          </a:p>
          <a:p>
            <a:pPr indent="-381000" lvl="0" marL="457200" rtl="0" algn="l">
              <a:lnSpc>
                <a:spcPct val="115000"/>
              </a:lnSpc>
              <a:spcBef>
                <a:spcPts val="0"/>
              </a:spcBef>
              <a:spcAft>
                <a:spcPts val="0"/>
              </a:spcAft>
              <a:buSzPts val="2400"/>
              <a:buChar char="•"/>
            </a:pPr>
            <a:r>
              <a:rPr lang="en-US" sz="2400"/>
              <a:t>Strongest predictors of Salary: Job Title and Location</a:t>
            </a:r>
            <a:endParaRPr sz="2400"/>
          </a:p>
        </p:txBody>
      </p:sp>
      <p:sp>
        <p:nvSpPr>
          <p:cNvPr id="195" name="Google Shape;195;p29"/>
          <p:cNvSpPr txBox="1"/>
          <p:nvPr>
            <p:ph type="title"/>
          </p:nvPr>
        </p:nvSpPr>
        <p:spPr>
          <a:xfrm>
            <a:off x="381000" y="-27878"/>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381000" y="1022675"/>
            <a:ext cx="11430000" cy="46278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b="1" sz="1100">
              <a:solidFill>
                <a:schemeClr val="dk1"/>
              </a:solidFill>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1700">
                <a:solidFill>
                  <a:schemeClr val="dk1"/>
                </a:solidFill>
                <a:latin typeface="Arial"/>
                <a:ea typeface="Arial"/>
                <a:cs typeface="Arial"/>
                <a:sym typeface="Arial"/>
              </a:rPr>
              <a:t>Lemieux, T. (2006). “The ‘Mincer equation’ thirty years after Schooling, Experience, and Earnings.” In: Grossbard, S. (ed.). Jacob Mincer: A Pioneer of Modern Labor Economics. New York: Springer, 2006; pp. 127−145.</a:t>
            </a:r>
            <a:endParaRPr sz="17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b="1" sz="1700">
              <a:solidFill>
                <a:schemeClr val="dk1"/>
              </a:solidFill>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1700">
                <a:solidFill>
                  <a:schemeClr val="dk1"/>
                </a:solidFill>
                <a:latin typeface="Arial"/>
                <a:ea typeface="Arial"/>
                <a:cs typeface="Arial"/>
                <a:sym typeface="Arial"/>
              </a:rPr>
              <a:t>Mincer, J. (1974). Schooling, Experience and Earnings. New York: National Bureau of Economic Research.</a:t>
            </a:r>
            <a:endParaRPr sz="17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b="1" sz="1700">
              <a:solidFill>
                <a:schemeClr val="dk1"/>
              </a:solidFill>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1700">
                <a:solidFill>
                  <a:schemeClr val="dk1"/>
                </a:solidFill>
                <a:latin typeface="Arial"/>
                <a:ea typeface="Arial"/>
                <a:cs typeface="Arial"/>
                <a:sym typeface="Arial"/>
              </a:rPr>
              <a:t>Missouri Economic Research and Information Center. (n.d.). Cost of living data series. Cost of Living Data Series | Missouri Economic Research and Information Center. Retrieved July 1, 2022, from https://meric.mo.gov/data/cost-living-data-series </a:t>
            </a:r>
            <a:endParaRPr sz="3400"/>
          </a:p>
        </p:txBody>
      </p:sp>
      <p:sp>
        <p:nvSpPr>
          <p:cNvPr id="201" name="Google Shape;201;p30"/>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1"/>
                                        <p:tgtEl>
                                          <p:spTgt spid="2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4"/>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Introduction</a:t>
            </a:r>
            <a:endParaRPr/>
          </a:p>
        </p:txBody>
      </p:sp>
      <p:sp>
        <p:nvSpPr>
          <p:cNvPr id="83" name="Google Shape;83;p14"/>
          <p:cNvSpPr txBox="1"/>
          <p:nvPr>
            <p:ph idx="1" type="body"/>
          </p:nvPr>
        </p:nvSpPr>
        <p:spPr>
          <a:xfrm>
            <a:off x="399175" y="1136800"/>
            <a:ext cx="11070300" cy="4401000"/>
          </a:xfrm>
          <a:prstGeom prst="rect">
            <a:avLst/>
          </a:prstGeom>
          <a:noFill/>
          <a:ln>
            <a:noFill/>
          </a:ln>
        </p:spPr>
        <p:txBody>
          <a:bodyPr anchorCtr="0" anchor="t" bIns="45700" lIns="91425" spcFirstLastPara="1" rIns="91425" wrap="square" tIns="45700">
            <a:normAutofit/>
          </a:bodyPr>
          <a:lstStyle/>
          <a:p>
            <a:pPr indent="-292100" lvl="0" marL="228600" rtl="0" algn="just">
              <a:lnSpc>
                <a:spcPct val="100000"/>
              </a:lnSpc>
              <a:spcBef>
                <a:spcPts val="0"/>
              </a:spcBef>
              <a:spcAft>
                <a:spcPts val="0"/>
              </a:spcAft>
              <a:buSzPts val="2800"/>
              <a:buChar char="•"/>
            </a:pPr>
            <a:r>
              <a:rPr lang="en-US"/>
              <a:t>The field</a:t>
            </a:r>
            <a:r>
              <a:rPr lang="en-US"/>
              <a:t> of data has been rapidly changing in recent years</a:t>
            </a:r>
            <a:endParaRPr/>
          </a:p>
          <a:p>
            <a:pPr indent="-292100" lvl="0" marL="228600" rtl="0" algn="l">
              <a:lnSpc>
                <a:spcPct val="100000"/>
              </a:lnSpc>
              <a:spcBef>
                <a:spcPts val="1000"/>
              </a:spcBef>
              <a:spcAft>
                <a:spcPts val="0"/>
              </a:spcAft>
              <a:buSzPts val="2800"/>
              <a:buChar char="•"/>
            </a:pPr>
            <a:r>
              <a:rPr lang="en-US"/>
              <a:t>Job titles such as Data Analyst, Data Scientist, and Data Engineer may represent synonymous or completely different roles at various companies</a:t>
            </a:r>
            <a:endParaRPr/>
          </a:p>
          <a:p>
            <a:pPr indent="-292100" lvl="0" marL="228600" rtl="0" algn="l">
              <a:lnSpc>
                <a:spcPct val="100000"/>
              </a:lnSpc>
              <a:spcBef>
                <a:spcPts val="1000"/>
              </a:spcBef>
              <a:spcAft>
                <a:spcPts val="0"/>
              </a:spcAft>
              <a:buSzPts val="2800"/>
              <a:buChar char="•"/>
            </a:pPr>
            <a:r>
              <a:rPr lang="en-US"/>
              <a:t>Difficult for employers and applicants to determine appropriate salaries for various jobs in the current market</a:t>
            </a:r>
            <a:endParaRPr/>
          </a:p>
          <a:p>
            <a:pPr indent="-292100" lvl="1" marL="685800" rtl="0" algn="just">
              <a:lnSpc>
                <a:spcPct val="100000"/>
              </a:lnSpc>
              <a:spcBef>
                <a:spcPts val="1000"/>
              </a:spcBef>
              <a:spcAft>
                <a:spcPts val="0"/>
              </a:spcAft>
              <a:buSzPts val="2800"/>
              <a:buChar char="•"/>
            </a:pPr>
            <a:r>
              <a:rPr lang="en-US" sz="2800"/>
              <a:t>How much should each position be paid?</a:t>
            </a:r>
            <a:endParaRPr sz="2800"/>
          </a:p>
          <a:p>
            <a:pPr indent="-292100" lvl="1" marL="685800" rtl="0" algn="just">
              <a:lnSpc>
                <a:spcPct val="100000"/>
              </a:lnSpc>
              <a:spcBef>
                <a:spcPts val="1000"/>
              </a:spcBef>
              <a:spcAft>
                <a:spcPts val="0"/>
              </a:spcAft>
              <a:buSzPts val="2800"/>
              <a:buChar char="•"/>
            </a:pPr>
            <a:r>
              <a:rPr lang="en-US" sz="2800"/>
              <a:t>What skills are important for each role?</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5"/>
          <p:cNvSpPr txBox="1"/>
          <p:nvPr>
            <p:ph type="title"/>
          </p:nvPr>
        </p:nvSpPr>
        <p:spPr>
          <a:xfrm>
            <a:off x="381000" y="200722"/>
            <a:ext cx="11430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7934B"/>
              </a:buClr>
              <a:buSzPts val="3600"/>
              <a:buFont typeface="Roboto"/>
              <a:buNone/>
            </a:pPr>
            <a:r>
              <a:rPr lang="en-US"/>
              <a:t>Approach/Methodology</a:t>
            </a:r>
            <a:endParaRPr/>
          </a:p>
        </p:txBody>
      </p:sp>
      <p:sp>
        <p:nvSpPr>
          <p:cNvPr id="89" name="Google Shape;89;p15"/>
          <p:cNvSpPr txBox="1"/>
          <p:nvPr>
            <p:ph idx="1" type="body"/>
          </p:nvPr>
        </p:nvSpPr>
        <p:spPr>
          <a:xfrm>
            <a:off x="457200" y="1145425"/>
            <a:ext cx="11430000" cy="4423800"/>
          </a:xfrm>
          <a:prstGeom prst="rect">
            <a:avLst/>
          </a:prstGeom>
          <a:noFill/>
          <a:ln>
            <a:noFill/>
          </a:ln>
        </p:spPr>
        <p:txBody>
          <a:bodyPr anchorCtr="0" anchor="t" bIns="45700" lIns="91425" spcFirstLastPara="1" rIns="91425" wrap="square" tIns="45700">
            <a:normAutofit lnSpcReduction="10000"/>
          </a:bodyPr>
          <a:lstStyle/>
          <a:p>
            <a:pPr indent="-292100" lvl="0" marL="228600" rtl="0" algn="l">
              <a:lnSpc>
                <a:spcPct val="115000"/>
              </a:lnSpc>
              <a:spcBef>
                <a:spcPts val="1000"/>
              </a:spcBef>
              <a:spcAft>
                <a:spcPts val="0"/>
              </a:spcAft>
              <a:buSzPts val="2800"/>
              <a:buChar char="•"/>
            </a:pPr>
            <a:r>
              <a:rPr lang="en-US"/>
              <a:t>Linear regression model building on early compensation models</a:t>
            </a:r>
            <a:endParaRPr/>
          </a:p>
          <a:p>
            <a:pPr indent="-292100" lvl="1" marL="685800" rtl="0" algn="l">
              <a:lnSpc>
                <a:spcPct val="115000"/>
              </a:lnSpc>
              <a:spcBef>
                <a:spcPts val="1000"/>
              </a:spcBef>
              <a:spcAft>
                <a:spcPts val="0"/>
              </a:spcAft>
              <a:buClr>
                <a:srgbClr val="003057"/>
              </a:buClr>
              <a:buSzPts val="2800"/>
              <a:buChar char="•"/>
            </a:pPr>
            <a:r>
              <a:rPr lang="en-US" sz="2800"/>
              <a:t>Early compensation models predict salary as a function of schooling &amp; years of experience (Mincer, 1974)</a:t>
            </a:r>
            <a:endParaRPr sz="2800"/>
          </a:p>
          <a:p>
            <a:pPr indent="0" lvl="0" marL="685800" rtl="0" algn="l">
              <a:lnSpc>
                <a:spcPct val="115000"/>
              </a:lnSpc>
              <a:spcBef>
                <a:spcPts val="1000"/>
              </a:spcBef>
              <a:spcAft>
                <a:spcPts val="0"/>
              </a:spcAft>
              <a:buNone/>
            </a:pPr>
            <a:r>
              <a:t/>
            </a:r>
            <a:endParaRPr/>
          </a:p>
          <a:p>
            <a:pPr indent="-292100" lvl="1" marL="685800" rtl="0" algn="l">
              <a:lnSpc>
                <a:spcPct val="115000"/>
              </a:lnSpc>
              <a:spcBef>
                <a:spcPts val="1000"/>
              </a:spcBef>
              <a:spcAft>
                <a:spcPts val="0"/>
              </a:spcAft>
              <a:buClr>
                <a:srgbClr val="003057"/>
              </a:buClr>
              <a:buSzPts val="2800"/>
              <a:buChar char="•"/>
            </a:pPr>
            <a:r>
              <a:rPr lang="en-US" sz="2800"/>
              <a:t>Regress Salary on predictors such as job title, required skills, role location &amp; company size</a:t>
            </a:r>
            <a:endParaRPr sz="2800"/>
          </a:p>
          <a:p>
            <a:pPr indent="0" lvl="0" marL="0" rtl="0" algn="l">
              <a:lnSpc>
                <a:spcPct val="115000"/>
              </a:lnSpc>
              <a:spcBef>
                <a:spcPts val="1000"/>
              </a:spcBef>
              <a:spcAft>
                <a:spcPts val="0"/>
              </a:spcAft>
              <a:buNone/>
            </a:pPr>
            <a:r>
              <a:t/>
            </a:r>
            <a:endParaRPr/>
          </a:p>
          <a:p>
            <a:pPr indent="-292100" lvl="1" marL="685800" rtl="0" algn="l">
              <a:lnSpc>
                <a:spcPct val="115000"/>
              </a:lnSpc>
              <a:spcBef>
                <a:spcPts val="500"/>
              </a:spcBef>
              <a:spcAft>
                <a:spcPts val="0"/>
              </a:spcAft>
              <a:buSzPts val="2800"/>
              <a:buChar char="•"/>
            </a:pPr>
            <a:r>
              <a:rPr lang="en-US" sz="2800"/>
              <a:t>Test model effectiveness using test and validation sets</a:t>
            </a:r>
            <a:endParaRPr/>
          </a:p>
        </p:txBody>
      </p:sp>
      <p:pic>
        <p:nvPicPr>
          <p:cNvPr id="90" name="Google Shape;90;p15"/>
          <p:cNvPicPr preferRelativeResize="0"/>
          <p:nvPr/>
        </p:nvPicPr>
        <p:blipFill>
          <a:blip r:embed="rId4">
            <a:alphaModFix/>
          </a:blip>
          <a:stretch>
            <a:fillRect/>
          </a:stretch>
        </p:blipFill>
        <p:spPr>
          <a:xfrm>
            <a:off x="3083075" y="4295700"/>
            <a:ext cx="6025825" cy="587552"/>
          </a:xfrm>
          <a:prstGeom prst="rect">
            <a:avLst/>
          </a:prstGeom>
          <a:noFill/>
          <a:ln>
            <a:noFill/>
          </a:ln>
        </p:spPr>
      </p:pic>
      <p:pic>
        <p:nvPicPr>
          <p:cNvPr id="91" name="Google Shape;91;p15"/>
          <p:cNvPicPr preferRelativeResize="0"/>
          <p:nvPr/>
        </p:nvPicPr>
        <p:blipFill>
          <a:blip r:embed="rId5">
            <a:alphaModFix/>
          </a:blip>
          <a:stretch>
            <a:fillRect/>
          </a:stretch>
        </p:blipFill>
        <p:spPr>
          <a:xfrm>
            <a:off x="3413586" y="2707324"/>
            <a:ext cx="5364820" cy="5581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 type="body"/>
          </p:nvPr>
        </p:nvSpPr>
        <p:spPr>
          <a:xfrm>
            <a:off x="318075" y="1110600"/>
            <a:ext cx="10775700" cy="4636800"/>
          </a:xfrm>
          <a:prstGeom prst="rect">
            <a:avLst/>
          </a:prstGeom>
        </p:spPr>
        <p:txBody>
          <a:bodyPr anchorCtr="0" anchor="t" bIns="45700" lIns="91425" spcFirstLastPara="1" rIns="91425" wrap="square" tIns="45700">
            <a:noAutofit/>
          </a:bodyPr>
          <a:lstStyle/>
          <a:p>
            <a:pPr indent="-406400" lvl="0" marL="457200" rtl="0" algn="l">
              <a:lnSpc>
                <a:spcPct val="125000"/>
              </a:lnSpc>
              <a:spcBef>
                <a:spcPts val="0"/>
              </a:spcBef>
              <a:spcAft>
                <a:spcPts val="0"/>
              </a:spcAft>
              <a:buSzPts val="2800"/>
              <a:buChar char="•"/>
            </a:pPr>
            <a:r>
              <a:rPr lang="en-US"/>
              <a:t>Expect specific factors to influence salar</a:t>
            </a:r>
            <a:r>
              <a:rPr lang="en-US"/>
              <a:t>y</a:t>
            </a:r>
            <a:endParaRPr/>
          </a:p>
          <a:p>
            <a:pPr indent="-406400" lvl="1" marL="914400" rtl="0" algn="l">
              <a:lnSpc>
                <a:spcPct val="125000"/>
              </a:lnSpc>
              <a:spcBef>
                <a:spcPts val="0"/>
              </a:spcBef>
              <a:spcAft>
                <a:spcPts val="0"/>
              </a:spcAft>
              <a:buSzPts val="2800"/>
              <a:buChar char="•"/>
            </a:pPr>
            <a:r>
              <a:rPr lang="en-US" sz="2800"/>
              <a:t>Different skills/skill sets will impact salary differently</a:t>
            </a:r>
            <a:endParaRPr sz="2800"/>
          </a:p>
          <a:p>
            <a:pPr indent="-406400" lvl="1" marL="914400" rtl="0" algn="l">
              <a:lnSpc>
                <a:spcPct val="125000"/>
              </a:lnSpc>
              <a:spcBef>
                <a:spcPts val="0"/>
              </a:spcBef>
              <a:spcAft>
                <a:spcPts val="0"/>
              </a:spcAft>
              <a:buClr>
                <a:schemeClr val="dk1"/>
              </a:buClr>
              <a:buSzPts val="2800"/>
              <a:buChar char="•"/>
            </a:pPr>
            <a:r>
              <a:rPr lang="en-US" sz="2800"/>
              <a:t>Higher number of skills results in higher salary</a:t>
            </a:r>
            <a:endParaRPr sz="2800"/>
          </a:p>
          <a:p>
            <a:pPr indent="-406400" lvl="1" marL="914400" rtl="0" algn="l">
              <a:lnSpc>
                <a:spcPct val="125000"/>
              </a:lnSpc>
              <a:spcBef>
                <a:spcPts val="0"/>
              </a:spcBef>
              <a:spcAft>
                <a:spcPts val="0"/>
              </a:spcAft>
              <a:buSzPts val="2800"/>
              <a:buChar char="•"/>
            </a:pPr>
            <a:r>
              <a:rPr lang="en-US" sz="2800"/>
              <a:t>Data Engineer &amp; Data Scientist job postings will have higher average </a:t>
            </a:r>
            <a:r>
              <a:rPr lang="en-US" sz="2800"/>
              <a:t>salaries than Data Analyst postings</a:t>
            </a:r>
            <a:endParaRPr sz="2800"/>
          </a:p>
          <a:p>
            <a:pPr indent="-406400" lvl="0" marL="457200" rtl="0" algn="l">
              <a:lnSpc>
                <a:spcPct val="125000"/>
              </a:lnSpc>
              <a:spcBef>
                <a:spcPts val="0"/>
              </a:spcBef>
              <a:spcAft>
                <a:spcPts val="0"/>
              </a:spcAft>
              <a:buSzPts val="2800"/>
              <a:buChar char="•"/>
            </a:pPr>
            <a:r>
              <a:rPr lang="en-US"/>
              <a:t>Position’s location will be significant predictor of salary</a:t>
            </a:r>
            <a:endParaRPr/>
          </a:p>
          <a:p>
            <a:pPr indent="-406400" lvl="1" marL="914400" rtl="0" algn="l">
              <a:lnSpc>
                <a:spcPct val="125000"/>
              </a:lnSpc>
              <a:spcBef>
                <a:spcPts val="0"/>
              </a:spcBef>
              <a:spcAft>
                <a:spcPts val="0"/>
              </a:spcAft>
              <a:buSzPts val="2800"/>
              <a:buChar char="•"/>
            </a:pPr>
            <a:r>
              <a:rPr lang="en-US" sz="2800"/>
              <a:t>Certain parts of the country are hotspots for data positions</a:t>
            </a:r>
            <a:endParaRPr sz="2800"/>
          </a:p>
          <a:p>
            <a:pPr indent="-406400" lvl="1" marL="914400" rtl="0" algn="l">
              <a:lnSpc>
                <a:spcPct val="125000"/>
              </a:lnSpc>
              <a:spcBef>
                <a:spcPts val="0"/>
              </a:spcBef>
              <a:spcAft>
                <a:spcPts val="0"/>
              </a:spcAft>
              <a:buSzPts val="2800"/>
              <a:buChar char="•"/>
            </a:pPr>
            <a:r>
              <a:rPr lang="en-US" sz="2800"/>
              <a:t>These areas will have higher salaries even after cost of living adjustments</a:t>
            </a:r>
            <a:endParaRPr sz="2800"/>
          </a:p>
        </p:txBody>
      </p:sp>
      <p:sp>
        <p:nvSpPr>
          <p:cNvPr id="97" name="Google Shape;97;p16"/>
          <p:cNvSpPr txBox="1"/>
          <p:nvPr>
            <p:ph type="title"/>
          </p:nvPr>
        </p:nvSpPr>
        <p:spPr>
          <a:xfrm>
            <a:off x="381000" y="20057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Initial Hypotheses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 type="body"/>
          </p:nvPr>
        </p:nvSpPr>
        <p:spPr>
          <a:xfrm>
            <a:off x="381000" y="977500"/>
            <a:ext cx="11430000" cy="5880600"/>
          </a:xfrm>
          <a:prstGeom prst="rect">
            <a:avLst/>
          </a:prstGeom>
        </p:spPr>
        <p:txBody>
          <a:bodyPr anchorCtr="0" anchor="t" bIns="45700" lIns="91425" spcFirstLastPara="1" rIns="91425" wrap="square" tIns="45700">
            <a:normAutofit lnSpcReduction="20000"/>
          </a:bodyPr>
          <a:lstStyle/>
          <a:p>
            <a:pPr indent="-406400" lvl="0" marL="457200" rtl="0" algn="l">
              <a:lnSpc>
                <a:spcPct val="115000"/>
              </a:lnSpc>
              <a:spcBef>
                <a:spcPts val="1000"/>
              </a:spcBef>
              <a:spcAft>
                <a:spcPts val="0"/>
              </a:spcAft>
              <a:buSzPts val="2800"/>
              <a:buChar char="•"/>
            </a:pPr>
            <a:r>
              <a:rPr lang="en-US"/>
              <a:t>Data Scientists Jobs from </a:t>
            </a:r>
            <a:r>
              <a:rPr lang="en-US" u="sng">
                <a:solidFill>
                  <a:schemeClr val="hlink"/>
                </a:solidFill>
                <a:hlinkClick r:id="rId3"/>
              </a:rPr>
              <a:t>Kaggle</a:t>
            </a:r>
            <a:r>
              <a:rPr lang="en-US"/>
              <a:t> (742 observations)</a:t>
            </a:r>
            <a:endParaRPr/>
          </a:p>
          <a:p>
            <a:pPr indent="-406400" lvl="1" marL="914400" rtl="0" algn="l">
              <a:lnSpc>
                <a:spcPct val="115000"/>
              </a:lnSpc>
              <a:spcBef>
                <a:spcPts val="500"/>
              </a:spcBef>
              <a:spcAft>
                <a:spcPts val="0"/>
              </a:spcAft>
              <a:buSzPts val="2800"/>
              <a:buChar char="•"/>
            </a:pPr>
            <a:r>
              <a:rPr lang="en-US" sz="2800"/>
              <a:t>Data Scientist (18%)</a:t>
            </a:r>
            <a:endParaRPr sz="2800"/>
          </a:p>
          <a:p>
            <a:pPr indent="-406400" lvl="1" marL="914400" rtl="0" algn="l">
              <a:lnSpc>
                <a:spcPct val="115000"/>
              </a:lnSpc>
              <a:spcBef>
                <a:spcPts val="500"/>
              </a:spcBef>
              <a:spcAft>
                <a:spcPts val="0"/>
              </a:spcAft>
              <a:buSzPts val="2800"/>
              <a:buChar char="•"/>
            </a:pPr>
            <a:r>
              <a:rPr lang="en-US" sz="2800"/>
              <a:t>Data Engineer (7%)</a:t>
            </a:r>
            <a:endParaRPr sz="2800"/>
          </a:p>
          <a:p>
            <a:pPr indent="-406400" lvl="1" marL="914400" rtl="0" algn="l">
              <a:lnSpc>
                <a:spcPct val="115000"/>
              </a:lnSpc>
              <a:spcBef>
                <a:spcPts val="500"/>
              </a:spcBef>
              <a:spcAft>
                <a:spcPts val="0"/>
              </a:spcAft>
              <a:buSzPts val="2800"/>
              <a:buChar char="•"/>
            </a:pPr>
            <a:r>
              <a:rPr lang="en-US" sz="2800"/>
              <a:t>Other (75%)</a:t>
            </a:r>
            <a:endParaRPr sz="2800"/>
          </a:p>
          <a:p>
            <a:pPr indent="-406400" lvl="0" marL="457200" rtl="0" algn="l">
              <a:lnSpc>
                <a:spcPct val="115000"/>
              </a:lnSpc>
              <a:spcBef>
                <a:spcPts val="0"/>
              </a:spcBef>
              <a:spcAft>
                <a:spcPts val="0"/>
              </a:spcAft>
              <a:buSzPts val="2800"/>
              <a:buChar char="•"/>
            </a:pPr>
            <a:r>
              <a:rPr lang="en-US"/>
              <a:t>Data Engineer Jobs from </a:t>
            </a:r>
            <a:r>
              <a:rPr lang="en-US" u="sng">
                <a:solidFill>
                  <a:schemeClr val="hlink"/>
                </a:solidFill>
                <a:hlinkClick r:id="rId4"/>
              </a:rPr>
              <a:t>Kaggle</a:t>
            </a:r>
            <a:r>
              <a:rPr lang="en-US"/>
              <a:t> </a:t>
            </a:r>
            <a:r>
              <a:rPr lang="en-US"/>
              <a:t>(2528 observations)</a:t>
            </a:r>
            <a:endParaRPr/>
          </a:p>
          <a:p>
            <a:pPr indent="-406400" lvl="1" marL="914400" rtl="0" algn="l">
              <a:lnSpc>
                <a:spcPct val="115000"/>
              </a:lnSpc>
              <a:spcBef>
                <a:spcPts val="500"/>
              </a:spcBef>
              <a:spcAft>
                <a:spcPts val="0"/>
              </a:spcAft>
              <a:buSzPts val="2800"/>
              <a:buChar char="•"/>
            </a:pPr>
            <a:r>
              <a:rPr lang="en-US" sz="2800"/>
              <a:t>Data Engineer (19%)</a:t>
            </a:r>
            <a:endParaRPr sz="2800"/>
          </a:p>
          <a:p>
            <a:pPr indent="-406400" lvl="1" marL="914400" rtl="0" algn="l">
              <a:lnSpc>
                <a:spcPct val="115000"/>
              </a:lnSpc>
              <a:spcBef>
                <a:spcPts val="500"/>
              </a:spcBef>
              <a:spcAft>
                <a:spcPts val="0"/>
              </a:spcAft>
              <a:buSzPts val="2800"/>
              <a:buChar char="•"/>
            </a:pPr>
            <a:r>
              <a:rPr lang="en-US" sz="2800"/>
              <a:t>Senior Data Engineer (4%)</a:t>
            </a:r>
            <a:endParaRPr sz="2800"/>
          </a:p>
          <a:p>
            <a:pPr indent="-406400" lvl="1" marL="914400" rtl="0" algn="l">
              <a:lnSpc>
                <a:spcPct val="115000"/>
              </a:lnSpc>
              <a:spcBef>
                <a:spcPts val="500"/>
              </a:spcBef>
              <a:spcAft>
                <a:spcPts val="0"/>
              </a:spcAft>
              <a:buSzPts val="2800"/>
              <a:buChar char="•"/>
            </a:pPr>
            <a:r>
              <a:rPr lang="en-US" sz="2800"/>
              <a:t>Other (77%) </a:t>
            </a:r>
            <a:endParaRPr sz="2800"/>
          </a:p>
          <a:p>
            <a:pPr indent="-406400" lvl="0" marL="457200" rtl="0" algn="l">
              <a:lnSpc>
                <a:spcPct val="115000"/>
              </a:lnSpc>
              <a:spcBef>
                <a:spcPts val="0"/>
              </a:spcBef>
              <a:spcAft>
                <a:spcPts val="0"/>
              </a:spcAft>
              <a:buSzPts val="2800"/>
              <a:buChar char="•"/>
            </a:pPr>
            <a:r>
              <a:rPr lang="en-US"/>
              <a:t>Data Analyst Jobs from </a:t>
            </a:r>
            <a:r>
              <a:rPr lang="en-US" u="sng">
                <a:solidFill>
                  <a:schemeClr val="hlink"/>
                </a:solidFill>
                <a:hlinkClick r:id="rId5"/>
              </a:rPr>
              <a:t>Kaggle</a:t>
            </a:r>
            <a:r>
              <a:rPr lang="en-US"/>
              <a:t> (2253 observations)</a:t>
            </a:r>
            <a:endParaRPr/>
          </a:p>
          <a:p>
            <a:pPr indent="-406400" lvl="1" marL="914400" rtl="0" algn="l">
              <a:lnSpc>
                <a:spcPct val="115000"/>
              </a:lnSpc>
              <a:spcBef>
                <a:spcPts val="0"/>
              </a:spcBef>
              <a:spcAft>
                <a:spcPts val="0"/>
              </a:spcAft>
              <a:buSzPts val="2800"/>
              <a:buChar char="•"/>
            </a:pPr>
            <a:r>
              <a:rPr lang="en-US" sz="2800"/>
              <a:t>Data Analyst (18%) </a:t>
            </a:r>
            <a:endParaRPr sz="2800"/>
          </a:p>
          <a:p>
            <a:pPr indent="-406400" lvl="1" marL="914400" rtl="0" algn="l">
              <a:lnSpc>
                <a:spcPct val="115000"/>
              </a:lnSpc>
              <a:spcBef>
                <a:spcPts val="0"/>
              </a:spcBef>
              <a:spcAft>
                <a:spcPts val="0"/>
              </a:spcAft>
              <a:buSzPts val="2800"/>
              <a:buChar char="•"/>
            </a:pPr>
            <a:r>
              <a:rPr lang="en-US" sz="2800"/>
              <a:t>Senior Data Analyst (4%)</a:t>
            </a:r>
            <a:endParaRPr sz="2800"/>
          </a:p>
          <a:p>
            <a:pPr indent="-406400" lvl="1" marL="914400" rtl="0" algn="l">
              <a:lnSpc>
                <a:spcPct val="115000"/>
              </a:lnSpc>
              <a:spcBef>
                <a:spcPts val="0"/>
              </a:spcBef>
              <a:spcAft>
                <a:spcPts val="0"/>
              </a:spcAft>
              <a:buSzPts val="2800"/>
              <a:buChar char="•"/>
            </a:pPr>
            <a:r>
              <a:rPr lang="en-US" sz="2800"/>
              <a:t>Other (78%)</a:t>
            </a:r>
            <a:endParaRPr sz="2800"/>
          </a:p>
          <a:p>
            <a:pPr indent="0" lvl="0" marL="0" rtl="0" algn="l">
              <a:lnSpc>
                <a:spcPct val="115000"/>
              </a:lnSpc>
              <a:spcBef>
                <a:spcPts val="1000"/>
              </a:spcBef>
              <a:spcAft>
                <a:spcPts val="0"/>
              </a:spcAft>
              <a:buNone/>
            </a:pPr>
            <a:r>
              <a:t/>
            </a:r>
            <a:endParaRPr/>
          </a:p>
        </p:txBody>
      </p:sp>
      <p:sp>
        <p:nvSpPr>
          <p:cNvPr id="103" name="Google Shape;103;p17"/>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Sources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Cleaning</a:t>
            </a:r>
            <a:endParaRPr/>
          </a:p>
        </p:txBody>
      </p:sp>
      <p:sp>
        <p:nvSpPr>
          <p:cNvPr id="109" name="Google Shape;109;p18"/>
          <p:cNvSpPr txBox="1"/>
          <p:nvPr>
            <p:ph idx="1" type="body"/>
          </p:nvPr>
        </p:nvSpPr>
        <p:spPr>
          <a:xfrm>
            <a:off x="387350" y="821475"/>
            <a:ext cx="10872300" cy="4275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a:t>Standardizing Job Titles</a:t>
            </a:r>
            <a:endParaRPr/>
          </a:p>
          <a:p>
            <a:pPr indent="-406400" lvl="0" marL="457200" rtl="0" algn="l">
              <a:lnSpc>
                <a:spcPct val="115000"/>
              </a:lnSpc>
              <a:spcBef>
                <a:spcPts val="0"/>
              </a:spcBef>
              <a:spcAft>
                <a:spcPts val="0"/>
              </a:spcAft>
              <a:buSzPts val="2800"/>
              <a:buChar char="•"/>
            </a:pPr>
            <a:r>
              <a:rPr lang="en-US"/>
              <a:t>Hundreds</a:t>
            </a:r>
            <a:r>
              <a:rPr lang="en-US"/>
              <a:t> of unique job titles</a:t>
            </a:r>
            <a:endParaRPr/>
          </a:p>
          <a:p>
            <a:pPr indent="-406400" lvl="0" marL="457200" rtl="0" algn="l">
              <a:lnSpc>
                <a:spcPct val="115000"/>
              </a:lnSpc>
              <a:spcBef>
                <a:spcPts val="0"/>
              </a:spcBef>
              <a:spcAft>
                <a:spcPts val="0"/>
              </a:spcAft>
              <a:buSzPts val="2800"/>
              <a:buChar char="•"/>
            </a:pPr>
            <a:r>
              <a:rPr lang="en-US"/>
              <a:t>Too many titles leads to </a:t>
            </a:r>
            <a:r>
              <a:rPr lang="en-US"/>
              <a:t>overfitting</a:t>
            </a:r>
            <a:r>
              <a:rPr lang="en-US"/>
              <a:t> models</a:t>
            </a:r>
            <a:endParaRPr/>
          </a:p>
          <a:p>
            <a:pPr indent="-406400" lvl="0" marL="457200" rtl="0" algn="l">
              <a:lnSpc>
                <a:spcPct val="115000"/>
              </a:lnSpc>
              <a:spcBef>
                <a:spcPts val="0"/>
              </a:spcBef>
              <a:spcAft>
                <a:spcPts val="0"/>
              </a:spcAft>
              <a:buSzPts val="2800"/>
              <a:buChar char="•"/>
            </a:pPr>
            <a:r>
              <a:rPr lang="en-US"/>
              <a:t>Removed industry &amp; function</a:t>
            </a:r>
            <a:endParaRPr/>
          </a:p>
          <a:p>
            <a:pPr indent="-406400" lvl="0" marL="457200" rtl="0" algn="l">
              <a:lnSpc>
                <a:spcPct val="115000"/>
              </a:lnSpc>
              <a:spcBef>
                <a:spcPts val="0"/>
              </a:spcBef>
              <a:spcAft>
                <a:spcPts val="0"/>
              </a:spcAft>
              <a:buSzPts val="2800"/>
              <a:buChar char="•"/>
            </a:pPr>
            <a:r>
              <a:rPr lang="en-US"/>
              <a:t>Filtered out managerial positions</a:t>
            </a:r>
            <a:endParaRPr/>
          </a:p>
          <a:p>
            <a:pPr indent="-406400" lvl="0" marL="457200" rtl="0" algn="l">
              <a:lnSpc>
                <a:spcPct val="115000"/>
              </a:lnSpc>
              <a:spcBef>
                <a:spcPts val="0"/>
              </a:spcBef>
              <a:spcAft>
                <a:spcPts val="0"/>
              </a:spcAft>
              <a:buClr>
                <a:schemeClr val="dk1"/>
              </a:buClr>
              <a:buSzPts val="2800"/>
              <a:buChar char="•"/>
            </a:pPr>
            <a:r>
              <a:rPr lang="en-US"/>
              <a:t>Identified entry-level &amp; senior positions with binary variable</a:t>
            </a:r>
            <a:endParaRPr/>
          </a:p>
          <a:p>
            <a:pPr indent="-406400" lvl="0" marL="457200" rtl="0" algn="l">
              <a:lnSpc>
                <a:spcPct val="115000"/>
              </a:lnSpc>
              <a:spcBef>
                <a:spcPts val="0"/>
              </a:spcBef>
              <a:spcAft>
                <a:spcPts val="0"/>
              </a:spcAft>
              <a:buClr>
                <a:schemeClr val="dk1"/>
              </a:buClr>
              <a:buSzPts val="2800"/>
              <a:buChar char="•"/>
            </a:pPr>
            <a:r>
              <a:rPr lang="en-US"/>
              <a:t>Result: single dataset containing only 3 job titles</a:t>
            </a:r>
            <a:endParaRPr>
              <a:solidFill>
                <a:schemeClr val="dk1"/>
              </a:solidFill>
            </a:endParaRPr>
          </a:p>
        </p:txBody>
      </p:sp>
      <p:pic>
        <p:nvPicPr>
          <p:cNvPr id="110" name="Google Shape;110;p18"/>
          <p:cNvPicPr preferRelativeResize="0"/>
          <p:nvPr/>
        </p:nvPicPr>
        <p:blipFill rotWithShape="1">
          <a:blip r:embed="rId3">
            <a:alphaModFix/>
          </a:blip>
          <a:srcRect b="0" l="0" r="0" t="26969"/>
          <a:stretch/>
        </p:blipFill>
        <p:spPr>
          <a:xfrm>
            <a:off x="1715225" y="4487875"/>
            <a:ext cx="8761551" cy="127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381000" y="1005700"/>
            <a:ext cx="11430000" cy="4720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Skill Variables</a:t>
            </a:r>
            <a:endParaRPr/>
          </a:p>
          <a:p>
            <a:pPr indent="-406400" lvl="0" marL="457200" rtl="0" algn="l">
              <a:lnSpc>
                <a:spcPct val="115000"/>
              </a:lnSpc>
              <a:spcBef>
                <a:spcPts val="0"/>
              </a:spcBef>
              <a:spcAft>
                <a:spcPts val="0"/>
              </a:spcAft>
              <a:buSzPts val="2800"/>
              <a:buChar char="•"/>
            </a:pPr>
            <a:r>
              <a:rPr lang="en-US"/>
              <a:t>Created dummy variables for 16 </a:t>
            </a:r>
            <a:r>
              <a:rPr lang="en-US"/>
              <a:t>popular</a:t>
            </a:r>
            <a:r>
              <a:rPr lang="en-US"/>
              <a:t> data skills:</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Additional Data Cleaning Steps</a:t>
            </a:r>
            <a:endParaRPr/>
          </a:p>
          <a:p>
            <a:pPr indent="-406400" lvl="0" marL="457200" rtl="0" algn="l">
              <a:lnSpc>
                <a:spcPct val="115000"/>
              </a:lnSpc>
              <a:spcBef>
                <a:spcPts val="0"/>
              </a:spcBef>
              <a:spcAft>
                <a:spcPts val="0"/>
              </a:spcAft>
              <a:buSzPts val="2800"/>
              <a:buChar char="•"/>
            </a:pPr>
            <a:r>
              <a:rPr lang="en-US"/>
              <a:t>Separated city &amp; state, minimum &amp; maximum salary</a:t>
            </a:r>
            <a:endParaRPr/>
          </a:p>
          <a:p>
            <a:pPr indent="-406400" lvl="0" marL="457200" rtl="0" algn="l">
              <a:lnSpc>
                <a:spcPct val="115000"/>
              </a:lnSpc>
              <a:spcBef>
                <a:spcPts val="0"/>
              </a:spcBef>
              <a:spcAft>
                <a:spcPts val="0"/>
              </a:spcAft>
              <a:buSzPts val="2800"/>
              <a:buChar char="•"/>
            </a:pPr>
            <a:r>
              <a:rPr lang="en-US"/>
              <a:t>Removed null values, duplicates &amp; irrelevant columns</a:t>
            </a:r>
            <a:endParaRPr/>
          </a:p>
          <a:p>
            <a:pPr indent="-406400" lvl="0" marL="457200" rtl="0" algn="l">
              <a:lnSpc>
                <a:spcPct val="115000"/>
              </a:lnSpc>
              <a:spcBef>
                <a:spcPts val="0"/>
              </a:spcBef>
              <a:spcAft>
                <a:spcPts val="0"/>
              </a:spcAft>
              <a:buSzPts val="2800"/>
              <a:buChar char="•"/>
            </a:pPr>
            <a:r>
              <a:rPr lang="en-US"/>
              <a:t>Normalized average salary based on cost of living data </a:t>
            </a:r>
            <a:endParaRPr/>
          </a:p>
        </p:txBody>
      </p:sp>
      <p:sp>
        <p:nvSpPr>
          <p:cNvPr id="116" name="Google Shape;116;p19"/>
          <p:cNvSpPr txBox="1"/>
          <p:nvPr>
            <p:ph type="title"/>
          </p:nvPr>
        </p:nvSpPr>
        <p:spPr>
          <a:xfrm>
            <a:off x="381000" y="2007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Cleaning</a:t>
            </a:r>
            <a:endParaRPr/>
          </a:p>
        </p:txBody>
      </p:sp>
      <p:graphicFrame>
        <p:nvGraphicFramePr>
          <p:cNvPr id="117" name="Google Shape;117;p19"/>
          <p:cNvGraphicFramePr/>
          <p:nvPr/>
        </p:nvGraphicFramePr>
        <p:xfrm>
          <a:off x="1049100" y="2144325"/>
          <a:ext cx="3000000" cy="3000000"/>
        </p:xfrm>
        <a:graphic>
          <a:graphicData uri="http://schemas.openxmlformats.org/drawingml/2006/table">
            <a:tbl>
              <a:tblPr>
                <a:noFill/>
                <a:tableStyleId>{4B1AD5FB-6B3C-4814-B56A-BA657BC13368}</a:tableStyleId>
              </a:tblPr>
              <a:tblGrid>
                <a:gridCol w="1293275"/>
                <a:gridCol w="1490700"/>
                <a:gridCol w="1632800"/>
                <a:gridCol w="3061450"/>
              </a:tblGrid>
              <a:tr h="457175">
                <a:tc>
                  <a:txBody>
                    <a:bodyPr/>
                    <a:lstStyle/>
                    <a:p>
                      <a:pPr indent="0" lvl="0" marL="0" rtl="0" algn="l">
                        <a:spcBef>
                          <a:spcPts val="0"/>
                        </a:spcBef>
                        <a:spcAft>
                          <a:spcPts val="0"/>
                        </a:spcAft>
                        <a:buNone/>
                      </a:pPr>
                      <a:r>
                        <a:rPr b="1" lang="en-US" sz="2000"/>
                        <a:t>Python</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Hadoop</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Spark</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solidFill>
                            <a:schemeClr val="dk1"/>
                          </a:solidFill>
                        </a:rPr>
                        <a:t>MongoDB</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7175">
                <a:tc>
                  <a:txBody>
                    <a:bodyPr/>
                    <a:lstStyle/>
                    <a:p>
                      <a:pPr indent="0" lvl="0" marL="0" rtl="0" algn="l">
                        <a:spcBef>
                          <a:spcPts val="0"/>
                        </a:spcBef>
                        <a:spcAft>
                          <a:spcPts val="0"/>
                        </a:spcAft>
                        <a:buNone/>
                      </a:pPr>
                      <a:r>
                        <a:rPr b="1" lang="en-US" sz="2000"/>
                        <a:t>SQL</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Tableau</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Kafka</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2000">
                          <a:solidFill>
                            <a:schemeClr val="dk1"/>
                          </a:solidFill>
                        </a:rPr>
                        <a:t>Visualization</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7175">
                <a:tc>
                  <a:txBody>
                    <a:bodyPr/>
                    <a:lstStyle/>
                    <a:p>
                      <a:pPr indent="0" lvl="0" marL="0" rtl="0" algn="l">
                        <a:spcBef>
                          <a:spcPts val="0"/>
                        </a:spcBef>
                        <a:spcAft>
                          <a:spcPts val="0"/>
                        </a:spcAft>
                        <a:buNone/>
                      </a:pPr>
                      <a:r>
                        <a:rPr b="1" lang="en-US" sz="2000"/>
                        <a:t>Azure</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Pandas</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Excel</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Machine Learning</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7175">
                <a:tc>
                  <a:txBody>
                    <a:bodyPr/>
                    <a:lstStyle/>
                    <a:p>
                      <a:pPr indent="0" lvl="0" marL="0" rtl="0" algn="l">
                        <a:spcBef>
                          <a:spcPts val="0"/>
                        </a:spcBef>
                        <a:spcAft>
                          <a:spcPts val="0"/>
                        </a:spcAft>
                        <a:buNone/>
                      </a:pPr>
                      <a:r>
                        <a:rPr b="1" lang="en-US" sz="2000"/>
                        <a:t>AWS</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SAAS</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ETL</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2000"/>
                        <a:t>Warehousing</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 type="body"/>
          </p:nvPr>
        </p:nvSpPr>
        <p:spPr>
          <a:xfrm>
            <a:off x="284875" y="834625"/>
            <a:ext cx="5076000" cy="1521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Final data contained 136 outliers </a:t>
            </a:r>
            <a:endParaRPr sz="2400"/>
          </a:p>
          <a:p>
            <a:pPr indent="-381000" lvl="0" marL="457200" rtl="0" algn="l">
              <a:lnSpc>
                <a:spcPct val="115000"/>
              </a:lnSpc>
              <a:spcBef>
                <a:spcPts val="0"/>
              </a:spcBef>
              <a:spcAft>
                <a:spcPts val="0"/>
              </a:spcAft>
              <a:buSzPts val="2400"/>
              <a:buChar char="•"/>
            </a:pPr>
            <a:r>
              <a:rPr lang="en-US" sz="2400"/>
              <a:t>Assumed Glassdoor data is accurate &amp; retained all outliers</a:t>
            </a:r>
            <a:endParaRPr sz="2400"/>
          </a:p>
        </p:txBody>
      </p:sp>
      <p:sp>
        <p:nvSpPr>
          <p:cNvPr id="123" name="Google Shape;123;p20"/>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Investigating Data Set - </a:t>
            </a:r>
            <a:r>
              <a:rPr lang="en-US"/>
              <a:t>Box Plots</a:t>
            </a:r>
            <a:r>
              <a:rPr lang="en-US"/>
              <a:t> and Outliers</a:t>
            </a:r>
            <a:endParaRPr/>
          </a:p>
        </p:txBody>
      </p:sp>
      <p:pic>
        <p:nvPicPr>
          <p:cNvPr id="124" name="Google Shape;124;p20"/>
          <p:cNvPicPr preferRelativeResize="0"/>
          <p:nvPr/>
        </p:nvPicPr>
        <p:blipFill>
          <a:blip r:embed="rId3">
            <a:alphaModFix/>
          </a:blip>
          <a:stretch>
            <a:fillRect/>
          </a:stretch>
        </p:blipFill>
        <p:spPr>
          <a:xfrm>
            <a:off x="938875" y="2356025"/>
            <a:ext cx="3768000" cy="4219150"/>
          </a:xfrm>
          <a:prstGeom prst="rect">
            <a:avLst/>
          </a:prstGeom>
          <a:noFill/>
          <a:ln>
            <a:noFill/>
          </a:ln>
        </p:spPr>
      </p:pic>
      <p:sp>
        <p:nvSpPr>
          <p:cNvPr id="125" name="Google Shape;125;p20"/>
          <p:cNvSpPr txBox="1"/>
          <p:nvPr>
            <p:ph idx="1" type="body"/>
          </p:nvPr>
        </p:nvSpPr>
        <p:spPr>
          <a:xfrm>
            <a:off x="6134850" y="834625"/>
            <a:ext cx="5012400" cy="1521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US" sz="2400"/>
              <a:t>Significant salary difference between each job title</a:t>
            </a:r>
            <a:endParaRPr sz="2400"/>
          </a:p>
        </p:txBody>
      </p:sp>
      <p:sp>
        <p:nvSpPr>
          <p:cNvPr id="126" name="Google Shape;126;p20"/>
          <p:cNvSpPr/>
          <p:nvPr/>
        </p:nvSpPr>
        <p:spPr>
          <a:xfrm>
            <a:off x="9673875" y="5758025"/>
            <a:ext cx="2532300" cy="110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4">
            <a:alphaModFix/>
          </a:blip>
          <a:stretch>
            <a:fillRect/>
          </a:stretch>
        </p:blipFill>
        <p:spPr>
          <a:xfrm>
            <a:off x="6416138" y="2356025"/>
            <a:ext cx="4607075" cy="421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286388" y="939075"/>
            <a:ext cx="4755900" cy="2752500"/>
          </a:xfrm>
          <a:prstGeom prst="rect">
            <a:avLst/>
          </a:prstGeom>
        </p:spPr>
        <p:txBody>
          <a:bodyPr anchorCtr="0" anchor="t" bIns="45700" lIns="91425" spcFirstLastPara="1" rIns="91425" wrap="square" tIns="45700">
            <a:normAutofit lnSpcReduction="20000"/>
          </a:bodyPr>
          <a:lstStyle/>
          <a:p>
            <a:pPr indent="0" lvl="0" marL="0" rtl="0" algn="ctr">
              <a:lnSpc>
                <a:spcPct val="115000"/>
              </a:lnSpc>
              <a:spcBef>
                <a:spcPts val="500"/>
              </a:spcBef>
              <a:spcAft>
                <a:spcPts val="0"/>
              </a:spcAft>
              <a:buNone/>
            </a:pPr>
            <a:r>
              <a:rPr b="1" lang="en-US" sz="2400"/>
              <a:t>Normality</a:t>
            </a:r>
            <a:endParaRPr b="1" sz="2400"/>
          </a:p>
          <a:p>
            <a:pPr indent="-365125" lvl="0" marL="457200" rtl="0" algn="l">
              <a:lnSpc>
                <a:spcPct val="115000"/>
              </a:lnSpc>
              <a:spcBef>
                <a:spcPts val="500"/>
              </a:spcBef>
              <a:spcAft>
                <a:spcPts val="0"/>
              </a:spcAft>
              <a:buSzPts val="2150"/>
              <a:buChar char="•"/>
            </a:pPr>
            <a:r>
              <a:rPr lang="en-US" sz="2150"/>
              <a:t>Distributions were not normal with both the total distribution and the individual job title distributions slightly skewed to the left</a:t>
            </a:r>
            <a:endParaRPr sz="2150"/>
          </a:p>
          <a:p>
            <a:pPr indent="0" lvl="0" marL="914400" rtl="0" algn="l">
              <a:lnSpc>
                <a:spcPct val="115000"/>
              </a:lnSpc>
              <a:spcBef>
                <a:spcPts val="1000"/>
              </a:spcBef>
              <a:spcAft>
                <a:spcPts val="0"/>
              </a:spcAft>
              <a:buNone/>
            </a:pPr>
            <a:r>
              <a:t/>
            </a:r>
            <a:endParaRPr/>
          </a:p>
        </p:txBody>
      </p:sp>
      <p:pic>
        <p:nvPicPr>
          <p:cNvPr id="133" name="Google Shape;133;p21"/>
          <p:cNvPicPr preferRelativeResize="0"/>
          <p:nvPr/>
        </p:nvPicPr>
        <p:blipFill rotWithShape="1">
          <a:blip r:embed="rId3">
            <a:alphaModFix/>
          </a:blip>
          <a:srcRect b="0" l="4354" r="4345" t="0"/>
          <a:stretch/>
        </p:blipFill>
        <p:spPr>
          <a:xfrm>
            <a:off x="164000" y="3307900"/>
            <a:ext cx="5093249" cy="3436875"/>
          </a:xfrm>
          <a:prstGeom prst="rect">
            <a:avLst/>
          </a:prstGeom>
          <a:noFill/>
          <a:ln>
            <a:noFill/>
          </a:ln>
        </p:spPr>
      </p:pic>
      <p:cxnSp>
        <p:nvCxnSpPr>
          <p:cNvPr id="134" name="Google Shape;134;p21"/>
          <p:cNvCxnSpPr/>
          <p:nvPr/>
        </p:nvCxnSpPr>
        <p:spPr>
          <a:xfrm flipH="1">
            <a:off x="5360875" y="1028400"/>
            <a:ext cx="18900" cy="56274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21"/>
          <p:cNvSpPr/>
          <p:nvPr/>
        </p:nvSpPr>
        <p:spPr>
          <a:xfrm>
            <a:off x="9563775" y="5726575"/>
            <a:ext cx="2628300" cy="114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1"/>
          <p:cNvPicPr preferRelativeResize="0"/>
          <p:nvPr/>
        </p:nvPicPr>
        <p:blipFill>
          <a:blip r:embed="rId4">
            <a:alphaModFix/>
          </a:blip>
          <a:stretch>
            <a:fillRect/>
          </a:stretch>
        </p:blipFill>
        <p:spPr>
          <a:xfrm>
            <a:off x="5483400" y="3105725"/>
            <a:ext cx="6655975" cy="3639050"/>
          </a:xfrm>
          <a:prstGeom prst="rect">
            <a:avLst/>
          </a:prstGeom>
          <a:noFill/>
          <a:ln>
            <a:noFill/>
          </a:ln>
        </p:spPr>
      </p:pic>
      <p:sp>
        <p:nvSpPr>
          <p:cNvPr id="137" name="Google Shape;137;p21"/>
          <p:cNvSpPr txBox="1"/>
          <p:nvPr>
            <p:ph idx="1" type="body"/>
          </p:nvPr>
        </p:nvSpPr>
        <p:spPr>
          <a:xfrm>
            <a:off x="6072538" y="939075"/>
            <a:ext cx="5477700" cy="2752500"/>
          </a:xfrm>
          <a:prstGeom prst="rect">
            <a:avLst/>
          </a:prstGeom>
        </p:spPr>
        <p:txBody>
          <a:bodyPr anchorCtr="0" anchor="t" bIns="45700" lIns="91425" spcFirstLastPara="1" rIns="91425" wrap="square" tIns="45700">
            <a:normAutofit/>
          </a:bodyPr>
          <a:lstStyle/>
          <a:p>
            <a:pPr indent="0" lvl="0" marL="0" rtl="0" algn="ctr">
              <a:lnSpc>
                <a:spcPct val="115000"/>
              </a:lnSpc>
              <a:spcBef>
                <a:spcPts val="500"/>
              </a:spcBef>
              <a:spcAft>
                <a:spcPts val="0"/>
              </a:spcAft>
              <a:buNone/>
            </a:pPr>
            <a:r>
              <a:rPr b="1" lang="en-US" sz="2400"/>
              <a:t>Most Common Skills</a:t>
            </a:r>
            <a:endParaRPr b="1" sz="2400"/>
          </a:p>
          <a:p>
            <a:pPr indent="-365125" lvl="0" marL="457200" rtl="0" algn="l">
              <a:lnSpc>
                <a:spcPct val="115000"/>
              </a:lnSpc>
              <a:spcBef>
                <a:spcPts val="500"/>
              </a:spcBef>
              <a:spcAft>
                <a:spcPts val="0"/>
              </a:spcAft>
              <a:buSzPts val="2150"/>
              <a:buChar char="•"/>
            </a:pPr>
            <a:r>
              <a:rPr lang="en-US" sz="2150"/>
              <a:t>SQL (all three job titles)</a:t>
            </a:r>
            <a:endParaRPr sz="2150"/>
          </a:p>
          <a:p>
            <a:pPr indent="-365125" lvl="0" marL="457200" rtl="0" algn="l">
              <a:lnSpc>
                <a:spcPct val="115000"/>
              </a:lnSpc>
              <a:spcBef>
                <a:spcPts val="0"/>
              </a:spcBef>
              <a:spcAft>
                <a:spcPts val="0"/>
              </a:spcAft>
              <a:buSzPts val="2150"/>
              <a:buChar char="•"/>
            </a:pPr>
            <a:r>
              <a:rPr lang="en-US" sz="2150"/>
              <a:t>Python (most prevalent for data scientists &amp; engineers)</a:t>
            </a:r>
            <a:endParaRPr sz="2150"/>
          </a:p>
          <a:p>
            <a:pPr indent="-365125" lvl="0" marL="457200" rtl="0" algn="l">
              <a:lnSpc>
                <a:spcPct val="115000"/>
              </a:lnSpc>
              <a:spcBef>
                <a:spcPts val="0"/>
              </a:spcBef>
              <a:spcAft>
                <a:spcPts val="0"/>
              </a:spcAft>
              <a:buSzPts val="2150"/>
              <a:buChar char="•"/>
            </a:pPr>
            <a:r>
              <a:rPr lang="en-US" sz="2150"/>
              <a:t>Excel (most prevalent for data analysts)</a:t>
            </a:r>
            <a:endParaRPr sz="2150"/>
          </a:p>
          <a:p>
            <a:pPr indent="0" lvl="0" marL="914400" rtl="0" algn="l">
              <a:lnSpc>
                <a:spcPct val="115000"/>
              </a:lnSpc>
              <a:spcBef>
                <a:spcPts val="1000"/>
              </a:spcBef>
              <a:spcAft>
                <a:spcPts val="0"/>
              </a:spcAft>
              <a:buNone/>
            </a:pPr>
            <a:r>
              <a:t/>
            </a:r>
            <a:endParaRPr/>
          </a:p>
        </p:txBody>
      </p:sp>
      <p:sp>
        <p:nvSpPr>
          <p:cNvPr id="138" name="Google Shape;138;p21"/>
          <p:cNvSpPr txBox="1"/>
          <p:nvPr>
            <p:ph type="title"/>
          </p:nvPr>
        </p:nvSpPr>
        <p:spPr>
          <a:xfrm>
            <a:off x="381000" y="48322"/>
            <a:ext cx="11430000" cy="101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Investigating Data 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