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74" r:id="rId2"/>
    <p:sldId id="276" r:id="rId3"/>
    <p:sldId id="353" r:id="rId4"/>
    <p:sldId id="389" r:id="rId5"/>
    <p:sldId id="439" r:id="rId6"/>
    <p:sldId id="455" r:id="rId7"/>
    <p:sldId id="618" r:id="rId8"/>
    <p:sldId id="454" r:id="rId9"/>
    <p:sldId id="396" r:id="rId10"/>
    <p:sldId id="432" r:id="rId11"/>
    <p:sldId id="619" r:id="rId12"/>
    <p:sldId id="399" r:id="rId13"/>
    <p:sldId id="403" r:id="rId14"/>
    <p:sldId id="400" r:id="rId15"/>
    <p:sldId id="411" r:id="rId16"/>
    <p:sldId id="401" r:id="rId17"/>
    <p:sldId id="459" r:id="rId18"/>
    <p:sldId id="493" r:id="rId19"/>
    <p:sldId id="582" r:id="rId20"/>
    <p:sldId id="583" r:id="rId21"/>
    <p:sldId id="584" r:id="rId22"/>
    <p:sldId id="586" r:id="rId23"/>
    <p:sldId id="587" r:id="rId24"/>
    <p:sldId id="588" r:id="rId25"/>
    <p:sldId id="589" r:id="rId26"/>
    <p:sldId id="617" r:id="rId27"/>
    <p:sldId id="591" r:id="rId28"/>
    <p:sldId id="595" r:id="rId29"/>
    <p:sldId id="596" r:id="rId30"/>
    <p:sldId id="597" r:id="rId31"/>
    <p:sldId id="598" r:id="rId32"/>
    <p:sldId id="600" r:id="rId33"/>
    <p:sldId id="594" r:id="rId34"/>
    <p:sldId id="601" r:id="rId35"/>
    <p:sldId id="592" r:id="rId36"/>
    <p:sldId id="593" r:id="rId37"/>
    <p:sldId id="282" r:id="rId38"/>
    <p:sldId id="324" r:id="rId39"/>
    <p:sldId id="612" r:id="rId40"/>
    <p:sldId id="61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973A6E-20FC-4FE6-AB2B-6777C335A7F7}">
          <p14:sldIdLst>
            <p14:sldId id="274"/>
            <p14:sldId id="276"/>
          </p14:sldIdLst>
        </p14:section>
        <p14:section name="Дефиниция за програмиране" id="{1FC6636E-3C24-4707-9527-760F0AB669F9}">
          <p14:sldIdLst>
            <p14:sldId id="353"/>
            <p14:sldId id="389"/>
            <p14:sldId id="439"/>
            <p14:sldId id="455"/>
            <p14:sldId id="618"/>
          </p14:sldIdLst>
        </p14:section>
        <p14:section name="Демонстрация" id="{45759F8E-1412-475B-9E25-32E9EB9C7650}">
          <p14:sldIdLst>
            <p14:sldId id="454"/>
            <p14:sldId id="396"/>
            <p14:sldId id="432"/>
            <p14:sldId id="619"/>
            <p14:sldId id="399"/>
            <p14:sldId id="403"/>
            <p14:sldId id="400"/>
            <p14:sldId id="411"/>
            <p14:sldId id="401"/>
            <p14:sldId id="459"/>
          </p14:sldIdLst>
        </p14:section>
        <p14:section name="Конзолни програми" id="{461309F6-0F65-41A5-8B09-FE7B378AA315}">
          <p14:sldIdLst>
            <p14:sldId id="493"/>
          </p14:sldIdLst>
        </p14:section>
        <p14:section name="Променливи и типове данни" id="{455A90E8-3522-47F4-A972-DE375275D925}">
          <p14:sldIdLst>
            <p14:sldId id="582"/>
            <p14:sldId id="583"/>
            <p14:sldId id="584"/>
          </p14:sldIdLst>
        </p14:section>
        <p14:section name="Работа с конзола" id="{F8CA355D-67C6-40D9-B6A5-C612A4458F9F}">
          <p14:sldIdLst>
            <p14:sldId id="586"/>
            <p14:sldId id="587"/>
            <p14:sldId id="588"/>
            <p14:sldId id="589"/>
            <p14:sldId id="617"/>
          </p14:sldIdLst>
        </p14:section>
        <p14:section name="Работа с числа" id="{0CAB8A5C-DDE9-43EE-8D90-59F945F85C83}">
          <p14:sldIdLst>
            <p14:sldId id="591"/>
            <p14:sldId id="595"/>
            <p14:sldId id="596"/>
            <p14:sldId id="597"/>
            <p14:sldId id="598"/>
          </p14:sldIdLst>
        </p14:section>
        <p14:section name="Печатане на конзолата" id="{F1CD21FA-0649-49C4-AD99-7AFC06C3D146}">
          <p14:sldIdLst>
            <p14:sldId id="600"/>
            <p14:sldId id="594"/>
            <p14:sldId id="601"/>
            <p14:sldId id="592"/>
            <p14:sldId id="593"/>
          </p14:sldIdLst>
        </p14:section>
        <p14:section name="End Section" id="{C0C7B30A-DF42-459A-8EA3-06F6B5DA4701}">
          <p14:sldIdLst>
            <p14:sldId id="282"/>
            <p14:sldId id="324"/>
            <p14:sldId id="612"/>
            <p14:sldId id="6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8" autoAdjust="0"/>
    <p:restoredTop sz="92608" autoAdjust="0"/>
  </p:normalViewPr>
  <p:slideViewPr>
    <p:cSldViewPr showGuides="1">
      <p:cViewPr varScale="1">
        <p:scale>
          <a:sx n="66" d="100"/>
          <a:sy n="66" d="100"/>
        </p:scale>
        <p:origin x="65" y="60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4F260-9148-4A74-A95A-5448D97046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7008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D3C388F-64FC-4E19-9BE3-4C71795B14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8694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951BC12-49F4-4272-AB31-5124D85D85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151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94454E-5465-4587-97F4-50632A8497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8425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D18C820-0A9C-401F-A08C-A2296AD7AE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6827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F68FBCD-A91B-4B99-B40F-913FC034FE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8339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59B3253-0540-474A-B257-8CDFEC341B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583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26DD973-937F-4E3B-BBF8-E14A542CD0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5878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0B014F4-0108-4BE8-813F-A1F26DF23C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7292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31F89B-11BB-475F-A362-352E4049CA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2625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45B8CF-2E63-417B-963A-7648B605EC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4777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441AEB-29EC-4177-802E-B7ABF406FB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830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9375109-78A5-458B-A688-FDF9091A66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2892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9375109-78A5-458B-A688-FDF9091A66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7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1365250-3CEF-4261-95C2-12635049DF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107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D7608FA-3C1C-4B95-9A06-87AE60D5D3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198964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16BE82-9233-4388-85B6-A2CC5F6B5F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21688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43054EA-217D-4E9A-9DD3-AAA089C3AF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53054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8AC10F5-5E0D-47CE-A4BF-DFCF6BFB4A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54072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19A175F-E618-4F7E-B285-A836664EC1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46456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46D604-89AE-4236-BFF2-75293275F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56867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9FA6118-9C24-4123-9216-27C630BAB5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09738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082142-04C1-4C3E-967C-753B22274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258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0FBB868-1449-4CE9-A99C-9B6C227D84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67218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C0DEB4-5011-4072-A17A-426C27E223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87230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38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5215836-AB2C-4ED3-A6CD-3F78C2C643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17557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B18B94-073B-4335-BBAA-F6685C21AF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6380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BAF37F-E479-4A3B-8F7C-846AF73FDB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64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038FCB-2CC7-4A14-B503-F070E59CD3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8165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7827AA-857A-4EC4-AA17-67443E979D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7005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124C7B0-62D8-4227-BB36-C96C123EB2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0345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0BB7F9-D7B8-41FE-B837-80E673A267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8413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B9768D3-2F9F-4668-A11E-30862E2BD0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254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79758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05/12/2023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78044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  <p:sldLayoutId id="214748369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339#5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339#4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sv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vn.softuni.org/admin/svn/entry-module/Installation%20Guidelines/01.0%20PB-CSharp-Visual-Studio-Installation-Guidelines.doc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898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56" y="1905001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8601" y="2562045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3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b="1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Изберете </a:t>
            </a:r>
            <a:r>
              <a:rPr lang="en-US" sz="3200" b="1" dirty="0"/>
              <a:t>Create a new project</a:t>
            </a:r>
            <a:endParaRPr lang="bg-BG" sz="3200" b="1" dirty="0"/>
          </a:p>
          <a:p>
            <a:pPr>
              <a:lnSpc>
                <a:spcPct val="110000"/>
              </a:lnSpc>
            </a:pPr>
            <a:endParaRPr lang="bg-BG" sz="3200" b="1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r>
              <a:rPr lang="bg-BG" sz="3200" dirty="0"/>
              <a:t>Изберете</a:t>
            </a:r>
            <a:r>
              <a:rPr lang="bg-BG" sz="3200" b="1" dirty="0"/>
              <a:t> </a:t>
            </a:r>
            <a:r>
              <a:rPr lang="en-US" sz="3200" b="1" dirty="0"/>
              <a:t>Console Application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Изберете</a:t>
            </a:r>
            <a:r>
              <a:rPr lang="bg-BG" sz="3200" b="1" dirty="0"/>
              <a:t> </a:t>
            </a:r>
            <a:r>
              <a:rPr lang="en-US" sz="3200" b="1" dirty="0"/>
              <a:t>Next</a:t>
            </a:r>
          </a:p>
          <a:p>
            <a:pPr>
              <a:lnSpc>
                <a:spcPct val="110000"/>
              </a:lnSpc>
            </a:pPr>
            <a:endParaRPr lang="en-US" sz="3200" b="1" dirty="0"/>
          </a:p>
          <a:p>
            <a:pPr>
              <a:lnSpc>
                <a:spcPct val="110000"/>
              </a:lnSpc>
            </a:pP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007921F-3812-4B9B-8023-1BECADA986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C0CF83-1247-4533-B54D-356475FCD7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0" b="13048"/>
          <a:stretch/>
        </p:blipFill>
        <p:spPr>
          <a:xfrm>
            <a:off x="7356000" y="1239714"/>
            <a:ext cx="4494942" cy="2308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7FD2F68-8F81-4D17-A4FC-108395A28FC6}"/>
              </a:ext>
            </a:extLst>
          </p:cNvPr>
          <p:cNvSpPr/>
          <p:nvPr/>
        </p:nvSpPr>
        <p:spPr bwMode="auto">
          <a:xfrm>
            <a:off x="6141000" y="2124000"/>
            <a:ext cx="945000" cy="27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AC7792-BC26-4076-8481-92ED0D9F4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000" y="4009636"/>
            <a:ext cx="4494942" cy="2628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D0FFC35-B59D-4A04-80E6-8E8A784C7543}"/>
              </a:ext>
            </a:extLst>
          </p:cNvPr>
          <p:cNvSpPr/>
          <p:nvPr/>
        </p:nvSpPr>
        <p:spPr bwMode="auto">
          <a:xfrm>
            <a:off x="6136686" y="4869000"/>
            <a:ext cx="945000" cy="27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179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48545B-F810-43D7-92AE-099A5B4811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BD83B-B581-482F-BAC9-3DFCB2E05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140598" cy="5528766"/>
          </a:xfrm>
        </p:spPr>
        <p:txBody>
          <a:bodyPr/>
          <a:lstStyle/>
          <a:p>
            <a:r>
              <a:rPr lang="bg-BG" dirty="0"/>
              <a:t>Въведете</a:t>
            </a:r>
            <a:r>
              <a:rPr lang="bg-BG" b="1" dirty="0"/>
              <a:t> подходящо име</a:t>
            </a:r>
            <a:r>
              <a:rPr lang="en-US" b="1" dirty="0"/>
              <a:t> </a:t>
            </a:r>
            <a:r>
              <a:rPr lang="bg-BG" b="1" dirty="0"/>
              <a:t>за проекта </a:t>
            </a:r>
            <a:r>
              <a:rPr lang="bg-BG" dirty="0"/>
              <a:t>и</a:t>
            </a:r>
            <a:r>
              <a:rPr lang="bg-BG" b="1" dirty="0"/>
              <a:t> директория, в която да се създаде</a:t>
            </a:r>
          </a:p>
          <a:p>
            <a:r>
              <a:rPr lang="bg-BG" dirty="0"/>
              <a:t>Избер</a:t>
            </a:r>
            <a:r>
              <a:rPr lang="en-US" dirty="0"/>
              <a:t>e</a:t>
            </a:r>
            <a:r>
              <a:rPr lang="bg-BG" dirty="0"/>
              <a:t>те</a:t>
            </a:r>
            <a:r>
              <a:rPr lang="bg-BG" b="1" dirty="0"/>
              <a:t> </a:t>
            </a:r>
            <a:r>
              <a:rPr lang="en-US" b="1" dirty="0"/>
              <a:t>Next</a:t>
            </a:r>
          </a:p>
          <a:p>
            <a:r>
              <a:rPr lang="bg-BG" dirty="0"/>
              <a:t>Изберете</a:t>
            </a:r>
            <a:r>
              <a:rPr lang="bg-BG" b="1" dirty="0"/>
              <a:t> </a:t>
            </a:r>
            <a:r>
              <a:rPr lang="en-US" b="1" dirty="0"/>
              <a:t>Create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79775-D218-43D1-96CB-4E1EEC6D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7EEE1-29AE-4D2A-8109-2B12D8EACF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5" r="983"/>
          <a:stretch/>
        </p:blipFill>
        <p:spPr>
          <a:xfrm>
            <a:off x="6951000" y="1404000"/>
            <a:ext cx="3742625" cy="24900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1272BCC-4284-4194-B067-F61029A68106}"/>
              </a:ext>
            </a:extLst>
          </p:cNvPr>
          <p:cNvSpPr/>
          <p:nvPr/>
        </p:nvSpPr>
        <p:spPr bwMode="auto">
          <a:xfrm>
            <a:off x="10191000" y="3564000"/>
            <a:ext cx="405000" cy="1882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81B8DE-4BE6-4F9E-8E87-6883EC722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618" y="4261500"/>
            <a:ext cx="3774382" cy="238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874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85598" cy="5310875"/>
          </a:xfrm>
        </p:spPr>
        <p:txBody>
          <a:bodyPr>
            <a:normAutofit/>
          </a:bodyPr>
          <a:lstStyle/>
          <a:p>
            <a:r>
              <a:rPr lang="bg-BG" sz="3200" dirty="0"/>
              <a:t>Сорс кодът на програма се пише в</a:t>
            </a:r>
            <a:r>
              <a:rPr lang="en-US" sz="3200" dirty="0"/>
              <a:t> </a:t>
            </a:r>
            <a:r>
              <a:rPr lang="bg-BG" sz="3200" dirty="0"/>
              <a:t>секцията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Main(string[]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1"/>
            <a:r>
              <a:rPr lang="bg-BG" sz="3200" dirty="0"/>
              <a:t>Между отварящата и</a:t>
            </a:r>
            <a:r>
              <a:rPr lang="en-US" sz="3200" dirty="0"/>
              <a:t> </a:t>
            </a:r>
            <a:r>
              <a:rPr lang="bg-BG" sz="3200" dirty="0"/>
              <a:t>затварящата скоба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bg-BG" sz="3200" dirty="0"/>
              <a:t>Натиснете </a:t>
            </a:r>
            <a:r>
              <a:rPr lang="en-US" sz="3200" dirty="0"/>
              <a:t>[Enter] </a:t>
            </a:r>
            <a:r>
              <a:rPr lang="bg-BG" sz="3200" dirty="0"/>
              <a:t>след отварящата скоба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bg-BG" sz="3200" dirty="0"/>
              <a:t>Кодът на програмата се пише</a:t>
            </a:r>
            <a:r>
              <a:rPr lang="en-US" sz="3200" dirty="0"/>
              <a:t> </a:t>
            </a:r>
            <a:r>
              <a:rPr lang="bg-BG" sz="3200" dirty="0"/>
              <a:t>отместен навътре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F7C5CB-59B2-4221-990E-8A82313E1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608" y="1404000"/>
            <a:ext cx="4497826" cy="33937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09D73E0-8C33-4400-A2C2-7C34428856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D62D6B-FF50-4ACC-A28D-141BAE389B80}"/>
              </a:ext>
            </a:extLst>
          </p:cNvPr>
          <p:cNvSpPr/>
          <p:nvPr/>
        </p:nvSpPr>
        <p:spPr bwMode="auto">
          <a:xfrm>
            <a:off x="8571000" y="3609000"/>
            <a:ext cx="2610000" cy="270000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584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bg-BG" sz="3600" dirty="0"/>
              <a:t>Напишете следния код</a:t>
            </a:r>
            <a:r>
              <a:rPr lang="en-US" sz="3600" dirty="0"/>
              <a:t>: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C14267-C991-435F-8A14-F5598C874D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07180" y="1954078"/>
            <a:ext cx="6580740" cy="58744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algn="ctr"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Console.WriteLine("Hello SoftUni");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r>
              <a:rPr lang="en-US" dirty="0"/>
              <a:t>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D8FCD-AFAE-491C-9D64-9B6CB152E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179" y="2797855"/>
            <a:ext cx="6580741" cy="37091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D3BF538D-D05E-47B4-AC56-25160DCE12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2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За стартиране на програмата натиснете</a:t>
            </a:r>
            <a:r>
              <a:rPr lang="en-US" sz="3600" dirty="0"/>
              <a:t>: </a:t>
            </a:r>
            <a:r>
              <a:rPr lang="en-US" sz="3600" b="1" dirty="0">
                <a:solidFill>
                  <a:schemeClr val="bg1"/>
                </a:solidFill>
              </a:rPr>
              <a:t>Ctrl + F5</a:t>
            </a:r>
            <a:endParaRPr lang="en-US" sz="3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Ако няма грешки,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Резултатът ще се изпише на конзолата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09EBC8C-88B7-444F-96E2-FB8CBB9AB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BB35E3-4BD9-443E-BCDD-AFC05636B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40" y="3341382"/>
            <a:ext cx="3892060" cy="14015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3310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marL="442912" lvl="1" indent="0">
              <a:lnSpc>
                <a:spcPct val="100000"/>
              </a:lnSpc>
              <a:buNone/>
            </a:pPr>
            <a:endParaRPr lang="en-US" b="1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A1691B-56DA-4A2D-AA09-46F997912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653" y="1989000"/>
            <a:ext cx="5663100" cy="41910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EEE895C1-75CF-4674-BA20-9C6790FE4A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191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Писане извън тялото на </a:t>
            </a:r>
            <a:r>
              <a:rPr lang="en-US" b="1" dirty="0">
                <a:latin typeface="Consolas" panose="020B0609020204030204" pitchFamily="49" charset="0"/>
              </a:rPr>
              <a:t>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ain()</a:t>
            </a:r>
            <a:r>
              <a:rPr lang="bg-BG" dirty="0"/>
              <a:t> метода:</a:t>
            </a:r>
            <a:endParaRPr lang="en-US" dirty="0"/>
          </a:p>
          <a:p>
            <a:endParaRPr lang="en-US" dirty="0"/>
          </a:p>
          <a:p>
            <a:r>
              <a:rPr lang="bg-BG" dirty="0"/>
              <a:t>Бъркане на малки и главни букви: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62373-37A0-433A-A5FA-F191EB3EB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887" y="1784402"/>
            <a:ext cx="6924113" cy="609598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5DBD08-A912-4E40-8682-C977B0FFC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183" y="3204000"/>
            <a:ext cx="7977783" cy="609598"/>
          </a:xfrm>
          <a:prstGeom prst="roundRect">
            <a:avLst>
              <a:gd name="adj" fmla="val 5807"/>
            </a:avLst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BCFEF-0153-47CA-93E7-5E2EF5839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183" y="4149000"/>
            <a:ext cx="7977783" cy="583094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83191456-4091-42BE-A249-792BD9A1F4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7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Липса на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bg-BG" dirty="0"/>
              <a:t>в края на всяка команда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или липсваща скоба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r>
              <a:rPr lang="en-US" dirty="0"/>
              <a:t>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95840F-A454-4E60-A7AB-40B7E0FAE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8" y="3249000"/>
            <a:ext cx="7319512" cy="53819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9604A-555F-4637-B1B7-5639CAA25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488" y="4014000"/>
            <a:ext cx="7319512" cy="50231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F5E5DD-EA0B-412A-85D8-A839539E5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1726" y="1854000"/>
            <a:ext cx="7324274" cy="561568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049BD415-0E0D-4AAD-A6C9-5022C99251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7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310875"/>
          </a:xfrm>
        </p:spPr>
        <p:txBody>
          <a:bodyPr/>
          <a:lstStyle/>
          <a:p>
            <a:r>
              <a:rPr lang="bg-BG" sz="4000" dirty="0"/>
              <a:t>Напишете програма, която принтира числата от </a:t>
            </a:r>
            <a:r>
              <a:rPr lang="bg-BG" sz="4000" b="1" dirty="0">
                <a:solidFill>
                  <a:schemeClr val="bg1"/>
                </a:solidFill>
              </a:rPr>
              <a:t>1</a:t>
            </a:r>
            <a:r>
              <a:rPr lang="bg-BG" sz="4000" dirty="0"/>
              <a:t> до 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r>
              <a:rPr lang="bg-BG" sz="4000" b="1" dirty="0">
                <a:solidFill>
                  <a:schemeClr val="bg1"/>
                </a:solidFill>
              </a:rPr>
              <a:t>0</a:t>
            </a:r>
            <a:r>
              <a:rPr lang="bg-BG" sz="4000" dirty="0"/>
              <a:t>, всяко на нов ред</a:t>
            </a:r>
          </a:p>
          <a:p>
            <a:r>
              <a:rPr lang="bg-BG" sz="4000" dirty="0"/>
              <a:t>Решение: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000" y="3429000"/>
            <a:ext cx="4804137" cy="2988098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D9EB44C-2245-4AE9-B220-6C7C20DA9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456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2034000"/>
            <a:ext cx="2941740" cy="12192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97338A4-1E2B-4F0E-8530-1BFFB2B6573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</p:spTree>
    <p:extLst>
      <p:ext uri="{BB962C8B-B14F-4D97-AF65-F5344CB8AC3E}">
        <p14:creationId xmlns:p14="http://schemas.microsoft.com/office/powerpoint/2010/main" val="323114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bg-BG" sz="3200" dirty="0"/>
              <a:t>Какво е програмиране?</a:t>
            </a:r>
            <a:endParaRPr lang="en-US" sz="3200" dirty="0"/>
          </a:p>
          <a:p>
            <a:pPr marL="514350" indent="-514350"/>
            <a:r>
              <a:rPr lang="bg-BG" sz="3200" dirty="0"/>
              <a:t>Първа програма със </a:t>
            </a:r>
            <a:r>
              <a:rPr lang="en-US" sz="3200" b="1" dirty="0">
                <a:solidFill>
                  <a:schemeClr val="bg1"/>
                </a:solidFill>
              </a:rPr>
              <a:t>C#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bg1"/>
                </a:solidFill>
              </a:rPr>
              <a:t>Visual Studio</a:t>
            </a:r>
          </a:p>
          <a:p>
            <a:pPr marL="514350" indent="-514350"/>
            <a:r>
              <a:rPr lang="bg-BG" sz="3200" dirty="0"/>
              <a:t>Променливи и типове данни</a:t>
            </a:r>
            <a:endParaRPr lang="en-US" sz="3200" dirty="0"/>
          </a:p>
          <a:p>
            <a:pPr marL="514350" indent="-514350"/>
            <a:r>
              <a:rPr lang="bg-BG" sz="3200" dirty="0"/>
              <a:t>Четене на потребителски вход</a:t>
            </a:r>
            <a:endParaRPr lang="en-US" sz="3200" dirty="0"/>
          </a:p>
          <a:p>
            <a:pPr marL="514350" indent="-514350"/>
            <a:r>
              <a:rPr lang="bg-BG" sz="3200" dirty="0"/>
              <a:t>Прости операции</a:t>
            </a:r>
          </a:p>
          <a:p>
            <a:pPr marL="803583" lvl="1" indent="-514350"/>
            <a:r>
              <a:rPr lang="bg-BG" sz="2800" dirty="0"/>
              <a:t>работа с текст и числа</a:t>
            </a:r>
          </a:p>
          <a:p>
            <a:pPr marL="803583" lvl="1" indent="-514350"/>
            <a:r>
              <a:rPr lang="bg-BG" sz="3000" dirty="0"/>
              <a:t>аритметични операции</a:t>
            </a:r>
          </a:p>
          <a:p>
            <a:pPr marL="514350" indent="-514350"/>
            <a:r>
              <a:rPr lang="bg-BG" sz="3200" dirty="0"/>
              <a:t>Печатане на конзолата</a:t>
            </a:r>
          </a:p>
          <a:p>
            <a:pPr marL="0" indent="0">
              <a:buNone/>
            </a:pPr>
            <a:br>
              <a:rPr lang="bg-BG" sz="2400" dirty="0"/>
            </a:br>
            <a:endParaRPr lang="en-US" sz="2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12B065-5C05-40EC-ABE7-E32E1F4C5A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5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219201"/>
            <a:ext cx="11815018" cy="5357075"/>
          </a:xfrm>
        </p:spPr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sz="3398" b="1" dirty="0">
                <a:solidFill>
                  <a:schemeClr val="bg1"/>
                </a:solidFill>
              </a:rPr>
              <a:t>променливи</a:t>
            </a:r>
            <a:endParaRPr lang="en-US" sz="3398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Променливите имат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b="1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990790" y="4949936"/>
            <a:ext cx="3276600" cy="60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3345935" y="4175846"/>
            <a:ext cx="1289710" cy="578882"/>
          </a:xfrm>
          <a:custGeom>
            <a:avLst/>
            <a:gdLst>
              <a:gd name="connsiteX0" fmla="*/ 0 w 910341"/>
              <a:gd name="connsiteY0" fmla="*/ 96482 h 578882"/>
              <a:gd name="connsiteX1" fmla="*/ 96482 w 910341"/>
              <a:gd name="connsiteY1" fmla="*/ 0 h 578882"/>
              <a:gd name="connsiteX2" fmla="*/ 531032 w 910341"/>
              <a:gd name="connsiteY2" fmla="*/ 0 h 578882"/>
              <a:gd name="connsiteX3" fmla="*/ 531032 w 910341"/>
              <a:gd name="connsiteY3" fmla="*/ 0 h 578882"/>
              <a:gd name="connsiteX4" fmla="*/ 758618 w 910341"/>
              <a:gd name="connsiteY4" fmla="*/ 0 h 578882"/>
              <a:gd name="connsiteX5" fmla="*/ 813859 w 910341"/>
              <a:gd name="connsiteY5" fmla="*/ 0 h 578882"/>
              <a:gd name="connsiteX6" fmla="*/ 910341 w 910341"/>
              <a:gd name="connsiteY6" fmla="*/ 96482 h 578882"/>
              <a:gd name="connsiteX7" fmla="*/ 910341 w 910341"/>
              <a:gd name="connsiteY7" fmla="*/ 337681 h 578882"/>
              <a:gd name="connsiteX8" fmla="*/ 1512641 w 910341"/>
              <a:gd name="connsiteY8" fmla="*/ 580740 h 578882"/>
              <a:gd name="connsiteX9" fmla="*/ 910341 w 910341"/>
              <a:gd name="connsiteY9" fmla="*/ 482402 h 578882"/>
              <a:gd name="connsiteX10" fmla="*/ 910341 w 910341"/>
              <a:gd name="connsiteY10" fmla="*/ 482400 h 578882"/>
              <a:gd name="connsiteX11" fmla="*/ 813859 w 910341"/>
              <a:gd name="connsiteY11" fmla="*/ 578882 h 578882"/>
              <a:gd name="connsiteX12" fmla="*/ 758618 w 910341"/>
              <a:gd name="connsiteY12" fmla="*/ 578882 h 578882"/>
              <a:gd name="connsiteX13" fmla="*/ 531032 w 910341"/>
              <a:gd name="connsiteY13" fmla="*/ 578882 h 578882"/>
              <a:gd name="connsiteX14" fmla="*/ 531032 w 910341"/>
              <a:gd name="connsiteY14" fmla="*/ 578882 h 578882"/>
              <a:gd name="connsiteX15" fmla="*/ 96482 w 910341"/>
              <a:gd name="connsiteY15" fmla="*/ 578882 h 578882"/>
              <a:gd name="connsiteX16" fmla="*/ 0 w 910341"/>
              <a:gd name="connsiteY16" fmla="*/ 482400 h 578882"/>
              <a:gd name="connsiteX17" fmla="*/ 0 w 910341"/>
              <a:gd name="connsiteY17" fmla="*/ 482402 h 578882"/>
              <a:gd name="connsiteX18" fmla="*/ 0 w 910341"/>
              <a:gd name="connsiteY18" fmla="*/ 337681 h 578882"/>
              <a:gd name="connsiteX19" fmla="*/ 0 w 910341"/>
              <a:gd name="connsiteY19" fmla="*/ 337681 h 578882"/>
              <a:gd name="connsiteX20" fmla="*/ 0 w 910341"/>
              <a:gd name="connsiteY20" fmla="*/ 96482 h 578882"/>
              <a:gd name="connsiteX0" fmla="*/ 0 w 910341"/>
              <a:gd name="connsiteY0" fmla="*/ 96482 h 578882"/>
              <a:gd name="connsiteX1" fmla="*/ 96482 w 910341"/>
              <a:gd name="connsiteY1" fmla="*/ 0 h 578882"/>
              <a:gd name="connsiteX2" fmla="*/ 531032 w 910341"/>
              <a:gd name="connsiteY2" fmla="*/ 0 h 578882"/>
              <a:gd name="connsiteX3" fmla="*/ 531032 w 910341"/>
              <a:gd name="connsiteY3" fmla="*/ 0 h 578882"/>
              <a:gd name="connsiteX4" fmla="*/ 758618 w 910341"/>
              <a:gd name="connsiteY4" fmla="*/ 0 h 578882"/>
              <a:gd name="connsiteX5" fmla="*/ 813859 w 910341"/>
              <a:gd name="connsiteY5" fmla="*/ 0 h 578882"/>
              <a:gd name="connsiteX6" fmla="*/ 910341 w 910341"/>
              <a:gd name="connsiteY6" fmla="*/ 96482 h 578882"/>
              <a:gd name="connsiteX7" fmla="*/ 910341 w 910341"/>
              <a:gd name="connsiteY7" fmla="*/ 337681 h 578882"/>
              <a:gd name="connsiteX8" fmla="*/ 910341 w 910341"/>
              <a:gd name="connsiteY8" fmla="*/ 482402 h 578882"/>
              <a:gd name="connsiteX9" fmla="*/ 910341 w 910341"/>
              <a:gd name="connsiteY9" fmla="*/ 482400 h 578882"/>
              <a:gd name="connsiteX10" fmla="*/ 813859 w 910341"/>
              <a:gd name="connsiteY10" fmla="*/ 578882 h 578882"/>
              <a:gd name="connsiteX11" fmla="*/ 758618 w 910341"/>
              <a:gd name="connsiteY11" fmla="*/ 578882 h 578882"/>
              <a:gd name="connsiteX12" fmla="*/ 531032 w 910341"/>
              <a:gd name="connsiteY12" fmla="*/ 578882 h 578882"/>
              <a:gd name="connsiteX13" fmla="*/ 531032 w 910341"/>
              <a:gd name="connsiteY13" fmla="*/ 578882 h 578882"/>
              <a:gd name="connsiteX14" fmla="*/ 96482 w 910341"/>
              <a:gd name="connsiteY14" fmla="*/ 578882 h 578882"/>
              <a:gd name="connsiteX15" fmla="*/ 0 w 910341"/>
              <a:gd name="connsiteY15" fmla="*/ 482400 h 578882"/>
              <a:gd name="connsiteX16" fmla="*/ 0 w 910341"/>
              <a:gd name="connsiteY16" fmla="*/ 482402 h 578882"/>
              <a:gd name="connsiteX17" fmla="*/ 0 w 910341"/>
              <a:gd name="connsiteY17" fmla="*/ 337681 h 578882"/>
              <a:gd name="connsiteX18" fmla="*/ 0 w 910341"/>
              <a:gd name="connsiteY18" fmla="*/ 337681 h 578882"/>
              <a:gd name="connsiteX19" fmla="*/ 0 w 910341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10341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531032" y="0"/>
                </a:lnTo>
                <a:lnTo>
                  <a:pt x="531032" y="0"/>
                </a:lnTo>
                <a:lnTo>
                  <a:pt x="758618" y="0"/>
                </a:lnTo>
                <a:lnTo>
                  <a:pt x="813859" y="0"/>
                </a:lnTo>
                <a:cubicBezTo>
                  <a:pt x="867145" y="0"/>
                  <a:pt x="910341" y="43196"/>
                  <a:pt x="910341" y="96482"/>
                </a:cubicBezTo>
                <a:lnTo>
                  <a:pt x="910341" y="337681"/>
                </a:lnTo>
                <a:lnTo>
                  <a:pt x="910341" y="482402"/>
                </a:lnTo>
                <a:lnTo>
                  <a:pt x="910341" y="482400"/>
                </a:lnTo>
                <a:cubicBezTo>
                  <a:pt x="910341" y="535686"/>
                  <a:pt x="867145" y="578882"/>
                  <a:pt x="813859" y="578882"/>
                </a:cubicBezTo>
                <a:lnTo>
                  <a:pt x="758618" y="578882"/>
                </a:lnTo>
                <a:lnTo>
                  <a:pt x="531032" y="578882"/>
                </a:lnTo>
                <a:lnTo>
                  <a:pt x="531032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926000" y="4155427"/>
            <a:ext cx="3721979" cy="578882"/>
          </a:xfrm>
          <a:custGeom>
            <a:avLst/>
            <a:gdLst>
              <a:gd name="connsiteX0" fmla="*/ 0 w 3721979"/>
              <a:gd name="connsiteY0" fmla="*/ 96482 h 578882"/>
              <a:gd name="connsiteX1" fmla="*/ 96482 w 3721979"/>
              <a:gd name="connsiteY1" fmla="*/ 0 h 578882"/>
              <a:gd name="connsiteX2" fmla="*/ 620330 w 3721979"/>
              <a:gd name="connsiteY2" fmla="*/ 0 h 578882"/>
              <a:gd name="connsiteX3" fmla="*/ 620330 w 3721979"/>
              <a:gd name="connsiteY3" fmla="*/ 0 h 578882"/>
              <a:gd name="connsiteX4" fmla="*/ 1550825 w 3721979"/>
              <a:gd name="connsiteY4" fmla="*/ 0 h 578882"/>
              <a:gd name="connsiteX5" fmla="*/ 3625497 w 3721979"/>
              <a:gd name="connsiteY5" fmla="*/ 0 h 578882"/>
              <a:gd name="connsiteX6" fmla="*/ 3721979 w 3721979"/>
              <a:gd name="connsiteY6" fmla="*/ 96482 h 578882"/>
              <a:gd name="connsiteX7" fmla="*/ 3721979 w 3721979"/>
              <a:gd name="connsiteY7" fmla="*/ 337681 h 578882"/>
              <a:gd name="connsiteX8" fmla="*/ 3721979 w 3721979"/>
              <a:gd name="connsiteY8" fmla="*/ 337681 h 578882"/>
              <a:gd name="connsiteX9" fmla="*/ 3721979 w 3721979"/>
              <a:gd name="connsiteY9" fmla="*/ 482402 h 578882"/>
              <a:gd name="connsiteX10" fmla="*/ 3721979 w 3721979"/>
              <a:gd name="connsiteY10" fmla="*/ 482400 h 578882"/>
              <a:gd name="connsiteX11" fmla="*/ 3625497 w 3721979"/>
              <a:gd name="connsiteY11" fmla="*/ 578882 h 578882"/>
              <a:gd name="connsiteX12" fmla="*/ 1550825 w 3721979"/>
              <a:gd name="connsiteY12" fmla="*/ 578882 h 578882"/>
              <a:gd name="connsiteX13" fmla="*/ 620330 w 3721979"/>
              <a:gd name="connsiteY13" fmla="*/ 578882 h 578882"/>
              <a:gd name="connsiteX14" fmla="*/ 620330 w 3721979"/>
              <a:gd name="connsiteY14" fmla="*/ 578882 h 578882"/>
              <a:gd name="connsiteX15" fmla="*/ 96482 w 3721979"/>
              <a:gd name="connsiteY15" fmla="*/ 578882 h 578882"/>
              <a:gd name="connsiteX16" fmla="*/ 0 w 3721979"/>
              <a:gd name="connsiteY16" fmla="*/ 482400 h 578882"/>
              <a:gd name="connsiteX17" fmla="*/ 0 w 3721979"/>
              <a:gd name="connsiteY17" fmla="*/ 482402 h 578882"/>
              <a:gd name="connsiteX18" fmla="*/ -499490 w 3721979"/>
              <a:gd name="connsiteY18" fmla="*/ 623276 h 578882"/>
              <a:gd name="connsiteX19" fmla="*/ 0 w 3721979"/>
              <a:gd name="connsiteY19" fmla="*/ 337681 h 578882"/>
              <a:gd name="connsiteX20" fmla="*/ 0 w 3721979"/>
              <a:gd name="connsiteY20" fmla="*/ 96482 h 578882"/>
              <a:gd name="connsiteX0" fmla="*/ 0 w 3721979"/>
              <a:gd name="connsiteY0" fmla="*/ 96482 h 578882"/>
              <a:gd name="connsiteX1" fmla="*/ 96482 w 3721979"/>
              <a:gd name="connsiteY1" fmla="*/ 0 h 578882"/>
              <a:gd name="connsiteX2" fmla="*/ 620330 w 3721979"/>
              <a:gd name="connsiteY2" fmla="*/ 0 h 578882"/>
              <a:gd name="connsiteX3" fmla="*/ 620330 w 3721979"/>
              <a:gd name="connsiteY3" fmla="*/ 0 h 578882"/>
              <a:gd name="connsiteX4" fmla="*/ 1550825 w 3721979"/>
              <a:gd name="connsiteY4" fmla="*/ 0 h 578882"/>
              <a:gd name="connsiteX5" fmla="*/ 3625497 w 3721979"/>
              <a:gd name="connsiteY5" fmla="*/ 0 h 578882"/>
              <a:gd name="connsiteX6" fmla="*/ 3721979 w 3721979"/>
              <a:gd name="connsiteY6" fmla="*/ 96482 h 578882"/>
              <a:gd name="connsiteX7" fmla="*/ 3721979 w 3721979"/>
              <a:gd name="connsiteY7" fmla="*/ 337681 h 578882"/>
              <a:gd name="connsiteX8" fmla="*/ 3721979 w 3721979"/>
              <a:gd name="connsiteY8" fmla="*/ 337681 h 578882"/>
              <a:gd name="connsiteX9" fmla="*/ 3721979 w 3721979"/>
              <a:gd name="connsiteY9" fmla="*/ 482402 h 578882"/>
              <a:gd name="connsiteX10" fmla="*/ 3721979 w 3721979"/>
              <a:gd name="connsiteY10" fmla="*/ 482400 h 578882"/>
              <a:gd name="connsiteX11" fmla="*/ 3625497 w 3721979"/>
              <a:gd name="connsiteY11" fmla="*/ 578882 h 578882"/>
              <a:gd name="connsiteX12" fmla="*/ 1550825 w 3721979"/>
              <a:gd name="connsiteY12" fmla="*/ 578882 h 578882"/>
              <a:gd name="connsiteX13" fmla="*/ 620330 w 3721979"/>
              <a:gd name="connsiteY13" fmla="*/ 578882 h 578882"/>
              <a:gd name="connsiteX14" fmla="*/ 620330 w 3721979"/>
              <a:gd name="connsiteY14" fmla="*/ 578882 h 578882"/>
              <a:gd name="connsiteX15" fmla="*/ 96482 w 3721979"/>
              <a:gd name="connsiteY15" fmla="*/ 578882 h 578882"/>
              <a:gd name="connsiteX16" fmla="*/ 0 w 3721979"/>
              <a:gd name="connsiteY16" fmla="*/ 482400 h 578882"/>
              <a:gd name="connsiteX17" fmla="*/ 0 w 3721979"/>
              <a:gd name="connsiteY17" fmla="*/ 482402 h 578882"/>
              <a:gd name="connsiteX18" fmla="*/ 0 w 3721979"/>
              <a:gd name="connsiteY18" fmla="*/ 337681 h 578882"/>
              <a:gd name="connsiteX19" fmla="*/ 0 w 3721979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21979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620330" y="0"/>
                </a:lnTo>
                <a:lnTo>
                  <a:pt x="620330" y="0"/>
                </a:lnTo>
                <a:lnTo>
                  <a:pt x="1550825" y="0"/>
                </a:lnTo>
                <a:lnTo>
                  <a:pt x="3625497" y="0"/>
                </a:lnTo>
                <a:cubicBezTo>
                  <a:pt x="3678783" y="0"/>
                  <a:pt x="3721979" y="43196"/>
                  <a:pt x="3721979" y="96482"/>
                </a:cubicBezTo>
                <a:lnTo>
                  <a:pt x="3721979" y="337681"/>
                </a:lnTo>
                <a:lnTo>
                  <a:pt x="3721979" y="337681"/>
                </a:lnTo>
                <a:lnTo>
                  <a:pt x="3721979" y="482402"/>
                </a:lnTo>
                <a:lnTo>
                  <a:pt x="3721979" y="482400"/>
                </a:lnTo>
                <a:cubicBezTo>
                  <a:pt x="3721979" y="535686"/>
                  <a:pt x="3678783" y="578882"/>
                  <a:pt x="3625497" y="578882"/>
                </a:cubicBezTo>
                <a:lnTo>
                  <a:pt x="1550825" y="578882"/>
                </a:lnTo>
                <a:lnTo>
                  <a:pt x="620330" y="578882"/>
                </a:lnTo>
                <a:lnTo>
                  <a:pt x="62033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111533" y="5774814"/>
            <a:ext cx="2536446" cy="578882"/>
          </a:xfrm>
          <a:custGeom>
            <a:avLst/>
            <a:gdLst>
              <a:gd name="connsiteX0" fmla="*/ 0 w 1995846"/>
              <a:gd name="connsiteY0" fmla="*/ 96482 h 578882"/>
              <a:gd name="connsiteX1" fmla="*/ 96482 w 1995846"/>
              <a:gd name="connsiteY1" fmla="*/ 0 h 578882"/>
              <a:gd name="connsiteX2" fmla="*/ 332641 w 1995846"/>
              <a:gd name="connsiteY2" fmla="*/ 0 h 578882"/>
              <a:gd name="connsiteX3" fmla="*/ -159927 w 1995846"/>
              <a:gd name="connsiteY3" fmla="*/ -334432 h 578882"/>
              <a:gd name="connsiteX4" fmla="*/ 831603 w 1995846"/>
              <a:gd name="connsiteY4" fmla="*/ 0 h 578882"/>
              <a:gd name="connsiteX5" fmla="*/ 1899364 w 1995846"/>
              <a:gd name="connsiteY5" fmla="*/ 0 h 578882"/>
              <a:gd name="connsiteX6" fmla="*/ 1995846 w 1995846"/>
              <a:gd name="connsiteY6" fmla="*/ 96482 h 578882"/>
              <a:gd name="connsiteX7" fmla="*/ 1995846 w 1995846"/>
              <a:gd name="connsiteY7" fmla="*/ 96480 h 578882"/>
              <a:gd name="connsiteX8" fmla="*/ 1995846 w 1995846"/>
              <a:gd name="connsiteY8" fmla="*/ 96480 h 578882"/>
              <a:gd name="connsiteX9" fmla="*/ 1995846 w 1995846"/>
              <a:gd name="connsiteY9" fmla="*/ 241201 h 578882"/>
              <a:gd name="connsiteX10" fmla="*/ 1995846 w 1995846"/>
              <a:gd name="connsiteY10" fmla="*/ 482400 h 578882"/>
              <a:gd name="connsiteX11" fmla="*/ 1899364 w 1995846"/>
              <a:gd name="connsiteY11" fmla="*/ 578882 h 578882"/>
              <a:gd name="connsiteX12" fmla="*/ 831603 w 1995846"/>
              <a:gd name="connsiteY12" fmla="*/ 578882 h 578882"/>
              <a:gd name="connsiteX13" fmla="*/ 332641 w 1995846"/>
              <a:gd name="connsiteY13" fmla="*/ 578882 h 578882"/>
              <a:gd name="connsiteX14" fmla="*/ 332641 w 1995846"/>
              <a:gd name="connsiteY14" fmla="*/ 578882 h 578882"/>
              <a:gd name="connsiteX15" fmla="*/ 96482 w 1995846"/>
              <a:gd name="connsiteY15" fmla="*/ 578882 h 578882"/>
              <a:gd name="connsiteX16" fmla="*/ 0 w 1995846"/>
              <a:gd name="connsiteY16" fmla="*/ 482400 h 578882"/>
              <a:gd name="connsiteX17" fmla="*/ 0 w 1995846"/>
              <a:gd name="connsiteY17" fmla="*/ 241201 h 578882"/>
              <a:gd name="connsiteX18" fmla="*/ 0 w 1995846"/>
              <a:gd name="connsiteY18" fmla="*/ 96480 h 578882"/>
              <a:gd name="connsiteX19" fmla="*/ 0 w 1995846"/>
              <a:gd name="connsiteY19" fmla="*/ 96480 h 578882"/>
              <a:gd name="connsiteX20" fmla="*/ 0 w 1995846"/>
              <a:gd name="connsiteY20" fmla="*/ 96482 h 578882"/>
              <a:gd name="connsiteX0" fmla="*/ 0 w 1995846"/>
              <a:gd name="connsiteY0" fmla="*/ 96482 h 578882"/>
              <a:gd name="connsiteX1" fmla="*/ 96482 w 1995846"/>
              <a:gd name="connsiteY1" fmla="*/ 0 h 578882"/>
              <a:gd name="connsiteX2" fmla="*/ 332641 w 1995846"/>
              <a:gd name="connsiteY2" fmla="*/ 0 h 578882"/>
              <a:gd name="connsiteX3" fmla="*/ 831603 w 1995846"/>
              <a:gd name="connsiteY3" fmla="*/ 0 h 578882"/>
              <a:gd name="connsiteX4" fmla="*/ 1899364 w 1995846"/>
              <a:gd name="connsiteY4" fmla="*/ 0 h 578882"/>
              <a:gd name="connsiteX5" fmla="*/ 1995846 w 1995846"/>
              <a:gd name="connsiteY5" fmla="*/ 96482 h 578882"/>
              <a:gd name="connsiteX6" fmla="*/ 1995846 w 1995846"/>
              <a:gd name="connsiteY6" fmla="*/ 96480 h 578882"/>
              <a:gd name="connsiteX7" fmla="*/ 1995846 w 1995846"/>
              <a:gd name="connsiteY7" fmla="*/ 96480 h 578882"/>
              <a:gd name="connsiteX8" fmla="*/ 1995846 w 1995846"/>
              <a:gd name="connsiteY8" fmla="*/ 241201 h 578882"/>
              <a:gd name="connsiteX9" fmla="*/ 1995846 w 1995846"/>
              <a:gd name="connsiteY9" fmla="*/ 482400 h 578882"/>
              <a:gd name="connsiteX10" fmla="*/ 1899364 w 1995846"/>
              <a:gd name="connsiteY10" fmla="*/ 578882 h 578882"/>
              <a:gd name="connsiteX11" fmla="*/ 831603 w 1995846"/>
              <a:gd name="connsiteY11" fmla="*/ 578882 h 578882"/>
              <a:gd name="connsiteX12" fmla="*/ 332641 w 1995846"/>
              <a:gd name="connsiteY12" fmla="*/ 578882 h 578882"/>
              <a:gd name="connsiteX13" fmla="*/ 332641 w 1995846"/>
              <a:gd name="connsiteY13" fmla="*/ 578882 h 578882"/>
              <a:gd name="connsiteX14" fmla="*/ 96482 w 1995846"/>
              <a:gd name="connsiteY14" fmla="*/ 578882 h 578882"/>
              <a:gd name="connsiteX15" fmla="*/ 0 w 1995846"/>
              <a:gd name="connsiteY15" fmla="*/ 482400 h 578882"/>
              <a:gd name="connsiteX16" fmla="*/ 0 w 1995846"/>
              <a:gd name="connsiteY16" fmla="*/ 241201 h 578882"/>
              <a:gd name="connsiteX17" fmla="*/ 0 w 1995846"/>
              <a:gd name="connsiteY17" fmla="*/ 96480 h 578882"/>
              <a:gd name="connsiteX18" fmla="*/ 0 w 1995846"/>
              <a:gd name="connsiteY18" fmla="*/ 96480 h 578882"/>
              <a:gd name="connsiteX19" fmla="*/ 0 w 1995846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95846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332641" y="0"/>
                </a:lnTo>
                <a:lnTo>
                  <a:pt x="831603" y="0"/>
                </a:lnTo>
                <a:lnTo>
                  <a:pt x="1899364" y="0"/>
                </a:lnTo>
                <a:cubicBezTo>
                  <a:pt x="1952650" y="0"/>
                  <a:pt x="1995846" y="43196"/>
                  <a:pt x="1995846" y="96482"/>
                </a:cubicBezTo>
                <a:lnTo>
                  <a:pt x="1995846" y="96480"/>
                </a:lnTo>
                <a:lnTo>
                  <a:pt x="1995846" y="96480"/>
                </a:lnTo>
                <a:lnTo>
                  <a:pt x="1995846" y="241201"/>
                </a:lnTo>
                <a:lnTo>
                  <a:pt x="1995846" y="482400"/>
                </a:lnTo>
                <a:cubicBezTo>
                  <a:pt x="1995846" y="535686"/>
                  <a:pt x="1952650" y="578882"/>
                  <a:pt x="1899364" y="578882"/>
                </a:cubicBezTo>
                <a:lnTo>
                  <a:pt x="831603" y="578882"/>
                </a:lnTo>
                <a:lnTo>
                  <a:pt x="332641" y="578882"/>
                </a:lnTo>
                <a:lnTo>
                  <a:pt x="332641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241201"/>
                </a:lnTo>
                <a:lnTo>
                  <a:pt x="0" y="96480"/>
                </a:lnTo>
                <a:lnTo>
                  <a:pt x="0" y="96480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F12E0CE-84D2-486F-BF6A-0C4C8DA48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7ED6CF-AA63-44CD-A399-4651D8BB4606}"/>
              </a:ext>
            </a:extLst>
          </p:cNvPr>
          <p:cNvSpPr/>
          <p:nvPr/>
        </p:nvSpPr>
        <p:spPr bwMode="auto">
          <a:xfrm>
            <a:off x="4046351" y="5026500"/>
            <a:ext cx="855000" cy="450000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4DD5A7-A540-4812-8B32-CC7486DA4F92}"/>
              </a:ext>
            </a:extLst>
          </p:cNvPr>
          <p:cNvSpPr/>
          <p:nvPr/>
        </p:nvSpPr>
        <p:spPr bwMode="auto">
          <a:xfrm>
            <a:off x="4956911" y="5026500"/>
            <a:ext cx="1170000" cy="450000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C3337-12A8-4CA6-B4FC-B17AD9B600F6}"/>
              </a:ext>
            </a:extLst>
          </p:cNvPr>
          <p:cNvSpPr/>
          <p:nvPr/>
        </p:nvSpPr>
        <p:spPr bwMode="auto">
          <a:xfrm>
            <a:off x="6566985" y="5026500"/>
            <a:ext cx="260331" cy="450000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595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560133" grpId="0" animBg="1"/>
      <p:bldP spid="560134" grpId="0" animBg="1"/>
      <p:bldP spid="560135" grpId="0" animBg="1"/>
      <p:bldP spid="2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240094" y="1111695"/>
            <a:ext cx="9795906" cy="5546589"/>
          </a:xfrm>
        </p:spPr>
        <p:txBody>
          <a:bodyPr>
            <a:normAutofit/>
          </a:bodyPr>
          <a:lstStyle/>
          <a:p>
            <a:r>
              <a:rPr lang="bg-BG" dirty="0"/>
              <a:t>Променливите съхраняват </a:t>
            </a:r>
            <a:r>
              <a:rPr lang="bg-BG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буква, текст (низ), дата, цвят, картинка, списък</a:t>
            </a:r>
            <a:r>
              <a:rPr lang="en-US" dirty="0"/>
              <a:t>, …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bg-BG" dirty="0"/>
              <a:t>Типове данни</a:t>
            </a:r>
            <a:r>
              <a:rPr lang="en-US" dirty="0"/>
              <a:t> -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bg-BG" dirty="0"/>
              <a:t> </a:t>
            </a:r>
            <a:r>
              <a:rPr lang="en-US" dirty="0"/>
              <a:t>- </a:t>
            </a:r>
            <a:r>
              <a:rPr lang="bg-BG" dirty="0"/>
              <a:t>цяло число</a:t>
            </a:r>
            <a:r>
              <a:rPr lang="en-US" dirty="0"/>
              <a:t>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 - </a:t>
            </a:r>
            <a:r>
              <a:rPr lang="bg-BG" dirty="0"/>
              <a:t>дробно число</a:t>
            </a:r>
            <a:r>
              <a:rPr lang="en-US" dirty="0"/>
              <a:t>: </a:t>
            </a:r>
            <a:r>
              <a:rPr lang="bg-BG" b="1" dirty="0"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- </a:t>
            </a:r>
            <a:r>
              <a:rPr lang="bg-BG" dirty="0"/>
              <a:t>текст (низ)</a:t>
            </a:r>
            <a:r>
              <a:rPr lang="en-US" dirty="0"/>
              <a:t>: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Car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>
                <a:latin typeface="+mj-lt"/>
                <a:cs typeface="Consolas" pitchFamily="49" charset="0"/>
              </a:rPr>
              <a:t> </a:t>
            </a:r>
            <a:r>
              <a:rPr lang="en-US" dirty="0"/>
              <a:t>-</a:t>
            </a:r>
            <a:r>
              <a:rPr lang="en-US" dirty="0">
                <a:latin typeface="+mj-lt"/>
                <a:cs typeface="Consolas" pitchFamily="49" charset="0"/>
              </a:rPr>
              <a:t> </a:t>
            </a:r>
            <a:r>
              <a:rPr lang="bg-BG" dirty="0">
                <a:latin typeface="+mj-lt"/>
                <a:cs typeface="Consolas" pitchFamily="49" charset="0"/>
              </a:rPr>
              <a:t>символ</a:t>
            </a:r>
            <a:r>
              <a:rPr lang="en-US" dirty="0">
                <a:latin typeface="+mj-lt"/>
                <a:cs typeface="Consolas" pitchFamily="49" charset="0"/>
              </a:rPr>
              <a:t>: </a:t>
            </a:r>
            <a:r>
              <a:rPr lang="en-US" b="1" dirty="0">
                <a:latin typeface="+mj-lt"/>
                <a:cs typeface="Consolas" pitchFamily="49" charset="0"/>
              </a:rPr>
              <a:t>'A',  '#',  '@ ',  ' + ', …</a:t>
            </a:r>
            <a:endParaRPr lang="bg-BG" b="1" dirty="0">
              <a:latin typeface="+mj-lt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207" y="91872"/>
            <a:ext cx="8397308" cy="882654"/>
          </a:xfrm>
        </p:spPr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17502EE-CA37-419D-B330-22D6AC3E3F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2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1"/>
            <a:ext cx="2665008" cy="269091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DC507D8-5074-4F7C-BA8D-87FF534118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конзола</a:t>
            </a:r>
          </a:p>
        </p:txBody>
      </p:sp>
    </p:spTree>
    <p:extLst>
      <p:ext uri="{BB962C8B-B14F-4D97-AF65-F5344CB8AC3E}">
        <p14:creationId xmlns:p14="http://schemas.microsoft.com/office/powerpoint/2010/main" val="44432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43000"/>
            <a:ext cx="9786138" cy="5276048"/>
          </a:xfrm>
        </p:spPr>
        <p:txBody>
          <a:bodyPr/>
          <a:lstStyle/>
          <a:p>
            <a:r>
              <a:rPr lang="bg-BG" sz="3400" dirty="0"/>
              <a:t>Всичко, което </a:t>
            </a:r>
            <a:r>
              <a:rPr lang="bg-BG" sz="3400" b="1" dirty="0">
                <a:solidFill>
                  <a:schemeClr val="bg1"/>
                </a:solidFill>
              </a:rPr>
              <a:t>получаваме</a:t>
            </a:r>
            <a:r>
              <a:rPr lang="bg-BG" sz="3400" dirty="0"/>
              <a:t> от конзолата, идва под</a:t>
            </a:r>
            <a:r>
              <a:rPr lang="en-US" sz="3400" dirty="0"/>
              <a:t> </a:t>
            </a:r>
            <a:r>
              <a:rPr lang="bg-BG" sz="3400" dirty="0"/>
              <a:t>формата на </a:t>
            </a:r>
            <a:r>
              <a:rPr lang="bg-BG" sz="3400" b="1" dirty="0">
                <a:solidFill>
                  <a:schemeClr val="bg1"/>
                </a:solidFill>
              </a:rPr>
              <a:t>текст</a:t>
            </a:r>
          </a:p>
          <a:p>
            <a:r>
              <a:rPr lang="bg-BG" sz="3400" dirty="0"/>
              <a:t>Всичко, което </a:t>
            </a:r>
            <a:r>
              <a:rPr lang="bg-BG" sz="3400" b="1" dirty="0">
                <a:solidFill>
                  <a:schemeClr val="bg1"/>
                </a:solidFill>
              </a:rPr>
              <a:t>печатаме</a:t>
            </a:r>
            <a:r>
              <a:rPr lang="bg-BG" sz="3400" dirty="0"/>
              <a:t> на конзолата, се </a:t>
            </a:r>
            <a:r>
              <a:rPr lang="bg-BG" sz="3400" b="1" dirty="0">
                <a:solidFill>
                  <a:schemeClr val="bg1"/>
                </a:solidFill>
              </a:rPr>
              <a:t>преобразува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в текст</a:t>
            </a:r>
          </a:p>
          <a:p>
            <a:r>
              <a:rPr lang="bg-BG" dirty="0"/>
              <a:t>Команда за четене от конзолата:</a:t>
            </a:r>
            <a:endParaRPr lang="en-US" dirty="0"/>
          </a:p>
          <a:p>
            <a:endParaRPr lang="bg-BG" dirty="0"/>
          </a:p>
          <a:p>
            <a:pPr lvl="1"/>
            <a:r>
              <a:rPr lang="bg-BG" sz="3200" dirty="0"/>
              <a:t>Връща ни текст</a:t>
            </a:r>
            <a:r>
              <a:rPr lang="en-US" sz="3200" dirty="0"/>
              <a:t>a</a:t>
            </a:r>
            <a:r>
              <a:rPr lang="bg-BG" sz="3200" dirty="0"/>
              <a:t>, въведен от потребителя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496000" y="4374000"/>
            <a:ext cx="6781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25215BC-34A6-42FB-A089-00391ACDFF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2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6739C2-0BF3-4003-8FFA-429DEEDF1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000" y="3463295"/>
            <a:ext cx="6765751" cy="1826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21235" y="1931154"/>
            <a:ext cx="5879766" cy="1051908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string name = Console.ReadLine();</a:t>
            </a:r>
            <a:endParaRPr lang="bg-BG" sz="2400" dirty="0"/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Console.WriteLine(name);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Програма, която </a:t>
            </a:r>
            <a:r>
              <a:rPr lang="bg-BG" sz="3600" b="1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име от конзолата и го </a:t>
            </a:r>
            <a:r>
              <a:rPr lang="bg-BG" sz="3600" b="1" dirty="0">
                <a:solidFill>
                  <a:schemeClr val="bg1"/>
                </a:solidFill>
              </a:rPr>
              <a:t>принтира</a:t>
            </a:r>
            <a:r>
              <a:rPr lang="bg-BG" sz="3600" dirty="0"/>
              <a:t>:</a:t>
            </a:r>
            <a:endParaRPr lang="en-US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000" y="3874938"/>
            <a:ext cx="2708585" cy="591031"/>
          </a:xfrm>
          <a:custGeom>
            <a:avLst/>
            <a:gdLst>
              <a:gd name="connsiteX0" fmla="*/ 0 w 3491337"/>
              <a:gd name="connsiteY0" fmla="*/ 173384 h 1040284"/>
              <a:gd name="connsiteX1" fmla="*/ 173384 w 3491337"/>
              <a:gd name="connsiteY1" fmla="*/ 0 h 1040284"/>
              <a:gd name="connsiteX2" fmla="*/ 2036613 w 3491337"/>
              <a:gd name="connsiteY2" fmla="*/ 0 h 1040284"/>
              <a:gd name="connsiteX3" fmla="*/ 2036613 w 3491337"/>
              <a:gd name="connsiteY3" fmla="*/ 0 h 1040284"/>
              <a:gd name="connsiteX4" fmla="*/ 2909448 w 3491337"/>
              <a:gd name="connsiteY4" fmla="*/ 0 h 1040284"/>
              <a:gd name="connsiteX5" fmla="*/ 3317953 w 3491337"/>
              <a:gd name="connsiteY5" fmla="*/ 0 h 1040284"/>
              <a:gd name="connsiteX6" fmla="*/ 3491337 w 3491337"/>
              <a:gd name="connsiteY6" fmla="*/ 173384 h 1040284"/>
              <a:gd name="connsiteX7" fmla="*/ 3491337 w 3491337"/>
              <a:gd name="connsiteY7" fmla="*/ 606832 h 1040284"/>
              <a:gd name="connsiteX8" fmla="*/ 3874825 w 3491337"/>
              <a:gd name="connsiteY8" fmla="*/ 974455 h 1040284"/>
              <a:gd name="connsiteX9" fmla="*/ 3491337 w 3491337"/>
              <a:gd name="connsiteY9" fmla="*/ 866903 h 1040284"/>
              <a:gd name="connsiteX10" fmla="*/ 3491337 w 3491337"/>
              <a:gd name="connsiteY10" fmla="*/ 866900 h 1040284"/>
              <a:gd name="connsiteX11" fmla="*/ 3317953 w 3491337"/>
              <a:gd name="connsiteY11" fmla="*/ 1040284 h 1040284"/>
              <a:gd name="connsiteX12" fmla="*/ 2909448 w 3491337"/>
              <a:gd name="connsiteY12" fmla="*/ 1040284 h 1040284"/>
              <a:gd name="connsiteX13" fmla="*/ 2036613 w 3491337"/>
              <a:gd name="connsiteY13" fmla="*/ 1040284 h 1040284"/>
              <a:gd name="connsiteX14" fmla="*/ 2036613 w 3491337"/>
              <a:gd name="connsiteY14" fmla="*/ 1040284 h 1040284"/>
              <a:gd name="connsiteX15" fmla="*/ 173384 w 3491337"/>
              <a:gd name="connsiteY15" fmla="*/ 1040284 h 1040284"/>
              <a:gd name="connsiteX16" fmla="*/ 0 w 3491337"/>
              <a:gd name="connsiteY16" fmla="*/ 866900 h 1040284"/>
              <a:gd name="connsiteX17" fmla="*/ 0 w 3491337"/>
              <a:gd name="connsiteY17" fmla="*/ 866903 h 1040284"/>
              <a:gd name="connsiteX18" fmla="*/ 0 w 3491337"/>
              <a:gd name="connsiteY18" fmla="*/ 606832 h 1040284"/>
              <a:gd name="connsiteX19" fmla="*/ 0 w 3491337"/>
              <a:gd name="connsiteY19" fmla="*/ 606832 h 1040284"/>
              <a:gd name="connsiteX20" fmla="*/ 0 w 3491337"/>
              <a:gd name="connsiteY20" fmla="*/ 173384 h 1040284"/>
              <a:gd name="connsiteX0" fmla="*/ 0 w 3491337"/>
              <a:gd name="connsiteY0" fmla="*/ 173384 h 1040284"/>
              <a:gd name="connsiteX1" fmla="*/ 173384 w 3491337"/>
              <a:gd name="connsiteY1" fmla="*/ 0 h 1040284"/>
              <a:gd name="connsiteX2" fmla="*/ 2036613 w 3491337"/>
              <a:gd name="connsiteY2" fmla="*/ 0 h 1040284"/>
              <a:gd name="connsiteX3" fmla="*/ 2036613 w 3491337"/>
              <a:gd name="connsiteY3" fmla="*/ 0 h 1040284"/>
              <a:gd name="connsiteX4" fmla="*/ 2909448 w 3491337"/>
              <a:gd name="connsiteY4" fmla="*/ 0 h 1040284"/>
              <a:gd name="connsiteX5" fmla="*/ 3317953 w 3491337"/>
              <a:gd name="connsiteY5" fmla="*/ 0 h 1040284"/>
              <a:gd name="connsiteX6" fmla="*/ 3491337 w 3491337"/>
              <a:gd name="connsiteY6" fmla="*/ 173384 h 1040284"/>
              <a:gd name="connsiteX7" fmla="*/ 3491337 w 3491337"/>
              <a:gd name="connsiteY7" fmla="*/ 606832 h 1040284"/>
              <a:gd name="connsiteX8" fmla="*/ 3491337 w 3491337"/>
              <a:gd name="connsiteY8" fmla="*/ 866903 h 1040284"/>
              <a:gd name="connsiteX9" fmla="*/ 3491337 w 3491337"/>
              <a:gd name="connsiteY9" fmla="*/ 866900 h 1040284"/>
              <a:gd name="connsiteX10" fmla="*/ 3317953 w 3491337"/>
              <a:gd name="connsiteY10" fmla="*/ 1040284 h 1040284"/>
              <a:gd name="connsiteX11" fmla="*/ 2909448 w 3491337"/>
              <a:gd name="connsiteY11" fmla="*/ 1040284 h 1040284"/>
              <a:gd name="connsiteX12" fmla="*/ 2036613 w 3491337"/>
              <a:gd name="connsiteY12" fmla="*/ 1040284 h 1040284"/>
              <a:gd name="connsiteX13" fmla="*/ 2036613 w 3491337"/>
              <a:gd name="connsiteY13" fmla="*/ 1040284 h 1040284"/>
              <a:gd name="connsiteX14" fmla="*/ 173384 w 3491337"/>
              <a:gd name="connsiteY14" fmla="*/ 1040284 h 1040284"/>
              <a:gd name="connsiteX15" fmla="*/ 0 w 3491337"/>
              <a:gd name="connsiteY15" fmla="*/ 866900 h 1040284"/>
              <a:gd name="connsiteX16" fmla="*/ 0 w 3491337"/>
              <a:gd name="connsiteY16" fmla="*/ 866903 h 1040284"/>
              <a:gd name="connsiteX17" fmla="*/ 0 w 3491337"/>
              <a:gd name="connsiteY17" fmla="*/ 606832 h 1040284"/>
              <a:gd name="connsiteX18" fmla="*/ 0 w 3491337"/>
              <a:gd name="connsiteY18" fmla="*/ 606832 h 1040284"/>
              <a:gd name="connsiteX19" fmla="*/ 0 w 3491337"/>
              <a:gd name="connsiteY19" fmla="*/ 173384 h 104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91337" h="1040284">
                <a:moveTo>
                  <a:pt x="0" y="173384"/>
                </a:moveTo>
                <a:cubicBezTo>
                  <a:pt x="0" y="77627"/>
                  <a:pt x="77627" y="0"/>
                  <a:pt x="173384" y="0"/>
                </a:cubicBezTo>
                <a:lnTo>
                  <a:pt x="2036613" y="0"/>
                </a:lnTo>
                <a:lnTo>
                  <a:pt x="2036613" y="0"/>
                </a:lnTo>
                <a:lnTo>
                  <a:pt x="2909448" y="0"/>
                </a:lnTo>
                <a:lnTo>
                  <a:pt x="3317953" y="0"/>
                </a:lnTo>
                <a:cubicBezTo>
                  <a:pt x="3413710" y="0"/>
                  <a:pt x="3491337" y="77627"/>
                  <a:pt x="3491337" y="173384"/>
                </a:cubicBezTo>
                <a:lnTo>
                  <a:pt x="3491337" y="606832"/>
                </a:lnTo>
                <a:lnTo>
                  <a:pt x="3491337" y="866903"/>
                </a:lnTo>
                <a:lnTo>
                  <a:pt x="3491337" y="866900"/>
                </a:lnTo>
                <a:cubicBezTo>
                  <a:pt x="3491337" y="962657"/>
                  <a:pt x="3413710" y="1040284"/>
                  <a:pt x="3317953" y="1040284"/>
                </a:cubicBezTo>
                <a:lnTo>
                  <a:pt x="2909448" y="1040284"/>
                </a:lnTo>
                <a:lnTo>
                  <a:pt x="2036613" y="1040284"/>
                </a:lnTo>
                <a:lnTo>
                  <a:pt x="2036613" y="1040284"/>
                </a:lnTo>
                <a:lnTo>
                  <a:pt x="173384" y="1040284"/>
                </a:lnTo>
                <a:cubicBezTo>
                  <a:pt x="77627" y="1040284"/>
                  <a:pt x="0" y="962657"/>
                  <a:pt x="0" y="866900"/>
                </a:cubicBezTo>
                <a:lnTo>
                  <a:pt x="0" y="866903"/>
                </a:lnTo>
                <a:lnTo>
                  <a:pt x="0" y="606832"/>
                </a:lnTo>
                <a:lnTo>
                  <a:pt x="0" y="606832"/>
                </a:lnTo>
                <a:lnTo>
                  <a:pt x="0" y="17338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вход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BF619DD-DE77-43DD-8A5B-7CAE296FA8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5654" y="4567817"/>
            <a:ext cx="1603384" cy="591031"/>
          </a:xfrm>
          <a:custGeom>
            <a:avLst/>
            <a:gdLst>
              <a:gd name="connsiteX0" fmla="*/ 0 w 3491337"/>
              <a:gd name="connsiteY0" fmla="*/ 173384 h 1040284"/>
              <a:gd name="connsiteX1" fmla="*/ 173384 w 3491337"/>
              <a:gd name="connsiteY1" fmla="*/ 0 h 1040284"/>
              <a:gd name="connsiteX2" fmla="*/ 2036613 w 3491337"/>
              <a:gd name="connsiteY2" fmla="*/ 0 h 1040284"/>
              <a:gd name="connsiteX3" fmla="*/ 2036613 w 3491337"/>
              <a:gd name="connsiteY3" fmla="*/ 0 h 1040284"/>
              <a:gd name="connsiteX4" fmla="*/ 2909448 w 3491337"/>
              <a:gd name="connsiteY4" fmla="*/ 0 h 1040284"/>
              <a:gd name="connsiteX5" fmla="*/ 3317953 w 3491337"/>
              <a:gd name="connsiteY5" fmla="*/ 0 h 1040284"/>
              <a:gd name="connsiteX6" fmla="*/ 3491337 w 3491337"/>
              <a:gd name="connsiteY6" fmla="*/ 173384 h 1040284"/>
              <a:gd name="connsiteX7" fmla="*/ 3491337 w 3491337"/>
              <a:gd name="connsiteY7" fmla="*/ 606832 h 1040284"/>
              <a:gd name="connsiteX8" fmla="*/ 3874825 w 3491337"/>
              <a:gd name="connsiteY8" fmla="*/ 974455 h 1040284"/>
              <a:gd name="connsiteX9" fmla="*/ 3491337 w 3491337"/>
              <a:gd name="connsiteY9" fmla="*/ 866903 h 1040284"/>
              <a:gd name="connsiteX10" fmla="*/ 3491337 w 3491337"/>
              <a:gd name="connsiteY10" fmla="*/ 866900 h 1040284"/>
              <a:gd name="connsiteX11" fmla="*/ 3317953 w 3491337"/>
              <a:gd name="connsiteY11" fmla="*/ 1040284 h 1040284"/>
              <a:gd name="connsiteX12" fmla="*/ 2909448 w 3491337"/>
              <a:gd name="connsiteY12" fmla="*/ 1040284 h 1040284"/>
              <a:gd name="connsiteX13" fmla="*/ 2036613 w 3491337"/>
              <a:gd name="connsiteY13" fmla="*/ 1040284 h 1040284"/>
              <a:gd name="connsiteX14" fmla="*/ 2036613 w 3491337"/>
              <a:gd name="connsiteY14" fmla="*/ 1040284 h 1040284"/>
              <a:gd name="connsiteX15" fmla="*/ 173384 w 3491337"/>
              <a:gd name="connsiteY15" fmla="*/ 1040284 h 1040284"/>
              <a:gd name="connsiteX16" fmla="*/ 0 w 3491337"/>
              <a:gd name="connsiteY16" fmla="*/ 866900 h 1040284"/>
              <a:gd name="connsiteX17" fmla="*/ 0 w 3491337"/>
              <a:gd name="connsiteY17" fmla="*/ 866903 h 1040284"/>
              <a:gd name="connsiteX18" fmla="*/ 0 w 3491337"/>
              <a:gd name="connsiteY18" fmla="*/ 606832 h 1040284"/>
              <a:gd name="connsiteX19" fmla="*/ 0 w 3491337"/>
              <a:gd name="connsiteY19" fmla="*/ 606832 h 1040284"/>
              <a:gd name="connsiteX20" fmla="*/ 0 w 3491337"/>
              <a:gd name="connsiteY20" fmla="*/ 173384 h 1040284"/>
              <a:gd name="connsiteX0" fmla="*/ 0 w 3491337"/>
              <a:gd name="connsiteY0" fmla="*/ 173384 h 1040284"/>
              <a:gd name="connsiteX1" fmla="*/ 173384 w 3491337"/>
              <a:gd name="connsiteY1" fmla="*/ 0 h 1040284"/>
              <a:gd name="connsiteX2" fmla="*/ 2036613 w 3491337"/>
              <a:gd name="connsiteY2" fmla="*/ 0 h 1040284"/>
              <a:gd name="connsiteX3" fmla="*/ 2036613 w 3491337"/>
              <a:gd name="connsiteY3" fmla="*/ 0 h 1040284"/>
              <a:gd name="connsiteX4" fmla="*/ 2909448 w 3491337"/>
              <a:gd name="connsiteY4" fmla="*/ 0 h 1040284"/>
              <a:gd name="connsiteX5" fmla="*/ 3317953 w 3491337"/>
              <a:gd name="connsiteY5" fmla="*/ 0 h 1040284"/>
              <a:gd name="connsiteX6" fmla="*/ 3491337 w 3491337"/>
              <a:gd name="connsiteY6" fmla="*/ 173384 h 1040284"/>
              <a:gd name="connsiteX7" fmla="*/ 3491337 w 3491337"/>
              <a:gd name="connsiteY7" fmla="*/ 606832 h 1040284"/>
              <a:gd name="connsiteX8" fmla="*/ 3491337 w 3491337"/>
              <a:gd name="connsiteY8" fmla="*/ 866903 h 1040284"/>
              <a:gd name="connsiteX9" fmla="*/ 3491337 w 3491337"/>
              <a:gd name="connsiteY9" fmla="*/ 866900 h 1040284"/>
              <a:gd name="connsiteX10" fmla="*/ 3317953 w 3491337"/>
              <a:gd name="connsiteY10" fmla="*/ 1040284 h 1040284"/>
              <a:gd name="connsiteX11" fmla="*/ 2909448 w 3491337"/>
              <a:gd name="connsiteY11" fmla="*/ 1040284 h 1040284"/>
              <a:gd name="connsiteX12" fmla="*/ 2036613 w 3491337"/>
              <a:gd name="connsiteY12" fmla="*/ 1040284 h 1040284"/>
              <a:gd name="connsiteX13" fmla="*/ 2036613 w 3491337"/>
              <a:gd name="connsiteY13" fmla="*/ 1040284 h 1040284"/>
              <a:gd name="connsiteX14" fmla="*/ 173384 w 3491337"/>
              <a:gd name="connsiteY14" fmla="*/ 1040284 h 1040284"/>
              <a:gd name="connsiteX15" fmla="*/ 0 w 3491337"/>
              <a:gd name="connsiteY15" fmla="*/ 866900 h 1040284"/>
              <a:gd name="connsiteX16" fmla="*/ 0 w 3491337"/>
              <a:gd name="connsiteY16" fmla="*/ 866903 h 1040284"/>
              <a:gd name="connsiteX17" fmla="*/ 0 w 3491337"/>
              <a:gd name="connsiteY17" fmla="*/ 606832 h 1040284"/>
              <a:gd name="connsiteX18" fmla="*/ 0 w 3491337"/>
              <a:gd name="connsiteY18" fmla="*/ 606832 h 1040284"/>
              <a:gd name="connsiteX19" fmla="*/ 0 w 3491337"/>
              <a:gd name="connsiteY19" fmla="*/ 173384 h 104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91337" h="1040284">
                <a:moveTo>
                  <a:pt x="0" y="173384"/>
                </a:moveTo>
                <a:cubicBezTo>
                  <a:pt x="0" y="77627"/>
                  <a:pt x="77627" y="0"/>
                  <a:pt x="173384" y="0"/>
                </a:cubicBezTo>
                <a:lnTo>
                  <a:pt x="2036613" y="0"/>
                </a:lnTo>
                <a:lnTo>
                  <a:pt x="2036613" y="0"/>
                </a:lnTo>
                <a:lnTo>
                  <a:pt x="2909448" y="0"/>
                </a:lnTo>
                <a:lnTo>
                  <a:pt x="3317953" y="0"/>
                </a:lnTo>
                <a:cubicBezTo>
                  <a:pt x="3413710" y="0"/>
                  <a:pt x="3491337" y="77627"/>
                  <a:pt x="3491337" y="173384"/>
                </a:cubicBezTo>
                <a:lnTo>
                  <a:pt x="3491337" y="606832"/>
                </a:lnTo>
                <a:lnTo>
                  <a:pt x="3491337" y="866903"/>
                </a:lnTo>
                <a:lnTo>
                  <a:pt x="3491337" y="866900"/>
                </a:lnTo>
                <a:cubicBezTo>
                  <a:pt x="3491337" y="962657"/>
                  <a:pt x="3413710" y="1040284"/>
                  <a:pt x="3317953" y="1040284"/>
                </a:cubicBezTo>
                <a:lnTo>
                  <a:pt x="2909448" y="1040284"/>
                </a:lnTo>
                <a:lnTo>
                  <a:pt x="2036613" y="1040284"/>
                </a:lnTo>
                <a:lnTo>
                  <a:pt x="2036613" y="1040284"/>
                </a:lnTo>
                <a:lnTo>
                  <a:pt x="173384" y="1040284"/>
                </a:lnTo>
                <a:cubicBezTo>
                  <a:pt x="77627" y="1040284"/>
                  <a:pt x="0" y="962657"/>
                  <a:pt x="0" y="866900"/>
                </a:cubicBezTo>
                <a:lnTo>
                  <a:pt x="0" y="866903"/>
                </a:lnTo>
                <a:lnTo>
                  <a:pt x="0" y="606832"/>
                </a:lnTo>
                <a:lnTo>
                  <a:pt x="0" y="606832"/>
                </a:lnTo>
                <a:lnTo>
                  <a:pt x="0" y="17338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Изход</a:t>
            </a:r>
          </a:p>
        </p:txBody>
      </p:sp>
    </p:spTree>
    <p:extLst>
      <p:ext uri="{BB962C8B-B14F-4D97-AF65-F5344CB8AC3E}">
        <p14:creationId xmlns:p14="http://schemas.microsoft.com/office/powerpoint/2010/main" val="5111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8801" y="1138314"/>
            <a:ext cx="10033549" cy="4675686"/>
          </a:xfrm>
        </p:spPr>
        <p:txBody>
          <a:bodyPr>
            <a:normAutofit/>
          </a:bodyPr>
          <a:lstStyle/>
          <a:p>
            <a:r>
              <a:rPr lang="bg-BG" sz="3600" dirty="0"/>
              <a:t>Четене на цяло число:</a:t>
            </a:r>
            <a:endParaRPr lang="en-US" sz="3600" dirty="0"/>
          </a:p>
          <a:p>
            <a:pPr marL="0" indent="0">
              <a:spcBef>
                <a:spcPts val="1200"/>
              </a:spcBef>
              <a:buNone/>
            </a:pPr>
            <a:endParaRPr lang="bg-BG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пресмятане на лице на квадрат със страна </a:t>
            </a:r>
            <a:r>
              <a:rPr lang="bg-BG" sz="3600" b="1" dirty="0"/>
              <a:t>а</a:t>
            </a:r>
            <a:r>
              <a:rPr lang="bg-BG" sz="3600" dirty="0"/>
              <a:t>:</a:t>
            </a:r>
            <a:endParaRPr lang="en-US" sz="3600" b="1" dirty="0"/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000" y="3998704"/>
            <a:ext cx="8107103" cy="14711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* 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16000" y="1719000"/>
            <a:ext cx="688790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input =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4C86F51F-C130-47C4-B75A-3DCFAEBE6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000" y="4583609"/>
            <a:ext cx="4040700" cy="965716"/>
          </a:xfrm>
          <a:custGeom>
            <a:avLst/>
            <a:gdLst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-411395 w 3581400"/>
              <a:gd name="connsiteY18" fmla="*/ -23013 h 965716"/>
              <a:gd name="connsiteX19" fmla="*/ 0 w 3581400"/>
              <a:gd name="connsiteY19" fmla="*/ 160953 h 965716"/>
              <a:gd name="connsiteX20" fmla="*/ 0 w 3581400"/>
              <a:gd name="connsiteY20" fmla="*/ 160956 h 965716"/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0 w 3581400"/>
              <a:gd name="connsiteY18" fmla="*/ 160953 h 965716"/>
              <a:gd name="connsiteX19" fmla="*/ 0 w 3581400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81400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596900" y="0"/>
                </a:lnTo>
                <a:lnTo>
                  <a:pt x="596900" y="0"/>
                </a:lnTo>
                <a:lnTo>
                  <a:pt x="1492250" y="0"/>
                </a:lnTo>
                <a:lnTo>
                  <a:pt x="3420444" y="0"/>
                </a:lnTo>
                <a:cubicBezTo>
                  <a:pt x="3509338" y="0"/>
                  <a:pt x="3581400" y="72062"/>
                  <a:pt x="3581400" y="160956"/>
                </a:cubicBezTo>
                <a:lnTo>
                  <a:pt x="3581400" y="160953"/>
                </a:lnTo>
                <a:lnTo>
                  <a:pt x="3581400" y="160953"/>
                </a:lnTo>
                <a:lnTo>
                  <a:pt x="3581400" y="402382"/>
                </a:lnTo>
                <a:lnTo>
                  <a:pt x="3581400" y="804760"/>
                </a:lnTo>
                <a:cubicBezTo>
                  <a:pt x="3581400" y="893654"/>
                  <a:pt x="3509338" y="965716"/>
                  <a:pt x="3420444" y="965716"/>
                </a:cubicBezTo>
                <a:lnTo>
                  <a:pt x="1492250" y="965716"/>
                </a:lnTo>
                <a:lnTo>
                  <a:pt x="596900" y="965716"/>
                </a:lnTo>
                <a:lnTo>
                  <a:pt x="596900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цяло число на един ред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76CECB4-D461-4E11-8139-FD9B357CDA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8801" y="1138314"/>
            <a:ext cx="10033549" cy="4675686"/>
          </a:xfrm>
        </p:spPr>
        <p:txBody>
          <a:bodyPr>
            <a:normAutofit/>
          </a:bodyPr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  <a:endParaRPr lang="en-US" sz="3600" dirty="0"/>
          </a:p>
          <a:p>
            <a:pPr marL="0" indent="0">
              <a:spcBef>
                <a:spcPts val="1200"/>
              </a:spcBef>
              <a:buNone/>
            </a:pPr>
            <a:endParaRPr lang="bg-BG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конвертиране от инчове в сантиметри</a:t>
            </a:r>
            <a:endParaRPr lang="en-US" sz="3600" b="1" dirty="0"/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76CECB4-D461-4E11-8139-FD9B357CDA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001000" y="1794937"/>
            <a:ext cx="6840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001000" y="3405666"/>
            <a:ext cx="986135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inches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045F0CA5-A614-438D-96E3-A080FCE05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947" y="4565510"/>
            <a:ext cx="3312083" cy="1154175"/>
          </a:xfrm>
          <a:custGeom>
            <a:avLst/>
            <a:gdLst>
              <a:gd name="connsiteX0" fmla="*/ 0 w 3470004"/>
              <a:gd name="connsiteY0" fmla="*/ 160956 h 965716"/>
              <a:gd name="connsiteX1" fmla="*/ 160956 w 3470004"/>
              <a:gd name="connsiteY1" fmla="*/ 0 h 965716"/>
              <a:gd name="connsiteX2" fmla="*/ 2024169 w 3470004"/>
              <a:gd name="connsiteY2" fmla="*/ 0 h 965716"/>
              <a:gd name="connsiteX3" fmla="*/ 1787781 w 3470004"/>
              <a:gd name="connsiteY3" fmla="*/ -507706 h 965716"/>
              <a:gd name="connsiteX4" fmla="*/ 2891670 w 3470004"/>
              <a:gd name="connsiteY4" fmla="*/ 0 h 965716"/>
              <a:gd name="connsiteX5" fmla="*/ 3309048 w 3470004"/>
              <a:gd name="connsiteY5" fmla="*/ 0 h 965716"/>
              <a:gd name="connsiteX6" fmla="*/ 3470004 w 3470004"/>
              <a:gd name="connsiteY6" fmla="*/ 160956 h 965716"/>
              <a:gd name="connsiteX7" fmla="*/ 3470004 w 3470004"/>
              <a:gd name="connsiteY7" fmla="*/ 160953 h 965716"/>
              <a:gd name="connsiteX8" fmla="*/ 3470004 w 3470004"/>
              <a:gd name="connsiteY8" fmla="*/ 160953 h 965716"/>
              <a:gd name="connsiteX9" fmla="*/ 3470004 w 3470004"/>
              <a:gd name="connsiteY9" fmla="*/ 402382 h 965716"/>
              <a:gd name="connsiteX10" fmla="*/ 3470004 w 3470004"/>
              <a:gd name="connsiteY10" fmla="*/ 804760 h 965716"/>
              <a:gd name="connsiteX11" fmla="*/ 3309048 w 3470004"/>
              <a:gd name="connsiteY11" fmla="*/ 965716 h 965716"/>
              <a:gd name="connsiteX12" fmla="*/ 2891670 w 3470004"/>
              <a:gd name="connsiteY12" fmla="*/ 965716 h 965716"/>
              <a:gd name="connsiteX13" fmla="*/ 2024169 w 3470004"/>
              <a:gd name="connsiteY13" fmla="*/ 965716 h 965716"/>
              <a:gd name="connsiteX14" fmla="*/ 2024169 w 3470004"/>
              <a:gd name="connsiteY14" fmla="*/ 965716 h 965716"/>
              <a:gd name="connsiteX15" fmla="*/ 160956 w 3470004"/>
              <a:gd name="connsiteY15" fmla="*/ 965716 h 965716"/>
              <a:gd name="connsiteX16" fmla="*/ 0 w 3470004"/>
              <a:gd name="connsiteY16" fmla="*/ 804760 h 965716"/>
              <a:gd name="connsiteX17" fmla="*/ 0 w 3470004"/>
              <a:gd name="connsiteY17" fmla="*/ 402382 h 965716"/>
              <a:gd name="connsiteX18" fmla="*/ 0 w 3470004"/>
              <a:gd name="connsiteY18" fmla="*/ 160953 h 965716"/>
              <a:gd name="connsiteX19" fmla="*/ 0 w 3470004"/>
              <a:gd name="connsiteY19" fmla="*/ 160953 h 965716"/>
              <a:gd name="connsiteX20" fmla="*/ 0 w 3470004"/>
              <a:gd name="connsiteY20" fmla="*/ 160956 h 965716"/>
              <a:gd name="connsiteX0" fmla="*/ 0 w 3470004"/>
              <a:gd name="connsiteY0" fmla="*/ 160956 h 965716"/>
              <a:gd name="connsiteX1" fmla="*/ 160956 w 3470004"/>
              <a:gd name="connsiteY1" fmla="*/ 0 h 965716"/>
              <a:gd name="connsiteX2" fmla="*/ 2024169 w 3470004"/>
              <a:gd name="connsiteY2" fmla="*/ 0 h 965716"/>
              <a:gd name="connsiteX3" fmla="*/ 2891670 w 3470004"/>
              <a:gd name="connsiteY3" fmla="*/ 0 h 965716"/>
              <a:gd name="connsiteX4" fmla="*/ 3309048 w 3470004"/>
              <a:gd name="connsiteY4" fmla="*/ 0 h 965716"/>
              <a:gd name="connsiteX5" fmla="*/ 3470004 w 3470004"/>
              <a:gd name="connsiteY5" fmla="*/ 160956 h 965716"/>
              <a:gd name="connsiteX6" fmla="*/ 3470004 w 3470004"/>
              <a:gd name="connsiteY6" fmla="*/ 160953 h 965716"/>
              <a:gd name="connsiteX7" fmla="*/ 3470004 w 3470004"/>
              <a:gd name="connsiteY7" fmla="*/ 160953 h 965716"/>
              <a:gd name="connsiteX8" fmla="*/ 3470004 w 3470004"/>
              <a:gd name="connsiteY8" fmla="*/ 402382 h 965716"/>
              <a:gd name="connsiteX9" fmla="*/ 3470004 w 3470004"/>
              <a:gd name="connsiteY9" fmla="*/ 804760 h 965716"/>
              <a:gd name="connsiteX10" fmla="*/ 3309048 w 3470004"/>
              <a:gd name="connsiteY10" fmla="*/ 965716 h 965716"/>
              <a:gd name="connsiteX11" fmla="*/ 2891670 w 3470004"/>
              <a:gd name="connsiteY11" fmla="*/ 965716 h 965716"/>
              <a:gd name="connsiteX12" fmla="*/ 2024169 w 3470004"/>
              <a:gd name="connsiteY12" fmla="*/ 965716 h 965716"/>
              <a:gd name="connsiteX13" fmla="*/ 2024169 w 3470004"/>
              <a:gd name="connsiteY13" fmla="*/ 965716 h 965716"/>
              <a:gd name="connsiteX14" fmla="*/ 160956 w 3470004"/>
              <a:gd name="connsiteY14" fmla="*/ 965716 h 965716"/>
              <a:gd name="connsiteX15" fmla="*/ 0 w 3470004"/>
              <a:gd name="connsiteY15" fmla="*/ 804760 h 965716"/>
              <a:gd name="connsiteX16" fmla="*/ 0 w 3470004"/>
              <a:gd name="connsiteY16" fmla="*/ 402382 h 965716"/>
              <a:gd name="connsiteX17" fmla="*/ 0 w 3470004"/>
              <a:gd name="connsiteY17" fmla="*/ 160953 h 965716"/>
              <a:gd name="connsiteX18" fmla="*/ 0 w 3470004"/>
              <a:gd name="connsiteY18" fmla="*/ 160953 h 965716"/>
              <a:gd name="connsiteX19" fmla="*/ 0 w 3470004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70004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2024169" y="0"/>
                </a:lnTo>
                <a:lnTo>
                  <a:pt x="2891670" y="0"/>
                </a:lnTo>
                <a:lnTo>
                  <a:pt x="3309048" y="0"/>
                </a:lnTo>
                <a:cubicBezTo>
                  <a:pt x="3397942" y="0"/>
                  <a:pt x="3470004" y="72062"/>
                  <a:pt x="3470004" y="160956"/>
                </a:cubicBezTo>
                <a:lnTo>
                  <a:pt x="3470004" y="160953"/>
                </a:lnTo>
                <a:lnTo>
                  <a:pt x="3470004" y="160953"/>
                </a:lnTo>
                <a:lnTo>
                  <a:pt x="3470004" y="402382"/>
                </a:lnTo>
                <a:lnTo>
                  <a:pt x="3470004" y="804760"/>
                </a:lnTo>
                <a:cubicBezTo>
                  <a:pt x="3470004" y="893654"/>
                  <a:pt x="3397942" y="965716"/>
                  <a:pt x="3309048" y="965716"/>
                </a:cubicBezTo>
                <a:lnTo>
                  <a:pt x="2891670" y="965716"/>
                </a:lnTo>
                <a:lnTo>
                  <a:pt x="2024169" y="965716"/>
                </a:lnTo>
                <a:lnTo>
                  <a:pt x="2024169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дробно число на един ред</a:t>
            </a:r>
          </a:p>
        </p:txBody>
      </p:sp>
    </p:spTree>
    <p:extLst>
      <p:ext uri="{BB962C8B-B14F-4D97-AF65-F5344CB8AC3E}">
        <p14:creationId xmlns:p14="http://schemas.microsoft.com/office/powerpoint/2010/main" val="345649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B9EF66A-E0FF-4294-AB8F-BA869C07C8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dirty="0"/>
              <a:t>Работа с числа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2554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sz="3400" dirty="0"/>
              <a:t>Събиране на числа</a:t>
            </a:r>
            <a:r>
              <a:rPr lang="en-US" sz="3400" dirty="0"/>
              <a:t> (</a:t>
            </a:r>
            <a:r>
              <a:rPr lang="bg-BG" sz="3400" b="1" dirty="0">
                <a:solidFill>
                  <a:schemeClr val="bg1"/>
                </a:solidFill>
              </a:rPr>
              <a:t>оператор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+</a:t>
            </a:r>
            <a:r>
              <a:rPr lang="en-US" sz="3400" dirty="0"/>
              <a:t>)</a:t>
            </a:r>
            <a:r>
              <a:rPr lang="bg-BG" sz="3400" dirty="0"/>
              <a:t>:</a:t>
            </a:r>
          </a:p>
          <a:p>
            <a:pPr lvl="1">
              <a:spcBef>
                <a:spcPts val="1200"/>
              </a:spcBef>
            </a:pPr>
            <a:endParaRPr lang="en-US" sz="3400" dirty="0"/>
          </a:p>
          <a:p>
            <a:pPr lvl="1">
              <a:spcBef>
                <a:spcPts val="1200"/>
              </a:spcBef>
            </a:pPr>
            <a:endParaRPr lang="en-US" sz="3400" dirty="0"/>
          </a:p>
          <a:p>
            <a:pPr>
              <a:spcBef>
                <a:spcPts val="2400"/>
              </a:spcBef>
            </a:pPr>
            <a:r>
              <a:rPr lang="bg-BG" sz="3400" dirty="0"/>
              <a:t>Изваждане на числа</a:t>
            </a:r>
            <a:r>
              <a:rPr lang="en-US" sz="3400" dirty="0"/>
              <a:t> (</a:t>
            </a:r>
            <a:r>
              <a:rPr lang="bg-BG" sz="3400" b="1" dirty="0">
                <a:solidFill>
                  <a:schemeClr val="bg1"/>
                </a:solidFill>
              </a:rPr>
              <a:t>оператор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-</a:t>
            </a:r>
            <a:r>
              <a:rPr lang="en-US" sz="3400" b="1" dirty="0"/>
              <a:t>)</a:t>
            </a:r>
            <a:r>
              <a:rPr lang="bg-BG" sz="3400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000" y="1834315"/>
            <a:ext cx="4972799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30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6000" y="4294185"/>
            <a:ext cx="8280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 a - b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06001" y="2757645"/>
            <a:ext cx="1282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bg-BG" sz="3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3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en-US" sz="30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460986" y="957950"/>
            <a:ext cx="3160152" cy="3160152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147A7AA3-F250-49B3-9452-501089B233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0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3565" y="1841658"/>
            <a:ext cx="6009207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30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3565" y="4187047"/>
            <a:ext cx="9495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30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30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30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error = a / 0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30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906000" y="2770780"/>
            <a:ext cx="1310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anose="020B0609020204030204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anose="020B0609020204030204" pitchFamily="49" charset="0"/>
              </a:rPr>
              <a:t>35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906000" y="5139000"/>
            <a:ext cx="488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800" i="0" noProof="1">
                <a:solidFill>
                  <a:schemeClr val="accent2"/>
                </a:solidFill>
              </a:rPr>
              <a:t>// </a:t>
            </a:r>
            <a:r>
              <a:rPr lang="bg-BG" sz="2800" i="0" noProof="1">
                <a:solidFill>
                  <a:schemeClr val="accent2"/>
                </a:solidFill>
              </a:rPr>
              <a:t>6.25 </a:t>
            </a:r>
            <a:r>
              <a:rPr lang="en-US" sz="2800" i="0" noProof="1">
                <a:solidFill>
                  <a:schemeClr val="accent2"/>
                </a:solidFill>
              </a:rPr>
              <a:t>-</a:t>
            </a:r>
            <a:r>
              <a:rPr lang="bg-BG" sz="2800" i="0" noProof="1">
                <a:solidFill>
                  <a:schemeClr val="accent2"/>
                </a:solidFill>
              </a:rPr>
              <a:t>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861000" y="5611773"/>
            <a:ext cx="488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800" i="0" noProof="1">
                <a:solidFill>
                  <a:schemeClr val="accent2"/>
                </a:solidFill>
              </a:rPr>
              <a:t>// </a:t>
            </a:r>
            <a:r>
              <a:rPr lang="bg-BG" sz="2800" i="0" noProof="1">
                <a:solidFill>
                  <a:schemeClr val="accent2"/>
                </a:solidFill>
              </a:rPr>
              <a:t>Грешка: деление на 0</a:t>
            </a:r>
            <a:endParaRPr lang="en-US" sz="2800" i="0" noProof="1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591974" y="4638694"/>
            <a:ext cx="6262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 -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 дробната част се отрязва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6878996-86D6-4059-9ECB-B0DF67093F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7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6C75-7C8C-429C-9870-849EA9BE3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програмиране?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59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</a:t>
            </a:r>
            <a:r>
              <a:rPr lang="bg-BG" b="1" dirty="0">
                <a:solidFill>
                  <a:schemeClr val="bg1"/>
                </a:solidFill>
              </a:rPr>
              <a:t>цяло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</a:t>
            </a:r>
            <a:r>
              <a:rPr lang="bg-BG" b="1" dirty="0">
                <a:solidFill>
                  <a:schemeClr val="bg1"/>
                </a:solidFill>
              </a:rPr>
              <a:t>дробно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1819173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653" y="41940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083725" y="2260701"/>
            <a:ext cx="5086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Целочислен резултат: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501000" y="4670095"/>
            <a:ext cx="46854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Infinity</a:t>
            </a:r>
            <a:endParaRPr lang="bg-BG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NaN</a:t>
            </a:r>
            <a:endParaRPr lang="en-US" sz="2800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AFD549E-805D-47C5-8999-4F6EC25639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646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15598" cy="5528766"/>
          </a:xfrm>
        </p:spPr>
        <p:txBody>
          <a:bodyPr/>
          <a:lstStyle/>
          <a:p>
            <a:r>
              <a:rPr lang="bg-BG" dirty="0"/>
              <a:t>Модул</a:t>
            </a:r>
            <a:r>
              <a:rPr lang="en-US" dirty="0"/>
              <a:t>/</a:t>
            </a:r>
            <a:r>
              <a:rPr lang="bg-BG" dirty="0"/>
              <a:t>остатък от целочислено 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85225" y="2592392"/>
            <a:ext cx="5805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int a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2;</a:t>
            </a:r>
            <a:endParaRPr lang="nn-NO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b;</a:t>
            </a:r>
            <a:r>
              <a:rPr lang="en-US" sz="32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3200" y="4632866"/>
            <a:ext cx="106477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0;</a:t>
            </a:r>
            <a:endParaRPr lang="nn-NO" sz="32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3596" y="3592961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200" noProof="1">
                <a:solidFill>
                  <a:schemeClr val="accent2"/>
                </a:solidFill>
              </a:rPr>
              <a:t>// </a:t>
            </a:r>
            <a:r>
              <a:rPr lang="en-GB" sz="3200" noProof="1">
                <a:solidFill>
                  <a:schemeClr val="accent2"/>
                </a:solidFill>
              </a:rPr>
              <a:t>1</a:t>
            </a:r>
            <a:endParaRPr lang="nn-NO" sz="3200" noProof="1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3596" y="4640514"/>
            <a:ext cx="6007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 </a:t>
            </a:r>
            <a:r>
              <a:rPr lang="bg-BG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-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bg-BG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числото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3</a:t>
            </a:r>
            <a:r>
              <a:rPr lang="bg-BG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е нечетно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endParaRPr lang="en-US" sz="3200" b="1" dirty="0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3595" y="5194084"/>
            <a:ext cx="6007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200" noProof="1">
                <a:solidFill>
                  <a:schemeClr val="accent2"/>
                </a:solidFill>
              </a:rPr>
              <a:t>// </a:t>
            </a:r>
            <a:r>
              <a:rPr lang="bg-BG" sz="3200" noProof="1">
                <a:solidFill>
                  <a:schemeClr val="accent2"/>
                </a:solidFill>
              </a:rPr>
              <a:t>0 - числото</a:t>
            </a:r>
            <a:r>
              <a:rPr lang="en-US" sz="3200" noProof="1">
                <a:solidFill>
                  <a:schemeClr val="accent2"/>
                </a:solidFill>
              </a:rPr>
              <a:t> 4</a:t>
            </a:r>
            <a:r>
              <a:rPr lang="bg-BG" sz="3200" noProof="1">
                <a:solidFill>
                  <a:schemeClr val="accent2"/>
                </a:solidFill>
              </a:rPr>
              <a:t> е четно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3593" y="5674137"/>
            <a:ext cx="6007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200" noProof="1">
                <a:solidFill>
                  <a:schemeClr val="accent2"/>
                </a:solidFill>
              </a:rPr>
              <a:t>// </a:t>
            </a:r>
            <a:r>
              <a:rPr lang="bg-BG" sz="3200" noProof="1">
                <a:solidFill>
                  <a:schemeClr val="accent2"/>
                </a:solidFill>
              </a:rPr>
              <a:t>Грешка: деление на 0</a:t>
            </a:r>
            <a:endParaRPr lang="nn-NO" sz="3200" noProof="1">
              <a:solidFill>
                <a:schemeClr val="accent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648" y="1914303"/>
            <a:ext cx="4477268" cy="2494562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58A2D5B8-F9DC-483F-B6B7-76002C10D8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99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DDA3875-C1F2-461C-9AD5-2D259372A58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Печатане на конзолата</a:t>
            </a:r>
          </a:p>
        </p:txBody>
      </p:sp>
    </p:spTree>
    <p:extLst>
      <p:ext uri="{BB962C8B-B14F-4D97-AF65-F5344CB8AC3E}">
        <p14:creationId xmlns:p14="http://schemas.microsoft.com/office/powerpoint/2010/main" val="21467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2077" y="1906762"/>
            <a:ext cx="10808923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Console.WriteLine(str);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2077" y="4531270"/>
            <a:ext cx="10268924" cy="181588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Console.WriteLine(sum); 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5781001" y="3647478"/>
            <a:ext cx="4601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5781001" y="5747943"/>
            <a:ext cx="495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6826CBD7-5340-47B4-A8E4-3DC344365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7877" y="4153531"/>
            <a:ext cx="4114799" cy="954847"/>
          </a:xfrm>
          <a:custGeom>
            <a:avLst/>
            <a:gdLst>
              <a:gd name="connsiteX0" fmla="*/ 0 w 4114799"/>
              <a:gd name="connsiteY0" fmla="*/ 159144 h 954847"/>
              <a:gd name="connsiteX1" fmla="*/ 159144 w 4114799"/>
              <a:gd name="connsiteY1" fmla="*/ 0 h 954847"/>
              <a:gd name="connsiteX2" fmla="*/ 685800 w 4114799"/>
              <a:gd name="connsiteY2" fmla="*/ 0 h 954847"/>
              <a:gd name="connsiteX3" fmla="*/ 1442237 w 4114799"/>
              <a:gd name="connsiteY3" fmla="*/ -1062621 h 954847"/>
              <a:gd name="connsiteX4" fmla="*/ 1714500 w 4114799"/>
              <a:gd name="connsiteY4" fmla="*/ 0 h 954847"/>
              <a:gd name="connsiteX5" fmla="*/ 3955655 w 4114799"/>
              <a:gd name="connsiteY5" fmla="*/ 0 h 954847"/>
              <a:gd name="connsiteX6" fmla="*/ 4114799 w 4114799"/>
              <a:gd name="connsiteY6" fmla="*/ 159144 h 954847"/>
              <a:gd name="connsiteX7" fmla="*/ 4114799 w 4114799"/>
              <a:gd name="connsiteY7" fmla="*/ 159141 h 954847"/>
              <a:gd name="connsiteX8" fmla="*/ 4114799 w 4114799"/>
              <a:gd name="connsiteY8" fmla="*/ 159141 h 954847"/>
              <a:gd name="connsiteX9" fmla="*/ 4114799 w 4114799"/>
              <a:gd name="connsiteY9" fmla="*/ 397853 h 954847"/>
              <a:gd name="connsiteX10" fmla="*/ 4114799 w 4114799"/>
              <a:gd name="connsiteY10" fmla="*/ 795703 h 954847"/>
              <a:gd name="connsiteX11" fmla="*/ 3955655 w 4114799"/>
              <a:gd name="connsiteY11" fmla="*/ 954847 h 954847"/>
              <a:gd name="connsiteX12" fmla="*/ 1714500 w 4114799"/>
              <a:gd name="connsiteY12" fmla="*/ 954847 h 954847"/>
              <a:gd name="connsiteX13" fmla="*/ 685800 w 4114799"/>
              <a:gd name="connsiteY13" fmla="*/ 954847 h 954847"/>
              <a:gd name="connsiteX14" fmla="*/ 685800 w 4114799"/>
              <a:gd name="connsiteY14" fmla="*/ 954847 h 954847"/>
              <a:gd name="connsiteX15" fmla="*/ 159144 w 4114799"/>
              <a:gd name="connsiteY15" fmla="*/ 954847 h 954847"/>
              <a:gd name="connsiteX16" fmla="*/ 0 w 4114799"/>
              <a:gd name="connsiteY16" fmla="*/ 795703 h 954847"/>
              <a:gd name="connsiteX17" fmla="*/ 0 w 4114799"/>
              <a:gd name="connsiteY17" fmla="*/ 397853 h 954847"/>
              <a:gd name="connsiteX18" fmla="*/ 0 w 4114799"/>
              <a:gd name="connsiteY18" fmla="*/ 159141 h 954847"/>
              <a:gd name="connsiteX19" fmla="*/ 0 w 4114799"/>
              <a:gd name="connsiteY19" fmla="*/ 159141 h 954847"/>
              <a:gd name="connsiteX20" fmla="*/ 0 w 4114799"/>
              <a:gd name="connsiteY20" fmla="*/ 159144 h 954847"/>
              <a:gd name="connsiteX0" fmla="*/ 0 w 4114799"/>
              <a:gd name="connsiteY0" fmla="*/ 159144 h 954847"/>
              <a:gd name="connsiteX1" fmla="*/ 159144 w 4114799"/>
              <a:gd name="connsiteY1" fmla="*/ 0 h 954847"/>
              <a:gd name="connsiteX2" fmla="*/ 685800 w 4114799"/>
              <a:gd name="connsiteY2" fmla="*/ 0 h 954847"/>
              <a:gd name="connsiteX3" fmla="*/ 1714500 w 4114799"/>
              <a:gd name="connsiteY3" fmla="*/ 0 h 954847"/>
              <a:gd name="connsiteX4" fmla="*/ 3955655 w 4114799"/>
              <a:gd name="connsiteY4" fmla="*/ 0 h 954847"/>
              <a:gd name="connsiteX5" fmla="*/ 4114799 w 4114799"/>
              <a:gd name="connsiteY5" fmla="*/ 159144 h 954847"/>
              <a:gd name="connsiteX6" fmla="*/ 4114799 w 4114799"/>
              <a:gd name="connsiteY6" fmla="*/ 159141 h 954847"/>
              <a:gd name="connsiteX7" fmla="*/ 4114799 w 4114799"/>
              <a:gd name="connsiteY7" fmla="*/ 159141 h 954847"/>
              <a:gd name="connsiteX8" fmla="*/ 4114799 w 4114799"/>
              <a:gd name="connsiteY8" fmla="*/ 397853 h 954847"/>
              <a:gd name="connsiteX9" fmla="*/ 4114799 w 4114799"/>
              <a:gd name="connsiteY9" fmla="*/ 795703 h 954847"/>
              <a:gd name="connsiteX10" fmla="*/ 3955655 w 4114799"/>
              <a:gd name="connsiteY10" fmla="*/ 954847 h 954847"/>
              <a:gd name="connsiteX11" fmla="*/ 1714500 w 4114799"/>
              <a:gd name="connsiteY11" fmla="*/ 954847 h 954847"/>
              <a:gd name="connsiteX12" fmla="*/ 685800 w 4114799"/>
              <a:gd name="connsiteY12" fmla="*/ 954847 h 954847"/>
              <a:gd name="connsiteX13" fmla="*/ 685800 w 4114799"/>
              <a:gd name="connsiteY13" fmla="*/ 954847 h 954847"/>
              <a:gd name="connsiteX14" fmla="*/ 159144 w 4114799"/>
              <a:gd name="connsiteY14" fmla="*/ 954847 h 954847"/>
              <a:gd name="connsiteX15" fmla="*/ 0 w 4114799"/>
              <a:gd name="connsiteY15" fmla="*/ 795703 h 954847"/>
              <a:gd name="connsiteX16" fmla="*/ 0 w 4114799"/>
              <a:gd name="connsiteY16" fmla="*/ 397853 h 954847"/>
              <a:gd name="connsiteX17" fmla="*/ 0 w 4114799"/>
              <a:gd name="connsiteY17" fmla="*/ 159141 h 954847"/>
              <a:gd name="connsiteX18" fmla="*/ 0 w 4114799"/>
              <a:gd name="connsiteY18" fmla="*/ 159141 h 954847"/>
              <a:gd name="connsiteX19" fmla="*/ 0 w 4114799"/>
              <a:gd name="connsiteY19" fmla="*/ 159144 h 954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4799" h="954847">
                <a:moveTo>
                  <a:pt x="0" y="159144"/>
                </a:moveTo>
                <a:cubicBezTo>
                  <a:pt x="0" y="71251"/>
                  <a:pt x="71251" y="0"/>
                  <a:pt x="159144" y="0"/>
                </a:cubicBezTo>
                <a:lnTo>
                  <a:pt x="685800" y="0"/>
                </a:lnTo>
                <a:lnTo>
                  <a:pt x="1714500" y="0"/>
                </a:lnTo>
                <a:lnTo>
                  <a:pt x="3955655" y="0"/>
                </a:lnTo>
                <a:cubicBezTo>
                  <a:pt x="4043548" y="0"/>
                  <a:pt x="4114799" y="71251"/>
                  <a:pt x="4114799" y="159144"/>
                </a:cubicBezTo>
                <a:lnTo>
                  <a:pt x="4114799" y="159141"/>
                </a:lnTo>
                <a:lnTo>
                  <a:pt x="4114799" y="159141"/>
                </a:lnTo>
                <a:lnTo>
                  <a:pt x="4114799" y="397853"/>
                </a:lnTo>
                <a:lnTo>
                  <a:pt x="4114799" y="795703"/>
                </a:lnTo>
                <a:cubicBezTo>
                  <a:pt x="4114799" y="883596"/>
                  <a:pt x="4043548" y="954847"/>
                  <a:pt x="3955655" y="954847"/>
                </a:cubicBezTo>
                <a:lnTo>
                  <a:pt x="1714500" y="954847"/>
                </a:lnTo>
                <a:lnTo>
                  <a:pt x="685800" y="954847"/>
                </a:lnTo>
                <a:lnTo>
                  <a:pt x="685800" y="954847"/>
                </a:lnTo>
                <a:lnTo>
                  <a:pt x="159144" y="954847"/>
                </a:lnTo>
                <a:cubicBezTo>
                  <a:pt x="71251" y="954847"/>
                  <a:pt x="0" y="883596"/>
                  <a:pt x="0" y="795703"/>
                </a:cubicBezTo>
                <a:lnTo>
                  <a:pt x="0" y="397853"/>
                </a:lnTo>
                <a:lnTo>
                  <a:pt x="0" y="159141"/>
                </a:lnTo>
                <a:lnTo>
                  <a:pt x="0" y="159141"/>
                </a:lnTo>
                <a:lnTo>
                  <a:pt x="0" y="15914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Резултатът е долепяне/конкатенация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3ADF209-22CC-4B29-BC68-98E085411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665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Можем да форматираме изхода чрез </a:t>
            </a:r>
            <a:r>
              <a:rPr lang="bg-BG" sz="3400" b="1" dirty="0">
                <a:solidFill>
                  <a:schemeClr val="bg1"/>
                </a:solidFill>
              </a:rPr>
              <a:t>интерполация</a:t>
            </a:r>
            <a:r>
              <a:rPr lang="en-US" sz="3400" b="1" dirty="0"/>
              <a:t>,</a:t>
            </a:r>
            <a:r>
              <a:rPr lang="bg-BG" sz="3400" b="1" dirty="0"/>
              <a:t> </a:t>
            </a:r>
            <a:r>
              <a:rPr lang="bg-BG" sz="3400" dirty="0"/>
              <a:t>която се означава със символа '</a:t>
            </a:r>
            <a:r>
              <a:rPr lang="en-US" sz="3400" b="1" dirty="0">
                <a:solidFill>
                  <a:schemeClr val="bg1"/>
                </a:solidFill>
              </a:rPr>
              <a:t>$</a:t>
            </a:r>
            <a:r>
              <a:rPr lang="bg-BG" sz="3400" dirty="0"/>
              <a:t>'</a:t>
            </a:r>
            <a:r>
              <a:rPr lang="en-US" sz="3400" dirty="0"/>
              <a:t>:</a:t>
            </a:r>
            <a:br>
              <a:rPr lang="bg-BG" sz="3200" dirty="0"/>
            </a:br>
            <a:endParaRPr lang="bg-BG" sz="3200" dirty="0"/>
          </a:p>
          <a:p>
            <a:pPr marL="0" indent="0">
              <a:buNone/>
            </a:pPr>
            <a:endParaRPr lang="en-US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5565" y="2453880"/>
            <a:ext cx="102108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it-IT" sz="2800" b="1" noProof="1">
                <a:latin typeface="Consolas" pitchFamily="49" charset="0"/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it-IT" sz="2800" b="1" noProof="1">
                <a:latin typeface="Consolas" pitchFamily="49" charset="0"/>
              </a:rPr>
              <a:t>Console.ReadLine(); 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age = int.Parse(</a:t>
            </a:r>
            <a:r>
              <a:rPr lang="it-IT" sz="2800" b="1" noProof="1">
                <a:latin typeface="Consolas" pitchFamily="49" charset="0"/>
              </a:rPr>
              <a:t>Console.ReadLine()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it-IT" sz="2800" b="1" noProof="1">
                <a:latin typeface="Consolas" pitchFamily="49" charset="0"/>
              </a:rPr>
              <a:t>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{lastName}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{age}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{town}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.");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B6FA879-BAE7-4850-B550-A5A488DE9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9128" y="2971800"/>
            <a:ext cx="3138488" cy="1219200"/>
          </a:xfrm>
          <a:custGeom>
            <a:avLst/>
            <a:gdLst>
              <a:gd name="connsiteX0" fmla="*/ 0 w 3138488"/>
              <a:gd name="connsiteY0" fmla="*/ 203204 h 1219200"/>
              <a:gd name="connsiteX1" fmla="*/ 203204 w 3138488"/>
              <a:gd name="connsiteY1" fmla="*/ 0 h 1219200"/>
              <a:gd name="connsiteX2" fmla="*/ 523081 w 3138488"/>
              <a:gd name="connsiteY2" fmla="*/ 0 h 1219200"/>
              <a:gd name="connsiteX3" fmla="*/ 523081 w 3138488"/>
              <a:gd name="connsiteY3" fmla="*/ 0 h 1219200"/>
              <a:gd name="connsiteX4" fmla="*/ 1307703 w 3138488"/>
              <a:gd name="connsiteY4" fmla="*/ 0 h 1219200"/>
              <a:gd name="connsiteX5" fmla="*/ 2935284 w 3138488"/>
              <a:gd name="connsiteY5" fmla="*/ 0 h 1219200"/>
              <a:gd name="connsiteX6" fmla="*/ 3138488 w 3138488"/>
              <a:gd name="connsiteY6" fmla="*/ 203204 h 1219200"/>
              <a:gd name="connsiteX7" fmla="*/ 3138488 w 3138488"/>
              <a:gd name="connsiteY7" fmla="*/ 711200 h 1219200"/>
              <a:gd name="connsiteX8" fmla="*/ 3138488 w 3138488"/>
              <a:gd name="connsiteY8" fmla="*/ 711200 h 1219200"/>
              <a:gd name="connsiteX9" fmla="*/ 3138488 w 3138488"/>
              <a:gd name="connsiteY9" fmla="*/ 1016000 h 1219200"/>
              <a:gd name="connsiteX10" fmla="*/ 3138488 w 3138488"/>
              <a:gd name="connsiteY10" fmla="*/ 1015996 h 1219200"/>
              <a:gd name="connsiteX11" fmla="*/ 2935284 w 3138488"/>
              <a:gd name="connsiteY11" fmla="*/ 1219200 h 1219200"/>
              <a:gd name="connsiteX12" fmla="*/ 1307703 w 3138488"/>
              <a:gd name="connsiteY12" fmla="*/ 1219200 h 1219200"/>
              <a:gd name="connsiteX13" fmla="*/ 488160 w 3138488"/>
              <a:gd name="connsiteY13" fmla="*/ 1445093 h 1219200"/>
              <a:gd name="connsiteX14" fmla="*/ 523081 w 3138488"/>
              <a:gd name="connsiteY14" fmla="*/ 1219200 h 1219200"/>
              <a:gd name="connsiteX15" fmla="*/ 203204 w 3138488"/>
              <a:gd name="connsiteY15" fmla="*/ 1219200 h 1219200"/>
              <a:gd name="connsiteX16" fmla="*/ 0 w 3138488"/>
              <a:gd name="connsiteY16" fmla="*/ 1015996 h 1219200"/>
              <a:gd name="connsiteX17" fmla="*/ 0 w 3138488"/>
              <a:gd name="connsiteY17" fmla="*/ 1016000 h 1219200"/>
              <a:gd name="connsiteX18" fmla="*/ 0 w 3138488"/>
              <a:gd name="connsiteY18" fmla="*/ 711200 h 1219200"/>
              <a:gd name="connsiteX19" fmla="*/ 0 w 3138488"/>
              <a:gd name="connsiteY19" fmla="*/ 711200 h 1219200"/>
              <a:gd name="connsiteX20" fmla="*/ 0 w 3138488"/>
              <a:gd name="connsiteY20" fmla="*/ 203204 h 1219200"/>
              <a:gd name="connsiteX0" fmla="*/ 0 w 3138488"/>
              <a:gd name="connsiteY0" fmla="*/ 203204 h 1219200"/>
              <a:gd name="connsiteX1" fmla="*/ 203204 w 3138488"/>
              <a:gd name="connsiteY1" fmla="*/ 0 h 1219200"/>
              <a:gd name="connsiteX2" fmla="*/ 523081 w 3138488"/>
              <a:gd name="connsiteY2" fmla="*/ 0 h 1219200"/>
              <a:gd name="connsiteX3" fmla="*/ 523081 w 3138488"/>
              <a:gd name="connsiteY3" fmla="*/ 0 h 1219200"/>
              <a:gd name="connsiteX4" fmla="*/ 1307703 w 3138488"/>
              <a:gd name="connsiteY4" fmla="*/ 0 h 1219200"/>
              <a:gd name="connsiteX5" fmla="*/ 2935284 w 3138488"/>
              <a:gd name="connsiteY5" fmla="*/ 0 h 1219200"/>
              <a:gd name="connsiteX6" fmla="*/ 3138488 w 3138488"/>
              <a:gd name="connsiteY6" fmla="*/ 203204 h 1219200"/>
              <a:gd name="connsiteX7" fmla="*/ 3138488 w 3138488"/>
              <a:gd name="connsiteY7" fmla="*/ 711200 h 1219200"/>
              <a:gd name="connsiteX8" fmla="*/ 3138488 w 3138488"/>
              <a:gd name="connsiteY8" fmla="*/ 711200 h 1219200"/>
              <a:gd name="connsiteX9" fmla="*/ 3138488 w 3138488"/>
              <a:gd name="connsiteY9" fmla="*/ 1016000 h 1219200"/>
              <a:gd name="connsiteX10" fmla="*/ 3138488 w 3138488"/>
              <a:gd name="connsiteY10" fmla="*/ 1015996 h 1219200"/>
              <a:gd name="connsiteX11" fmla="*/ 2935284 w 3138488"/>
              <a:gd name="connsiteY11" fmla="*/ 1219200 h 1219200"/>
              <a:gd name="connsiteX12" fmla="*/ 1307703 w 3138488"/>
              <a:gd name="connsiteY12" fmla="*/ 1219200 h 1219200"/>
              <a:gd name="connsiteX13" fmla="*/ 523081 w 3138488"/>
              <a:gd name="connsiteY13" fmla="*/ 1219200 h 1219200"/>
              <a:gd name="connsiteX14" fmla="*/ 203204 w 3138488"/>
              <a:gd name="connsiteY14" fmla="*/ 1219200 h 1219200"/>
              <a:gd name="connsiteX15" fmla="*/ 0 w 3138488"/>
              <a:gd name="connsiteY15" fmla="*/ 1015996 h 1219200"/>
              <a:gd name="connsiteX16" fmla="*/ 0 w 3138488"/>
              <a:gd name="connsiteY16" fmla="*/ 1016000 h 1219200"/>
              <a:gd name="connsiteX17" fmla="*/ 0 w 3138488"/>
              <a:gd name="connsiteY17" fmla="*/ 711200 h 1219200"/>
              <a:gd name="connsiteX18" fmla="*/ 0 w 3138488"/>
              <a:gd name="connsiteY18" fmla="*/ 711200 h 1219200"/>
              <a:gd name="connsiteX19" fmla="*/ 0 w 3138488"/>
              <a:gd name="connsiteY19" fmla="*/ 203204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38488" h="1219200">
                <a:moveTo>
                  <a:pt x="0" y="203204"/>
                </a:moveTo>
                <a:cubicBezTo>
                  <a:pt x="0" y="90978"/>
                  <a:pt x="90978" y="0"/>
                  <a:pt x="203204" y="0"/>
                </a:cubicBezTo>
                <a:lnTo>
                  <a:pt x="523081" y="0"/>
                </a:lnTo>
                <a:lnTo>
                  <a:pt x="523081" y="0"/>
                </a:lnTo>
                <a:lnTo>
                  <a:pt x="1307703" y="0"/>
                </a:lnTo>
                <a:lnTo>
                  <a:pt x="2935284" y="0"/>
                </a:lnTo>
                <a:cubicBezTo>
                  <a:pt x="3047510" y="0"/>
                  <a:pt x="3138488" y="90978"/>
                  <a:pt x="3138488" y="203204"/>
                </a:cubicBezTo>
                <a:lnTo>
                  <a:pt x="3138488" y="711200"/>
                </a:lnTo>
                <a:lnTo>
                  <a:pt x="3138488" y="711200"/>
                </a:lnTo>
                <a:lnTo>
                  <a:pt x="3138488" y="1016000"/>
                </a:lnTo>
                <a:lnTo>
                  <a:pt x="3138488" y="1015996"/>
                </a:lnTo>
                <a:cubicBezTo>
                  <a:pt x="3138488" y="1128222"/>
                  <a:pt x="3047510" y="1219200"/>
                  <a:pt x="2935284" y="1219200"/>
                </a:cubicBezTo>
                <a:lnTo>
                  <a:pt x="1307703" y="1219200"/>
                </a:lnTo>
                <a:lnTo>
                  <a:pt x="523081" y="1219200"/>
                </a:lnTo>
                <a:lnTo>
                  <a:pt x="203204" y="1219200"/>
                </a:lnTo>
                <a:cubicBezTo>
                  <a:pt x="90978" y="1219200"/>
                  <a:pt x="0" y="1128222"/>
                  <a:pt x="0" y="1015996"/>
                </a:cubicBezTo>
                <a:lnTo>
                  <a:pt x="0" y="1016000"/>
                </a:lnTo>
                <a:lnTo>
                  <a:pt x="0" y="711200"/>
                </a:lnTo>
                <a:lnTo>
                  <a:pt x="0" y="711200"/>
                </a:lnTo>
                <a:lnTo>
                  <a:pt x="0" y="20320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В къдравите скоби поставяме името на променливата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181E5B-0D3C-4177-B5ED-6DC6A2238C76}"/>
              </a:ext>
            </a:extLst>
          </p:cNvPr>
          <p:cNvSpPr/>
          <p:nvPr/>
        </p:nvSpPr>
        <p:spPr>
          <a:xfrm>
            <a:off x="762000" y="6221337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US" sz="2000" dirty="0">
                <a:hlinkClick r:id="rId3"/>
              </a:rPr>
              <a:t>https://judge.softuni.bg/Contests/Compete/Index/2339#5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F4CA0E3-3B19-48E6-8EC0-D77940B41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65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4977875"/>
          </a:xfrm>
        </p:spPr>
        <p:txBody>
          <a:bodyPr/>
          <a:lstStyle/>
          <a:p>
            <a:r>
              <a:rPr lang="bg-BG" sz="3200" dirty="0"/>
              <a:t>Да се </a:t>
            </a:r>
            <a:r>
              <a:rPr lang="bg-BG" sz="3200" b="1" dirty="0">
                <a:solidFill>
                  <a:schemeClr val="bg1"/>
                </a:solidFill>
              </a:rPr>
              <a:t>напише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програма</a:t>
            </a:r>
            <a:r>
              <a:rPr lang="bg-BG" sz="3200" dirty="0"/>
              <a:t>, която</a:t>
            </a:r>
            <a:r>
              <a:rPr lang="en-US" sz="3200" dirty="0"/>
              <a:t>:</a:t>
            </a:r>
          </a:p>
          <a:p>
            <a:pPr lvl="1"/>
            <a:r>
              <a:rPr lang="bg-BG" sz="3200" dirty="0"/>
              <a:t>Чете от конзолата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 на човек, въведено от </a:t>
            </a:r>
            <a:r>
              <a:rPr lang="bg-BG" sz="3200" b="1" dirty="0">
                <a:solidFill>
                  <a:schemeClr val="bg1"/>
                </a:solidFill>
              </a:rPr>
              <a:t>потребителя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Отпечатва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Hello, &lt;name&gt;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където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sz="3200" b="1" dirty="0"/>
              <a:t>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въведеното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преди това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Примерен вход и изход: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пример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659605" y="4483696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893904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659605" y="5293418"/>
            <a:ext cx="5010759" cy="566310"/>
            <a:chOff x="736384" y="4800599"/>
            <a:chExt cx="4326768" cy="52795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279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279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668" y="3614191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773A9824-51BE-4A5F-8F02-CF8366BC2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266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96745"/>
            <a:ext cx="8595000" cy="2087852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Console.</a:t>
            </a:r>
            <a:r>
              <a:rPr lang="en-US" sz="2800" dirty="0">
                <a:solidFill>
                  <a:schemeClr val="bg1"/>
                </a:solidFill>
              </a:rPr>
              <a:t>Write</a:t>
            </a:r>
            <a:r>
              <a:rPr lang="en-US" sz="2800" dirty="0"/>
              <a:t>("Hello,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err="1"/>
              <a:t>Console.</a:t>
            </a:r>
            <a:r>
              <a:rPr lang="en-US" sz="2800" dirty="0" err="1">
                <a:solidFill>
                  <a:schemeClr val="bg1"/>
                </a:solidFill>
              </a:rPr>
              <a:t>Writ</a:t>
            </a:r>
            <a:r>
              <a:rPr lang="bg-BG" sz="2800" dirty="0">
                <a:solidFill>
                  <a:schemeClr val="bg1"/>
                </a:solidFill>
              </a:rPr>
              <a:t>е</a:t>
            </a:r>
            <a:r>
              <a:rPr lang="en-US" sz="2800" dirty="0"/>
              <a:t>(name);</a:t>
            </a:r>
            <a:endParaRPr lang="bg-BG" sz="2800" dirty="0"/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err="1"/>
              <a:t>Console.WriteLine</a:t>
            </a:r>
            <a:r>
              <a:rPr lang="en-US" sz="2800" dirty="0"/>
              <a:t>("!");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Поздрав по име – решение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613" y="3467100"/>
            <a:ext cx="8595000" cy="1139900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err="1"/>
              <a:t>Console.</a:t>
            </a:r>
            <a:r>
              <a:rPr lang="en-US" sz="2800" dirty="0" err="1">
                <a:solidFill>
                  <a:schemeClr val="bg1"/>
                </a:solidFill>
              </a:rPr>
              <a:t>WriteLine</a:t>
            </a:r>
            <a:r>
              <a:rPr lang="en-US" sz="2800" dirty="0"/>
              <a:t>("Hello, "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name</a:t>
            </a:r>
            <a:r>
              <a:rPr lang="bg-BG" sz="2800" dirty="0"/>
              <a:t> + "!"</a:t>
            </a:r>
            <a:r>
              <a:rPr lang="en-US" sz="2800" dirty="0"/>
              <a:t>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820000" y="3710423"/>
            <a:ext cx="2610000" cy="754871"/>
          </a:xfrm>
          <a:custGeom>
            <a:avLst/>
            <a:gdLst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445828 w 2156052"/>
              <a:gd name="connsiteY3" fmla="*/ -218656 h 754871"/>
              <a:gd name="connsiteX4" fmla="*/ 898355 w 2156052"/>
              <a:gd name="connsiteY4" fmla="*/ 0 h 754871"/>
              <a:gd name="connsiteX5" fmla="*/ 2030238 w 2156052"/>
              <a:gd name="connsiteY5" fmla="*/ 0 h 754871"/>
              <a:gd name="connsiteX6" fmla="*/ 2156052 w 2156052"/>
              <a:gd name="connsiteY6" fmla="*/ 125814 h 754871"/>
              <a:gd name="connsiteX7" fmla="*/ 2156052 w 2156052"/>
              <a:gd name="connsiteY7" fmla="*/ 125812 h 754871"/>
              <a:gd name="connsiteX8" fmla="*/ 2156052 w 2156052"/>
              <a:gd name="connsiteY8" fmla="*/ 125812 h 754871"/>
              <a:gd name="connsiteX9" fmla="*/ 2156052 w 2156052"/>
              <a:gd name="connsiteY9" fmla="*/ 314530 h 754871"/>
              <a:gd name="connsiteX10" fmla="*/ 2156052 w 2156052"/>
              <a:gd name="connsiteY10" fmla="*/ 629057 h 754871"/>
              <a:gd name="connsiteX11" fmla="*/ 2030238 w 2156052"/>
              <a:gd name="connsiteY11" fmla="*/ 754871 h 754871"/>
              <a:gd name="connsiteX12" fmla="*/ 898355 w 2156052"/>
              <a:gd name="connsiteY12" fmla="*/ 754871 h 754871"/>
              <a:gd name="connsiteX13" fmla="*/ 359342 w 2156052"/>
              <a:gd name="connsiteY13" fmla="*/ 754871 h 754871"/>
              <a:gd name="connsiteX14" fmla="*/ 359342 w 2156052"/>
              <a:gd name="connsiteY14" fmla="*/ 754871 h 754871"/>
              <a:gd name="connsiteX15" fmla="*/ 125814 w 2156052"/>
              <a:gd name="connsiteY15" fmla="*/ 754871 h 754871"/>
              <a:gd name="connsiteX16" fmla="*/ 0 w 2156052"/>
              <a:gd name="connsiteY16" fmla="*/ 629057 h 754871"/>
              <a:gd name="connsiteX17" fmla="*/ 0 w 2156052"/>
              <a:gd name="connsiteY17" fmla="*/ 314530 h 754871"/>
              <a:gd name="connsiteX18" fmla="*/ 0 w 2156052"/>
              <a:gd name="connsiteY18" fmla="*/ 125812 h 754871"/>
              <a:gd name="connsiteX19" fmla="*/ 0 w 2156052"/>
              <a:gd name="connsiteY19" fmla="*/ 125812 h 754871"/>
              <a:gd name="connsiteX20" fmla="*/ 0 w 2156052"/>
              <a:gd name="connsiteY20" fmla="*/ 125814 h 754871"/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898355 w 2156052"/>
              <a:gd name="connsiteY3" fmla="*/ 0 h 754871"/>
              <a:gd name="connsiteX4" fmla="*/ 2030238 w 2156052"/>
              <a:gd name="connsiteY4" fmla="*/ 0 h 754871"/>
              <a:gd name="connsiteX5" fmla="*/ 2156052 w 2156052"/>
              <a:gd name="connsiteY5" fmla="*/ 125814 h 754871"/>
              <a:gd name="connsiteX6" fmla="*/ 2156052 w 2156052"/>
              <a:gd name="connsiteY6" fmla="*/ 125812 h 754871"/>
              <a:gd name="connsiteX7" fmla="*/ 2156052 w 2156052"/>
              <a:gd name="connsiteY7" fmla="*/ 125812 h 754871"/>
              <a:gd name="connsiteX8" fmla="*/ 2156052 w 2156052"/>
              <a:gd name="connsiteY8" fmla="*/ 314530 h 754871"/>
              <a:gd name="connsiteX9" fmla="*/ 2156052 w 2156052"/>
              <a:gd name="connsiteY9" fmla="*/ 629057 h 754871"/>
              <a:gd name="connsiteX10" fmla="*/ 2030238 w 2156052"/>
              <a:gd name="connsiteY10" fmla="*/ 754871 h 754871"/>
              <a:gd name="connsiteX11" fmla="*/ 898355 w 2156052"/>
              <a:gd name="connsiteY11" fmla="*/ 754871 h 754871"/>
              <a:gd name="connsiteX12" fmla="*/ 359342 w 2156052"/>
              <a:gd name="connsiteY12" fmla="*/ 754871 h 754871"/>
              <a:gd name="connsiteX13" fmla="*/ 359342 w 2156052"/>
              <a:gd name="connsiteY13" fmla="*/ 754871 h 754871"/>
              <a:gd name="connsiteX14" fmla="*/ 125814 w 2156052"/>
              <a:gd name="connsiteY14" fmla="*/ 754871 h 754871"/>
              <a:gd name="connsiteX15" fmla="*/ 0 w 2156052"/>
              <a:gd name="connsiteY15" fmla="*/ 629057 h 754871"/>
              <a:gd name="connsiteX16" fmla="*/ 0 w 2156052"/>
              <a:gd name="connsiteY16" fmla="*/ 314530 h 754871"/>
              <a:gd name="connsiteX17" fmla="*/ 0 w 2156052"/>
              <a:gd name="connsiteY17" fmla="*/ 125812 h 754871"/>
              <a:gd name="connsiteX18" fmla="*/ 0 w 2156052"/>
              <a:gd name="connsiteY18" fmla="*/ 125812 h 754871"/>
              <a:gd name="connsiteX19" fmla="*/ 0 w 2156052"/>
              <a:gd name="connsiteY19" fmla="*/ 125814 h 75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56052" h="754871">
                <a:moveTo>
                  <a:pt x="0" y="125814"/>
                </a:moveTo>
                <a:cubicBezTo>
                  <a:pt x="0" y="56329"/>
                  <a:pt x="56329" y="0"/>
                  <a:pt x="125814" y="0"/>
                </a:cubicBezTo>
                <a:lnTo>
                  <a:pt x="359342" y="0"/>
                </a:lnTo>
                <a:lnTo>
                  <a:pt x="898355" y="0"/>
                </a:lnTo>
                <a:lnTo>
                  <a:pt x="2030238" y="0"/>
                </a:lnTo>
                <a:cubicBezTo>
                  <a:pt x="2099723" y="0"/>
                  <a:pt x="2156052" y="56329"/>
                  <a:pt x="2156052" y="125814"/>
                </a:cubicBezTo>
                <a:lnTo>
                  <a:pt x="2156052" y="125812"/>
                </a:lnTo>
                <a:lnTo>
                  <a:pt x="2156052" y="125812"/>
                </a:lnTo>
                <a:lnTo>
                  <a:pt x="2156052" y="314530"/>
                </a:lnTo>
                <a:lnTo>
                  <a:pt x="2156052" y="629057"/>
                </a:lnTo>
                <a:cubicBezTo>
                  <a:pt x="2156052" y="698542"/>
                  <a:pt x="2099723" y="754871"/>
                  <a:pt x="2030238" y="754871"/>
                </a:cubicBezTo>
                <a:lnTo>
                  <a:pt x="898355" y="754871"/>
                </a:lnTo>
                <a:lnTo>
                  <a:pt x="359342" y="754871"/>
                </a:lnTo>
                <a:lnTo>
                  <a:pt x="359342" y="754871"/>
                </a:lnTo>
                <a:lnTo>
                  <a:pt x="125814" y="754871"/>
                </a:lnTo>
                <a:cubicBezTo>
                  <a:pt x="56329" y="754871"/>
                  <a:pt x="0" y="698542"/>
                  <a:pt x="0" y="629057"/>
                </a:cubicBezTo>
                <a:lnTo>
                  <a:pt x="0" y="314530"/>
                </a:lnTo>
                <a:lnTo>
                  <a:pt x="0" y="125812"/>
                </a:lnTo>
                <a:lnTo>
                  <a:pt x="0" y="125812"/>
                </a:lnTo>
                <a:lnTo>
                  <a:pt x="0" y="12581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Долепяне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584966" y="1976592"/>
            <a:ext cx="3080068" cy="913832"/>
          </a:xfrm>
          <a:custGeom>
            <a:avLst/>
            <a:gdLst>
              <a:gd name="connsiteX0" fmla="*/ 0 w 3080068"/>
              <a:gd name="connsiteY0" fmla="*/ 152308 h 913832"/>
              <a:gd name="connsiteX1" fmla="*/ 152308 w 3080068"/>
              <a:gd name="connsiteY1" fmla="*/ 0 h 913832"/>
              <a:gd name="connsiteX2" fmla="*/ 513345 w 3080068"/>
              <a:gd name="connsiteY2" fmla="*/ 0 h 913832"/>
              <a:gd name="connsiteX3" fmla="*/ 513345 w 3080068"/>
              <a:gd name="connsiteY3" fmla="*/ 0 h 913832"/>
              <a:gd name="connsiteX4" fmla="*/ 1283362 w 3080068"/>
              <a:gd name="connsiteY4" fmla="*/ 0 h 913832"/>
              <a:gd name="connsiteX5" fmla="*/ 2927760 w 3080068"/>
              <a:gd name="connsiteY5" fmla="*/ 0 h 913832"/>
              <a:gd name="connsiteX6" fmla="*/ 3080068 w 3080068"/>
              <a:gd name="connsiteY6" fmla="*/ 152308 h 913832"/>
              <a:gd name="connsiteX7" fmla="*/ 3080068 w 3080068"/>
              <a:gd name="connsiteY7" fmla="*/ 152305 h 913832"/>
              <a:gd name="connsiteX8" fmla="*/ 3080068 w 3080068"/>
              <a:gd name="connsiteY8" fmla="*/ 152305 h 913832"/>
              <a:gd name="connsiteX9" fmla="*/ 3080068 w 3080068"/>
              <a:gd name="connsiteY9" fmla="*/ 380763 h 913832"/>
              <a:gd name="connsiteX10" fmla="*/ 3080068 w 3080068"/>
              <a:gd name="connsiteY10" fmla="*/ 761524 h 913832"/>
              <a:gd name="connsiteX11" fmla="*/ 2927760 w 3080068"/>
              <a:gd name="connsiteY11" fmla="*/ 913832 h 913832"/>
              <a:gd name="connsiteX12" fmla="*/ 1283362 w 3080068"/>
              <a:gd name="connsiteY12" fmla="*/ 913832 h 913832"/>
              <a:gd name="connsiteX13" fmla="*/ 513345 w 3080068"/>
              <a:gd name="connsiteY13" fmla="*/ 913832 h 913832"/>
              <a:gd name="connsiteX14" fmla="*/ 513345 w 3080068"/>
              <a:gd name="connsiteY14" fmla="*/ 913832 h 913832"/>
              <a:gd name="connsiteX15" fmla="*/ 152308 w 3080068"/>
              <a:gd name="connsiteY15" fmla="*/ 913832 h 913832"/>
              <a:gd name="connsiteX16" fmla="*/ 0 w 3080068"/>
              <a:gd name="connsiteY16" fmla="*/ 761524 h 913832"/>
              <a:gd name="connsiteX17" fmla="*/ 0 w 3080068"/>
              <a:gd name="connsiteY17" fmla="*/ 380763 h 913832"/>
              <a:gd name="connsiteX18" fmla="*/ -444608 w 3080068"/>
              <a:gd name="connsiteY18" fmla="*/ 130587 h 913832"/>
              <a:gd name="connsiteX19" fmla="*/ 0 w 3080068"/>
              <a:gd name="connsiteY19" fmla="*/ 152305 h 913832"/>
              <a:gd name="connsiteX20" fmla="*/ 0 w 3080068"/>
              <a:gd name="connsiteY20" fmla="*/ 152308 h 913832"/>
              <a:gd name="connsiteX0" fmla="*/ 0 w 3080068"/>
              <a:gd name="connsiteY0" fmla="*/ 152308 h 913832"/>
              <a:gd name="connsiteX1" fmla="*/ 152308 w 3080068"/>
              <a:gd name="connsiteY1" fmla="*/ 0 h 913832"/>
              <a:gd name="connsiteX2" fmla="*/ 513345 w 3080068"/>
              <a:gd name="connsiteY2" fmla="*/ 0 h 913832"/>
              <a:gd name="connsiteX3" fmla="*/ 513345 w 3080068"/>
              <a:gd name="connsiteY3" fmla="*/ 0 h 913832"/>
              <a:gd name="connsiteX4" fmla="*/ 1283362 w 3080068"/>
              <a:gd name="connsiteY4" fmla="*/ 0 h 913832"/>
              <a:gd name="connsiteX5" fmla="*/ 2927760 w 3080068"/>
              <a:gd name="connsiteY5" fmla="*/ 0 h 913832"/>
              <a:gd name="connsiteX6" fmla="*/ 3080068 w 3080068"/>
              <a:gd name="connsiteY6" fmla="*/ 152308 h 913832"/>
              <a:gd name="connsiteX7" fmla="*/ 3080068 w 3080068"/>
              <a:gd name="connsiteY7" fmla="*/ 152305 h 913832"/>
              <a:gd name="connsiteX8" fmla="*/ 3080068 w 3080068"/>
              <a:gd name="connsiteY8" fmla="*/ 152305 h 913832"/>
              <a:gd name="connsiteX9" fmla="*/ 3080068 w 3080068"/>
              <a:gd name="connsiteY9" fmla="*/ 380763 h 913832"/>
              <a:gd name="connsiteX10" fmla="*/ 3080068 w 3080068"/>
              <a:gd name="connsiteY10" fmla="*/ 761524 h 913832"/>
              <a:gd name="connsiteX11" fmla="*/ 2927760 w 3080068"/>
              <a:gd name="connsiteY11" fmla="*/ 913832 h 913832"/>
              <a:gd name="connsiteX12" fmla="*/ 1283362 w 3080068"/>
              <a:gd name="connsiteY12" fmla="*/ 913832 h 913832"/>
              <a:gd name="connsiteX13" fmla="*/ 513345 w 3080068"/>
              <a:gd name="connsiteY13" fmla="*/ 913832 h 913832"/>
              <a:gd name="connsiteX14" fmla="*/ 513345 w 3080068"/>
              <a:gd name="connsiteY14" fmla="*/ 913832 h 913832"/>
              <a:gd name="connsiteX15" fmla="*/ 152308 w 3080068"/>
              <a:gd name="connsiteY15" fmla="*/ 913832 h 913832"/>
              <a:gd name="connsiteX16" fmla="*/ 0 w 3080068"/>
              <a:gd name="connsiteY16" fmla="*/ 761524 h 913832"/>
              <a:gd name="connsiteX17" fmla="*/ 0 w 3080068"/>
              <a:gd name="connsiteY17" fmla="*/ 380763 h 913832"/>
              <a:gd name="connsiteX18" fmla="*/ 0 w 3080068"/>
              <a:gd name="connsiteY18" fmla="*/ 152305 h 913832"/>
              <a:gd name="connsiteX19" fmla="*/ 0 w 3080068"/>
              <a:gd name="connsiteY19" fmla="*/ 152308 h 91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80068" h="913832">
                <a:moveTo>
                  <a:pt x="0" y="152308"/>
                </a:moveTo>
                <a:cubicBezTo>
                  <a:pt x="0" y="68191"/>
                  <a:pt x="68191" y="0"/>
                  <a:pt x="152308" y="0"/>
                </a:cubicBezTo>
                <a:lnTo>
                  <a:pt x="513345" y="0"/>
                </a:lnTo>
                <a:lnTo>
                  <a:pt x="513345" y="0"/>
                </a:lnTo>
                <a:lnTo>
                  <a:pt x="1283362" y="0"/>
                </a:lnTo>
                <a:lnTo>
                  <a:pt x="2927760" y="0"/>
                </a:lnTo>
                <a:cubicBezTo>
                  <a:pt x="3011877" y="0"/>
                  <a:pt x="3080068" y="68191"/>
                  <a:pt x="3080068" y="152308"/>
                </a:cubicBezTo>
                <a:lnTo>
                  <a:pt x="3080068" y="152305"/>
                </a:lnTo>
                <a:lnTo>
                  <a:pt x="3080068" y="152305"/>
                </a:lnTo>
                <a:lnTo>
                  <a:pt x="3080068" y="380763"/>
                </a:lnTo>
                <a:lnTo>
                  <a:pt x="3080068" y="761524"/>
                </a:lnTo>
                <a:cubicBezTo>
                  <a:pt x="3080068" y="845641"/>
                  <a:pt x="3011877" y="913832"/>
                  <a:pt x="2927760" y="913832"/>
                </a:cubicBezTo>
                <a:lnTo>
                  <a:pt x="1283362" y="913832"/>
                </a:lnTo>
                <a:lnTo>
                  <a:pt x="513345" y="913832"/>
                </a:lnTo>
                <a:lnTo>
                  <a:pt x="513345" y="913832"/>
                </a:lnTo>
                <a:lnTo>
                  <a:pt x="152308" y="913832"/>
                </a:lnTo>
                <a:cubicBezTo>
                  <a:pt x="68191" y="913832"/>
                  <a:pt x="0" y="845641"/>
                  <a:pt x="0" y="761524"/>
                </a:cubicBezTo>
                <a:lnTo>
                  <a:pt x="0" y="380763"/>
                </a:lnTo>
                <a:lnTo>
                  <a:pt x="0" y="152305"/>
                </a:lnTo>
                <a:lnTo>
                  <a:pt x="0" y="15230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Курсорът остава на същия ред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5D4F9-6441-4455-AE6C-5113DE770744}"/>
              </a:ext>
            </a:extLst>
          </p:cNvPr>
          <p:cNvSpPr/>
          <p:nvPr/>
        </p:nvSpPr>
        <p:spPr>
          <a:xfrm>
            <a:off x="762000" y="6295586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GB" sz="2000" dirty="0">
                <a:hlinkClick r:id="rId3"/>
              </a:rPr>
              <a:t>https://judge.softuni.bg/Contests/Index/2339#4</a:t>
            </a:r>
            <a:endParaRPr lang="en-US" sz="20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C233B7-FAA3-4DFD-9A9F-C16E5A41D9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CBD1813-EBD8-4893-BCB3-FB8A07B1BAC5}"/>
              </a:ext>
            </a:extLst>
          </p:cNvPr>
          <p:cNvSpPr txBox="1">
            <a:spLocks/>
          </p:cNvSpPr>
          <p:nvPr/>
        </p:nvSpPr>
        <p:spPr>
          <a:xfrm>
            <a:off x="381000" y="4776835"/>
            <a:ext cx="8595000" cy="11399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name = </a:t>
            </a:r>
            <a:r>
              <a:rPr lang="en-US" sz="2800" dirty="0" err="1"/>
              <a:t>Console.ReadLine</a:t>
            </a:r>
            <a:r>
              <a:rPr lang="en-US" sz="2800" dirty="0"/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err="1"/>
              <a:t>Console.</a:t>
            </a:r>
            <a:r>
              <a:rPr lang="en-US" sz="2800" dirty="0" err="1">
                <a:solidFill>
                  <a:schemeClr val="bg1"/>
                </a:solidFill>
              </a:rPr>
              <a:t>WriteLine</a:t>
            </a:r>
            <a:r>
              <a:rPr lang="en-US" sz="2800" dirty="0"/>
              <a:t>($"Hello, {name}!");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576CE2E6-35B9-4D87-9F35-4FA38429F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000" y="5097057"/>
            <a:ext cx="2610000" cy="754871"/>
          </a:xfrm>
          <a:custGeom>
            <a:avLst/>
            <a:gdLst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445828 w 2156052"/>
              <a:gd name="connsiteY3" fmla="*/ -218656 h 754871"/>
              <a:gd name="connsiteX4" fmla="*/ 898355 w 2156052"/>
              <a:gd name="connsiteY4" fmla="*/ 0 h 754871"/>
              <a:gd name="connsiteX5" fmla="*/ 2030238 w 2156052"/>
              <a:gd name="connsiteY5" fmla="*/ 0 h 754871"/>
              <a:gd name="connsiteX6" fmla="*/ 2156052 w 2156052"/>
              <a:gd name="connsiteY6" fmla="*/ 125814 h 754871"/>
              <a:gd name="connsiteX7" fmla="*/ 2156052 w 2156052"/>
              <a:gd name="connsiteY7" fmla="*/ 125812 h 754871"/>
              <a:gd name="connsiteX8" fmla="*/ 2156052 w 2156052"/>
              <a:gd name="connsiteY8" fmla="*/ 125812 h 754871"/>
              <a:gd name="connsiteX9" fmla="*/ 2156052 w 2156052"/>
              <a:gd name="connsiteY9" fmla="*/ 314530 h 754871"/>
              <a:gd name="connsiteX10" fmla="*/ 2156052 w 2156052"/>
              <a:gd name="connsiteY10" fmla="*/ 629057 h 754871"/>
              <a:gd name="connsiteX11" fmla="*/ 2030238 w 2156052"/>
              <a:gd name="connsiteY11" fmla="*/ 754871 h 754871"/>
              <a:gd name="connsiteX12" fmla="*/ 898355 w 2156052"/>
              <a:gd name="connsiteY12" fmla="*/ 754871 h 754871"/>
              <a:gd name="connsiteX13" fmla="*/ 359342 w 2156052"/>
              <a:gd name="connsiteY13" fmla="*/ 754871 h 754871"/>
              <a:gd name="connsiteX14" fmla="*/ 359342 w 2156052"/>
              <a:gd name="connsiteY14" fmla="*/ 754871 h 754871"/>
              <a:gd name="connsiteX15" fmla="*/ 125814 w 2156052"/>
              <a:gd name="connsiteY15" fmla="*/ 754871 h 754871"/>
              <a:gd name="connsiteX16" fmla="*/ 0 w 2156052"/>
              <a:gd name="connsiteY16" fmla="*/ 629057 h 754871"/>
              <a:gd name="connsiteX17" fmla="*/ 0 w 2156052"/>
              <a:gd name="connsiteY17" fmla="*/ 314530 h 754871"/>
              <a:gd name="connsiteX18" fmla="*/ 0 w 2156052"/>
              <a:gd name="connsiteY18" fmla="*/ 125812 h 754871"/>
              <a:gd name="connsiteX19" fmla="*/ 0 w 2156052"/>
              <a:gd name="connsiteY19" fmla="*/ 125812 h 754871"/>
              <a:gd name="connsiteX20" fmla="*/ 0 w 2156052"/>
              <a:gd name="connsiteY20" fmla="*/ 125814 h 754871"/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898355 w 2156052"/>
              <a:gd name="connsiteY3" fmla="*/ 0 h 754871"/>
              <a:gd name="connsiteX4" fmla="*/ 2030238 w 2156052"/>
              <a:gd name="connsiteY4" fmla="*/ 0 h 754871"/>
              <a:gd name="connsiteX5" fmla="*/ 2156052 w 2156052"/>
              <a:gd name="connsiteY5" fmla="*/ 125814 h 754871"/>
              <a:gd name="connsiteX6" fmla="*/ 2156052 w 2156052"/>
              <a:gd name="connsiteY6" fmla="*/ 125812 h 754871"/>
              <a:gd name="connsiteX7" fmla="*/ 2156052 w 2156052"/>
              <a:gd name="connsiteY7" fmla="*/ 125812 h 754871"/>
              <a:gd name="connsiteX8" fmla="*/ 2156052 w 2156052"/>
              <a:gd name="connsiteY8" fmla="*/ 314530 h 754871"/>
              <a:gd name="connsiteX9" fmla="*/ 2156052 w 2156052"/>
              <a:gd name="connsiteY9" fmla="*/ 629057 h 754871"/>
              <a:gd name="connsiteX10" fmla="*/ 2030238 w 2156052"/>
              <a:gd name="connsiteY10" fmla="*/ 754871 h 754871"/>
              <a:gd name="connsiteX11" fmla="*/ 898355 w 2156052"/>
              <a:gd name="connsiteY11" fmla="*/ 754871 h 754871"/>
              <a:gd name="connsiteX12" fmla="*/ 359342 w 2156052"/>
              <a:gd name="connsiteY12" fmla="*/ 754871 h 754871"/>
              <a:gd name="connsiteX13" fmla="*/ 359342 w 2156052"/>
              <a:gd name="connsiteY13" fmla="*/ 754871 h 754871"/>
              <a:gd name="connsiteX14" fmla="*/ 125814 w 2156052"/>
              <a:gd name="connsiteY14" fmla="*/ 754871 h 754871"/>
              <a:gd name="connsiteX15" fmla="*/ 0 w 2156052"/>
              <a:gd name="connsiteY15" fmla="*/ 629057 h 754871"/>
              <a:gd name="connsiteX16" fmla="*/ 0 w 2156052"/>
              <a:gd name="connsiteY16" fmla="*/ 314530 h 754871"/>
              <a:gd name="connsiteX17" fmla="*/ 0 w 2156052"/>
              <a:gd name="connsiteY17" fmla="*/ 125812 h 754871"/>
              <a:gd name="connsiteX18" fmla="*/ 0 w 2156052"/>
              <a:gd name="connsiteY18" fmla="*/ 125812 h 754871"/>
              <a:gd name="connsiteX19" fmla="*/ 0 w 2156052"/>
              <a:gd name="connsiteY19" fmla="*/ 125814 h 75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56052" h="754871">
                <a:moveTo>
                  <a:pt x="0" y="125814"/>
                </a:moveTo>
                <a:cubicBezTo>
                  <a:pt x="0" y="56329"/>
                  <a:pt x="56329" y="0"/>
                  <a:pt x="125814" y="0"/>
                </a:cubicBezTo>
                <a:lnTo>
                  <a:pt x="359342" y="0"/>
                </a:lnTo>
                <a:lnTo>
                  <a:pt x="898355" y="0"/>
                </a:lnTo>
                <a:lnTo>
                  <a:pt x="2030238" y="0"/>
                </a:lnTo>
                <a:cubicBezTo>
                  <a:pt x="2099723" y="0"/>
                  <a:pt x="2156052" y="56329"/>
                  <a:pt x="2156052" y="125814"/>
                </a:cubicBezTo>
                <a:lnTo>
                  <a:pt x="2156052" y="125812"/>
                </a:lnTo>
                <a:lnTo>
                  <a:pt x="2156052" y="125812"/>
                </a:lnTo>
                <a:lnTo>
                  <a:pt x="2156052" y="314530"/>
                </a:lnTo>
                <a:lnTo>
                  <a:pt x="2156052" y="629057"/>
                </a:lnTo>
                <a:cubicBezTo>
                  <a:pt x="2156052" y="698542"/>
                  <a:pt x="2099723" y="754871"/>
                  <a:pt x="2030238" y="754871"/>
                </a:cubicBezTo>
                <a:lnTo>
                  <a:pt x="898355" y="754871"/>
                </a:lnTo>
                <a:lnTo>
                  <a:pt x="359342" y="754871"/>
                </a:lnTo>
                <a:lnTo>
                  <a:pt x="359342" y="754871"/>
                </a:lnTo>
                <a:lnTo>
                  <a:pt x="125814" y="754871"/>
                </a:lnTo>
                <a:cubicBezTo>
                  <a:pt x="56329" y="754871"/>
                  <a:pt x="0" y="698542"/>
                  <a:pt x="0" y="629057"/>
                </a:cubicBezTo>
                <a:lnTo>
                  <a:pt x="0" y="314530"/>
                </a:lnTo>
                <a:lnTo>
                  <a:pt x="0" y="125812"/>
                </a:lnTo>
                <a:lnTo>
                  <a:pt x="0" y="125812"/>
                </a:lnTo>
                <a:lnTo>
                  <a:pt x="0" y="12581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Интерполация</a:t>
            </a:r>
          </a:p>
        </p:txBody>
      </p:sp>
    </p:spTree>
    <p:extLst>
      <p:ext uri="{BB962C8B-B14F-4D97-AF65-F5344CB8AC3E}">
        <p14:creationId xmlns:p14="http://schemas.microsoft.com/office/powerpoint/2010/main" val="33693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11" grpId="0" animBg="1"/>
      <p:bldP spid="9" grpId="0" animBg="1"/>
      <p:bldP spid="13" grpId="0" build="p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0" y="1444121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96954" y="1584000"/>
            <a:ext cx="7911453" cy="470549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Компютърната програма е поредица команди</a:t>
            </a:r>
            <a:endParaRPr lang="en-US" sz="3000" dirty="0">
              <a:solidFill>
                <a:schemeClr val="bg2"/>
              </a:solidFill>
            </a:endParaRPr>
          </a:p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В </a:t>
            </a:r>
            <a:r>
              <a:rPr lang="en-US" sz="3000">
                <a:solidFill>
                  <a:schemeClr val="bg2"/>
                </a:solidFill>
              </a:rPr>
              <a:t>C# </a:t>
            </a:r>
            <a:r>
              <a:rPr lang="bg-BG" sz="3000" dirty="0">
                <a:solidFill>
                  <a:schemeClr val="bg2"/>
                </a:solidFill>
              </a:rPr>
              <a:t>командите се пишат в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частта </a:t>
            </a:r>
            <a:r>
              <a:rPr lang="en-US" sz="3000" b="1" dirty="0">
                <a:solidFill>
                  <a:schemeClr val="bg1"/>
                </a:solidFill>
              </a:rPr>
              <a:t>Main(…)</a:t>
            </a:r>
            <a:endParaRPr lang="bg-BG" sz="3000" b="1" dirty="0">
              <a:solidFill>
                <a:schemeClr val="bg1"/>
              </a:solidFill>
            </a:endParaRPr>
          </a:p>
          <a:p>
            <a:pPr marL="456915" lvl="1" indent="-456915">
              <a:lnSpc>
                <a:spcPct val="150000"/>
              </a:lnSpc>
            </a:pPr>
            <a:r>
              <a:rPr lang="bg-BG" sz="3000" dirty="0">
                <a:solidFill>
                  <a:schemeClr val="bg2"/>
                </a:solidFill>
              </a:rPr>
              <a:t>Печатаме с командата </a:t>
            </a:r>
            <a:r>
              <a:rPr lang="en-US" sz="2800" b="1" noProof="1">
                <a:solidFill>
                  <a:schemeClr val="bg1"/>
                </a:solidFill>
              </a:rPr>
              <a:t>Console.WriteLine(…)</a:t>
            </a: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Въвеждане на текст и числа</a:t>
            </a:r>
            <a:endParaRPr lang="en-US" sz="3000" dirty="0">
              <a:solidFill>
                <a:schemeClr val="bg2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Аритметичните операции с числа: </a:t>
            </a:r>
          </a:p>
          <a:p>
            <a:pPr marL="0" indent="0">
              <a:buNone/>
            </a:pPr>
            <a:r>
              <a:rPr lang="bg-BG" sz="3000" b="1" dirty="0">
                <a:solidFill>
                  <a:schemeClr val="bg2"/>
                </a:solidFill>
              </a:rPr>
              <a:t>     </a:t>
            </a:r>
            <a:r>
              <a:rPr lang="en-US" sz="3000" b="1" dirty="0">
                <a:solidFill>
                  <a:schemeClr val="bg2"/>
                </a:solidFill>
              </a:rPr>
              <a:t>	</a:t>
            </a:r>
            <a:r>
              <a:rPr lang="en-US" sz="3000" b="1" dirty="0">
                <a:solidFill>
                  <a:schemeClr val="bg1"/>
                </a:solidFill>
              </a:rPr>
              <a:t>+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*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/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()</a:t>
            </a:r>
            <a:r>
              <a:rPr lang="bg-BG" sz="3000" b="1" dirty="0">
                <a:solidFill>
                  <a:schemeClr val="bg2"/>
                </a:solidFill>
              </a:rPr>
              <a:t>,</a:t>
            </a:r>
            <a:r>
              <a:rPr lang="bg-BG" sz="3000" b="1" dirty="0">
                <a:solidFill>
                  <a:schemeClr val="bg1"/>
                </a:solidFill>
              </a:rPr>
              <a:t> %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Отпечатване на текст по шаблон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3272C44-3F38-413A-A944-830844442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40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2F9A8A7-0CF6-4655-AC28-9C1554526C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813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9707" y="1355143"/>
            <a:ext cx="9707030" cy="55028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dirty="0"/>
              <a:t>Компютърна наука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Използва </a:t>
            </a:r>
            <a:r>
              <a:rPr lang="bg-BG" sz="4000" b="1" dirty="0">
                <a:solidFill>
                  <a:schemeClr val="bg1"/>
                </a:solidFill>
              </a:rPr>
              <a:t>команди</a:t>
            </a:r>
            <a:r>
              <a:rPr lang="bg-BG" sz="4000" dirty="0">
                <a:solidFill>
                  <a:schemeClr val="tx2"/>
                </a:solidFill>
              </a:rPr>
              <a:t>, за да  </a:t>
            </a:r>
            <a:r>
              <a:rPr lang="bg-BG" sz="4000" b="1" dirty="0">
                <a:solidFill>
                  <a:schemeClr val="bg1"/>
                </a:solidFill>
              </a:rPr>
              <a:t>комуникираме</a:t>
            </a:r>
            <a:r>
              <a:rPr lang="bg-BG" sz="4000" dirty="0"/>
              <a:t> с компютъра 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Командите се подреждат и изпълняват </a:t>
            </a:r>
            <a:r>
              <a:rPr lang="bg-BG" sz="4000" b="1" dirty="0">
                <a:solidFill>
                  <a:schemeClr val="bg1"/>
                </a:solidFill>
              </a:rPr>
              <a:t>една след друга</a:t>
            </a:r>
            <a:endParaRPr lang="en-US" sz="4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4000" dirty="0"/>
              <a:t>Поредицата от команди образува </a:t>
            </a:r>
            <a:r>
              <a:rPr lang="bg-BG" sz="4000" b="1" dirty="0">
                <a:solidFill>
                  <a:schemeClr val="bg1"/>
                </a:solidFill>
              </a:rPr>
              <a:t>компютърна програма</a:t>
            </a:r>
          </a:p>
          <a:p>
            <a:pPr>
              <a:lnSpc>
                <a:spcPct val="100000"/>
              </a:lnSpc>
            </a:pPr>
            <a:endParaRPr lang="bg-BG" sz="40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Какво е програмиране?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5FC8F6-8CB4-4D7F-ABD7-CD8E2D296B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4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866B88-F234-4DD7-83E7-F46FF22C53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0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765000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Компютърните програми се пишат на език за</a:t>
            </a:r>
            <a:r>
              <a:rPr lang="en-US" sz="3800" dirty="0"/>
              <a:t> </a:t>
            </a:r>
            <a:r>
              <a:rPr lang="bg-BG" sz="3800" dirty="0"/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Пример:</a:t>
            </a:r>
            <a:r>
              <a:rPr lang="en-US" sz="4000" dirty="0"/>
              <a:t> </a:t>
            </a:r>
            <a:r>
              <a:rPr lang="en-US" sz="4000" b="1" dirty="0"/>
              <a:t>C#, Java, JavaScript</a:t>
            </a:r>
            <a:r>
              <a:rPr lang="bg-BG" sz="4000" b="1" dirty="0"/>
              <a:t>,</a:t>
            </a:r>
            <a:r>
              <a:rPr lang="en-US" sz="4000" b="1" dirty="0"/>
              <a:t> Python, PHP</a:t>
            </a:r>
            <a:r>
              <a:rPr lang="bg-BG" sz="4000" b="1" dirty="0"/>
              <a:t>,</a:t>
            </a:r>
            <a:r>
              <a:rPr lang="en-US" sz="4000" b="1" dirty="0"/>
              <a:t> C</a:t>
            </a:r>
            <a:r>
              <a:rPr lang="bg-BG" sz="4000" b="1" dirty="0"/>
              <a:t>, </a:t>
            </a:r>
            <a:r>
              <a:rPr lang="en-US" sz="4000" b="1" dirty="0"/>
              <a:t>C++</a:t>
            </a:r>
            <a:endParaRPr lang="bg-BG" sz="4000" b="1" dirty="0"/>
          </a:p>
          <a:p>
            <a:pPr>
              <a:lnSpc>
                <a:spcPct val="100000"/>
              </a:lnSpc>
            </a:pPr>
            <a:r>
              <a:rPr lang="bg-BG" sz="4000" dirty="0"/>
              <a:t>Използва се </a:t>
            </a:r>
            <a:r>
              <a:rPr lang="bg-BG" sz="4000" b="1" dirty="0">
                <a:solidFill>
                  <a:schemeClr val="bg1"/>
                </a:solidFill>
              </a:rPr>
              <a:t>среда за програмиране (среда за разработка)</a:t>
            </a:r>
          </a:p>
          <a:p>
            <a:pPr>
              <a:lnSpc>
                <a:spcPct val="100000"/>
              </a:lnSpc>
            </a:pPr>
            <a:r>
              <a:rPr lang="bg-BG" sz="4000" dirty="0">
                <a:solidFill>
                  <a:schemeClr val="tx2"/>
                </a:solidFill>
              </a:rPr>
              <a:t>Пример: </a:t>
            </a:r>
            <a:r>
              <a:rPr lang="en-US" sz="4000" b="1" dirty="0">
                <a:solidFill>
                  <a:schemeClr val="tx2"/>
                </a:solidFill>
              </a:rPr>
              <a:t>Visual Studio, IntelliJ IDEA, PyCharm, Visual Studio Code, Code Blocks</a:t>
            </a:r>
            <a:endParaRPr lang="bg-BG" sz="4000" b="1" dirty="0">
              <a:solidFill>
                <a:schemeClr val="tx2"/>
              </a:solidFill>
            </a:endParaRP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език за програмиране?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21A501-D8C0-4E52-97E2-DDE4F33BD4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10000" cy="523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Програмата е </a:t>
            </a:r>
            <a:r>
              <a:rPr lang="bg-BG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>
              <a:lnSpc>
                <a:spcPct val="100000"/>
              </a:lnSpc>
            </a:pPr>
            <a:r>
              <a:rPr lang="bg-BG" dirty="0"/>
              <a:t>Може да съдържа пресмятания, проверки, повторения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</a:t>
            </a:r>
            <a:r>
              <a:rPr lang="bg-BG" b="1" dirty="0">
                <a:solidFill>
                  <a:schemeClr val="bg1"/>
                </a:solidFill>
              </a:rPr>
              <a:t>компилира</a:t>
            </a:r>
            <a:r>
              <a:rPr lang="bg-BG" dirty="0"/>
              <a:t> до изпълним файл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Например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Program.cs</a:t>
            </a:r>
            <a:r>
              <a:rPr lang="en-US" sz="3200" dirty="0"/>
              <a:t> </a:t>
            </a:r>
            <a:r>
              <a:rPr lang="bg-BG" sz="3200" dirty="0">
                <a:sym typeface="Wingdings" panose="05000000000000000000" pitchFamily="2" charset="2"/>
              </a:rPr>
              <a:t>се компилира до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компютърна програма?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AD0453-84C8-4D04-A926-B7C1FDA911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269000"/>
            <a:ext cx="9919799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300" dirty="0">
                <a:latin typeface="+mj-lt"/>
                <a:cs typeface="Consolas" panose="020B0609020204030204" pitchFamily="49" charset="0"/>
              </a:rPr>
              <a:t>В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топ 5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на най-популярните езици за програмиране</a:t>
            </a:r>
          </a:p>
          <a:p>
            <a:pPr>
              <a:lnSpc>
                <a:spcPct val="100000"/>
              </a:lnSpc>
            </a:pPr>
            <a:r>
              <a:rPr lang="bg-BG" sz="3300" dirty="0">
                <a:latin typeface="+mj-lt"/>
                <a:cs typeface="Consolas" panose="020B0609020204030204" pitchFamily="49" charset="0"/>
              </a:rPr>
              <a:t>Около </a:t>
            </a:r>
            <a:r>
              <a:rPr lang="bg-BG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31%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 от всички програмисти го използват</a:t>
            </a:r>
            <a:r>
              <a:rPr lang="en-US" sz="3300" dirty="0"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редовно</a:t>
            </a:r>
          </a:p>
          <a:p>
            <a:pPr>
              <a:lnSpc>
                <a:spcPct val="100000"/>
              </a:lnSpc>
            </a:pPr>
            <a:r>
              <a:rPr lang="bg-BG" sz="3300" dirty="0">
                <a:latin typeface="+mj-lt"/>
                <a:cs typeface="Consolas" panose="020B0609020204030204" pitchFamily="49" charset="0"/>
              </a:rPr>
              <a:t>Третата по големина общност в </a:t>
            </a:r>
            <a:r>
              <a:rPr lang="en-US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StackOverflow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с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повече от </a:t>
            </a:r>
            <a:r>
              <a:rPr lang="bg-BG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1.1 милиона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теми</a:t>
            </a:r>
          </a:p>
          <a:p>
            <a:pPr>
              <a:lnSpc>
                <a:spcPct val="100000"/>
              </a:lnSpc>
            </a:pPr>
            <a:r>
              <a:rPr lang="bg-BG" sz="3300" dirty="0">
                <a:latin typeface="+mj-lt"/>
                <a:cs typeface="Consolas" panose="020B0609020204030204" pitchFamily="49" charset="0"/>
              </a:rPr>
              <a:t>Глобално, </a:t>
            </a:r>
            <a:r>
              <a:rPr lang="bg-BG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всеки месец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се предлагат повече </a:t>
            </a:r>
            <a:br>
              <a:rPr lang="en-US" sz="3300" dirty="0">
                <a:latin typeface="+mj-lt"/>
                <a:cs typeface="Consolas" panose="020B0609020204030204" pitchFamily="49" charset="0"/>
              </a:rPr>
            </a:br>
            <a:r>
              <a:rPr lang="bg-BG" sz="3300" dirty="0">
                <a:latin typeface="+mj-lt"/>
                <a:cs typeface="Consolas" panose="020B0609020204030204" pitchFamily="49" charset="0"/>
              </a:rPr>
              <a:t>от </a:t>
            </a:r>
            <a:r>
              <a:rPr lang="bg-BG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17 000</a:t>
            </a:r>
            <a:r>
              <a:rPr lang="bg-BG" sz="33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300" dirty="0">
                <a:latin typeface="+mj-lt"/>
                <a:cs typeface="Consolas" panose="020B0609020204030204" pitchFamily="49" charset="0"/>
              </a:rPr>
              <a:t>C#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 позиции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C#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38FD645-B740-4714-A7E6-FB1883803B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3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61D-B627-4D83-A6AB-D200282873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184000"/>
            <a:ext cx="10961783" cy="768084"/>
          </a:xfrm>
        </p:spPr>
        <p:txBody>
          <a:bodyPr/>
          <a:lstStyle/>
          <a:p>
            <a:r>
              <a:rPr lang="bg-BG" dirty="0"/>
              <a:t>Да направим първите си конзолни програми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85092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3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Средата за разработка е нужна, за да програмирате</a:t>
            </a:r>
            <a:endParaRPr lang="en-US" sz="3600" dirty="0"/>
          </a:p>
          <a:p>
            <a:pPr lvl="1"/>
            <a:r>
              <a:rPr lang="en-US" sz="3200" b="1" dirty="0"/>
              <a:t>Integrated Development Environment (</a:t>
            </a:r>
            <a:r>
              <a:rPr lang="en-US" sz="3200" b="1" dirty="0">
                <a:solidFill>
                  <a:schemeClr val="bg1"/>
                </a:solidFill>
              </a:rPr>
              <a:t>IDE</a:t>
            </a:r>
            <a:r>
              <a:rPr lang="en-US" sz="3200" b="1" dirty="0"/>
              <a:t>)</a:t>
            </a:r>
          </a:p>
          <a:p>
            <a:pPr lvl="1"/>
            <a:r>
              <a:rPr lang="en-US" sz="3200" b="1" dirty="0"/>
              <a:t>Visual Studio </a:t>
            </a:r>
            <a:r>
              <a:rPr lang="bg-BG" sz="3200" dirty="0"/>
              <a:t>е среда за разработка на езика </a:t>
            </a:r>
            <a:r>
              <a:rPr lang="en-US" sz="3200" dirty="0"/>
              <a:t>C#</a:t>
            </a:r>
            <a:endParaRPr lang="bg-BG" sz="3200" dirty="0"/>
          </a:p>
          <a:p>
            <a:r>
              <a:rPr lang="bg-BG" sz="3600" dirty="0"/>
              <a:t>Инсталирайте си </a:t>
            </a:r>
            <a:r>
              <a:rPr lang="en-US" sz="3600" b="1" dirty="0"/>
              <a:t>Visual Studio</a:t>
            </a:r>
            <a:endParaRPr lang="bg-BG" sz="3600" b="1" dirty="0"/>
          </a:p>
          <a:p>
            <a:pPr lvl="1"/>
            <a:r>
              <a:rPr lang="bg-BG" sz="3200" b="1" dirty="0">
                <a:hlinkClick r:id="rId3"/>
              </a:rPr>
              <a:t>Инструкции за инсталация</a:t>
            </a:r>
            <a:endParaRPr lang="en-US" sz="3800" dirty="0"/>
          </a:p>
          <a:p>
            <a:r>
              <a:rPr lang="bg-BG" sz="3800" dirty="0"/>
              <a:t>Приложението е </a:t>
            </a:r>
            <a:r>
              <a:rPr lang="bg-BG" sz="3800" b="1" dirty="0"/>
              <a:t>мултиплатформено</a:t>
            </a:r>
            <a:r>
              <a:rPr lang="en-US" sz="3800" dirty="0"/>
              <a:t> (Linux, Mac OS, Windows)</a:t>
            </a:r>
            <a:endParaRPr lang="bg-BG" sz="3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463024C-637E-4C2A-AD50-224B6FC9BD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867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4517</TotalTime>
  <Words>2449</Words>
  <Application>Microsoft Office PowerPoint</Application>
  <PresentationFormat>Widescreen</PresentationFormat>
  <Paragraphs>372</Paragraphs>
  <Slides>40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Първи стъпки в програмирането</vt:lpstr>
      <vt:lpstr>Съдържание</vt:lpstr>
      <vt:lpstr>Какво е програмиране?</vt:lpstr>
      <vt:lpstr>Какво е програмиране?</vt:lpstr>
      <vt:lpstr>Какво е език за програмиране?</vt:lpstr>
      <vt:lpstr>Какво е компютърна програма?</vt:lpstr>
      <vt:lpstr>Интересно за C#</vt:lpstr>
      <vt:lpstr>Да направим първите си конзолни програми</vt:lpstr>
      <vt:lpstr>Среда за разработка</vt:lpstr>
      <vt:lpstr>Създаване на конзолна програма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C# програмите</vt:lpstr>
      <vt:lpstr>Типични грешки в C# програмите (2)</vt:lpstr>
      <vt:lpstr>Числата от 1 до 10</vt:lpstr>
      <vt:lpstr>Променливи и типове данни</vt:lpstr>
      <vt:lpstr>Променливи</vt:lpstr>
      <vt:lpstr>Типове данни</vt:lpstr>
      <vt:lpstr>Работа с конзола</vt:lpstr>
      <vt:lpstr>Прочитане на текст</vt:lpstr>
      <vt:lpstr>Четене на текст</vt:lpstr>
      <vt:lpstr>Четене на числа</vt:lpstr>
      <vt:lpstr>Четене на дробно число</vt:lpstr>
      <vt:lpstr>Работа с числа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Печатане на конзолата</vt:lpstr>
      <vt:lpstr>Съединяване на текст и число</vt:lpstr>
      <vt:lpstr>Съединяване на текст и числа</vt:lpstr>
      <vt:lpstr>Поздрав по име – пример</vt:lpstr>
      <vt:lpstr>Поздрав по име – решение</vt:lpstr>
      <vt:lpstr>Какво научихме днес?</vt:lpstr>
      <vt:lpstr>PowerPoint Presentation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115</cp:revision>
  <dcterms:created xsi:type="dcterms:W3CDTF">2018-05-23T13:08:44Z</dcterms:created>
  <dcterms:modified xsi:type="dcterms:W3CDTF">2023-05-11T23:01:41Z</dcterms:modified>
  <cp:category>computer programming;programming;C#;програмиране;кодиране</cp:category>
</cp:coreProperties>
</file>