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2"/>
  </p:notesMasterIdLst>
  <p:handoutMasterIdLst>
    <p:handoutMasterId r:id="rId43"/>
  </p:handoutMasterIdLst>
  <p:sldIdLst>
    <p:sldId id="274" r:id="rId2"/>
    <p:sldId id="276" r:id="rId3"/>
    <p:sldId id="353" r:id="rId4"/>
    <p:sldId id="389" r:id="rId5"/>
    <p:sldId id="439" r:id="rId6"/>
    <p:sldId id="455" r:id="rId7"/>
    <p:sldId id="580" r:id="rId8"/>
    <p:sldId id="454" r:id="rId9"/>
    <p:sldId id="396" r:id="rId10"/>
    <p:sldId id="432" r:id="rId11"/>
    <p:sldId id="601" r:id="rId12"/>
    <p:sldId id="399" r:id="rId13"/>
    <p:sldId id="403" r:id="rId14"/>
    <p:sldId id="400" r:id="rId15"/>
    <p:sldId id="602" r:id="rId16"/>
    <p:sldId id="401" r:id="rId17"/>
    <p:sldId id="459" r:id="rId18"/>
    <p:sldId id="493" r:id="rId19"/>
    <p:sldId id="581" r:id="rId20"/>
    <p:sldId id="582" r:id="rId21"/>
    <p:sldId id="583" r:id="rId22"/>
    <p:sldId id="585" r:id="rId23"/>
    <p:sldId id="586" r:id="rId24"/>
    <p:sldId id="587" r:id="rId25"/>
    <p:sldId id="588" r:id="rId26"/>
    <p:sldId id="589" r:id="rId27"/>
    <p:sldId id="590" r:id="rId28"/>
    <p:sldId id="591" r:id="rId29"/>
    <p:sldId id="592" r:id="rId30"/>
    <p:sldId id="593" r:id="rId31"/>
    <p:sldId id="594" r:id="rId32"/>
    <p:sldId id="595" r:id="rId33"/>
    <p:sldId id="596" r:id="rId34"/>
    <p:sldId id="597" r:id="rId35"/>
    <p:sldId id="599" r:id="rId36"/>
    <p:sldId id="600" r:id="rId37"/>
    <p:sldId id="282" r:id="rId38"/>
    <p:sldId id="324" r:id="rId39"/>
    <p:sldId id="505" r:id="rId40"/>
    <p:sldId id="506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DE2E1F0-91EA-425B-A31E-0D3F9942B2E8}">
          <p14:sldIdLst>
            <p14:sldId id="274"/>
            <p14:sldId id="276"/>
            <p14:sldId id="353"/>
            <p14:sldId id="389"/>
            <p14:sldId id="439"/>
            <p14:sldId id="455"/>
            <p14:sldId id="580"/>
          </p14:sldIdLst>
        </p14:section>
        <p14:section name="Създаване на първи конзолни програми" id="{9A4C29B1-F913-446B-AB1D-E7306FCA5EEA}">
          <p14:sldIdLst>
            <p14:sldId id="454"/>
            <p14:sldId id="396"/>
            <p14:sldId id="432"/>
            <p14:sldId id="601"/>
            <p14:sldId id="399"/>
            <p14:sldId id="403"/>
            <p14:sldId id="400"/>
            <p14:sldId id="602"/>
            <p14:sldId id="401"/>
            <p14:sldId id="459"/>
            <p14:sldId id="493"/>
          </p14:sldIdLst>
        </p14:section>
        <p14:section name="Променливи и типове данни" id="{9F4394C1-2FE1-42BD-9E7F-6FB847847A4F}">
          <p14:sldIdLst>
            <p14:sldId id="581"/>
            <p14:sldId id="582"/>
            <p14:sldId id="583"/>
          </p14:sldIdLst>
        </p14:section>
        <p14:section name="Работа с конзола" id="{E75888B1-7DE7-4390-81B8-412381E12F33}">
          <p14:sldIdLst>
            <p14:sldId id="585"/>
            <p14:sldId id="586"/>
            <p14:sldId id="587"/>
            <p14:sldId id="588"/>
            <p14:sldId id="589"/>
          </p14:sldIdLst>
        </p14:section>
        <p14:section name="Работа с текст и числа" id="{680434F7-CC72-4B03-980A-E6882B13607B}">
          <p14:sldIdLst>
            <p14:sldId id="590"/>
            <p14:sldId id="591"/>
            <p14:sldId id="592"/>
            <p14:sldId id="593"/>
            <p14:sldId id="594"/>
            <p14:sldId id="595"/>
            <p14:sldId id="596"/>
            <p14:sldId id="597"/>
            <p14:sldId id="599"/>
            <p14:sldId id="600"/>
          </p14:sldIdLst>
        </p14:section>
        <p14:section name="End Section" id="{FEBB2B39-B0D3-4DEA-A537-5E3855947BFA}">
          <p14:sldIdLst>
            <p14:sldId id="282"/>
            <p14:sldId id="32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AF0B23-A6BC-40F1-8E1D-CFBAE5F1D2F6}" v="21" dt="2024-05-20T10:21:16.906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5214" autoAdjust="0"/>
  </p:normalViewPr>
  <p:slideViewPr>
    <p:cSldViewPr showGuides="1">
      <p:cViewPr varScale="1">
        <p:scale>
          <a:sx n="84" d="100"/>
          <a:sy n="84" d="100"/>
        </p:scale>
        <p:origin x="792" y="8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vena Firkova" userId="6d035f2f232e88d2" providerId="LiveId" clId="{E2AF0B23-A6BC-40F1-8E1D-CFBAE5F1D2F6}"/>
    <pc:docChg chg="modSld">
      <pc:chgData name="Nevena Firkova" userId="6d035f2f232e88d2" providerId="LiveId" clId="{E2AF0B23-A6BC-40F1-8E1D-CFBAE5F1D2F6}" dt="2024-05-20T10:21:08.830" v="13" actId="20577"/>
      <pc:docMkLst>
        <pc:docMk/>
      </pc:docMkLst>
      <pc:sldChg chg="modSp">
        <pc:chgData name="Nevena Firkova" userId="6d035f2f232e88d2" providerId="LiveId" clId="{E2AF0B23-A6BC-40F1-8E1D-CFBAE5F1D2F6}" dt="2024-05-20T10:21:08.830" v="13" actId="20577"/>
        <pc:sldMkLst>
          <pc:docMk/>
          <pc:sldMk cId="1004052450" sldId="592"/>
        </pc:sldMkLst>
        <pc:spChg chg="mod">
          <ac:chgData name="Nevena Firkova" userId="6d035f2f232e88d2" providerId="LiveId" clId="{E2AF0B23-A6BC-40F1-8E1D-CFBAE5F1D2F6}" dt="2024-05-20T10:21:08.830" v="13" actId="20577"/>
          <ac:spMkLst>
            <pc:docMk/>
            <pc:sldMk cId="1004052450" sldId="592"/>
            <ac:spMk id="6" creationId="{B08817AB-EDAF-4201-AE5E-EA334B620C6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20.5.2024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A763322-D2C6-46A5-B08F-5FC0079D27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387329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B45B26D-1946-425E-BCFB-6CF37E5062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72049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55DEB67-D1A4-42D5-8822-684AF30DDB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211275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1C4F914-A1A5-4391-B639-9F8EE5EA18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897215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F2BA111-A825-46C3-82F6-E713707BD03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572799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A03D41A-A71B-4864-9686-9E700F98AB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141410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A0C0801-886D-450D-8F31-97437DCE5C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406977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A02995B-0DA7-4828-B2DE-E2FAEF7EF3E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885664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D69A8F1-6A74-4FAF-805B-4D7A9F3EDA4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667261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3BDF6E3-1CE0-4D20-88FD-E9209224FF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218041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A0DC0ED-A5FA-4E44-8946-61D1AE1420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79820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7441AEB-29EC-4177-802E-B7ABF406FB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948308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78D346B-8121-49DA-866D-0BE2C27BDB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857136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C6018C6-A606-4D55-ABFB-3455F9B2B60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061801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98C0E68-D421-4D8B-9F58-EAEA6EC1FB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00018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BC1FBF6-CAD8-4B7E-9F64-3EBC53E011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855944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1603624-C428-4E72-A1A5-17F9E15AF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333733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3857035-91B2-4D31-BA3A-C4DD9771441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967738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A0820BE-C1CE-4FBB-9E0B-3416B853FC8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653404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BE7F635-E51B-40A9-8B4E-36FFCC39F1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451593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1288CA7-44D4-4560-8086-25692C6EC7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608068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7089206-1B4D-4EED-A0F4-631E1C16E7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04396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9082142-04C1-4C3E-967C-753B22274D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528258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134ECA-BA07-42AD-9475-13FF6444603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748240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C7209F2-3A5C-4B1E-A72A-D6F866B8D9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794554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0C0DEB4-5011-4072-A17A-426C27E223C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987230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en-BG" smtClean="0"/>
              <a:t>38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2014459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321DBA6-9162-45F8-8629-57F0DF0B66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60085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7147D74-293C-4DB3-B640-7C45718A08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40896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3BAF37F-E479-4A3B-8F7C-846AF73FDB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78642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D038FCB-2CC7-4A14-B503-F070E59CD3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68165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67827AA-857A-4EC4-AA17-67443E979D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77005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2EBC40E-412E-4144-9D22-6D0F14A6BB8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05074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50BB7F9-D7B8-41FE-B837-80E673A267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68413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B9768D3-2F9F-4668-A11E-30862E2BD0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32544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en-BG" smtClean="0"/>
              <a:t>05/20/2024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891856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sv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1.png"/><Relationship Id="rId11" Type="http://schemas.openxmlformats.org/officeDocument/2006/relationships/image" Target="../media/image56.sv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1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downloads/svn/entry-module/Installation%20Guidelines/01.0%20PB-Java-IntelliJ-2021-Installation-Guidelines.docx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oftuni.bg/downloads/svn/entry-module/Installation%20Guidelines/01.0%20PB-Java-IntelliJ-Installation-Guidelines.doc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Работа с конзола, аритметични операции</a:t>
            </a:r>
            <a:r>
              <a:rPr lang="en-US" dirty="0"/>
              <a:t> </a:t>
            </a:r>
            <a:r>
              <a:rPr lang="bg-BG" dirty="0"/>
              <a:t>с числа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Първи стъпки в програмирането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8679972" y="6230083"/>
            <a:ext cx="2950749" cy="382788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https://softuni.bg</a:t>
            </a:r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F3B5B-B3F1-4ED3-B761-B2422C62C1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79972" y="5875491"/>
            <a:ext cx="2950749" cy="351754"/>
          </a:xfrm>
        </p:spPr>
        <p:txBody>
          <a:bodyPr/>
          <a:lstStyle/>
          <a:p>
            <a:r>
              <a:rPr lang="bg-BG" sz="1800" dirty="0"/>
              <a:t>Софтуерен университет</a:t>
            </a:r>
            <a:endParaRPr lang="en-US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0" y="5368868"/>
            <a:ext cx="3670840" cy="444536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DE54E3-007B-4F30-A2C6-1A7D1ABA44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935" y="1984603"/>
            <a:ext cx="2622262" cy="267603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9AE818C-2ED0-44A5-B22D-E3572907786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228601" y="2562045"/>
            <a:ext cx="2812373" cy="222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1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C8F771-1447-4157-BE36-5403C453AC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168125" y="1160214"/>
            <a:ext cx="11879485" cy="534678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600" dirty="0"/>
              <a:t>Стартирайте</a:t>
            </a:r>
            <a:r>
              <a:rPr lang="en-US" sz="3600" dirty="0"/>
              <a:t> </a:t>
            </a:r>
            <a:r>
              <a:rPr lang="en-US" sz="3600" b="1" dirty="0"/>
              <a:t>IntelliJ IDEA</a:t>
            </a:r>
          </a:p>
          <a:p>
            <a:pPr>
              <a:lnSpc>
                <a:spcPct val="110000"/>
              </a:lnSpc>
            </a:pPr>
            <a:r>
              <a:rPr lang="bg-BG" sz="3600" dirty="0"/>
              <a:t>Изберете </a:t>
            </a:r>
            <a:r>
              <a:rPr lang="en-US" sz="3600" b="1" dirty="0"/>
              <a:t>New Project</a:t>
            </a:r>
          </a:p>
          <a:p>
            <a:pPr marL="0" indent="0">
              <a:lnSpc>
                <a:spcPct val="110000"/>
              </a:lnSpc>
              <a:buNone/>
            </a:pPr>
            <a:endParaRPr lang="en-US" sz="3600" b="1" dirty="0"/>
          </a:p>
          <a:p>
            <a:pPr>
              <a:lnSpc>
                <a:spcPct val="110000"/>
              </a:lnSpc>
            </a:pPr>
            <a:r>
              <a:rPr lang="bg-BG" sz="3600" dirty="0"/>
              <a:t>Проверете, че имате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bg-BG" sz="3600" dirty="0"/>
              <a:t>   конфигуриран </a:t>
            </a:r>
            <a:r>
              <a:rPr lang="en-US" sz="3600" b="1" dirty="0"/>
              <a:t>Project SDK</a:t>
            </a:r>
          </a:p>
          <a:p>
            <a:pPr>
              <a:lnSpc>
                <a:spcPct val="110000"/>
              </a:lnSpc>
            </a:pPr>
            <a:r>
              <a:rPr lang="bg-BG" sz="3600" dirty="0"/>
              <a:t>Изберете</a:t>
            </a:r>
            <a:r>
              <a:rPr lang="bg-BG" sz="3600" b="1" dirty="0"/>
              <a:t> </a:t>
            </a:r>
            <a:r>
              <a:rPr lang="en-US" sz="3600" b="1" dirty="0"/>
              <a:t>Next</a:t>
            </a:r>
          </a:p>
          <a:p>
            <a:pPr>
              <a:lnSpc>
                <a:spcPct val="110000"/>
              </a:lnSpc>
            </a:pPr>
            <a:endParaRPr lang="en-US" sz="3600" b="1" dirty="0"/>
          </a:p>
          <a:p>
            <a:pPr>
              <a:lnSpc>
                <a:spcPct val="110000"/>
              </a:lnSpc>
            </a:pPr>
            <a:endParaRPr lang="en-US" sz="3600" b="1" dirty="0"/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A8EAFD-FC02-49ED-B997-2D3305C352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4" t="2498"/>
          <a:stretch/>
        </p:blipFill>
        <p:spPr>
          <a:xfrm>
            <a:off x="6501000" y="1399622"/>
            <a:ext cx="5162210" cy="17569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C8F25F-D16D-4D68-8AD5-3732D27992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36"/>
          <a:stretch/>
        </p:blipFill>
        <p:spPr>
          <a:xfrm>
            <a:off x="6501000" y="3859605"/>
            <a:ext cx="5162210" cy="26708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AA7DD731-74E1-4844-A7BF-FFB0F71F0445}"/>
              </a:ext>
            </a:extLst>
          </p:cNvPr>
          <p:cNvSpPr/>
          <p:nvPr/>
        </p:nvSpPr>
        <p:spPr bwMode="auto">
          <a:xfrm>
            <a:off x="5376000" y="2124000"/>
            <a:ext cx="720000" cy="31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993763DC-A91B-41AF-BC3D-4E35AA9976C9}"/>
              </a:ext>
            </a:extLst>
          </p:cNvPr>
          <p:cNvSpPr/>
          <p:nvPr/>
        </p:nvSpPr>
        <p:spPr bwMode="auto">
          <a:xfrm>
            <a:off x="5241000" y="5163634"/>
            <a:ext cx="720000" cy="31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068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3279D8-BA39-4F12-8DDA-E2E66E7B71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37F94-F625-48B5-9124-A79168A917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625598" cy="5528766"/>
          </a:xfrm>
        </p:spPr>
        <p:txBody>
          <a:bodyPr/>
          <a:lstStyle/>
          <a:p>
            <a:r>
              <a:rPr lang="bg-BG" dirty="0"/>
              <a:t>Селектирайте </a:t>
            </a:r>
            <a:r>
              <a:rPr lang="en-US" b="1" dirty="0"/>
              <a:t>Create project from template</a:t>
            </a:r>
          </a:p>
          <a:p>
            <a:r>
              <a:rPr lang="bg-BG" dirty="0"/>
              <a:t>Изберете</a:t>
            </a:r>
            <a:r>
              <a:rPr lang="bg-BG" b="1" dirty="0"/>
              <a:t> </a:t>
            </a:r>
            <a:r>
              <a:rPr lang="en-US" b="1" dirty="0"/>
              <a:t>Next</a:t>
            </a:r>
            <a:endParaRPr lang="bg-BG" b="1" dirty="0"/>
          </a:p>
          <a:p>
            <a:endParaRPr lang="bg-BG" b="1" dirty="0"/>
          </a:p>
          <a:p>
            <a:r>
              <a:rPr lang="bg-BG" dirty="0"/>
              <a:t>Въведете</a:t>
            </a:r>
            <a:r>
              <a:rPr lang="bg-BG" b="1" dirty="0"/>
              <a:t> подходящо име</a:t>
            </a:r>
            <a:r>
              <a:rPr lang="en-US" b="1" dirty="0"/>
              <a:t> </a:t>
            </a:r>
            <a:r>
              <a:rPr lang="bg-BG" b="1" dirty="0"/>
              <a:t>за проекта </a:t>
            </a:r>
            <a:r>
              <a:rPr lang="bg-BG" dirty="0"/>
              <a:t>и</a:t>
            </a:r>
            <a:r>
              <a:rPr lang="bg-BG" b="1" dirty="0"/>
              <a:t> директория, в която да се създаде</a:t>
            </a:r>
          </a:p>
          <a:p>
            <a:r>
              <a:rPr lang="bg-BG" dirty="0"/>
              <a:t>Изберте</a:t>
            </a:r>
            <a:r>
              <a:rPr lang="bg-BG" b="1" dirty="0"/>
              <a:t> </a:t>
            </a:r>
            <a:r>
              <a:rPr lang="en-US" b="1" dirty="0"/>
              <a:t>Finish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8C9316-D0E1-49CD-8567-FF0177E44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 (2)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7382AB-E6E7-41FE-A81C-D2CFDBE6A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541" y="4208788"/>
            <a:ext cx="4117768" cy="24975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C8AC5A-239A-45A4-AD28-5620E3798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541" y="1210772"/>
            <a:ext cx="4117768" cy="25203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3098223C-010C-44D4-8EDC-E66DD364F79B}"/>
              </a:ext>
            </a:extLst>
          </p:cNvPr>
          <p:cNvSpPr/>
          <p:nvPr/>
        </p:nvSpPr>
        <p:spPr bwMode="auto">
          <a:xfrm>
            <a:off x="5646000" y="2137715"/>
            <a:ext cx="720000" cy="31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848382E-9FDC-4D11-9B69-6A5197D1AD5E}"/>
              </a:ext>
            </a:extLst>
          </p:cNvPr>
          <p:cNvSpPr/>
          <p:nvPr/>
        </p:nvSpPr>
        <p:spPr bwMode="auto">
          <a:xfrm>
            <a:off x="5646000" y="5300075"/>
            <a:ext cx="720000" cy="31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1997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AECDDF-F70C-4EE6-8E42-61312FAA89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Програмният код се съхранява в папка </a:t>
            </a:r>
            <a:r>
              <a:rPr lang="en-US" sz="3200" b="1" dirty="0"/>
              <a:t>src</a:t>
            </a:r>
            <a:r>
              <a:rPr lang="en-US" sz="3200" dirty="0"/>
              <a:t> </a:t>
            </a:r>
            <a:r>
              <a:rPr lang="bg-BG" sz="3200" dirty="0"/>
              <a:t>на проекта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bg-BG" sz="3200" dirty="0"/>
          </a:p>
          <a:p>
            <a:r>
              <a:rPr lang="bg-BG" sz="3200" dirty="0"/>
              <a:t>Сорс кодът на програма се пише в секцията </a:t>
            </a:r>
            <a:r>
              <a:rPr lang="en-US" sz="3200" b="1" noProof="1">
                <a:cs typeface="Consolas" panose="020B0609020204030204" pitchFamily="49" charset="0"/>
              </a:rPr>
              <a:t>main(String[] args)</a:t>
            </a:r>
          </a:p>
          <a:p>
            <a:pPr lvl="1"/>
            <a:r>
              <a:rPr lang="bg-BG" sz="3200" dirty="0"/>
              <a:t>Между отварящата и затварящата скоба </a:t>
            </a:r>
            <a:r>
              <a:rPr lang="en-US" sz="3200" b="1" dirty="0">
                <a:cs typeface="Consolas" panose="020B0609020204030204" pitchFamily="49" charset="0"/>
              </a:rPr>
              <a:t>{</a:t>
            </a:r>
            <a:r>
              <a:rPr lang="en-US" sz="3200" dirty="0"/>
              <a:t> </a:t>
            </a:r>
            <a:r>
              <a:rPr lang="en-US" sz="3200" b="1" dirty="0">
                <a:cs typeface="Consolas" panose="020B0609020204030204" pitchFamily="49" charset="0"/>
              </a:rPr>
              <a:t>}</a:t>
            </a:r>
            <a:endParaRPr lang="bg-BG" sz="3200" b="1" dirty="0">
              <a:cs typeface="Consolas" panose="020B0609020204030204" pitchFamily="49" charset="0"/>
            </a:endParaRPr>
          </a:p>
          <a:p>
            <a:pPr marL="304747" lvl="1" indent="-304747">
              <a:buClr>
                <a:schemeClr val="tx1">
                  <a:lumMod val="75000"/>
                </a:schemeClr>
              </a:buClr>
              <a:buSzPct val="100000"/>
            </a:pPr>
            <a:r>
              <a:rPr lang="bg-BG" sz="3200" dirty="0"/>
              <a:t>Кодът на програмата се пише отместен навътре</a:t>
            </a:r>
            <a:endParaRPr lang="en-US" sz="3200" b="1" dirty="0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448114F-FCFB-4E13-8EBC-AEB77ADCBF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C54BE3-E0FE-463E-9DA6-430F876184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19"/>
          <a:stretch/>
        </p:blipFill>
        <p:spPr>
          <a:xfrm>
            <a:off x="693141" y="5170653"/>
            <a:ext cx="4055472" cy="15410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70D85E-AB0E-40F1-AACE-A8F8D9EBD9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77"/>
          <a:stretch/>
        </p:blipFill>
        <p:spPr>
          <a:xfrm>
            <a:off x="696000" y="1854000"/>
            <a:ext cx="3479250" cy="1209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92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A869D3-7E89-4CE6-8B5A-7C9A767C21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83796" y="960411"/>
            <a:ext cx="9769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Напишете следния код:</a:t>
            </a:r>
            <a:endParaRPr lang="en-US" sz="3600" b="1" dirty="0"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>
                <a:latin typeface="Consolas" panose="020B0609020204030204" pitchFamily="49" charset="0"/>
              </a:rPr>
              <a:t>System.out.println("Hello SoftUni");</a:t>
            </a:r>
          </a:p>
          <a:p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</a:t>
            </a:r>
            <a:r>
              <a:rPr lang="en-US" dirty="0"/>
              <a:t> (2)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75E48D-01D0-4E93-8266-C0F99B004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000" y="2664000"/>
            <a:ext cx="5934075" cy="24860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EA4CA5C5-86CB-4C15-8262-4FDC8B66532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43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727639-3C17-4030-A8C4-B746487167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766" y="1096593"/>
            <a:ext cx="9928234" cy="5546589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Има два начина за стартиране на програмата: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bg-BG" sz="3400" dirty="0"/>
              <a:t>Чрез клашивната комбинация: </a:t>
            </a:r>
            <a:r>
              <a:rPr lang="en-US" sz="3400" b="1" dirty="0">
                <a:solidFill>
                  <a:schemeClr val="bg1"/>
                </a:solidFill>
              </a:rPr>
              <a:t>Ctrl + Shift + F10</a:t>
            </a:r>
            <a:endParaRPr lang="bg-BG" sz="3400" b="1" dirty="0">
              <a:solidFill>
                <a:schemeClr val="bg1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bg-BG" sz="3400" dirty="0"/>
              <a:t>Чрез десен бутон -&gt; </a:t>
            </a:r>
            <a:r>
              <a:rPr lang="en-US" sz="3400" b="1" dirty="0"/>
              <a:t>Run</a:t>
            </a:r>
            <a:r>
              <a:rPr lang="en-US" sz="3400" dirty="0"/>
              <a:t> (</a:t>
            </a:r>
            <a:r>
              <a:rPr lang="bg-BG" sz="3400" dirty="0"/>
              <a:t>от падащото меню)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Стартиране на програмата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8275CB3-3A8C-4DFC-B39F-5E8E02FCB68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EACBB9-0926-4FA6-908A-85F397C41F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193" b="8569"/>
          <a:stretch/>
        </p:blipFill>
        <p:spPr>
          <a:xfrm>
            <a:off x="2901000" y="2853604"/>
            <a:ext cx="3870000" cy="387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849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5336EC-985E-45CA-9052-17249E561D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87FAC-2E32-4A95-B3EF-C4B8459F15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200" dirty="0"/>
              <a:t>Ако няма грешки, програмата ще се изпълни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200" dirty="0"/>
              <a:t>Резултатът ще се изпише на конзолата (отдолу):</a:t>
            </a:r>
            <a:endParaRPr lang="en-US" sz="3200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F9A47F2-5EB2-49B9-8FA5-1D40F5203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 от стартиране на програмата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3C95EF-E576-43B2-AC8E-13C54B2FD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402" y="2709000"/>
            <a:ext cx="5381625" cy="34671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93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Типични грешки в </a:t>
            </a:r>
            <a:r>
              <a:rPr lang="en-US" sz="4000" dirty="0"/>
              <a:t>Java </a:t>
            </a:r>
            <a:r>
              <a:rPr lang="bg-BG" sz="4000" dirty="0"/>
              <a:t>програмите</a:t>
            </a:r>
            <a:endParaRPr lang="en-US" sz="4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DABA9-5D52-4723-B32F-8E1E7FB8E3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800" dirty="0">
                <a:latin typeface="Calibri (Body)"/>
              </a:rPr>
              <a:t>Писане извън тялото на </a:t>
            </a:r>
            <a:r>
              <a:rPr lang="en-US" sz="3800" b="1" dirty="0">
                <a:latin typeface="Calibri (Body)"/>
                <a:cs typeface="Consolas" panose="020B0609020204030204" pitchFamily="49" charset="0"/>
              </a:rPr>
              <a:t>main()</a:t>
            </a:r>
            <a:r>
              <a:rPr lang="bg-BG" sz="3800" dirty="0">
                <a:latin typeface="Calibri (Body)"/>
              </a:rPr>
              <a:t> метода:</a:t>
            </a:r>
            <a:endParaRPr lang="en-US" sz="3800" dirty="0">
              <a:latin typeface="Calibri (Body)"/>
            </a:endParaRPr>
          </a:p>
          <a:p>
            <a:endParaRPr lang="en-US" sz="3800" dirty="0">
              <a:latin typeface="Calibri (Body)"/>
            </a:endParaRPr>
          </a:p>
          <a:p>
            <a:r>
              <a:rPr lang="bg-BG" sz="3800" dirty="0">
                <a:latin typeface="Calibri (Body)"/>
              </a:rPr>
              <a:t>Бъркане на малки и главни букви:</a:t>
            </a:r>
            <a:endParaRPr lang="en-US" sz="3800" dirty="0">
              <a:latin typeface="Calibri (Body)"/>
            </a:endParaRPr>
          </a:p>
          <a:p>
            <a:pPr marL="0" indent="0">
              <a:buNone/>
            </a:pPr>
            <a:endParaRPr lang="en-US" sz="3800" dirty="0">
              <a:latin typeface="Calibri (Body)"/>
            </a:endParaRPr>
          </a:p>
          <a:p>
            <a:endParaRPr lang="bg-BG" sz="3800" dirty="0">
              <a:latin typeface="Calibri (Body)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B5EF7C-B2D4-4DA6-92E9-B46EBEB9B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957" y="1909964"/>
            <a:ext cx="7373768" cy="6246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951756-F53B-4856-8E6B-4CD171757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8841" y="3586368"/>
            <a:ext cx="8475880" cy="610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2550A0-85F3-4F1C-84E4-41E5B4900C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8717" y="4561884"/>
            <a:ext cx="8475880" cy="6246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34052D6B-C80F-4926-AFAF-CDE07024356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8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DABA9-5D52-4723-B32F-8E1E7FB8E3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182439" cy="5322857"/>
          </a:xfrm>
        </p:spPr>
        <p:txBody>
          <a:bodyPr>
            <a:normAutofit/>
          </a:bodyPr>
          <a:lstStyle/>
          <a:p>
            <a:r>
              <a:rPr lang="bg-BG" sz="3800" dirty="0">
                <a:latin typeface="Calibri (Body)"/>
              </a:rPr>
              <a:t>Липса на </a:t>
            </a:r>
            <a:r>
              <a:rPr lang="en-US" sz="3800" b="1" dirty="0">
                <a:solidFill>
                  <a:schemeClr val="bg1"/>
                </a:solidFill>
                <a:latin typeface="Calibri (Body)"/>
                <a:cs typeface="Consolas" panose="020B0609020204030204" pitchFamily="49" charset="0"/>
              </a:rPr>
              <a:t>;</a:t>
            </a:r>
            <a:r>
              <a:rPr lang="en-US" sz="3800" dirty="0">
                <a:latin typeface="Calibri (Body)"/>
              </a:rPr>
              <a:t> </a:t>
            </a:r>
            <a:r>
              <a:rPr lang="bg-BG" sz="3800" dirty="0">
                <a:latin typeface="Calibri (Body)"/>
              </a:rPr>
              <a:t>в края на всяка команда</a:t>
            </a:r>
            <a:endParaRPr lang="en-US" sz="3800" dirty="0">
              <a:latin typeface="Calibri (Body)"/>
            </a:endParaRPr>
          </a:p>
          <a:p>
            <a:endParaRPr lang="en-US" sz="4000" dirty="0">
              <a:latin typeface="Calibri (Body)"/>
            </a:endParaRPr>
          </a:p>
          <a:p>
            <a:r>
              <a:rPr lang="bg-BG" sz="3800" dirty="0">
                <a:latin typeface="Calibri (Body)"/>
              </a:rPr>
              <a:t>Липсваща кавичка </a:t>
            </a:r>
            <a:r>
              <a:rPr lang="en-US" sz="3800" b="1" dirty="0">
                <a:solidFill>
                  <a:schemeClr val="bg1"/>
                </a:solidFill>
                <a:latin typeface="Calibri (Body)"/>
                <a:cs typeface="Consolas" panose="020B0609020204030204" pitchFamily="49" charset="0"/>
              </a:rPr>
              <a:t>"</a:t>
            </a:r>
            <a:r>
              <a:rPr lang="bg-BG" sz="3800" dirty="0">
                <a:latin typeface="Calibri (Body)"/>
              </a:rPr>
              <a:t> или липсваща</a:t>
            </a:r>
            <a:r>
              <a:rPr lang="en-US" sz="3800" dirty="0">
                <a:latin typeface="Calibri (Body)"/>
              </a:rPr>
              <a:t> </a:t>
            </a:r>
            <a:r>
              <a:rPr lang="bg-BG" sz="3800" dirty="0">
                <a:latin typeface="Calibri (Body)"/>
              </a:rPr>
              <a:t>скоба</a:t>
            </a:r>
            <a:endParaRPr lang="en-US" sz="3800" b="1" dirty="0">
              <a:latin typeface="Calibri (Body)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bg-BG" sz="4000" dirty="0">
              <a:latin typeface="Calibri (Body)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000" dirty="0"/>
              <a:t>Типични грешки в </a:t>
            </a:r>
            <a:r>
              <a:rPr lang="en-US" sz="4000" dirty="0"/>
              <a:t>Java </a:t>
            </a:r>
            <a:r>
              <a:rPr lang="bg-BG" sz="4000" dirty="0"/>
              <a:t>програмите</a:t>
            </a:r>
            <a:r>
              <a:rPr lang="en-US" sz="4000" dirty="0"/>
              <a:t> (2)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ED3D41-DF13-49F4-BB58-4A09F5FEA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1037" y="1931454"/>
            <a:ext cx="7430355" cy="5975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5D3290-5B9D-4962-A033-19968C38C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1037" y="3429000"/>
            <a:ext cx="7430355" cy="5975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D9650F-F66B-4F58-97B3-858A2508EC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1036" y="4190811"/>
            <a:ext cx="7436635" cy="5786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BD0DE4B-F852-41BF-A922-DADEBFC9E25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04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Решение:</a:t>
            </a:r>
            <a:endParaRPr lang="en-US" sz="4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78CFA-CE07-49B6-9036-AE2BD0E737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Напишете програма, която принтира числата от </a:t>
            </a:r>
            <a:r>
              <a:rPr lang="bg-BG" sz="4000" b="1" dirty="0">
                <a:solidFill>
                  <a:schemeClr val="bg1"/>
                </a:solidFill>
              </a:rPr>
              <a:t>1</a:t>
            </a:r>
            <a:r>
              <a:rPr lang="bg-BG" sz="4000" dirty="0"/>
              <a:t> до </a:t>
            </a:r>
            <a:r>
              <a:rPr lang="en-US" sz="4000" b="1" dirty="0">
                <a:solidFill>
                  <a:schemeClr val="bg1"/>
                </a:solidFill>
              </a:rPr>
              <a:t>1</a:t>
            </a:r>
            <a:r>
              <a:rPr lang="bg-BG" sz="4000" b="1" dirty="0">
                <a:solidFill>
                  <a:schemeClr val="bg1"/>
                </a:solidFill>
              </a:rPr>
              <a:t>0</a:t>
            </a:r>
            <a:r>
              <a:rPr lang="bg-BG" sz="4000" dirty="0"/>
              <a:t>, всяко на нов ред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D9C2A1-637B-44F4-8019-5CB2C13D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1 до </a:t>
            </a:r>
            <a:r>
              <a:rPr lang="en-US" dirty="0"/>
              <a:t>1</a:t>
            </a:r>
            <a:r>
              <a:rPr lang="bg-BG" dirty="0"/>
              <a:t>0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2650BB60-4E16-4CB5-A2FF-D1D5A2018A1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7E00ACA-75DE-4687-A7E1-DD5FA9B66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1000" y="1934951"/>
            <a:ext cx="4815001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System.out.println(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</a:rPr>
              <a:t>1</a:t>
            </a:r>
            <a:r>
              <a:rPr lang="en-US" sz="2800" b="1" noProof="1">
                <a:latin typeface="Consolas" pitchFamily="49" charset="0"/>
              </a:rPr>
              <a:t>);</a:t>
            </a:r>
            <a:endParaRPr lang="bg-BG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System.out.println(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</a:rPr>
              <a:t>2</a:t>
            </a:r>
            <a:r>
              <a:rPr lang="en-US" sz="2800" b="1" noProof="1">
                <a:latin typeface="Consolas" pitchFamily="49" charset="0"/>
              </a:rPr>
              <a:t>);</a:t>
            </a:r>
            <a:endParaRPr lang="bg-BG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System.out.println(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</a:rPr>
              <a:t>3</a:t>
            </a:r>
            <a:r>
              <a:rPr lang="en-US" sz="2800" b="1" noProof="1">
                <a:latin typeface="Consolas" pitchFamily="49" charset="0"/>
              </a:rPr>
              <a:t>);</a:t>
            </a:r>
            <a:endParaRPr lang="bg-BG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…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System.out.println(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10</a:t>
            </a:r>
            <a:r>
              <a:rPr lang="en-US" sz="2800" b="1" noProof="1">
                <a:latin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553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9B7966-A9EE-455B-AE54-622797E291F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Променливи и типове данни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0A821A-27B2-407E-B66E-C7EA073B43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130" y="1989000"/>
            <a:ext cx="294174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16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73B06-489A-408B-8BEB-BF5A510FF7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514350" indent="-514350"/>
            <a:r>
              <a:rPr lang="bg-BG" sz="3200" dirty="0"/>
              <a:t>Какво е програмиране?</a:t>
            </a:r>
            <a:endParaRPr lang="en-US" sz="3200" dirty="0"/>
          </a:p>
          <a:p>
            <a:pPr marL="514350" indent="-514350"/>
            <a:r>
              <a:rPr lang="bg-BG" sz="3200" dirty="0"/>
              <a:t>Първа програма с </a:t>
            </a:r>
            <a:r>
              <a:rPr lang="en-US" sz="3200" b="1" dirty="0">
                <a:solidFill>
                  <a:schemeClr val="bg1"/>
                </a:solidFill>
              </a:rPr>
              <a:t>Java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b="1" dirty="0">
                <a:solidFill>
                  <a:schemeClr val="bg1"/>
                </a:solidFill>
              </a:rPr>
              <a:t>IntelliJ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IDEA</a:t>
            </a:r>
          </a:p>
          <a:p>
            <a:pPr marL="514350" indent="-514350"/>
            <a:r>
              <a:rPr lang="bg-BG" sz="3200" dirty="0"/>
              <a:t>Променливи и типове данни</a:t>
            </a:r>
            <a:endParaRPr lang="en-US" sz="3200" dirty="0"/>
          </a:p>
          <a:p>
            <a:pPr marL="514350" indent="-514350"/>
            <a:r>
              <a:rPr lang="bg-BG" sz="3200" dirty="0"/>
              <a:t>Четене на потребителски вход</a:t>
            </a:r>
            <a:endParaRPr lang="en-US" sz="3200" dirty="0"/>
          </a:p>
          <a:p>
            <a:pPr marL="514350" indent="-514350"/>
            <a:r>
              <a:rPr lang="bg-BG" sz="3200" dirty="0"/>
              <a:t>Прости операции</a:t>
            </a:r>
          </a:p>
          <a:p>
            <a:pPr marL="803583" lvl="1" indent="-514350"/>
            <a:r>
              <a:rPr lang="bg-BG" sz="2800" dirty="0"/>
              <a:t>работа с текст и числа</a:t>
            </a:r>
          </a:p>
          <a:p>
            <a:pPr marL="803583" lvl="1" indent="-514350"/>
            <a:r>
              <a:rPr lang="bg-BG" sz="3000" dirty="0"/>
              <a:t>аритметични операции</a:t>
            </a:r>
          </a:p>
          <a:p>
            <a:pPr marL="514350" indent="-514350"/>
            <a:r>
              <a:rPr lang="bg-BG" sz="3200" dirty="0"/>
              <a:t>Печатане на конзолата</a:t>
            </a:r>
          </a:p>
          <a:p>
            <a:pPr marL="0" indent="0">
              <a:buNone/>
            </a:pPr>
            <a:br>
              <a:rPr lang="bg-BG" sz="2400" dirty="0"/>
            </a:br>
            <a:endParaRPr lang="en-US" sz="24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312B065-5C05-40EC-ABE7-E32E1F4C5AB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55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87F94E-71C6-4C25-835C-3A37935663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10875"/>
          </a:xfrm>
        </p:spPr>
        <p:txBody>
          <a:bodyPr>
            <a:normAutofit/>
          </a:bodyPr>
          <a:lstStyle/>
          <a:p>
            <a:r>
              <a:rPr lang="bg-BG" sz="3400" dirty="0"/>
              <a:t>Компютрите са машини, които обработват данни</a:t>
            </a:r>
            <a:endParaRPr lang="en-US" sz="3400" dirty="0"/>
          </a:p>
          <a:p>
            <a:pPr lvl="1"/>
            <a:r>
              <a:rPr lang="bg-BG" sz="3200" dirty="0"/>
              <a:t>Данните</a:t>
            </a:r>
            <a:r>
              <a:rPr lang="en-US" sz="3200" dirty="0"/>
              <a:t> </a:t>
            </a:r>
            <a:r>
              <a:rPr lang="bg-BG" sz="3200" dirty="0"/>
              <a:t>се записват в компютърната памет в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променливи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Променливите имат</a:t>
            </a:r>
            <a:r>
              <a:rPr lang="en-US" sz="3200" dirty="0"/>
              <a:t> </a:t>
            </a:r>
            <a:r>
              <a:rPr lang="bg-BG" sz="3200" dirty="0"/>
              <a:t>три основни характеристики: </a:t>
            </a:r>
            <a:r>
              <a:rPr lang="bg-BG" sz="3000" b="1" dirty="0">
                <a:solidFill>
                  <a:schemeClr val="bg1"/>
                </a:solidFill>
              </a:rPr>
              <a:t>тип</a:t>
            </a:r>
            <a:r>
              <a:rPr lang="en-US" sz="3000" dirty="0"/>
              <a:t>,</a:t>
            </a:r>
            <a:r>
              <a:rPr lang="en-US" sz="3000" b="1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име</a:t>
            </a:r>
            <a:r>
              <a:rPr lang="en-US" sz="3000" b="1" dirty="0"/>
              <a:t> </a:t>
            </a:r>
            <a:r>
              <a:rPr lang="bg-BG" sz="3000" dirty="0"/>
              <a:t>и</a:t>
            </a:r>
            <a:r>
              <a:rPr lang="bg-BG" sz="3000" b="1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стойност</a:t>
            </a:r>
            <a:endParaRPr lang="en-US" sz="3000" b="1" dirty="0">
              <a:solidFill>
                <a:schemeClr val="bg1"/>
              </a:solidFill>
            </a:endParaRPr>
          </a:p>
          <a:p>
            <a:r>
              <a:rPr lang="bg-BG" sz="3400" dirty="0"/>
              <a:t>Дефиниране на променлива и присвояване на стойност:</a:t>
            </a:r>
            <a:endParaRPr lang="en-US" dirty="0"/>
          </a:p>
          <a:p>
            <a:endParaRPr lang="bg-BG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Променливи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FE14C8B-8E4B-43A0-9CFA-B92163E2C9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A8CBA76-FC06-4EC9-A718-7D4B11E45638}"/>
              </a:ext>
            </a:extLst>
          </p:cNvPr>
          <p:cNvGrpSpPr/>
          <p:nvPr/>
        </p:nvGrpSpPr>
        <p:grpSpPr>
          <a:xfrm>
            <a:off x="2541000" y="4671182"/>
            <a:ext cx="5476979" cy="1835818"/>
            <a:chOff x="2586000" y="4377064"/>
            <a:chExt cx="5476979" cy="183581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C733344-2249-4C08-AFC3-F5EAE5F8F4F1}"/>
                </a:ext>
              </a:extLst>
            </p:cNvPr>
            <p:cNvGrpSpPr/>
            <p:nvPr/>
          </p:nvGrpSpPr>
          <p:grpSpPr>
            <a:xfrm>
              <a:off x="2586000" y="4377064"/>
              <a:ext cx="5476979" cy="1835818"/>
              <a:chOff x="2586000" y="4377064"/>
              <a:chExt cx="5476979" cy="1835818"/>
            </a:xfrm>
          </p:grpSpPr>
          <p:sp>
            <p:nvSpPr>
              <p:cNvPr id="560132" name="Rectangle 4"/>
              <p:cNvSpPr>
                <a:spLocks noChangeArrowheads="1"/>
              </p:cNvSpPr>
              <p:nvPr/>
            </p:nvSpPr>
            <p:spPr bwMode="auto">
              <a:xfrm>
                <a:off x="3445032" y="5007695"/>
                <a:ext cx="3155441" cy="593221"/>
              </a:xfrm>
              <a:prstGeom prst="rect">
                <a:avLst/>
              </a:prstGeom>
              <a:solidFill>
                <a:schemeClr val="accent6">
                  <a:lumMod val="75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lIns="180000" tIns="72000" rIns="180000" bIns="72000">
                <a:spAutoFit/>
              </a:bodyPr>
              <a:lstStyle/>
              <a:p>
                <a:pPr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int count = 5;</a:t>
                </a:r>
              </a:p>
            </p:txBody>
          </p:sp>
          <p:sp>
            <p:nvSpPr>
              <p:cNvPr id="560133" name="AutoShape 5"/>
              <p:cNvSpPr>
                <a:spLocks noChangeArrowheads="1"/>
              </p:cNvSpPr>
              <p:nvPr/>
            </p:nvSpPr>
            <p:spPr bwMode="auto">
              <a:xfrm>
                <a:off x="2586000" y="4377064"/>
                <a:ext cx="1125081" cy="578882"/>
              </a:xfrm>
              <a:custGeom>
                <a:avLst/>
                <a:gdLst>
                  <a:gd name="connsiteX0" fmla="*/ 0 w 1125081"/>
                  <a:gd name="connsiteY0" fmla="*/ 96482 h 578882"/>
                  <a:gd name="connsiteX1" fmla="*/ 96482 w 1125081"/>
                  <a:gd name="connsiteY1" fmla="*/ 0 h 578882"/>
                  <a:gd name="connsiteX2" fmla="*/ 656297 w 1125081"/>
                  <a:gd name="connsiteY2" fmla="*/ 0 h 578882"/>
                  <a:gd name="connsiteX3" fmla="*/ 656297 w 1125081"/>
                  <a:gd name="connsiteY3" fmla="*/ 0 h 578882"/>
                  <a:gd name="connsiteX4" fmla="*/ 937568 w 1125081"/>
                  <a:gd name="connsiteY4" fmla="*/ 0 h 578882"/>
                  <a:gd name="connsiteX5" fmla="*/ 1028599 w 1125081"/>
                  <a:gd name="connsiteY5" fmla="*/ 0 h 578882"/>
                  <a:gd name="connsiteX6" fmla="*/ 1125081 w 1125081"/>
                  <a:gd name="connsiteY6" fmla="*/ 96482 h 578882"/>
                  <a:gd name="connsiteX7" fmla="*/ 1125081 w 1125081"/>
                  <a:gd name="connsiteY7" fmla="*/ 337681 h 578882"/>
                  <a:gd name="connsiteX8" fmla="*/ 1259641 w 1125081"/>
                  <a:gd name="connsiteY8" fmla="*/ 469838 h 578882"/>
                  <a:gd name="connsiteX9" fmla="*/ 1125081 w 1125081"/>
                  <a:gd name="connsiteY9" fmla="*/ 482402 h 578882"/>
                  <a:gd name="connsiteX10" fmla="*/ 1125081 w 1125081"/>
                  <a:gd name="connsiteY10" fmla="*/ 482400 h 578882"/>
                  <a:gd name="connsiteX11" fmla="*/ 1028599 w 1125081"/>
                  <a:gd name="connsiteY11" fmla="*/ 578882 h 578882"/>
                  <a:gd name="connsiteX12" fmla="*/ 937568 w 1125081"/>
                  <a:gd name="connsiteY12" fmla="*/ 578882 h 578882"/>
                  <a:gd name="connsiteX13" fmla="*/ 656297 w 1125081"/>
                  <a:gd name="connsiteY13" fmla="*/ 578882 h 578882"/>
                  <a:gd name="connsiteX14" fmla="*/ 656297 w 1125081"/>
                  <a:gd name="connsiteY14" fmla="*/ 578882 h 578882"/>
                  <a:gd name="connsiteX15" fmla="*/ 96482 w 1125081"/>
                  <a:gd name="connsiteY15" fmla="*/ 578882 h 578882"/>
                  <a:gd name="connsiteX16" fmla="*/ 0 w 1125081"/>
                  <a:gd name="connsiteY16" fmla="*/ 482400 h 578882"/>
                  <a:gd name="connsiteX17" fmla="*/ 0 w 1125081"/>
                  <a:gd name="connsiteY17" fmla="*/ 482402 h 578882"/>
                  <a:gd name="connsiteX18" fmla="*/ 0 w 1125081"/>
                  <a:gd name="connsiteY18" fmla="*/ 337681 h 578882"/>
                  <a:gd name="connsiteX19" fmla="*/ 0 w 1125081"/>
                  <a:gd name="connsiteY19" fmla="*/ 337681 h 578882"/>
                  <a:gd name="connsiteX20" fmla="*/ 0 w 1125081"/>
                  <a:gd name="connsiteY20" fmla="*/ 96482 h 578882"/>
                  <a:gd name="connsiteX0" fmla="*/ 0 w 1125081"/>
                  <a:gd name="connsiteY0" fmla="*/ 96482 h 578882"/>
                  <a:gd name="connsiteX1" fmla="*/ 96482 w 1125081"/>
                  <a:gd name="connsiteY1" fmla="*/ 0 h 578882"/>
                  <a:gd name="connsiteX2" fmla="*/ 656297 w 1125081"/>
                  <a:gd name="connsiteY2" fmla="*/ 0 h 578882"/>
                  <a:gd name="connsiteX3" fmla="*/ 656297 w 1125081"/>
                  <a:gd name="connsiteY3" fmla="*/ 0 h 578882"/>
                  <a:gd name="connsiteX4" fmla="*/ 937568 w 1125081"/>
                  <a:gd name="connsiteY4" fmla="*/ 0 h 578882"/>
                  <a:gd name="connsiteX5" fmla="*/ 1028599 w 1125081"/>
                  <a:gd name="connsiteY5" fmla="*/ 0 h 578882"/>
                  <a:gd name="connsiteX6" fmla="*/ 1125081 w 1125081"/>
                  <a:gd name="connsiteY6" fmla="*/ 96482 h 578882"/>
                  <a:gd name="connsiteX7" fmla="*/ 1125081 w 1125081"/>
                  <a:gd name="connsiteY7" fmla="*/ 337681 h 578882"/>
                  <a:gd name="connsiteX8" fmla="*/ 1125081 w 1125081"/>
                  <a:gd name="connsiteY8" fmla="*/ 482402 h 578882"/>
                  <a:gd name="connsiteX9" fmla="*/ 1125081 w 1125081"/>
                  <a:gd name="connsiteY9" fmla="*/ 482400 h 578882"/>
                  <a:gd name="connsiteX10" fmla="*/ 1028599 w 1125081"/>
                  <a:gd name="connsiteY10" fmla="*/ 578882 h 578882"/>
                  <a:gd name="connsiteX11" fmla="*/ 937568 w 1125081"/>
                  <a:gd name="connsiteY11" fmla="*/ 578882 h 578882"/>
                  <a:gd name="connsiteX12" fmla="*/ 656297 w 1125081"/>
                  <a:gd name="connsiteY12" fmla="*/ 578882 h 578882"/>
                  <a:gd name="connsiteX13" fmla="*/ 656297 w 1125081"/>
                  <a:gd name="connsiteY13" fmla="*/ 578882 h 578882"/>
                  <a:gd name="connsiteX14" fmla="*/ 96482 w 1125081"/>
                  <a:gd name="connsiteY14" fmla="*/ 578882 h 578882"/>
                  <a:gd name="connsiteX15" fmla="*/ 0 w 1125081"/>
                  <a:gd name="connsiteY15" fmla="*/ 482400 h 578882"/>
                  <a:gd name="connsiteX16" fmla="*/ 0 w 1125081"/>
                  <a:gd name="connsiteY16" fmla="*/ 482402 h 578882"/>
                  <a:gd name="connsiteX17" fmla="*/ 0 w 1125081"/>
                  <a:gd name="connsiteY17" fmla="*/ 337681 h 578882"/>
                  <a:gd name="connsiteX18" fmla="*/ 0 w 1125081"/>
                  <a:gd name="connsiteY18" fmla="*/ 337681 h 578882"/>
                  <a:gd name="connsiteX19" fmla="*/ 0 w 1125081"/>
                  <a:gd name="connsiteY19" fmla="*/ 96482 h 578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125081" h="578882">
                    <a:moveTo>
                      <a:pt x="0" y="96482"/>
                    </a:moveTo>
                    <a:cubicBezTo>
                      <a:pt x="0" y="43196"/>
                      <a:pt x="43196" y="0"/>
                      <a:pt x="96482" y="0"/>
                    </a:cubicBezTo>
                    <a:lnTo>
                      <a:pt x="656297" y="0"/>
                    </a:lnTo>
                    <a:lnTo>
                      <a:pt x="656297" y="0"/>
                    </a:lnTo>
                    <a:lnTo>
                      <a:pt x="937568" y="0"/>
                    </a:lnTo>
                    <a:lnTo>
                      <a:pt x="1028599" y="0"/>
                    </a:lnTo>
                    <a:cubicBezTo>
                      <a:pt x="1081885" y="0"/>
                      <a:pt x="1125081" y="43196"/>
                      <a:pt x="1125081" y="96482"/>
                    </a:cubicBezTo>
                    <a:lnTo>
                      <a:pt x="1125081" y="337681"/>
                    </a:lnTo>
                    <a:lnTo>
                      <a:pt x="1125081" y="482402"/>
                    </a:lnTo>
                    <a:lnTo>
                      <a:pt x="1125081" y="482400"/>
                    </a:lnTo>
                    <a:cubicBezTo>
                      <a:pt x="1125081" y="535686"/>
                      <a:pt x="1081885" y="578882"/>
                      <a:pt x="1028599" y="578882"/>
                    </a:cubicBezTo>
                    <a:lnTo>
                      <a:pt x="937568" y="578882"/>
                    </a:lnTo>
                    <a:lnTo>
                      <a:pt x="656297" y="578882"/>
                    </a:lnTo>
                    <a:lnTo>
                      <a:pt x="656297" y="578882"/>
                    </a:lnTo>
                    <a:lnTo>
                      <a:pt x="96482" y="578882"/>
                    </a:lnTo>
                    <a:cubicBezTo>
                      <a:pt x="43196" y="578882"/>
                      <a:pt x="0" y="535686"/>
                      <a:pt x="0" y="482400"/>
                    </a:cubicBezTo>
                    <a:lnTo>
                      <a:pt x="0" y="482402"/>
                    </a:lnTo>
                    <a:lnTo>
                      <a:pt x="0" y="337681"/>
                    </a:lnTo>
                    <a:lnTo>
                      <a:pt x="0" y="337681"/>
                    </a:lnTo>
                    <a:lnTo>
                      <a:pt x="0" y="96482"/>
                    </a:lnTo>
                    <a:close/>
                  </a:path>
                </a:pathLst>
              </a:cu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bg-BG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Тип</a:t>
                </a:r>
              </a:p>
            </p:txBody>
          </p:sp>
          <p:sp>
            <p:nvSpPr>
              <p:cNvPr id="560134" name="AutoShape 6"/>
              <p:cNvSpPr>
                <a:spLocks noChangeArrowheads="1"/>
              </p:cNvSpPr>
              <p:nvPr/>
            </p:nvSpPr>
            <p:spPr bwMode="auto">
              <a:xfrm>
                <a:off x="4341000" y="4402939"/>
                <a:ext cx="3721979" cy="578882"/>
              </a:xfrm>
              <a:custGeom>
                <a:avLst/>
                <a:gdLst>
                  <a:gd name="connsiteX0" fmla="*/ 0 w 3721979"/>
                  <a:gd name="connsiteY0" fmla="*/ 96482 h 578882"/>
                  <a:gd name="connsiteX1" fmla="*/ 96482 w 3721979"/>
                  <a:gd name="connsiteY1" fmla="*/ 0 h 578882"/>
                  <a:gd name="connsiteX2" fmla="*/ 620330 w 3721979"/>
                  <a:gd name="connsiteY2" fmla="*/ 0 h 578882"/>
                  <a:gd name="connsiteX3" fmla="*/ 620330 w 3721979"/>
                  <a:gd name="connsiteY3" fmla="*/ 0 h 578882"/>
                  <a:gd name="connsiteX4" fmla="*/ 1550825 w 3721979"/>
                  <a:gd name="connsiteY4" fmla="*/ 0 h 578882"/>
                  <a:gd name="connsiteX5" fmla="*/ 3625497 w 3721979"/>
                  <a:gd name="connsiteY5" fmla="*/ 0 h 578882"/>
                  <a:gd name="connsiteX6" fmla="*/ 3721979 w 3721979"/>
                  <a:gd name="connsiteY6" fmla="*/ 96482 h 578882"/>
                  <a:gd name="connsiteX7" fmla="*/ 3721979 w 3721979"/>
                  <a:gd name="connsiteY7" fmla="*/ 337681 h 578882"/>
                  <a:gd name="connsiteX8" fmla="*/ 3721979 w 3721979"/>
                  <a:gd name="connsiteY8" fmla="*/ 337681 h 578882"/>
                  <a:gd name="connsiteX9" fmla="*/ 3721979 w 3721979"/>
                  <a:gd name="connsiteY9" fmla="*/ 482402 h 578882"/>
                  <a:gd name="connsiteX10" fmla="*/ 3721979 w 3721979"/>
                  <a:gd name="connsiteY10" fmla="*/ 482400 h 578882"/>
                  <a:gd name="connsiteX11" fmla="*/ 3625497 w 3721979"/>
                  <a:gd name="connsiteY11" fmla="*/ 578882 h 578882"/>
                  <a:gd name="connsiteX12" fmla="*/ 1550825 w 3721979"/>
                  <a:gd name="connsiteY12" fmla="*/ 578882 h 578882"/>
                  <a:gd name="connsiteX13" fmla="*/ 584388 w 3721979"/>
                  <a:gd name="connsiteY13" fmla="*/ 674502 h 578882"/>
                  <a:gd name="connsiteX14" fmla="*/ 620330 w 3721979"/>
                  <a:gd name="connsiteY14" fmla="*/ 578882 h 578882"/>
                  <a:gd name="connsiteX15" fmla="*/ 96482 w 3721979"/>
                  <a:gd name="connsiteY15" fmla="*/ 578882 h 578882"/>
                  <a:gd name="connsiteX16" fmla="*/ 0 w 3721979"/>
                  <a:gd name="connsiteY16" fmla="*/ 482400 h 578882"/>
                  <a:gd name="connsiteX17" fmla="*/ 0 w 3721979"/>
                  <a:gd name="connsiteY17" fmla="*/ 482402 h 578882"/>
                  <a:gd name="connsiteX18" fmla="*/ 0 w 3721979"/>
                  <a:gd name="connsiteY18" fmla="*/ 337681 h 578882"/>
                  <a:gd name="connsiteX19" fmla="*/ 0 w 3721979"/>
                  <a:gd name="connsiteY19" fmla="*/ 337681 h 578882"/>
                  <a:gd name="connsiteX20" fmla="*/ 0 w 3721979"/>
                  <a:gd name="connsiteY20" fmla="*/ 96482 h 578882"/>
                  <a:gd name="connsiteX0" fmla="*/ 0 w 3721979"/>
                  <a:gd name="connsiteY0" fmla="*/ 96482 h 578882"/>
                  <a:gd name="connsiteX1" fmla="*/ 96482 w 3721979"/>
                  <a:gd name="connsiteY1" fmla="*/ 0 h 578882"/>
                  <a:gd name="connsiteX2" fmla="*/ 620330 w 3721979"/>
                  <a:gd name="connsiteY2" fmla="*/ 0 h 578882"/>
                  <a:gd name="connsiteX3" fmla="*/ 620330 w 3721979"/>
                  <a:gd name="connsiteY3" fmla="*/ 0 h 578882"/>
                  <a:gd name="connsiteX4" fmla="*/ 1550825 w 3721979"/>
                  <a:gd name="connsiteY4" fmla="*/ 0 h 578882"/>
                  <a:gd name="connsiteX5" fmla="*/ 3625497 w 3721979"/>
                  <a:gd name="connsiteY5" fmla="*/ 0 h 578882"/>
                  <a:gd name="connsiteX6" fmla="*/ 3721979 w 3721979"/>
                  <a:gd name="connsiteY6" fmla="*/ 96482 h 578882"/>
                  <a:gd name="connsiteX7" fmla="*/ 3721979 w 3721979"/>
                  <a:gd name="connsiteY7" fmla="*/ 337681 h 578882"/>
                  <a:gd name="connsiteX8" fmla="*/ 3721979 w 3721979"/>
                  <a:gd name="connsiteY8" fmla="*/ 337681 h 578882"/>
                  <a:gd name="connsiteX9" fmla="*/ 3721979 w 3721979"/>
                  <a:gd name="connsiteY9" fmla="*/ 482402 h 578882"/>
                  <a:gd name="connsiteX10" fmla="*/ 3721979 w 3721979"/>
                  <a:gd name="connsiteY10" fmla="*/ 482400 h 578882"/>
                  <a:gd name="connsiteX11" fmla="*/ 3625497 w 3721979"/>
                  <a:gd name="connsiteY11" fmla="*/ 578882 h 578882"/>
                  <a:gd name="connsiteX12" fmla="*/ 1550825 w 3721979"/>
                  <a:gd name="connsiteY12" fmla="*/ 578882 h 578882"/>
                  <a:gd name="connsiteX13" fmla="*/ 620330 w 3721979"/>
                  <a:gd name="connsiteY13" fmla="*/ 578882 h 578882"/>
                  <a:gd name="connsiteX14" fmla="*/ 96482 w 3721979"/>
                  <a:gd name="connsiteY14" fmla="*/ 578882 h 578882"/>
                  <a:gd name="connsiteX15" fmla="*/ 0 w 3721979"/>
                  <a:gd name="connsiteY15" fmla="*/ 482400 h 578882"/>
                  <a:gd name="connsiteX16" fmla="*/ 0 w 3721979"/>
                  <a:gd name="connsiteY16" fmla="*/ 482402 h 578882"/>
                  <a:gd name="connsiteX17" fmla="*/ 0 w 3721979"/>
                  <a:gd name="connsiteY17" fmla="*/ 337681 h 578882"/>
                  <a:gd name="connsiteX18" fmla="*/ 0 w 3721979"/>
                  <a:gd name="connsiteY18" fmla="*/ 337681 h 578882"/>
                  <a:gd name="connsiteX19" fmla="*/ 0 w 3721979"/>
                  <a:gd name="connsiteY19" fmla="*/ 96482 h 578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721979" h="578882">
                    <a:moveTo>
                      <a:pt x="0" y="96482"/>
                    </a:moveTo>
                    <a:cubicBezTo>
                      <a:pt x="0" y="43196"/>
                      <a:pt x="43196" y="0"/>
                      <a:pt x="96482" y="0"/>
                    </a:cubicBezTo>
                    <a:lnTo>
                      <a:pt x="620330" y="0"/>
                    </a:lnTo>
                    <a:lnTo>
                      <a:pt x="620330" y="0"/>
                    </a:lnTo>
                    <a:lnTo>
                      <a:pt x="1550825" y="0"/>
                    </a:lnTo>
                    <a:lnTo>
                      <a:pt x="3625497" y="0"/>
                    </a:lnTo>
                    <a:cubicBezTo>
                      <a:pt x="3678783" y="0"/>
                      <a:pt x="3721979" y="43196"/>
                      <a:pt x="3721979" y="96482"/>
                    </a:cubicBezTo>
                    <a:lnTo>
                      <a:pt x="3721979" y="337681"/>
                    </a:lnTo>
                    <a:lnTo>
                      <a:pt x="3721979" y="337681"/>
                    </a:lnTo>
                    <a:lnTo>
                      <a:pt x="3721979" y="482402"/>
                    </a:lnTo>
                    <a:lnTo>
                      <a:pt x="3721979" y="482400"/>
                    </a:lnTo>
                    <a:cubicBezTo>
                      <a:pt x="3721979" y="535686"/>
                      <a:pt x="3678783" y="578882"/>
                      <a:pt x="3625497" y="578882"/>
                    </a:cubicBezTo>
                    <a:lnTo>
                      <a:pt x="1550825" y="578882"/>
                    </a:lnTo>
                    <a:lnTo>
                      <a:pt x="620330" y="578882"/>
                    </a:lnTo>
                    <a:lnTo>
                      <a:pt x="96482" y="578882"/>
                    </a:lnTo>
                    <a:cubicBezTo>
                      <a:pt x="43196" y="578882"/>
                      <a:pt x="0" y="535686"/>
                      <a:pt x="0" y="482400"/>
                    </a:cubicBezTo>
                    <a:lnTo>
                      <a:pt x="0" y="482402"/>
                    </a:lnTo>
                    <a:lnTo>
                      <a:pt x="0" y="337681"/>
                    </a:lnTo>
                    <a:lnTo>
                      <a:pt x="0" y="337681"/>
                    </a:lnTo>
                    <a:lnTo>
                      <a:pt x="0" y="96482"/>
                    </a:lnTo>
                    <a:close/>
                  </a:path>
                </a:pathLst>
              </a:cu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bg-BG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Име на променлива</a:t>
                </a:r>
              </a:p>
            </p:txBody>
          </p:sp>
          <p:sp>
            <p:nvSpPr>
              <p:cNvPr id="560135" name="AutoShape 7"/>
              <p:cNvSpPr>
                <a:spLocks noChangeArrowheads="1"/>
              </p:cNvSpPr>
              <p:nvPr/>
            </p:nvSpPr>
            <p:spPr bwMode="auto">
              <a:xfrm>
                <a:off x="5871000" y="5634000"/>
                <a:ext cx="1752600" cy="578882"/>
              </a:xfrm>
              <a:custGeom>
                <a:avLst/>
                <a:gdLst>
                  <a:gd name="connsiteX0" fmla="*/ 0 w 1752600"/>
                  <a:gd name="connsiteY0" fmla="*/ 96482 h 578882"/>
                  <a:gd name="connsiteX1" fmla="*/ 96482 w 1752600"/>
                  <a:gd name="connsiteY1" fmla="*/ 0 h 578882"/>
                  <a:gd name="connsiteX2" fmla="*/ 292100 w 1752600"/>
                  <a:gd name="connsiteY2" fmla="*/ 0 h 578882"/>
                  <a:gd name="connsiteX3" fmla="*/ 292100 w 1752600"/>
                  <a:gd name="connsiteY3" fmla="*/ 0 h 578882"/>
                  <a:gd name="connsiteX4" fmla="*/ 730250 w 1752600"/>
                  <a:gd name="connsiteY4" fmla="*/ 0 h 578882"/>
                  <a:gd name="connsiteX5" fmla="*/ 1656118 w 1752600"/>
                  <a:gd name="connsiteY5" fmla="*/ 0 h 578882"/>
                  <a:gd name="connsiteX6" fmla="*/ 1752600 w 1752600"/>
                  <a:gd name="connsiteY6" fmla="*/ 96482 h 578882"/>
                  <a:gd name="connsiteX7" fmla="*/ 1752600 w 1752600"/>
                  <a:gd name="connsiteY7" fmla="*/ 96480 h 578882"/>
                  <a:gd name="connsiteX8" fmla="*/ 1752600 w 1752600"/>
                  <a:gd name="connsiteY8" fmla="*/ 96480 h 578882"/>
                  <a:gd name="connsiteX9" fmla="*/ 1752600 w 1752600"/>
                  <a:gd name="connsiteY9" fmla="*/ 241201 h 578882"/>
                  <a:gd name="connsiteX10" fmla="*/ 1752600 w 1752600"/>
                  <a:gd name="connsiteY10" fmla="*/ 482400 h 578882"/>
                  <a:gd name="connsiteX11" fmla="*/ 1656118 w 1752600"/>
                  <a:gd name="connsiteY11" fmla="*/ 578882 h 578882"/>
                  <a:gd name="connsiteX12" fmla="*/ 730250 w 1752600"/>
                  <a:gd name="connsiteY12" fmla="*/ 578882 h 578882"/>
                  <a:gd name="connsiteX13" fmla="*/ 292100 w 1752600"/>
                  <a:gd name="connsiteY13" fmla="*/ 578882 h 578882"/>
                  <a:gd name="connsiteX14" fmla="*/ 292100 w 1752600"/>
                  <a:gd name="connsiteY14" fmla="*/ 578882 h 578882"/>
                  <a:gd name="connsiteX15" fmla="*/ 96482 w 1752600"/>
                  <a:gd name="connsiteY15" fmla="*/ 578882 h 578882"/>
                  <a:gd name="connsiteX16" fmla="*/ 0 w 1752600"/>
                  <a:gd name="connsiteY16" fmla="*/ 482400 h 578882"/>
                  <a:gd name="connsiteX17" fmla="*/ 0 w 1752600"/>
                  <a:gd name="connsiteY17" fmla="*/ 241201 h 578882"/>
                  <a:gd name="connsiteX18" fmla="*/ -96884 w 1752600"/>
                  <a:gd name="connsiteY18" fmla="*/ 52429 h 578882"/>
                  <a:gd name="connsiteX19" fmla="*/ 0 w 1752600"/>
                  <a:gd name="connsiteY19" fmla="*/ 96480 h 578882"/>
                  <a:gd name="connsiteX20" fmla="*/ 0 w 1752600"/>
                  <a:gd name="connsiteY20" fmla="*/ 96482 h 578882"/>
                  <a:gd name="connsiteX0" fmla="*/ 0 w 1752600"/>
                  <a:gd name="connsiteY0" fmla="*/ 96482 h 578882"/>
                  <a:gd name="connsiteX1" fmla="*/ 96482 w 1752600"/>
                  <a:gd name="connsiteY1" fmla="*/ 0 h 578882"/>
                  <a:gd name="connsiteX2" fmla="*/ 292100 w 1752600"/>
                  <a:gd name="connsiteY2" fmla="*/ 0 h 578882"/>
                  <a:gd name="connsiteX3" fmla="*/ 292100 w 1752600"/>
                  <a:gd name="connsiteY3" fmla="*/ 0 h 578882"/>
                  <a:gd name="connsiteX4" fmla="*/ 730250 w 1752600"/>
                  <a:gd name="connsiteY4" fmla="*/ 0 h 578882"/>
                  <a:gd name="connsiteX5" fmla="*/ 1656118 w 1752600"/>
                  <a:gd name="connsiteY5" fmla="*/ 0 h 578882"/>
                  <a:gd name="connsiteX6" fmla="*/ 1752600 w 1752600"/>
                  <a:gd name="connsiteY6" fmla="*/ 96482 h 578882"/>
                  <a:gd name="connsiteX7" fmla="*/ 1752600 w 1752600"/>
                  <a:gd name="connsiteY7" fmla="*/ 96480 h 578882"/>
                  <a:gd name="connsiteX8" fmla="*/ 1752600 w 1752600"/>
                  <a:gd name="connsiteY8" fmla="*/ 96480 h 578882"/>
                  <a:gd name="connsiteX9" fmla="*/ 1752600 w 1752600"/>
                  <a:gd name="connsiteY9" fmla="*/ 241201 h 578882"/>
                  <a:gd name="connsiteX10" fmla="*/ 1752600 w 1752600"/>
                  <a:gd name="connsiteY10" fmla="*/ 482400 h 578882"/>
                  <a:gd name="connsiteX11" fmla="*/ 1656118 w 1752600"/>
                  <a:gd name="connsiteY11" fmla="*/ 578882 h 578882"/>
                  <a:gd name="connsiteX12" fmla="*/ 730250 w 1752600"/>
                  <a:gd name="connsiteY12" fmla="*/ 578882 h 578882"/>
                  <a:gd name="connsiteX13" fmla="*/ 292100 w 1752600"/>
                  <a:gd name="connsiteY13" fmla="*/ 578882 h 578882"/>
                  <a:gd name="connsiteX14" fmla="*/ 292100 w 1752600"/>
                  <a:gd name="connsiteY14" fmla="*/ 578882 h 578882"/>
                  <a:gd name="connsiteX15" fmla="*/ 96482 w 1752600"/>
                  <a:gd name="connsiteY15" fmla="*/ 578882 h 578882"/>
                  <a:gd name="connsiteX16" fmla="*/ 0 w 1752600"/>
                  <a:gd name="connsiteY16" fmla="*/ 482400 h 578882"/>
                  <a:gd name="connsiteX17" fmla="*/ 0 w 1752600"/>
                  <a:gd name="connsiteY17" fmla="*/ 241201 h 578882"/>
                  <a:gd name="connsiteX18" fmla="*/ 0 w 1752600"/>
                  <a:gd name="connsiteY18" fmla="*/ 96480 h 578882"/>
                  <a:gd name="connsiteX19" fmla="*/ 0 w 1752600"/>
                  <a:gd name="connsiteY19" fmla="*/ 96482 h 578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752600" h="578882">
                    <a:moveTo>
                      <a:pt x="0" y="96482"/>
                    </a:moveTo>
                    <a:cubicBezTo>
                      <a:pt x="0" y="43196"/>
                      <a:pt x="43196" y="0"/>
                      <a:pt x="96482" y="0"/>
                    </a:cubicBezTo>
                    <a:lnTo>
                      <a:pt x="292100" y="0"/>
                    </a:lnTo>
                    <a:lnTo>
                      <a:pt x="292100" y="0"/>
                    </a:lnTo>
                    <a:lnTo>
                      <a:pt x="730250" y="0"/>
                    </a:lnTo>
                    <a:lnTo>
                      <a:pt x="1656118" y="0"/>
                    </a:lnTo>
                    <a:cubicBezTo>
                      <a:pt x="1709404" y="0"/>
                      <a:pt x="1752600" y="43196"/>
                      <a:pt x="1752600" y="96482"/>
                    </a:cubicBezTo>
                    <a:lnTo>
                      <a:pt x="1752600" y="96480"/>
                    </a:lnTo>
                    <a:lnTo>
                      <a:pt x="1752600" y="96480"/>
                    </a:lnTo>
                    <a:lnTo>
                      <a:pt x="1752600" y="241201"/>
                    </a:lnTo>
                    <a:lnTo>
                      <a:pt x="1752600" y="482400"/>
                    </a:lnTo>
                    <a:cubicBezTo>
                      <a:pt x="1752600" y="535686"/>
                      <a:pt x="1709404" y="578882"/>
                      <a:pt x="1656118" y="578882"/>
                    </a:cubicBezTo>
                    <a:lnTo>
                      <a:pt x="730250" y="578882"/>
                    </a:lnTo>
                    <a:lnTo>
                      <a:pt x="292100" y="578882"/>
                    </a:lnTo>
                    <a:lnTo>
                      <a:pt x="292100" y="578882"/>
                    </a:lnTo>
                    <a:lnTo>
                      <a:pt x="96482" y="578882"/>
                    </a:lnTo>
                    <a:cubicBezTo>
                      <a:pt x="43196" y="578882"/>
                      <a:pt x="0" y="535686"/>
                      <a:pt x="0" y="482400"/>
                    </a:cubicBezTo>
                    <a:lnTo>
                      <a:pt x="0" y="241201"/>
                    </a:lnTo>
                    <a:lnTo>
                      <a:pt x="0" y="96480"/>
                    </a:lnTo>
                    <a:lnTo>
                      <a:pt x="0" y="96482"/>
                    </a:lnTo>
                    <a:close/>
                  </a:path>
                </a:pathLst>
              </a:cu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bg-BG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Стойност</a:t>
                </a:r>
              </a:p>
            </p:txBody>
          </p:sp>
        </p:grpSp>
        <p:sp>
          <p:nvSpPr>
            <p:cNvPr id="3" name="Rectangle 2"/>
            <p:cNvSpPr/>
            <p:nvPr/>
          </p:nvSpPr>
          <p:spPr bwMode="auto">
            <a:xfrm>
              <a:off x="3576000" y="5094000"/>
              <a:ext cx="675000" cy="450000"/>
            </a:xfrm>
            <a:prstGeom prst="rect">
              <a:avLst/>
            </a:prstGeom>
            <a:noFill/>
            <a:ln w="3810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4333480" y="5094960"/>
              <a:ext cx="1087520" cy="450000"/>
            </a:xfrm>
            <a:prstGeom prst="rect">
              <a:avLst/>
            </a:prstGeom>
            <a:noFill/>
            <a:ln w="3810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5907078" y="5089529"/>
              <a:ext cx="286364" cy="454471"/>
            </a:xfrm>
            <a:prstGeom prst="rect">
              <a:avLst/>
            </a:prstGeom>
            <a:noFill/>
            <a:ln w="3810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879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Променливите съхраняват </a:t>
            </a:r>
            <a:r>
              <a:rPr lang="bg-BG" b="1" dirty="0">
                <a:solidFill>
                  <a:schemeClr val="bg1"/>
                </a:solidFill>
              </a:rPr>
              <a:t>стойност от даден тип</a:t>
            </a:r>
          </a:p>
          <a:p>
            <a:pPr lvl="1"/>
            <a:r>
              <a:rPr lang="bg-BG" dirty="0"/>
              <a:t>Число, буква, текст (низ), дата, цвят, картинка, списък, …</a:t>
            </a:r>
          </a:p>
          <a:p>
            <a:pPr>
              <a:spcBef>
                <a:spcPts val="1200"/>
              </a:spcBef>
            </a:pPr>
            <a:r>
              <a:rPr lang="bg-BG" dirty="0"/>
              <a:t>Типове данни</a:t>
            </a:r>
            <a:r>
              <a:rPr lang="en-US" dirty="0"/>
              <a:t> – </a:t>
            </a:r>
            <a:r>
              <a:rPr lang="bg-BG" dirty="0"/>
              <a:t>примери</a:t>
            </a:r>
            <a:r>
              <a:rPr lang="en-US" dirty="0"/>
              <a:t>: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/>
              <a:t> - </a:t>
            </a:r>
            <a:r>
              <a:rPr lang="bg-BG" dirty="0"/>
              <a:t>цяло число</a:t>
            </a:r>
            <a:r>
              <a:rPr lang="en-US" dirty="0"/>
              <a:t>: </a:t>
            </a:r>
            <a:r>
              <a:rPr lang="en-US" b="1" dirty="0"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cs typeface="Consolas" pitchFamily="49" charset="0"/>
              </a:rPr>
              <a:t>3</a:t>
            </a:r>
            <a:r>
              <a:rPr lang="en-US" dirty="0"/>
              <a:t>, </a:t>
            </a:r>
            <a:r>
              <a:rPr lang="bg-BG" b="1" dirty="0">
                <a:cs typeface="Consolas" pitchFamily="49" charset="0"/>
              </a:rPr>
              <a:t>4</a:t>
            </a:r>
            <a:r>
              <a:rPr lang="en-US" dirty="0"/>
              <a:t>, </a:t>
            </a:r>
            <a:r>
              <a:rPr lang="bg-BG" b="1" dirty="0">
                <a:cs typeface="Consolas" pitchFamily="49" charset="0"/>
              </a:rPr>
              <a:t>5</a:t>
            </a:r>
            <a:r>
              <a:rPr lang="en-US" dirty="0"/>
              <a:t>, </a:t>
            </a:r>
            <a:r>
              <a:rPr lang="en-US" dirty="0">
                <a:cs typeface="Consolas" pitchFamily="49" charset="0"/>
              </a:rPr>
              <a:t>…</a:t>
            </a:r>
          </a:p>
          <a:p>
            <a:pPr lvl="1"/>
            <a:r>
              <a:rPr lang="en-US" sz="3200" b="1" dirty="0">
                <a:latin typeface="Consolas" panose="020B0609020204030204" pitchFamily="49" charset="0"/>
              </a:rPr>
              <a:t>double</a:t>
            </a:r>
            <a:r>
              <a:rPr lang="en-US" dirty="0"/>
              <a:t> -</a:t>
            </a:r>
            <a:r>
              <a:rPr lang="bg-BG" dirty="0"/>
              <a:t> дробно число: </a:t>
            </a:r>
            <a:r>
              <a:rPr lang="bg-BG" b="1" dirty="0"/>
              <a:t>0.5</a:t>
            </a:r>
            <a:r>
              <a:rPr lang="en-US" dirty="0"/>
              <a:t>, </a:t>
            </a:r>
            <a:r>
              <a:rPr lang="bg-BG" b="1" dirty="0"/>
              <a:t>3.14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b="1" dirty="0"/>
              <a:t>-1.5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sz="3200" dirty="0">
                <a:cs typeface="Consolas" pitchFamily="49" charset="0"/>
              </a:rPr>
              <a:t>…</a:t>
            </a:r>
          </a:p>
          <a:p>
            <a:pPr lvl="1"/>
            <a:r>
              <a:rPr lang="en-US" sz="3200" b="1" dirty="0">
                <a:latin typeface="Consolas" panose="020B0609020204030204" pitchFamily="49" charset="0"/>
              </a:rPr>
              <a:t>String</a:t>
            </a:r>
            <a:r>
              <a:rPr lang="en-US" dirty="0"/>
              <a:t> -</a:t>
            </a:r>
            <a:r>
              <a:rPr lang="bg-BG" dirty="0"/>
              <a:t> текст</a:t>
            </a:r>
            <a:r>
              <a:rPr lang="en-US" dirty="0"/>
              <a:t> (</a:t>
            </a:r>
            <a:r>
              <a:rPr lang="bg-BG" dirty="0"/>
              <a:t>низ</a:t>
            </a:r>
            <a:r>
              <a:rPr lang="en-US" dirty="0"/>
              <a:t>): </a:t>
            </a:r>
            <a:r>
              <a:rPr lang="bg-BG" b="1" dirty="0">
                <a:cs typeface="Consolas" pitchFamily="49" charset="0"/>
              </a:rPr>
              <a:t>"Здрасти"</a:t>
            </a:r>
            <a:r>
              <a:rPr lang="en-US" dirty="0"/>
              <a:t>, </a:t>
            </a:r>
            <a:r>
              <a:rPr lang="bg-BG" b="1" dirty="0">
                <a:cs typeface="Consolas" pitchFamily="49" charset="0"/>
              </a:rPr>
              <a:t>"</a:t>
            </a:r>
            <a:r>
              <a:rPr lang="en-US" b="1" dirty="0">
                <a:cs typeface="Consolas" pitchFamily="49" charset="0"/>
              </a:rPr>
              <a:t>Hi</a:t>
            </a:r>
            <a:r>
              <a:rPr lang="bg-BG" b="1" dirty="0">
                <a:cs typeface="Consolas" pitchFamily="49" charset="0"/>
              </a:rPr>
              <a:t>"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dirty="0">
                <a:cs typeface="Consolas" pitchFamily="49" charset="0"/>
              </a:rPr>
              <a:t>…</a:t>
            </a:r>
            <a:endParaRPr lang="bg-BG" dirty="0">
              <a:cs typeface="Consolas" pitchFamily="49" charset="0"/>
            </a:endParaRPr>
          </a:p>
          <a:p>
            <a:pPr lvl="1"/>
            <a:r>
              <a:rPr lang="en-US" b="1" dirty="0">
                <a:cs typeface="Consolas" pitchFamily="49" charset="0"/>
              </a:rPr>
              <a:t>char</a:t>
            </a:r>
            <a:r>
              <a:rPr lang="en-US" dirty="0">
                <a:cs typeface="Consolas" pitchFamily="49" charset="0"/>
              </a:rPr>
              <a:t> </a:t>
            </a:r>
            <a:r>
              <a:rPr lang="en-US" dirty="0"/>
              <a:t>-</a:t>
            </a:r>
            <a:r>
              <a:rPr lang="en-US" dirty="0">
                <a:cs typeface="Consolas" pitchFamily="49" charset="0"/>
              </a:rPr>
              <a:t> </a:t>
            </a:r>
            <a:r>
              <a:rPr lang="bg-BG" dirty="0">
                <a:cs typeface="Consolas" pitchFamily="49" charset="0"/>
              </a:rPr>
              <a:t>единичен символ: </a:t>
            </a:r>
            <a:r>
              <a:rPr lang="bg-BG" b="1" dirty="0">
                <a:cs typeface="Consolas" pitchFamily="49" charset="0"/>
              </a:rPr>
              <a:t>'</a:t>
            </a:r>
            <a:r>
              <a:rPr lang="en-US" b="1" dirty="0">
                <a:cs typeface="Consolas" pitchFamily="49" charset="0"/>
              </a:rPr>
              <a:t>a ', '&amp; ', ' @ ', ' B ', … </a:t>
            </a:r>
            <a:endParaRPr lang="bg-BG" b="1" dirty="0"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1B8B73C-92DC-4EEC-A8C1-96BDCA3F7B4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97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91D87D-8030-4641-8161-9D853A5114D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Четене на потребителски вход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101" y="1385091"/>
            <a:ext cx="2213798" cy="2213798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332F5379-C2F7-4FF2-824A-6CDDF9A28EC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Работа с конзола</a:t>
            </a:r>
          </a:p>
        </p:txBody>
      </p:sp>
    </p:spTree>
    <p:extLst>
      <p:ext uri="{BB962C8B-B14F-4D97-AF65-F5344CB8AC3E}">
        <p14:creationId xmlns:p14="http://schemas.microsoft.com/office/powerpoint/2010/main" val="352343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EA1AE-1D3D-4F61-BED0-98AF3A3648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9990000" cy="5232857"/>
          </a:xfrm>
        </p:spPr>
        <p:txBody>
          <a:bodyPr/>
          <a:lstStyle/>
          <a:p>
            <a:r>
              <a:rPr lang="bg-BG" sz="3400" dirty="0"/>
              <a:t>Всичко, което </a:t>
            </a:r>
            <a:r>
              <a:rPr lang="bg-BG" sz="3400" b="1" dirty="0">
                <a:solidFill>
                  <a:schemeClr val="bg1"/>
                </a:solidFill>
              </a:rPr>
              <a:t>получаваме</a:t>
            </a:r>
            <a:r>
              <a:rPr lang="bg-BG" sz="3400" dirty="0"/>
              <a:t> от конзолата, идва под формата на </a:t>
            </a:r>
            <a:r>
              <a:rPr lang="bg-BG" sz="3400" b="1" dirty="0">
                <a:solidFill>
                  <a:schemeClr val="bg1"/>
                </a:solidFill>
              </a:rPr>
              <a:t>текст</a:t>
            </a:r>
          </a:p>
          <a:p>
            <a:pPr lvl="1"/>
            <a:r>
              <a:rPr lang="bg-BG" sz="3200" dirty="0"/>
              <a:t>Всичко, което </a:t>
            </a:r>
            <a:r>
              <a:rPr lang="bg-BG" sz="3200" b="1" dirty="0">
                <a:solidFill>
                  <a:schemeClr val="bg1"/>
                </a:solidFill>
              </a:rPr>
              <a:t>печатаме</a:t>
            </a:r>
            <a:r>
              <a:rPr lang="bg-BG" sz="3200" dirty="0"/>
              <a:t> на конзолата, се </a:t>
            </a:r>
            <a:r>
              <a:rPr lang="bg-BG" sz="3200" b="1" dirty="0">
                <a:solidFill>
                  <a:schemeClr val="bg1"/>
                </a:solidFill>
              </a:rPr>
              <a:t>преобразува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в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текст</a:t>
            </a:r>
          </a:p>
          <a:p>
            <a:r>
              <a:rPr lang="bg-BG" dirty="0"/>
              <a:t>Команда за четене от конзолата:</a:t>
            </a:r>
          </a:p>
          <a:p>
            <a:pPr lvl="1"/>
            <a:r>
              <a:rPr lang="bg-BG" dirty="0"/>
              <a:t>Връща ни текста, въведен от потребителя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764077" y="5004000"/>
            <a:ext cx="71628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Scanner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scanner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new Scanner(System.in);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 name =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.nextLine();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B37C999-8804-44ED-B013-1CDD5239ECD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49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251D2F-4600-442F-B41F-5ECC5E461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38047" y="1031116"/>
            <a:ext cx="10033549" cy="5276048"/>
          </a:xfrm>
        </p:spPr>
        <p:txBody>
          <a:bodyPr/>
          <a:lstStyle/>
          <a:p>
            <a:r>
              <a:rPr lang="bg-BG" sz="3600" dirty="0"/>
              <a:t>Четец на вход:</a:t>
            </a:r>
            <a:endParaRPr lang="en-US" sz="3600" dirty="0"/>
          </a:p>
          <a:p>
            <a:endParaRPr lang="en-US" sz="3600" dirty="0"/>
          </a:p>
          <a:p>
            <a:pPr>
              <a:spcBef>
                <a:spcPts val="1200"/>
              </a:spcBef>
            </a:pPr>
            <a:r>
              <a:rPr lang="bg-BG" sz="3600" dirty="0"/>
              <a:t>Пример:</a:t>
            </a:r>
            <a:endParaRPr lang="en-US" sz="36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442119" y="3227036"/>
            <a:ext cx="8209872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Scanner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scanner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new Scanner(System.in);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name =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.nextLine();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System.out.println(name);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449119" y="1661169"/>
            <a:ext cx="820987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Scanner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scanner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new Scanner(System.in);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0D485BA8-3210-4115-A224-84A94785A9F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E993AA-C0FC-40D4-82B5-A213706E25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/>
        </p:blipFill>
        <p:spPr>
          <a:xfrm>
            <a:off x="3801000" y="5194076"/>
            <a:ext cx="4906060" cy="1086002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7871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8207" y="100750"/>
            <a:ext cx="8397308" cy="882654"/>
          </a:xfrm>
        </p:spPr>
        <p:txBody>
          <a:bodyPr/>
          <a:lstStyle/>
          <a:p>
            <a:r>
              <a:rPr lang="bg-BG" dirty="0"/>
              <a:t>Четене на цели числа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1BCE95-3EF2-4BCF-B2C1-B263B13A15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Четене на цяло число:</a:t>
            </a:r>
            <a:endParaRPr lang="en-US" sz="3200" dirty="0"/>
          </a:p>
          <a:p>
            <a:pPr marL="0" indent="0">
              <a:spcBef>
                <a:spcPts val="1200"/>
              </a:spcBef>
              <a:buNone/>
            </a:pPr>
            <a:endParaRPr lang="en-US" sz="3200" dirty="0"/>
          </a:p>
          <a:p>
            <a:pPr marL="0" indent="0">
              <a:spcBef>
                <a:spcPts val="1200"/>
              </a:spcBef>
              <a:buNone/>
            </a:pPr>
            <a:endParaRPr lang="en-US" sz="3200" dirty="0"/>
          </a:p>
          <a:p>
            <a:pPr>
              <a:spcBef>
                <a:spcPts val="1200"/>
              </a:spcBef>
            </a:pPr>
            <a:r>
              <a:rPr lang="bg-BG" sz="3200" dirty="0"/>
              <a:t>Пример: пресмятане на лице на квадрат със страна 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а</a:t>
            </a:r>
            <a:r>
              <a:rPr lang="bg-BG" sz="3200" dirty="0"/>
              <a:t>:</a:t>
            </a:r>
            <a:endParaRPr lang="en-US" sz="3200" b="1" dirty="0">
              <a:latin typeface="Consolas" panose="020B0609020204030204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181000" y="3894437"/>
            <a:ext cx="9432803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Scanner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scanner 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= new Scanner(System.in);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int a = </a:t>
            </a:r>
            <a:r>
              <a:rPr lang="it-IT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Integer.parseInt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.nextLine());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System.out.print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181000" y="1721856"/>
            <a:ext cx="6851512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String input = scanner.nextLine();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Integer.parseInt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input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84137F3E-A52E-44E1-9199-2351F1C7F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2763" y="5054697"/>
            <a:ext cx="3581400" cy="965716"/>
          </a:xfrm>
          <a:custGeom>
            <a:avLst/>
            <a:gdLst>
              <a:gd name="connsiteX0" fmla="*/ 0 w 3581400"/>
              <a:gd name="connsiteY0" fmla="*/ 160956 h 965716"/>
              <a:gd name="connsiteX1" fmla="*/ 160956 w 3581400"/>
              <a:gd name="connsiteY1" fmla="*/ 0 h 965716"/>
              <a:gd name="connsiteX2" fmla="*/ 2089150 w 3581400"/>
              <a:gd name="connsiteY2" fmla="*/ 0 h 965716"/>
              <a:gd name="connsiteX3" fmla="*/ 2465472 w 3581400"/>
              <a:gd name="connsiteY3" fmla="*/ -204008 h 965716"/>
              <a:gd name="connsiteX4" fmla="*/ 2984500 w 3581400"/>
              <a:gd name="connsiteY4" fmla="*/ 0 h 965716"/>
              <a:gd name="connsiteX5" fmla="*/ 3420444 w 3581400"/>
              <a:gd name="connsiteY5" fmla="*/ 0 h 965716"/>
              <a:gd name="connsiteX6" fmla="*/ 3581400 w 3581400"/>
              <a:gd name="connsiteY6" fmla="*/ 160956 h 965716"/>
              <a:gd name="connsiteX7" fmla="*/ 3581400 w 3581400"/>
              <a:gd name="connsiteY7" fmla="*/ 160953 h 965716"/>
              <a:gd name="connsiteX8" fmla="*/ 3581400 w 3581400"/>
              <a:gd name="connsiteY8" fmla="*/ 160953 h 965716"/>
              <a:gd name="connsiteX9" fmla="*/ 3581400 w 3581400"/>
              <a:gd name="connsiteY9" fmla="*/ 402382 h 965716"/>
              <a:gd name="connsiteX10" fmla="*/ 3581400 w 3581400"/>
              <a:gd name="connsiteY10" fmla="*/ 804760 h 965716"/>
              <a:gd name="connsiteX11" fmla="*/ 3420444 w 3581400"/>
              <a:gd name="connsiteY11" fmla="*/ 965716 h 965716"/>
              <a:gd name="connsiteX12" fmla="*/ 2984500 w 3581400"/>
              <a:gd name="connsiteY12" fmla="*/ 965716 h 965716"/>
              <a:gd name="connsiteX13" fmla="*/ 2089150 w 3581400"/>
              <a:gd name="connsiteY13" fmla="*/ 965716 h 965716"/>
              <a:gd name="connsiteX14" fmla="*/ 2089150 w 3581400"/>
              <a:gd name="connsiteY14" fmla="*/ 965716 h 965716"/>
              <a:gd name="connsiteX15" fmla="*/ 160956 w 3581400"/>
              <a:gd name="connsiteY15" fmla="*/ 965716 h 965716"/>
              <a:gd name="connsiteX16" fmla="*/ 0 w 3581400"/>
              <a:gd name="connsiteY16" fmla="*/ 804760 h 965716"/>
              <a:gd name="connsiteX17" fmla="*/ 0 w 3581400"/>
              <a:gd name="connsiteY17" fmla="*/ 402382 h 965716"/>
              <a:gd name="connsiteX18" fmla="*/ 0 w 3581400"/>
              <a:gd name="connsiteY18" fmla="*/ 160953 h 965716"/>
              <a:gd name="connsiteX19" fmla="*/ 0 w 3581400"/>
              <a:gd name="connsiteY19" fmla="*/ 160953 h 965716"/>
              <a:gd name="connsiteX20" fmla="*/ 0 w 3581400"/>
              <a:gd name="connsiteY20" fmla="*/ 160956 h 965716"/>
              <a:gd name="connsiteX0" fmla="*/ 0 w 3581400"/>
              <a:gd name="connsiteY0" fmla="*/ 160956 h 965716"/>
              <a:gd name="connsiteX1" fmla="*/ 160956 w 3581400"/>
              <a:gd name="connsiteY1" fmla="*/ 0 h 965716"/>
              <a:gd name="connsiteX2" fmla="*/ 2089150 w 3581400"/>
              <a:gd name="connsiteY2" fmla="*/ 0 h 965716"/>
              <a:gd name="connsiteX3" fmla="*/ 2984500 w 3581400"/>
              <a:gd name="connsiteY3" fmla="*/ 0 h 965716"/>
              <a:gd name="connsiteX4" fmla="*/ 3420444 w 3581400"/>
              <a:gd name="connsiteY4" fmla="*/ 0 h 965716"/>
              <a:gd name="connsiteX5" fmla="*/ 3581400 w 3581400"/>
              <a:gd name="connsiteY5" fmla="*/ 160956 h 965716"/>
              <a:gd name="connsiteX6" fmla="*/ 3581400 w 3581400"/>
              <a:gd name="connsiteY6" fmla="*/ 160953 h 965716"/>
              <a:gd name="connsiteX7" fmla="*/ 3581400 w 3581400"/>
              <a:gd name="connsiteY7" fmla="*/ 160953 h 965716"/>
              <a:gd name="connsiteX8" fmla="*/ 3581400 w 3581400"/>
              <a:gd name="connsiteY8" fmla="*/ 402382 h 965716"/>
              <a:gd name="connsiteX9" fmla="*/ 3581400 w 3581400"/>
              <a:gd name="connsiteY9" fmla="*/ 804760 h 965716"/>
              <a:gd name="connsiteX10" fmla="*/ 3420444 w 3581400"/>
              <a:gd name="connsiteY10" fmla="*/ 965716 h 965716"/>
              <a:gd name="connsiteX11" fmla="*/ 2984500 w 3581400"/>
              <a:gd name="connsiteY11" fmla="*/ 965716 h 965716"/>
              <a:gd name="connsiteX12" fmla="*/ 2089150 w 3581400"/>
              <a:gd name="connsiteY12" fmla="*/ 965716 h 965716"/>
              <a:gd name="connsiteX13" fmla="*/ 2089150 w 3581400"/>
              <a:gd name="connsiteY13" fmla="*/ 965716 h 965716"/>
              <a:gd name="connsiteX14" fmla="*/ 160956 w 3581400"/>
              <a:gd name="connsiteY14" fmla="*/ 965716 h 965716"/>
              <a:gd name="connsiteX15" fmla="*/ 0 w 3581400"/>
              <a:gd name="connsiteY15" fmla="*/ 804760 h 965716"/>
              <a:gd name="connsiteX16" fmla="*/ 0 w 3581400"/>
              <a:gd name="connsiteY16" fmla="*/ 402382 h 965716"/>
              <a:gd name="connsiteX17" fmla="*/ 0 w 3581400"/>
              <a:gd name="connsiteY17" fmla="*/ 160953 h 965716"/>
              <a:gd name="connsiteX18" fmla="*/ 0 w 3581400"/>
              <a:gd name="connsiteY18" fmla="*/ 160953 h 965716"/>
              <a:gd name="connsiteX19" fmla="*/ 0 w 3581400"/>
              <a:gd name="connsiteY19" fmla="*/ 160956 h 965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81400" h="965716">
                <a:moveTo>
                  <a:pt x="0" y="160956"/>
                </a:moveTo>
                <a:cubicBezTo>
                  <a:pt x="0" y="72062"/>
                  <a:pt x="72062" y="0"/>
                  <a:pt x="160956" y="0"/>
                </a:cubicBezTo>
                <a:lnTo>
                  <a:pt x="2089150" y="0"/>
                </a:lnTo>
                <a:lnTo>
                  <a:pt x="2984500" y="0"/>
                </a:lnTo>
                <a:lnTo>
                  <a:pt x="3420444" y="0"/>
                </a:lnTo>
                <a:cubicBezTo>
                  <a:pt x="3509338" y="0"/>
                  <a:pt x="3581400" y="72062"/>
                  <a:pt x="3581400" y="160956"/>
                </a:cubicBezTo>
                <a:lnTo>
                  <a:pt x="3581400" y="160953"/>
                </a:lnTo>
                <a:lnTo>
                  <a:pt x="3581400" y="160953"/>
                </a:lnTo>
                <a:lnTo>
                  <a:pt x="3581400" y="402382"/>
                </a:lnTo>
                <a:lnTo>
                  <a:pt x="3581400" y="804760"/>
                </a:lnTo>
                <a:cubicBezTo>
                  <a:pt x="3581400" y="893654"/>
                  <a:pt x="3509338" y="965716"/>
                  <a:pt x="3420444" y="965716"/>
                </a:cubicBezTo>
                <a:lnTo>
                  <a:pt x="2984500" y="965716"/>
                </a:lnTo>
                <a:lnTo>
                  <a:pt x="2089150" y="965716"/>
                </a:lnTo>
                <a:lnTo>
                  <a:pt x="2089150" y="965716"/>
                </a:lnTo>
                <a:lnTo>
                  <a:pt x="160956" y="965716"/>
                </a:lnTo>
                <a:cubicBezTo>
                  <a:pt x="72062" y="965716"/>
                  <a:pt x="0" y="893654"/>
                  <a:pt x="0" y="804760"/>
                </a:cubicBezTo>
                <a:lnTo>
                  <a:pt x="0" y="402382"/>
                </a:lnTo>
                <a:lnTo>
                  <a:pt x="0" y="160953"/>
                </a:lnTo>
                <a:lnTo>
                  <a:pt x="0" y="160953"/>
                </a:lnTo>
                <a:lnTo>
                  <a:pt x="0" y="160956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Прочитане на цяло число на един ред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1B65A7C2-888B-4049-AC9C-9A24C3A27E2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97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дробни (реални) числа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CE3077-E259-4497-900D-2A8A58A3AF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/>
          <a:lstStyle/>
          <a:p>
            <a:r>
              <a:rPr lang="bg-BG" sz="3600" dirty="0"/>
              <a:t>Четене на дробно число</a:t>
            </a:r>
            <a:r>
              <a:rPr lang="en-US" sz="3600" dirty="0"/>
              <a:t> </a:t>
            </a:r>
            <a:r>
              <a:rPr lang="bg-BG" sz="3600" dirty="0"/>
              <a:t>от конзолата:</a:t>
            </a:r>
            <a:endParaRPr lang="en-US" sz="3600" dirty="0"/>
          </a:p>
          <a:p>
            <a:pPr marL="0" indent="0">
              <a:spcBef>
                <a:spcPts val="1200"/>
              </a:spcBef>
              <a:buNone/>
            </a:pPr>
            <a:endParaRPr lang="bg-BG" sz="3600" dirty="0"/>
          </a:p>
          <a:p>
            <a:pPr marL="0" indent="0">
              <a:spcBef>
                <a:spcPts val="1200"/>
              </a:spcBef>
              <a:buNone/>
            </a:pPr>
            <a:endParaRPr lang="bg-BG" sz="3600" dirty="0"/>
          </a:p>
          <a:p>
            <a:pPr>
              <a:spcBef>
                <a:spcPts val="1200"/>
              </a:spcBef>
            </a:pPr>
            <a:r>
              <a:rPr lang="bg-BG" sz="3600" dirty="0"/>
              <a:t>Пример: конвертиране от инчове в сантиметри:</a:t>
            </a:r>
            <a:endParaRPr lang="en-US" sz="36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162092" y="4226208"/>
            <a:ext cx="9615045" cy="17173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Scanner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 = new Scanner(System.in);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 inches =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Double.parseDouble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.nextLine());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double centimeters =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inches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 *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2.54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System.out.println(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centimeters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);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228280" y="1899327"/>
            <a:ext cx="6762873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 input = scanner.nextLine();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num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nn-NO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.parseDouble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input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);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B4943628-0A06-4DCF-971E-B12F64F3C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9925" y="5135990"/>
            <a:ext cx="3691075" cy="965716"/>
          </a:xfrm>
          <a:custGeom>
            <a:avLst/>
            <a:gdLst>
              <a:gd name="connsiteX0" fmla="*/ 0 w 3691075"/>
              <a:gd name="connsiteY0" fmla="*/ 160956 h 965716"/>
              <a:gd name="connsiteX1" fmla="*/ 160956 w 3691075"/>
              <a:gd name="connsiteY1" fmla="*/ 0 h 965716"/>
              <a:gd name="connsiteX2" fmla="*/ 2153127 w 3691075"/>
              <a:gd name="connsiteY2" fmla="*/ 0 h 965716"/>
              <a:gd name="connsiteX3" fmla="*/ 2517645 w 3691075"/>
              <a:gd name="connsiteY3" fmla="*/ -168083 h 965716"/>
              <a:gd name="connsiteX4" fmla="*/ 3075896 w 3691075"/>
              <a:gd name="connsiteY4" fmla="*/ 0 h 965716"/>
              <a:gd name="connsiteX5" fmla="*/ 3530119 w 3691075"/>
              <a:gd name="connsiteY5" fmla="*/ 0 h 965716"/>
              <a:gd name="connsiteX6" fmla="*/ 3691075 w 3691075"/>
              <a:gd name="connsiteY6" fmla="*/ 160956 h 965716"/>
              <a:gd name="connsiteX7" fmla="*/ 3691075 w 3691075"/>
              <a:gd name="connsiteY7" fmla="*/ 160953 h 965716"/>
              <a:gd name="connsiteX8" fmla="*/ 3691075 w 3691075"/>
              <a:gd name="connsiteY8" fmla="*/ 160953 h 965716"/>
              <a:gd name="connsiteX9" fmla="*/ 3691075 w 3691075"/>
              <a:gd name="connsiteY9" fmla="*/ 402382 h 965716"/>
              <a:gd name="connsiteX10" fmla="*/ 3691075 w 3691075"/>
              <a:gd name="connsiteY10" fmla="*/ 804760 h 965716"/>
              <a:gd name="connsiteX11" fmla="*/ 3530119 w 3691075"/>
              <a:gd name="connsiteY11" fmla="*/ 965716 h 965716"/>
              <a:gd name="connsiteX12" fmla="*/ 3075896 w 3691075"/>
              <a:gd name="connsiteY12" fmla="*/ 965716 h 965716"/>
              <a:gd name="connsiteX13" fmla="*/ 2153127 w 3691075"/>
              <a:gd name="connsiteY13" fmla="*/ 965716 h 965716"/>
              <a:gd name="connsiteX14" fmla="*/ 2153127 w 3691075"/>
              <a:gd name="connsiteY14" fmla="*/ 965716 h 965716"/>
              <a:gd name="connsiteX15" fmla="*/ 160956 w 3691075"/>
              <a:gd name="connsiteY15" fmla="*/ 965716 h 965716"/>
              <a:gd name="connsiteX16" fmla="*/ 0 w 3691075"/>
              <a:gd name="connsiteY16" fmla="*/ 804760 h 965716"/>
              <a:gd name="connsiteX17" fmla="*/ 0 w 3691075"/>
              <a:gd name="connsiteY17" fmla="*/ 402382 h 965716"/>
              <a:gd name="connsiteX18" fmla="*/ 0 w 3691075"/>
              <a:gd name="connsiteY18" fmla="*/ 160953 h 965716"/>
              <a:gd name="connsiteX19" fmla="*/ 0 w 3691075"/>
              <a:gd name="connsiteY19" fmla="*/ 160953 h 965716"/>
              <a:gd name="connsiteX20" fmla="*/ 0 w 3691075"/>
              <a:gd name="connsiteY20" fmla="*/ 160956 h 965716"/>
              <a:gd name="connsiteX0" fmla="*/ 0 w 3691075"/>
              <a:gd name="connsiteY0" fmla="*/ 160956 h 965716"/>
              <a:gd name="connsiteX1" fmla="*/ 160956 w 3691075"/>
              <a:gd name="connsiteY1" fmla="*/ 0 h 965716"/>
              <a:gd name="connsiteX2" fmla="*/ 2153127 w 3691075"/>
              <a:gd name="connsiteY2" fmla="*/ 0 h 965716"/>
              <a:gd name="connsiteX3" fmla="*/ 3075896 w 3691075"/>
              <a:gd name="connsiteY3" fmla="*/ 0 h 965716"/>
              <a:gd name="connsiteX4" fmla="*/ 3530119 w 3691075"/>
              <a:gd name="connsiteY4" fmla="*/ 0 h 965716"/>
              <a:gd name="connsiteX5" fmla="*/ 3691075 w 3691075"/>
              <a:gd name="connsiteY5" fmla="*/ 160956 h 965716"/>
              <a:gd name="connsiteX6" fmla="*/ 3691075 w 3691075"/>
              <a:gd name="connsiteY6" fmla="*/ 160953 h 965716"/>
              <a:gd name="connsiteX7" fmla="*/ 3691075 w 3691075"/>
              <a:gd name="connsiteY7" fmla="*/ 160953 h 965716"/>
              <a:gd name="connsiteX8" fmla="*/ 3691075 w 3691075"/>
              <a:gd name="connsiteY8" fmla="*/ 402382 h 965716"/>
              <a:gd name="connsiteX9" fmla="*/ 3691075 w 3691075"/>
              <a:gd name="connsiteY9" fmla="*/ 804760 h 965716"/>
              <a:gd name="connsiteX10" fmla="*/ 3530119 w 3691075"/>
              <a:gd name="connsiteY10" fmla="*/ 965716 h 965716"/>
              <a:gd name="connsiteX11" fmla="*/ 3075896 w 3691075"/>
              <a:gd name="connsiteY11" fmla="*/ 965716 h 965716"/>
              <a:gd name="connsiteX12" fmla="*/ 2153127 w 3691075"/>
              <a:gd name="connsiteY12" fmla="*/ 965716 h 965716"/>
              <a:gd name="connsiteX13" fmla="*/ 2153127 w 3691075"/>
              <a:gd name="connsiteY13" fmla="*/ 965716 h 965716"/>
              <a:gd name="connsiteX14" fmla="*/ 160956 w 3691075"/>
              <a:gd name="connsiteY14" fmla="*/ 965716 h 965716"/>
              <a:gd name="connsiteX15" fmla="*/ 0 w 3691075"/>
              <a:gd name="connsiteY15" fmla="*/ 804760 h 965716"/>
              <a:gd name="connsiteX16" fmla="*/ 0 w 3691075"/>
              <a:gd name="connsiteY16" fmla="*/ 402382 h 965716"/>
              <a:gd name="connsiteX17" fmla="*/ 0 w 3691075"/>
              <a:gd name="connsiteY17" fmla="*/ 160953 h 965716"/>
              <a:gd name="connsiteX18" fmla="*/ 0 w 3691075"/>
              <a:gd name="connsiteY18" fmla="*/ 160953 h 965716"/>
              <a:gd name="connsiteX19" fmla="*/ 0 w 3691075"/>
              <a:gd name="connsiteY19" fmla="*/ 160956 h 965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91075" h="965716">
                <a:moveTo>
                  <a:pt x="0" y="160956"/>
                </a:moveTo>
                <a:cubicBezTo>
                  <a:pt x="0" y="72062"/>
                  <a:pt x="72062" y="0"/>
                  <a:pt x="160956" y="0"/>
                </a:cubicBezTo>
                <a:lnTo>
                  <a:pt x="2153127" y="0"/>
                </a:lnTo>
                <a:lnTo>
                  <a:pt x="3075896" y="0"/>
                </a:lnTo>
                <a:lnTo>
                  <a:pt x="3530119" y="0"/>
                </a:lnTo>
                <a:cubicBezTo>
                  <a:pt x="3619013" y="0"/>
                  <a:pt x="3691075" y="72062"/>
                  <a:pt x="3691075" y="160956"/>
                </a:cubicBezTo>
                <a:lnTo>
                  <a:pt x="3691075" y="160953"/>
                </a:lnTo>
                <a:lnTo>
                  <a:pt x="3691075" y="160953"/>
                </a:lnTo>
                <a:lnTo>
                  <a:pt x="3691075" y="402382"/>
                </a:lnTo>
                <a:lnTo>
                  <a:pt x="3691075" y="804760"/>
                </a:lnTo>
                <a:cubicBezTo>
                  <a:pt x="3691075" y="893654"/>
                  <a:pt x="3619013" y="965716"/>
                  <a:pt x="3530119" y="965716"/>
                </a:cubicBezTo>
                <a:lnTo>
                  <a:pt x="3075896" y="965716"/>
                </a:lnTo>
                <a:lnTo>
                  <a:pt x="2153127" y="965716"/>
                </a:lnTo>
                <a:lnTo>
                  <a:pt x="2153127" y="965716"/>
                </a:lnTo>
                <a:lnTo>
                  <a:pt x="160956" y="965716"/>
                </a:lnTo>
                <a:cubicBezTo>
                  <a:pt x="72062" y="965716"/>
                  <a:pt x="0" y="893654"/>
                  <a:pt x="0" y="804760"/>
                </a:cubicBezTo>
                <a:lnTo>
                  <a:pt x="0" y="402382"/>
                </a:lnTo>
                <a:lnTo>
                  <a:pt x="0" y="160953"/>
                </a:lnTo>
                <a:lnTo>
                  <a:pt x="0" y="160953"/>
                </a:lnTo>
                <a:lnTo>
                  <a:pt x="0" y="160956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Прочитане на дробно число на един ред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8E959F-D8CE-46C0-AC16-D0DCE1B1A24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52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7D3D0F8-591C-494B-B97F-10AB0395C22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Прости операции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445" y="1524000"/>
            <a:ext cx="2237110" cy="2237110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7E816D04-2EDB-46CC-98BA-45035ED0794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Работа с текст и числа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3043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27D20-0F62-4AD3-826D-12B16CD3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" y="1219200"/>
            <a:ext cx="11815018" cy="5043924"/>
          </a:xfrm>
        </p:spPr>
        <p:txBody>
          <a:bodyPr/>
          <a:lstStyle/>
          <a:p>
            <a:r>
              <a:rPr lang="bg-BG" dirty="0"/>
              <a:t>Да се напише програма, която</a:t>
            </a:r>
            <a:r>
              <a:rPr lang="en-US" dirty="0"/>
              <a:t>:</a:t>
            </a:r>
          </a:p>
          <a:p>
            <a:pPr lvl="1"/>
            <a:r>
              <a:rPr lang="bg-BG" sz="3200" dirty="0"/>
              <a:t>Чете от конзолата </a:t>
            </a:r>
            <a:r>
              <a:rPr lang="bg-BG" sz="3200" b="1" dirty="0">
                <a:solidFill>
                  <a:schemeClr val="bg1"/>
                </a:solidFill>
              </a:rPr>
              <a:t>име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на човек, въведено от </a:t>
            </a:r>
            <a:r>
              <a:rPr lang="bg-BG" sz="3200" b="1" dirty="0">
                <a:solidFill>
                  <a:schemeClr val="bg1"/>
                </a:solidFill>
              </a:rPr>
              <a:t>потребителя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Отпечатва </a:t>
            </a:r>
            <a:r>
              <a:rPr lang="en-US" sz="3200" dirty="0"/>
              <a:t>"</a:t>
            </a: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Hello, &lt;name&gt;</a:t>
            </a:r>
            <a:r>
              <a:rPr lang="bg-BG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sz="3200" dirty="0"/>
              <a:t>"</a:t>
            </a:r>
            <a:r>
              <a:rPr lang="bg-BG" sz="3200" dirty="0"/>
              <a:t>, където </a:t>
            </a: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&lt;name&gt;</a:t>
            </a:r>
            <a:r>
              <a:rPr lang="en-US" sz="3200" b="1" dirty="0"/>
              <a:t> </a:t>
            </a:r>
            <a:r>
              <a:rPr lang="bg-BG" sz="3200" dirty="0"/>
              <a:t>е </a:t>
            </a:r>
            <a:r>
              <a:rPr lang="bg-BG" sz="3200" b="1" dirty="0">
                <a:solidFill>
                  <a:schemeClr val="bg1"/>
                </a:solidFill>
              </a:rPr>
              <a:t>въведеното</a:t>
            </a:r>
            <a:r>
              <a:rPr lang="bg-BG" sz="3200" dirty="0"/>
              <a:t> преди това </a:t>
            </a:r>
            <a:r>
              <a:rPr lang="bg-BG" sz="3200" b="1" dirty="0">
                <a:solidFill>
                  <a:schemeClr val="bg1"/>
                </a:solidFill>
              </a:rPr>
              <a:t>име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400" dirty="0"/>
              <a:t>Примерен вход и изход:</a:t>
            </a:r>
            <a:endParaRPr lang="en-US" sz="32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Поздрав по име – пример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01257DB-7BAB-4102-8F23-D167C1265F04}"/>
              </a:ext>
            </a:extLst>
          </p:cNvPr>
          <p:cNvGrpSpPr/>
          <p:nvPr/>
        </p:nvGrpSpPr>
        <p:grpSpPr>
          <a:xfrm>
            <a:off x="1085241" y="4572001"/>
            <a:ext cx="5163160" cy="553229"/>
            <a:chOff x="736384" y="4787519"/>
            <a:chExt cx="4884092" cy="55322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E24AC2-4AE6-4B50-B40C-A345D732B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349005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Petar</a:t>
              </a:r>
            </a:p>
          </p:txBody>
        </p: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442DDA5-0C08-4B68-914C-772E8D7F4961}"/>
                </a:ext>
              </a:extLst>
            </p:cNvPr>
            <p:cNvSpPr/>
            <p:nvPr/>
          </p:nvSpPr>
          <p:spPr>
            <a:xfrm>
              <a:off x="2356351" y="4914898"/>
              <a:ext cx="380868" cy="3273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97F45730-95E9-4323-BA16-F9056F432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6367" y="4787519"/>
              <a:ext cx="2744109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Petar!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FA5F752-6025-43AE-AF39-89C66A703431}"/>
              </a:ext>
            </a:extLst>
          </p:cNvPr>
          <p:cNvGrpSpPr/>
          <p:nvPr/>
        </p:nvGrpSpPr>
        <p:grpSpPr>
          <a:xfrm>
            <a:off x="1066801" y="5449597"/>
            <a:ext cx="5211715" cy="540149"/>
            <a:chOff x="736384" y="4800599"/>
            <a:chExt cx="4483119" cy="5035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3C56C4-C2A2-4744-A0F3-01D47ABE2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243228" cy="5035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Viktor</a:t>
              </a:r>
            </a:p>
          </p:txBody>
        </p:sp>
        <p:sp>
          <p:nvSpPr>
            <p:cNvPr id="11" name="Right Arrow 17">
              <a:extLst>
                <a:ext uri="{FF2B5EF4-FFF2-40B4-BE49-F238E27FC236}">
                  <a16:creationId xmlns:a16="http://schemas.microsoft.com/office/drawing/2014/main" id="{A67CAE03-E619-4A3F-8240-196488EB65FB}"/>
                </a:ext>
              </a:extLst>
            </p:cNvPr>
            <p:cNvSpPr/>
            <p:nvPr/>
          </p:nvSpPr>
          <p:spPr>
            <a:xfrm>
              <a:off x="2230309" y="4905798"/>
              <a:ext cx="341399" cy="293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47EC7A80-F465-4206-944C-905C43E2B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8242" y="4800599"/>
              <a:ext cx="2521261" cy="5035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Viktor!</a:t>
              </a:r>
            </a:p>
          </p:txBody>
        </p:sp>
      </p:grpSp>
      <p:pic>
        <p:nvPicPr>
          <p:cNvPr id="13" name="Picture 12" descr="Ð ÐµÐ·ÑÐ»ÑÐ°Ñ Ñ Ð¸Ð·Ð¾Ð±ÑÐ°Ð¶ÐµÐ½Ð¸Ðµ Ð·Ð° hello png">
            <a:extLst>
              <a:ext uri="{FF2B5EF4-FFF2-40B4-BE49-F238E27FC236}">
                <a16:creationId xmlns:a16="http://schemas.microsoft.com/office/drawing/2014/main" id="{9B5DE4CC-557F-4136-B824-C059BCD6B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443" y="3609871"/>
            <a:ext cx="2742371" cy="227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19D02CC6-A921-4431-9402-95DFD74FEC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9431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8817AB-EDAF-4201-AE5E-EA334B620C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05002" y="1600201"/>
            <a:ext cx="8381998" cy="2394411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Scanner scanner = new Scanner(System.in);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String </a:t>
            </a:r>
            <a:r>
              <a:rPr lang="en-US" sz="2600" dirty="0">
                <a:solidFill>
                  <a:schemeClr val="bg1"/>
                </a:solidFill>
              </a:rPr>
              <a:t>name</a:t>
            </a:r>
            <a:r>
              <a:rPr lang="en-US" sz="2600" dirty="0"/>
              <a:t> = </a:t>
            </a:r>
            <a:r>
              <a:rPr lang="en-US" sz="2600" dirty="0">
                <a:solidFill>
                  <a:schemeClr val="bg1"/>
                </a:solidFill>
              </a:rPr>
              <a:t>scanner.nextLine();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System.out.</a:t>
            </a:r>
            <a:r>
              <a:rPr lang="en-US" sz="2600" dirty="0">
                <a:solidFill>
                  <a:schemeClr val="bg1"/>
                </a:solidFill>
              </a:rPr>
              <a:t>print</a:t>
            </a:r>
            <a:r>
              <a:rPr lang="en-US" sz="2600" dirty="0"/>
              <a:t>("Hello,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System.out.</a:t>
            </a:r>
            <a:r>
              <a:rPr lang="en-US" sz="2600" dirty="0">
                <a:solidFill>
                  <a:schemeClr val="bg1"/>
                </a:solidFill>
              </a:rPr>
              <a:t>print</a:t>
            </a:r>
            <a:r>
              <a:rPr lang="en-US" sz="2600" dirty="0"/>
              <a:t>(</a:t>
            </a:r>
            <a:r>
              <a:rPr lang="en-US" sz="2600" dirty="0">
                <a:solidFill>
                  <a:schemeClr val="bg1"/>
                </a:solidFill>
              </a:rPr>
              <a:t>name</a:t>
            </a:r>
            <a:r>
              <a:rPr lang="en-US" sz="2600" dirty="0"/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System.out.</a:t>
            </a:r>
            <a:r>
              <a:rPr lang="en-US" sz="2600" dirty="0">
                <a:solidFill>
                  <a:schemeClr val="bg1"/>
                </a:solidFill>
              </a:rPr>
              <a:t>println</a:t>
            </a:r>
            <a:r>
              <a:rPr lang="en-US" sz="2600" dirty="0"/>
              <a:t>("!");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Поздрав по име – решение</a:t>
            </a:r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08817AB-EDAF-4201-AE5E-EA334B620C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05002" y="4278051"/>
            <a:ext cx="8381998" cy="1538471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Scanner scanner = new Scanner(System.in);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String </a:t>
            </a:r>
            <a:r>
              <a:rPr lang="en-US" sz="2600" dirty="0">
                <a:solidFill>
                  <a:schemeClr val="bg1"/>
                </a:solidFill>
              </a:rPr>
              <a:t>name</a:t>
            </a:r>
            <a:r>
              <a:rPr lang="en-US" sz="2600" dirty="0"/>
              <a:t> = </a:t>
            </a:r>
            <a:r>
              <a:rPr lang="en-US" sz="2600" dirty="0">
                <a:solidFill>
                  <a:schemeClr val="bg1"/>
                </a:solidFill>
              </a:rPr>
              <a:t>scanner.nextLine();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 err="1"/>
              <a:t>System.out.</a:t>
            </a:r>
            <a:r>
              <a:rPr lang="en-US" sz="2600" dirty="0" err="1">
                <a:solidFill>
                  <a:schemeClr val="bg1"/>
                </a:solidFill>
              </a:rPr>
              <a:t>print</a:t>
            </a:r>
            <a:r>
              <a:rPr lang="en-US" sz="2600" dirty="0"/>
              <a:t>('Hello, " + name + "!");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356000" y="5712942"/>
            <a:ext cx="2831354" cy="546870"/>
          </a:xfrm>
          <a:custGeom>
            <a:avLst/>
            <a:gdLst>
              <a:gd name="connsiteX0" fmla="*/ 0 w 2456514"/>
              <a:gd name="connsiteY0" fmla="*/ 108010 h 648049"/>
              <a:gd name="connsiteX1" fmla="*/ 108010 w 2456514"/>
              <a:gd name="connsiteY1" fmla="*/ 0 h 648049"/>
              <a:gd name="connsiteX2" fmla="*/ 409419 w 2456514"/>
              <a:gd name="connsiteY2" fmla="*/ 0 h 648049"/>
              <a:gd name="connsiteX3" fmla="*/ 409419 w 2456514"/>
              <a:gd name="connsiteY3" fmla="*/ 0 h 648049"/>
              <a:gd name="connsiteX4" fmla="*/ 1023548 w 2456514"/>
              <a:gd name="connsiteY4" fmla="*/ 0 h 648049"/>
              <a:gd name="connsiteX5" fmla="*/ 2348504 w 2456514"/>
              <a:gd name="connsiteY5" fmla="*/ 0 h 648049"/>
              <a:gd name="connsiteX6" fmla="*/ 2456514 w 2456514"/>
              <a:gd name="connsiteY6" fmla="*/ 108010 h 648049"/>
              <a:gd name="connsiteX7" fmla="*/ 2456514 w 2456514"/>
              <a:gd name="connsiteY7" fmla="*/ 108008 h 648049"/>
              <a:gd name="connsiteX8" fmla="*/ 2456514 w 2456514"/>
              <a:gd name="connsiteY8" fmla="*/ 108008 h 648049"/>
              <a:gd name="connsiteX9" fmla="*/ 2456514 w 2456514"/>
              <a:gd name="connsiteY9" fmla="*/ 270020 h 648049"/>
              <a:gd name="connsiteX10" fmla="*/ 2456514 w 2456514"/>
              <a:gd name="connsiteY10" fmla="*/ 540039 h 648049"/>
              <a:gd name="connsiteX11" fmla="*/ 2348504 w 2456514"/>
              <a:gd name="connsiteY11" fmla="*/ 648049 h 648049"/>
              <a:gd name="connsiteX12" fmla="*/ 1023548 w 2456514"/>
              <a:gd name="connsiteY12" fmla="*/ 648049 h 648049"/>
              <a:gd name="connsiteX13" fmla="*/ 409419 w 2456514"/>
              <a:gd name="connsiteY13" fmla="*/ 648049 h 648049"/>
              <a:gd name="connsiteX14" fmla="*/ 409419 w 2456514"/>
              <a:gd name="connsiteY14" fmla="*/ 648049 h 648049"/>
              <a:gd name="connsiteX15" fmla="*/ 108010 w 2456514"/>
              <a:gd name="connsiteY15" fmla="*/ 648049 h 648049"/>
              <a:gd name="connsiteX16" fmla="*/ 0 w 2456514"/>
              <a:gd name="connsiteY16" fmla="*/ 540039 h 648049"/>
              <a:gd name="connsiteX17" fmla="*/ 0 w 2456514"/>
              <a:gd name="connsiteY17" fmla="*/ 270020 h 648049"/>
              <a:gd name="connsiteX18" fmla="*/ -152451 w 2456514"/>
              <a:gd name="connsiteY18" fmla="*/ 18858 h 648049"/>
              <a:gd name="connsiteX19" fmla="*/ 0 w 2456514"/>
              <a:gd name="connsiteY19" fmla="*/ 108008 h 648049"/>
              <a:gd name="connsiteX20" fmla="*/ 0 w 2456514"/>
              <a:gd name="connsiteY20" fmla="*/ 108010 h 648049"/>
              <a:gd name="connsiteX0" fmla="*/ 0 w 2456514"/>
              <a:gd name="connsiteY0" fmla="*/ 108010 h 648049"/>
              <a:gd name="connsiteX1" fmla="*/ 108010 w 2456514"/>
              <a:gd name="connsiteY1" fmla="*/ 0 h 648049"/>
              <a:gd name="connsiteX2" fmla="*/ 409419 w 2456514"/>
              <a:gd name="connsiteY2" fmla="*/ 0 h 648049"/>
              <a:gd name="connsiteX3" fmla="*/ 409419 w 2456514"/>
              <a:gd name="connsiteY3" fmla="*/ 0 h 648049"/>
              <a:gd name="connsiteX4" fmla="*/ 1023548 w 2456514"/>
              <a:gd name="connsiteY4" fmla="*/ 0 h 648049"/>
              <a:gd name="connsiteX5" fmla="*/ 2348504 w 2456514"/>
              <a:gd name="connsiteY5" fmla="*/ 0 h 648049"/>
              <a:gd name="connsiteX6" fmla="*/ 2456514 w 2456514"/>
              <a:gd name="connsiteY6" fmla="*/ 108010 h 648049"/>
              <a:gd name="connsiteX7" fmla="*/ 2456514 w 2456514"/>
              <a:gd name="connsiteY7" fmla="*/ 108008 h 648049"/>
              <a:gd name="connsiteX8" fmla="*/ 2456514 w 2456514"/>
              <a:gd name="connsiteY8" fmla="*/ 108008 h 648049"/>
              <a:gd name="connsiteX9" fmla="*/ 2456514 w 2456514"/>
              <a:gd name="connsiteY9" fmla="*/ 270020 h 648049"/>
              <a:gd name="connsiteX10" fmla="*/ 2456514 w 2456514"/>
              <a:gd name="connsiteY10" fmla="*/ 540039 h 648049"/>
              <a:gd name="connsiteX11" fmla="*/ 2348504 w 2456514"/>
              <a:gd name="connsiteY11" fmla="*/ 648049 h 648049"/>
              <a:gd name="connsiteX12" fmla="*/ 1023548 w 2456514"/>
              <a:gd name="connsiteY12" fmla="*/ 648049 h 648049"/>
              <a:gd name="connsiteX13" fmla="*/ 409419 w 2456514"/>
              <a:gd name="connsiteY13" fmla="*/ 648049 h 648049"/>
              <a:gd name="connsiteX14" fmla="*/ 409419 w 2456514"/>
              <a:gd name="connsiteY14" fmla="*/ 648049 h 648049"/>
              <a:gd name="connsiteX15" fmla="*/ 108010 w 2456514"/>
              <a:gd name="connsiteY15" fmla="*/ 648049 h 648049"/>
              <a:gd name="connsiteX16" fmla="*/ 0 w 2456514"/>
              <a:gd name="connsiteY16" fmla="*/ 540039 h 648049"/>
              <a:gd name="connsiteX17" fmla="*/ 0 w 2456514"/>
              <a:gd name="connsiteY17" fmla="*/ 270020 h 648049"/>
              <a:gd name="connsiteX18" fmla="*/ 0 w 2456514"/>
              <a:gd name="connsiteY18" fmla="*/ 108008 h 648049"/>
              <a:gd name="connsiteX19" fmla="*/ 0 w 2456514"/>
              <a:gd name="connsiteY19" fmla="*/ 108010 h 648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56514" h="648049">
                <a:moveTo>
                  <a:pt x="0" y="108010"/>
                </a:moveTo>
                <a:cubicBezTo>
                  <a:pt x="0" y="48358"/>
                  <a:pt x="48358" y="0"/>
                  <a:pt x="108010" y="0"/>
                </a:cubicBezTo>
                <a:lnTo>
                  <a:pt x="409419" y="0"/>
                </a:lnTo>
                <a:lnTo>
                  <a:pt x="409419" y="0"/>
                </a:lnTo>
                <a:lnTo>
                  <a:pt x="1023548" y="0"/>
                </a:lnTo>
                <a:lnTo>
                  <a:pt x="2348504" y="0"/>
                </a:lnTo>
                <a:cubicBezTo>
                  <a:pt x="2408156" y="0"/>
                  <a:pt x="2456514" y="48358"/>
                  <a:pt x="2456514" y="108010"/>
                </a:cubicBezTo>
                <a:lnTo>
                  <a:pt x="2456514" y="108008"/>
                </a:lnTo>
                <a:lnTo>
                  <a:pt x="2456514" y="108008"/>
                </a:lnTo>
                <a:lnTo>
                  <a:pt x="2456514" y="270020"/>
                </a:lnTo>
                <a:lnTo>
                  <a:pt x="2456514" y="540039"/>
                </a:lnTo>
                <a:cubicBezTo>
                  <a:pt x="2456514" y="599691"/>
                  <a:pt x="2408156" y="648049"/>
                  <a:pt x="2348504" y="648049"/>
                </a:cubicBezTo>
                <a:lnTo>
                  <a:pt x="1023548" y="648049"/>
                </a:lnTo>
                <a:lnTo>
                  <a:pt x="409419" y="648049"/>
                </a:lnTo>
                <a:lnTo>
                  <a:pt x="409419" y="648049"/>
                </a:lnTo>
                <a:lnTo>
                  <a:pt x="108010" y="648049"/>
                </a:lnTo>
                <a:cubicBezTo>
                  <a:pt x="48358" y="648049"/>
                  <a:pt x="0" y="599691"/>
                  <a:pt x="0" y="540039"/>
                </a:cubicBezTo>
                <a:lnTo>
                  <a:pt x="0" y="270020"/>
                </a:lnTo>
                <a:lnTo>
                  <a:pt x="0" y="108008"/>
                </a:lnTo>
                <a:lnTo>
                  <a:pt x="0" y="108010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Конкатенация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356000" y="2563143"/>
            <a:ext cx="3285000" cy="910857"/>
          </a:xfrm>
          <a:custGeom>
            <a:avLst/>
            <a:gdLst>
              <a:gd name="connsiteX0" fmla="*/ 0 w 3581400"/>
              <a:gd name="connsiteY0" fmla="*/ 160956 h 965716"/>
              <a:gd name="connsiteX1" fmla="*/ 160956 w 3581400"/>
              <a:gd name="connsiteY1" fmla="*/ 0 h 965716"/>
              <a:gd name="connsiteX2" fmla="*/ 596900 w 3581400"/>
              <a:gd name="connsiteY2" fmla="*/ 0 h 965716"/>
              <a:gd name="connsiteX3" fmla="*/ 596900 w 3581400"/>
              <a:gd name="connsiteY3" fmla="*/ 0 h 965716"/>
              <a:gd name="connsiteX4" fmla="*/ 1492250 w 3581400"/>
              <a:gd name="connsiteY4" fmla="*/ 0 h 965716"/>
              <a:gd name="connsiteX5" fmla="*/ 3420444 w 3581400"/>
              <a:gd name="connsiteY5" fmla="*/ 0 h 965716"/>
              <a:gd name="connsiteX6" fmla="*/ 3581400 w 3581400"/>
              <a:gd name="connsiteY6" fmla="*/ 160956 h 965716"/>
              <a:gd name="connsiteX7" fmla="*/ 3581400 w 3581400"/>
              <a:gd name="connsiteY7" fmla="*/ 160953 h 965716"/>
              <a:gd name="connsiteX8" fmla="*/ 3581400 w 3581400"/>
              <a:gd name="connsiteY8" fmla="*/ 160953 h 965716"/>
              <a:gd name="connsiteX9" fmla="*/ 3581400 w 3581400"/>
              <a:gd name="connsiteY9" fmla="*/ 402382 h 965716"/>
              <a:gd name="connsiteX10" fmla="*/ 3581400 w 3581400"/>
              <a:gd name="connsiteY10" fmla="*/ 804760 h 965716"/>
              <a:gd name="connsiteX11" fmla="*/ 3420444 w 3581400"/>
              <a:gd name="connsiteY11" fmla="*/ 965716 h 965716"/>
              <a:gd name="connsiteX12" fmla="*/ 1492250 w 3581400"/>
              <a:gd name="connsiteY12" fmla="*/ 965716 h 965716"/>
              <a:gd name="connsiteX13" fmla="*/ 596900 w 3581400"/>
              <a:gd name="connsiteY13" fmla="*/ 965716 h 965716"/>
              <a:gd name="connsiteX14" fmla="*/ 596900 w 3581400"/>
              <a:gd name="connsiteY14" fmla="*/ 965716 h 965716"/>
              <a:gd name="connsiteX15" fmla="*/ 160956 w 3581400"/>
              <a:gd name="connsiteY15" fmla="*/ 965716 h 965716"/>
              <a:gd name="connsiteX16" fmla="*/ 0 w 3581400"/>
              <a:gd name="connsiteY16" fmla="*/ 804760 h 965716"/>
              <a:gd name="connsiteX17" fmla="*/ 0 w 3581400"/>
              <a:gd name="connsiteY17" fmla="*/ 402382 h 965716"/>
              <a:gd name="connsiteX18" fmla="*/ -204462 w 3581400"/>
              <a:gd name="connsiteY18" fmla="*/ 58889 h 965716"/>
              <a:gd name="connsiteX19" fmla="*/ 0 w 3581400"/>
              <a:gd name="connsiteY19" fmla="*/ 160953 h 965716"/>
              <a:gd name="connsiteX20" fmla="*/ 0 w 3581400"/>
              <a:gd name="connsiteY20" fmla="*/ 160956 h 965716"/>
              <a:gd name="connsiteX0" fmla="*/ 204462 w 3785862"/>
              <a:gd name="connsiteY0" fmla="*/ 160956 h 965716"/>
              <a:gd name="connsiteX1" fmla="*/ 365418 w 3785862"/>
              <a:gd name="connsiteY1" fmla="*/ 0 h 965716"/>
              <a:gd name="connsiteX2" fmla="*/ 801362 w 3785862"/>
              <a:gd name="connsiteY2" fmla="*/ 0 h 965716"/>
              <a:gd name="connsiteX3" fmla="*/ 801362 w 3785862"/>
              <a:gd name="connsiteY3" fmla="*/ 0 h 965716"/>
              <a:gd name="connsiteX4" fmla="*/ 1696712 w 3785862"/>
              <a:gd name="connsiteY4" fmla="*/ 0 h 965716"/>
              <a:gd name="connsiteX5" fmla="*/ 3624906 w 3785862"/>
              <a:gd name="connsiteY5" fmla="*/ 0 h 965716"/>
              <a:gd name="connsiteX6" fmla="*/ 3785862 w 3785862"/>
              <a:gd name="connsiteY6" fmla="*/ 160956 h 965716"/>
              <a:gd name="connsiteX7" fmla="*/ 3785862 w 3785862"/>
              <a:gd name="connsiteY7" fmla="*/ 160953 h 965716"/>
              <a:gd name="connsiteX8" fmla="*/ 3785862 w 3785862"/>
              <a:gd name="connsiteY8" fmla="*/ 160953 h 965716"/>
              <a:gd name="connsiteX9" fmla="*/ 3785862 w 3785862"/>
              <a:gd name="connsiteY9" fmla="*/ 402382 h 965716"/>
              <a:gd name="connsiteX10" fmla="*/ 3785862 w 3785862"/>
              <a:gd name="connsiteY10" fmla="*/ 804760 h 965716"/>
              <a:gd name="connsiteX11" fmla="*/ 3624906 w 3785862"/>
              <a:gd name="connsiteY11" fmla="*/ 965716 h 965716"/>
              <a:gd name="connsiteX12" fmla="*/ 1696712 w 3785862"/>
              <a:gd name="connsiteY12" fmla="*/ 965716 h 965716"/>
              <a:gd name="connsiteX13" fmla="*/ 801362 w 3785862"/>
              <a:gd name="connsiteY13" fmla="*/ 965716 h 965716"/>
              <a:gd name="connsiteX14" fmla="*/ 801362 w 3785862"/>
              <a:gd name="connsiteY14" fmla="*/ 965716 h 965716"/>
              <a:gd name="connsiteX15" fmla="*/ 365418 w 3785862"/>
              <a:gd name="connsiteY15" fmla="*/ 965716 h 965716"/>
              <a:gd name="connsiteX16" fmla="*/ 204462 w 3785862"/>
              <a:gd name="connsiteY16" fmla="*/ 804760 h 965716"/>
              <a:gd name="connsiteX17" fmla="*/ 204462 w 3785862"/>
              <a:gd name="connsiteY17" fmla="*/ 402382 h 965716"/>
              <a:gd name="connsiteX18" fmla="*/ 0 w 3785862"/>
              <a:gd name="connsiteY18" fmla="*/ 58889 h 965716"/>
              <a:gd name="connsiteX19" fmla="*/ 204462 w 3785862"/>
              <a:gd name="connsiteY19" fmla="*/ 160953 h 965716"/>
              <a:gd name="connsiteX20" fmla="*/ 204462 w 3785862"/>
              <a:gd name="connsiteY20" fmla="*/ 160956 h 965716"/>
              <a:gd name="connsiteX0" fmla="*/ 0 w 3581400"/>
              <a:gd name="connsiteY0" fmla="*/ 160956 h 965716"/>
              <a:gd name="connsiteX1" fmla="*/ 160956 w 3581400"/>
              <a:gd name="connsiteY1" fmla="*/ 0 h 965716"/>
              <a:gd name="connsiteX2" fmla="*/ 596900 w 3581400"/>
              <a:gd name="connsiteY2" fmla="*/ 0 h 965716"/>
              <a:gd name="connsiteX3" fmla="*/ 596900 w 3581400"/>
              <a:gd name="connsiteY3" fmla="*/ 0 h 965716"/>
              <a:gd name="connsiteX4" fmla="*/ 1492250 w 3581400"/>
              <a:gd name="connsiteY4" fmla="*/ 0 h 965716"/>
              <a:gd name="connsiteX5" fmla="*/ 3420444 w 3581400"/>
              <a:gd name="connsiteY5" fmla="*/ 0 h 965716"/>
              <a:gd name="connsiteX6" fmla="*/ 3581400 w 3581400"/>
              <a:gd name="connsiteY6" fmla="*/ 160956 h 965716"/>
              <a:gd name="connsiteX7" fmla="*/ 3581400 w 3581400"/>
              <a:gd name="connsiteY7" fmla="*/ 160953 h 965716"/>
              <a:gd name="connsiteX8" fmla="*/ 3581400 w 3581400"/>
              <a:gd name="connsiteY8" fmla="*/ 160953 h 965716"/>
              <a:gd name="connsiteX9" fmla="*/ 3581400 w 3581400"/>
              <a:gd name="connsiteY9" fmla="*/ 402382 h 965716"/>
              <a:gd name="connsiteX10" fmla="*/ 3581400 w 3581400"/>
              <a:gd name="connsiteY10" fmla="*/ 804760 h 965716"/>
              <a:gd name="connsiteX11" fmla="*/ 3420444 w 3581400"/>
              <a:gd name="connsiteY11" fmla="*/ 965716 h 965716"/>
              <a:gd name="connsiteX12" fmla="*/ 1492250 w 3581400"/>
              <a:gd name="connsiteY12" fmla="*/ 965716 h 965716"/>
              <a:gd name="connsiteX13" fmla="*/ 596900 w 3581400"/>
              <a:gd name="connsiteY13" fmla="*/ 965716 h 965716"/>
              <a:gd name="connsiteX14" fmla="*/ 596900 w 3581400"/>
              <a:gd name="connsiteY14" fmla="*/ 965716 h 965716"/>
              <a:gd name="connsiteX15" fmla="*/ 160956 w 3581400"/>
              <a:gd name="connsiteY15" fmla="*/ 965716 h 965716"/>
              <a:gd name="connsiteX16" fmla="*/ 0 w 3581400"/>
              <a:gd name="connsiteY16" fmla="*/ 804760 h 965716"/>
              <a:gd name="connsiteX17" fmla="*/ 0 w 3581400"/>
              <a:gd name="connsiteY17" fmla="*/ 402382 h 965716"/>
              <a:gd name="connsiteX18" fmla="*/ 0 w 3581400"/>
              <a:gd name="connsiteY18" fmla="*/ 160953 h 965716"/>
              <a:gd name="connsiteX19" fmla="*/ 0 w 3581400"/>
              <a:gd name="connsiteY19" fmla="*/ 160956 h 965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81400" h="965716">
                <a:moveTo>
                  <a:pt x="0" y="160956"/>
                </a:moveTo>
                <a:cubicBezTo>
                  <a:pt x="0" y="72062"/>
                  <a:pt x="72062" y="0"/>
                  <a:pt x="160956" y="0"/>
                </a:cubicBezTo>
                <a:lnTo>
                  <a:pt x="596900" y="0"/>
                </a:lnTo>
                <a:lnTo>
                  <a:pt x="596900" y="0"/>
                </a:lnTo>
                <a:lnTo>
                  <a:pt x="1492250" y="0"/>
                </a:lnTo>
                <a:lnTo>
                  <a:pt x="3420444" y="0"/>
                </a:lnTo>
                <a:cubicBezTo>
                  <a:pt x="3509338" y="0"/>
                  <a:pt x="3581400" y="72062"/>
                  <a:pt x="3581400" y="160956"/>
                </a:cubicBezTo>
                <a:lnTo>
                  <a:pt x="3581400" y="160953"/>
                </a:lnTo>
                <a:lnTo>
                  <a:pt x="3581400" y="160953"/>
                </a:lnTo>
                <a:lnTo>
                  <a:pt x="3581400" y="402382"/>
                </a:lnTo>
                <a:lnTo>
                  <a:pt x="3581400" y="804760"/>
                </a:lnTo>
                <a:cubicBezTo>
                  <a:pt x="3581400" y="893654"/>
                  <a:pt x="3509338" y="965716"/>
                  <a:pt x="3420444" y="965716"/>
                </a:cubicBezTo>
                <a:lnTo>
                  <a:pt x="1492250" y="965716"/>
                </a:lnTo>
                <a:lnTo>
                  <a:pt x="596900" y="965716"/>
                </a:lnTo>
                <a:lnTo>
                  <a:pt x="596900" y="965716"/>
                </a:lnTo>
                <a:lnTo>
                  <a:pt x="160956" y="965716"/>
                </a:lnTo>
                <a:cubicBezTo>
                  <a:pt x="72062" y="965716"/>
                  <a:pt x="0" y="893654"/>
                  <a:pt x="0" y="804760"/>
                </a:cubicBezTo>
                <a:lnTo>
                  <a:pt x="0" y="402382"/>
                </a:lnTo>
                <a:lnTo>
                  <a:pt x="0" y="160953"/>
                </a:lnTo>
                <a:lnTo>
                  <a:pt x="0" y="160956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Курсорът остава на същия ред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EDB4B84-2671-45E4-9523-C62D572379B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7C5F67-9137-418C-99D2-71C596B22A72}"/>
              </a:ext>
            </a:extLst>
          </p:cNvPr>
          <p:cNvSpPr/>
          <p:nvPr/>
        </p:nvSpPr>
        <p:spPr bwMode="auto">
          <a:xfrm>
            <a:off x="2001000" y="2574000"/>
            <a:ext cx="5175000" cy="910857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405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7" grpId="0" animBg="1"/>
      <p:bldP spid="11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C6C75-7C8C-429C-9870-849EA9BE3C9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Какво е програмиране?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3BBFD4-E641-4340-94D5-065569DA0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3590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4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81887A-6A40-4C2C-A0BA-8F9ABCCC75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385857"/>
          </a:xfrm>
        </p:spPr>
        <p:txBody>
          <a:bodyPr/>
          <a:lstStyle/>
          <a:p>
            <a:r>
              <a:rPr lang="bg-BG" dirty="0"/>
              <a:t>Съединяване на текст и число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+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число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62200" y="1921747"/>
            <a:ext cx="9399588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firstName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"Maria";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lastName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"Ivanova";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ge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19;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str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firstName + " " + lastName + " @ " + age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System.out.println(str);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362200" y="4364960"/>
            <a:ext cx="9399588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a 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= 1.5;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2.5;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"The sum is: " + a +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System.out.println(sum); 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730042-AE24-4843-AF77-47AA99DDA66B}"/>
              </a:ext>
            </a:extLst>
          </p:cNvPr>
          <p:cNvSpPr txBox="1"/>
          <p:nvPr/>
        </p:nvSpPr>
        <p:spPr>
          <a:xfrm>
            <a:off x="7030130" y="3384089"/>
            <a:ext cx="4601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Maria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Ivanova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@ 19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5AE42-FA14-4E0D-A356-651A6832D1F3}"/>
              </a:ext>
            </a:extLst>
          </p:cNvPr>
          <p:cNvSpPr txBox="1"/>
          <p:nvPr/>
        </p:nvSpPr>
        <p:spPr>
          <a:xfrm>
            <a:off x="7030129" y="5541089"/>
            <a:ext cx="4601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The sum is 1.52.5</a:t>
            </a:r>
            <a:endParaRPr lang="en-US" sz="24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636916" y="2257619"/>
            <a:ext cx="4124872" cy="667041"/>
          </a:xfrm>
          <a:custGeom>
            <a:avLst/>
            <a:gdLst>
              <a:gd name="connsiteX0" fmla="*/ 0 w 4124872"/>
              <a:gd name="connsiteY0" fmla="*/ 111176 h 667041"/>
              <a:gd name="connsiteX1" fmla="*/ 111176 w 4124872"/>
              <a:gd name="connsiteY1" fmla="*/ 0 h 667041"/>
              <a:gd name="connsiteX2" fmla="*/ 687479 w 4124872"/>
              <a:gd name="connsiteY2" fmla="*/ 0 h 667041"/>
              <a:gd name="connsiteX3" fmla="*/ 687479 w 4124872"/>
              <a:gd name="connsiteY3" fmla="*/ 0 h 667041"/>
              <a:gd name="connsiteX4" fmla="*/ 1718697 w 4124872"/>
              <a:gd name="connsiteY4" fmla="*/ 0 h 667041"/>
              <a:gd name="connsiteX5" fmla="*/ 4013696 w 4124872"/>
              <a:gd name="connsiteY5" fmla="*/ 0 h 667041"/>
              <a:gd name="connsiteX6" fmla="*/ 4124872 w 4124872"/>
              <a:gd name="connsiteY6" fmla="*/ 111176 h 667041"/>
              <a:gd name="connsiteX7" fmla="*/ 4124872 w 4124872"/>
              <a:gd name="connsiteY7" fmla="*/ 389107 h 667041"/>
              <a:gd name="connsiteX8" fmla="*/ 4124872 w 4124872"/>
              <a:gd name="connsiteY8" fmla="*/ 389107 h 667041"/>
              <a:gd name="connsiteX9" fmla="*/ 4124872 w 4124872"/>
              <a:gd name="connsiteY9" fmla="*/ 555868 h 667041"/>
              <a:gd name="connsiteX10" fmla="*/ 4124872 w 4124872"/>
              <a:gd name="connsiteY10" fmla="*/ 555865 h 667041"/>
              <a:gd name="connsiteX11" fmla="*/ 4013696 w 4124872"/>
              <a:gd name="connsiteY11" fmla="*/ 667041 h 667041"/>
              <a:gd name="connsiteX12" fmla="*/ 1718697 w 4124872"/>
              <a:gd name="connsiteY12" fmla="*/ 667041 h 667041"/>
              <a:gd name="connsiteX13" fmla="*/ 687479 w 4124872"/>
              <a:gd name="connsiteY13" fmla="*/ 667041 h 667041"/>
              <a:gd name="connsiteX14" fmla="*/ 687479 w 4124872"/>
              <a:gd name="connsiteY14" fmla="*/ 667041 h 667041"/>
              <a:gd name="connsiteX15" fmla="*/ 111176 w 4124872"/>
              <a:gd name="connsiteY15" fmla="*/ 667041 h 667041"/>
              <a:gd name="connsiteX16" fmla="*/ 0 w 4124872"/>
              <a:gd name="connsiteY16" fmla="*/ 555865 h 667041"/>
              <a:gd name="connsiteX17" fmla="*/ 0 w 4124872"/>
              <a:gd name="connsiteY17" fmla="*/ 555868 h 667041"/>
              <a:gd name="connsiteX18" fmla="*/ -236066 w 4124872"/>
              <a:gd name="connsiteY18" fmla="*/ 650512 h 667041"/>
              <a:gd name="connsiteX19" fmla="*/ 0 w 4124872"/>
              <a:gd name="connsiteY19" fmla="*/ 389107 h 667041"/>
              <a:gd name="connsiteX20" fmla="*/ 0 w 4124872"/>
              <a:gd name="connsiteY20" fmla="*/ 111176 h 667041"/>
              <a:gd name="connsiteX0" fmla="*/ 0 w 4124872"/>
              <a:gd name="connsiteY0" fmla="*/ 111176 h 667041"/>
              <a:gd name="connsiteX1" fmla="*/ 111176 w 4124872"/>
              <a:gd name="connsiteY1" fmla="*/ 0 h 667041"/>
              <a:gd name="connsiteX2" fmla="*/ 687479 w 4124872"/>
              <a:gd name="connsiteY2" fmla="*/ 0 h 667041"/>
              <a:gd name="connsiteX3" fmla="*/ 687479 w 4124872"/>
              <a:gd name="connsiteY3" fmla="*/ 0 h 667041"/>
              <a:gd name="connsiteX4" fmla="*/ 1718697 w 4124872"/>
              <a:gd name="connsiteY4" fmla="*/ 0 h 667041"/>
              <a:gd name="connsiteX5" fmla="*/ 4013696 w 4124872"/>
              <a:gd name="connsiteY5" fmla="*/ 0 h 667041"/>
              <a:gd name="connsiteX6" fmla="*/ 4124872 w 4124872"/>
              <a:gd name="connsiteY6" fmla="*/ 111176 h 667041"/>
              <a:gd name="connsiteX7" fmla="*/ 4124872 w 4124872"/>
              <a:gd name="connsiteY7" fmla="*/ 389107 h 667041"/>
              <a:gd name="connsiteX8" fmla="*/ 4124872 w 4124872"/>
              <a:gd name="connsiteY8" fmla="*/ 389107 h 667041"/>
              <a:gd name="connsiteX9" fmla="*/ 4124872 w 4124872"/>
              <a:gd name="connsiteY9" fmla="*/ 555868 h 667041"/>
              <a:gd name="connsiteX10" fmla="*/ 4124872 w 4124872"/>
              <a:gd name="connsiteY10" fmla="*/ 555865 h 667041"/>
              <a:gd name="connsiteX11" fmla="*/ 4013696 w 4124872"/>
              <a:gd name="connsiteY11" fmla="*/ 667041 h 667041"/>
              <a:gd name="connsiteX12" fmla="*/ 1718697 w 4124872"/>
              <a:gd name="connsiteY12" fmla="*/ 667041 h 667041"/>
              <a:gd name="connsiteX13" fmla="*/ 687479 w 4124872"/>
              <a:gd name="connsiteY13" fmla="*/ 667041 h 667041"/>
              <a:gd name="connsiteX14" fmla="*/ 687479 w 4124872"/>
              <a:gd name="connsiteY14" fmla="*/ 667041 h 667041"/>
              <a:gd name="connsiteX15" fmla="*/ 111176 w 4124872"/>
              <a:gd name="connsiteY15" fmla="*/ 667041 h 667041"/>
              <a:gd name="connsiteX16" fmla="*/ 0 w 4124872"/>
              <a:gd name="connsiteY16" fmla="*/ 555865 h 667041"/>
              <a:gd name="connsiteX17" fmla="*/ 0 w 4124872"/>
              <a:gd name="connsiteY17" fmla="*/ 555868 h 667041"/>
              <a:gd name="connsiteX18" fmla="*/ 0 w 4124872"/>
              <a:gd name="connsiteY18" fmla="*/ 389107 h 667041"/>
              <a:gd name="connsiteX19" fmla="*/ 0 w 4124872"/>
              <a:gd name="connsiteY19" fmla="*/ 111176 h 667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124872" h="667041">
                <a:moveTo>
                  <a:pt x="0" y="111176"/>
                </a:moveTo>
                <a:cubicBezTo>
                  <a:pt x="0" y="49775"/>
                  <a:pt x="49775" y="0"/>
                  <a:pt x="111176" y="0"/>
                </a:cubicBezTo>
                <a:lnTo>
                  <a:pt x="687479" y="0"/>
                </a:lnTo>
                <a:lnTo>
                  <a:pt x="687479" y="0"/>
                </a:lnTo>
                <a:lnTo>
                  <a:pt x="1718697" y="0"/>
                </a:lnTo>
                <a:lnTo>
                  <a:pt x="4013696" y="0"/>
                </a:lnTo>
                <a:cubicBezTo>
                  <a:pt x="4075097" y="0"/>
                  <a:pt x="4124872" y="49775"/>
                  <a:pt x="4124872" y="111176"/>
                </a:cubicBezTo>
                <a:lnTo>
                  <a:pt x="4124872" y="389107"/>
                </a:lnTo>
                <a:lnTo>
                  <a:pt x="4124872" y="389107"/>
                </a:lnTo>
                <a:lnTo>
                  <a:pt x="4124872" y="555868"/>
                </a:lnTo>
                <a:lnTo>
                  <a:pt x="4124872" y="555865"/>
                </a:lnTo>
                <a:cubicBezTo>
                  <a:pt x="4124872" y="617266"/>
                  <a:pt x="4075097" y="667041"/>
                  <a:pt x="4013696" y="667041"/>
                </a:cubicBezTo>
                <a:lnTo>
                  <a:pt x="1718697" y="667041"/>
                </a:lnTo>
                <a:lnTo>
                  <a:pt x="687479" y="667041"/>
                </a:lnTo>
                <a:lnTo>
                  <a:pt x="687479" y="667041"/>
                </a:lnTo>
                <a:lnTo>
                  <a:pt x="111176" y="667041"/>
                </a:lnTo>
                <a:cubicBezTo>
                  <a:pt x="49775" y="667041"/>
                  <a:pt x="0" y="617266"/>
                  <a:pt x="0" y="555865"/>
                </a:cubicBezTo>
                <a:lnTo>
                  <a:pt x="0" y="555868"/>
                </a:lnTo>
                <a:lnTo>
                  <a:pt x="0" y="389107"/>
                </a:lnTo>
                <a:lnTo>
                  <a:pt x="0" y="111176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долепяне/конкатенация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1E8B3F10-1E30-476F-8638-2287425C5F4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42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3" grpId="0"/>
      <p:bldP spid="9" grpId="0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52AFF0-71BB-41CA-86B2-29EB39EE88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035000" cy="538585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Събиране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+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Изваждане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</a:t>
            </a:r>
            <a:r>
              <a:rPr lang="en-US" b="1" dirty="0">
                <a:solidFill>
                  <a:schemeClr val="bg1"/>
                </a:solidFill>
              </a:rPr>
              <a:t>-</a:t>
            </a:r>
            <a:r>
              <a:rPr lang="en-US" dirty="0"/>
              <a:t>)</a:t>
            </a:r>
            <a:r>
              <a:rPr lang="bg-BG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16000" y="1816047"/>
            <a:ext cx="4878389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16000" y="4239000"/>
            <a:ext cx="7908803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 = Integer.parseInt(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b = Integer.parseInt(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result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System.out.println(result);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085621" y="2553951"/>
            <a:ext cx="1192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800" dirty="0">
                <a:solidFill>
                  <a:schemeClr val="accent2"/>
                </a:solidFill>
              </a:rPr>
              <a:t> </a:t>
            </a:r>
            <a:r>
              <a:rPr lang="bg-BG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12</a:t>
            </a:r>
            <a:endParaRPr lang="en-US" sz="24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76416649-EC79-4BAB-B4E6-8306825E08E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6427">
            <a:off x="8427350" y="944432"/>
            <a:ext cx="2990252" cy="299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6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29EFF7-BD56-46AB-9F40-A0A6A6C772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Умножение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Деление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66800" y="1855561"/>
            <a:ext cx="4948401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66799" y="4307882"/>
            <a:ext cx="9250498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/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4;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/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4.0;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4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error = a / 0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096000" y="2623217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b="1" dirty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bg-BG" sz="2400" dirty="0">
                <a:solidFill>
                  <a:schemeClr val="accent2"/>
                </a:solidFill>
              </a:rPr>
              <a:t> </a:t>
            </a:r>
            <a:r>
              <a:rPr lang="bg-BG" sz="2400" b="1" dirty="0">
                <a:solidFill>
                  <a:schemeClr val="accent2"/>
                </a:solidFill>
                <a:latin typeface="Consolas" pitchFamily="49" charset="0"/>
              </a:rPr>
              <a:t>35</a:t>
            </a:r>
            <a:endParaRPr lang="en-US" sz="24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6006489" y="5073654"/>
            <a:ext cx="4910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4"/>
                </a:solidFill>
                <a:latin typeface="Consolas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// </a:t>
            </a:r>
            <a:r>
              <a:rPr lang="bg-BG" noProof="1">
                <a:solidFill>
                  <a:schemeClr val="accent2"/>
                </a:solidFill>
              </a:rPr>
              <a:t>6.25 – дробно делене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6006489" y="5444870"/>
            <a:ext cx="4910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4"/>
                </a:solidFill>
                <a:latin typeface="Consolas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// </a:t>
            </a:r>
            <a:r>
              <a:rPr lang="bg-BG" noProof="1">
                <a:solidFill>
                  <a:schemeClr val="accent2"/>
                </a:solidFill>
              </a:rPr>
              <a:t>Грешка: деление на 0</a:t>
            </a:r>
            <a:endParaRPr lang="en-US" noProof="1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019801" y="4682591"/>
            <a:ext cx="5541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4"/>
                </a:solidFill>
                <a:latin typeface="Consolas" pitchFamily="49" charset="0"/>
              </a:defRPr>
            </a:lvl1pPr>
          </a:lstStyle>
          <a:p>
            <a:r>
              <a:rPr lang="bg-BG" dirty="0">
                <a:solidFill>
                  <a:schemeClr val="accent2"/>
                </a:solidFill>
              </a:rPr>
              <a:t>// 6 – дробната част се отрязва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B792F67-F1A7-4B32-9D23-A22CA184310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19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/>
      <p:bldP spid="10" grpId="0"/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F072B01-48EB-476E-9416-6EB0144742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219200"/>
            <a:ext cx="11815018" cy="5201066"/>
          </a:xfrm>
        </p:spPr>
        <p:txBody>
          <a:bodyPr/>
          <a:lstStyle/>
          <a:p>
            <a:r>
              <a:rPr lang="bg-BG" dirty="0"/>
              <a:t>При деление на цели числа резултатът е цяло число:</a:t>
            </a:r>
          </a:p>
          <a:p>
            <a:endParaRPr lang="bg-BG" dirty="0"/>
          </a:p>
          <a:p>
            <a:endParaRPr lang="bg-BG" dirty="0"/>
          </a:p>
          <a:p>
            <a:pPr>
              <a:spcBef>
                <a:spcPts val="3000"/>
              </a:spcBef>
            </a:pPr>
            <a:r>
              <a:rPr lang="bg-BG" dirty="0"/>
              <a:t>При деление на дробни числа резултатът е дробно число: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Особености при деление</a:t>
            </a:r>
            <a:r>
              <a:rPr lang="en-US" dirty="0"/>
              <a:t> </a:t>
            </a:r>
            <a:r>
              <a:rPr lang="bg-BG" dirty="0"/>
              <a:t>на числа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5024" y="1967805"/>
            <a:ext cx="10518776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int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System.out.println(a /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4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600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6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System.out.println(a / 0)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6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0" y="4343401"/>
            <a:ext cx="10515600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double a =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15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System.out.println(a /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2.0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600" b="1" i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System.out.println(a / 0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.0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6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System.out.println(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0.0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/ 0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.0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6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8951FC-27C4-4223-B7B1-4D2C82A5B7C2}"/>
              </a:ext>
            </a:extLst>
          </p:cNvPr>
          <p:cNvSpPr txBox="1"/>
          <p:nvPr/>
        </p:nvSpPr>
        <p:spPr>
          <a:xfrm>
            <a:off x="6094412" y="2367915"/>
            <a:ext cx="524844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itchFamily="49" charset="0"/>
              </a:defRPr>
            </a:lvl1pPr>
          </a:lstStyle>
          <a:p>
            <a:r>
              <a:rPr lang="bg-BG" sz="2600" noProof="1"/>
              <a:t>  </a:t>
            </a:r>
            <a:r>
              <a:rPr lang="en-US" sz="2600" noProof="1">
                <a:solidFill>
                  <a:schemeClr val="accent2"/>
                </a:solidFill>
              </a:rPr>
              <a:t>// </a:t>
            </a:r>
            <a:r>
              <a:rPr lang="bg-BG" sz="2600" noProof="1">
                <a:solidFill>
                  <a:schemeClr val="accent2"/>
                </a:solidFill>
              </a:rPr>
              <a:t>Целочислен резултат:6</a:t>
            </a:r>
          </a:p>
          <a:p>
            <a:r>
              <a:rPr lang="bg-BG" sz="2600" noProof="1"/>
              <a:t>  </a:t>
            </a:r>
            <a:r>
              <a:rPr lang="en-US" sz="2600" noProof="1">
                <a:solidFill>
                  <a:schemeClr val="accent2"/>
                </a:solidFill>
              </a:rPr>
              <a:t>// </a:t>
            </a:r>
            <a:r>
              <a:rPr lang="bg-BG" sz="2600" noProof="1">
                <a:solidFill>
                  <a:schemeClr val="accent2"/>
                </a:solidFill>
              </a:rPr>
              <a:t>Грешка: деление на 0</a:t>
            </a:r>
            <a:endParaRPr lang="en-US" sz="2600" noProof="1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49C5D1-56F5-46FE-B42A-3AD70F9559DC}"/>
              </a:ext>
            </a:extLst>
          </p:cNvPr>
          <p:cNvSpPr txBox="1"/>
          <p:nvPr/>
        </p:nvSpPr>
        <p:spPr>
          <a:xfrm>
            <a:off x="6561145" y="4713441"/>
            <a:ext cx="523824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itchFamily="49" charset="0"/>
              </a:defRPr>
            </a:lvl1pPr>
          </a:lstStyle>
          <a:p>
            <a:r>
              <a:rPr lang="en-US" sz="2600" noProof="1">
                <a:solidFill>
                  <a:schemeClr val="accent2"/>
                </a:solidFill>
              </a:rPr>
              <a:t>// </a:t>
            </a:r>
            <a:r>
              <a:rPr lang="bg-BG" sz="2600" noProof="1">
                <a:solidFill>
                  <a:schemeClr val="accent2"/>
                </a:solidFill>
              </a:rPr>
              <a:t>Дробен резултат: 7.5</a:t>
            </a:r>
            <a:endParaRPr lang="en-US" sz="2600" noProof="1">
              <a:solidFill>
                <a:schemeClr val="accent2"/>
              </a:solidFill>
            </a:endParaRPr>
          </a:p>
          <a:p>
            <a:r>
              <a:rPr lang="en-US" sz="2600" noProof="1">
                <a:solidFill>
                  <a:schemeClr val="accent2"/>
                </a:solidFill>
              </a:rPr>
              <a:t>// </a:t>
            </a:r>
            <a:r>
              <a:rPr lang="bg-BG" sz="2600" noProof="1">
                <a:solidFill>
                  <a:schemeClr val="accent2"/>
                </a:solidFill>
              </a:rPr>
              <a:t>Резултат: </a:t>
            </a:r>
            <a:r>
              <a:rPr lang="en-US" sz="2600" noProof="1">
                <a:solidFill>
                  <a:schemeClr val="accent2"/>
                </a:solidFill>
              </a:rPr>
              <a:t>Infinity</a:t>
            </a:r>
            <a:endParaRPr lang="bg-BG" sz="2600" noProof="1">
              <a:solidFill>
                <a:schemeClr val="accent2"/>
              </a:solidFill>
            </a:endParaRPr>
          </a:p>
          <a:p>
            <a:r>
              <a:rPr lang="en-US" sz="2600" noProof="1">
                <a:solidFill>
                  <a:schemeClr val="accent2"/>
                </a:solidFill>
              </a:rPr>
              <a:t>// </a:t>
            </a:r>
            <a:r>
              <a:rPr lang="bg-BG" sz="2600" noProof="1">
                <a:solidFill>
                  <a:schemeClr val="accent2"/>
                </a:solidFill>
              </a:rPr>
              <a:t>Резултат: </a:t>
            </a:r>
            <a:r>
              <a:rPr lang="en-US" sz="2600" noProof="1">
                <a:solidFill>
                  <a:schemeClr val="accent2"/>
                </a:solidFill>
              </a:rPr>
              <a:t>NaN</a:t>
            </a:r>
            <a:endParaRPr lang="bg-BG" sz="2600" noProof="1">
              <a:solidFill>
                <a:schemeClr val="accent2"/>
              </a:solidFill>
            </a:endParaRPr>
          </a:p>
          <a:p>
            <a:endParaRPr lang="en-US" sz="2600" noProof="1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1C5A7B0C-C533-485D-A472-4490842EB6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509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0140FA0-EDBF-463A-BA59-911A22F4EC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Модул</a:t>
            </a:r>
            <a:r>
              <a:rPr lang="en-US" sz="3200" dirty="0"/>
              <a:t> </a:t>
            </a:r>
            <a:r>
              <a:rPr lang="en-US" sz="3200" b="1" dirty="0"/>
              <a:t>- </a:t>
            </a:r>
            <a:r>
              <a:rPr lang="bg-BG" sz="3200" dirty="0"/>
              <a:t>остатък от целочислено деление на числа</a:t>
            </a:r>
            <a:r>
              <a:rPr lang="en-US" sz="3200" dirty="0"/>
              <a:t> (</a:t>
            </a:r>
            <a:r>
              <a:rPr lang="bg-BG" sz="3200" b="1" dirty="0">
                <a:solidFill>
                  <a:schemeClr val="bg1"/>
                </a:solidFill>
              </a:rPr>
              <a:t>оператор %</a:t>
            </a:r>
            <a:r>
              <a:rPr lang="en-US" sz="3200" dirty="0"/>
              <a:t>)</a:t>
            </a:r>
            <a:r>
              <a:rPr lang="bg-BG" sz="3200" dirty="0"/>
              <a:t>:</a:t>
            </a:r>
            <a:endParaRPr lang="en-US" sz="3200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%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96000" y="1905731"/>
            <a:ext cx="5519087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a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b =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2;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product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b;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4040" y="3929761"/>
            <a:ext cx="9526589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odd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3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2;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е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ven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4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2;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error = 3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0;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52206" y="2807234"/>
            <a:ext cx="1262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GB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52206" y="3908893"/>
            <a:ext cx="5268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4"/>
                </a:solidFill>
                <a:latin typeface="Consolas" pitchFamily="49" charset="0"/>
              </a:defRPr>
            </a:lvl1pPr>
          </a:lstStyle>
          <a:p>
            <a:r>
              <a:rPr lang="en-US" sz="2800" noProof="1">
                <a:solidFill>
                  <a:schemeClr val="accent2"/>
                </a:solidFill>
              </a:rPr>
              <a:t>// 1 </a:t>
            </a:r>
            <a:r>
              <a:rPr lang="bg-BG" sz="2800" noProof="1">
                <a:solidFill>
                  <a:schemeClr val="accent2"/>
                </a:solidFill>
              </a:rPr>
              <a:t>–</a:t>
            </a:r>
            <a:r>
              <a:rPr lang="en-US" sz="2800" noProof="1">
                <a:solidFill>
                  <a:schemeClr val="accent2"/>
                </a:solidFill>
              </a:rPr>
              <a:t> </a:t>
            </a:r>
            <a:r>
              <a:rPr lang="bg-BG" sz="2800" noProof="1">
                <a:solidFill>
                  <a:schemeClr val="accent2"/>
                </a:solidFill>
              </a:rPr>
              <a:t>числото</a:t>
            </a:r>
            <a:r>
              <a:rPr lang="en-US" sz="2800" noProof="1">
                <a:solidFill>
                  <a:schemeClr val="accent2"/>
                </a:solidFill>
              </a:rPr>
              <a:t> 3</a:t>
            </a:r>
            <a:r>
              <a:rPr lang="bg-BG" sz="2800" noProof="1">
                <a:solidFill>
                  <a:schemeClr val="accent2"/>
                </a:solidFill>
              </a:rPr>
              <a:t> е нечетно</a:t>
            </a:r>
            <a:r>
              <a:rPr lang="en-US" sz="2800" noProof="1">
                <a:solidFill>
                  <a:schemeClr val="accent2"/>
                </a:solidFill>
              </a:rPr>
              <a:t> 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17091" y="4333952"/>
            <a:ext cx="5303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// </a:t>
            </a:r>
            <a:r>
              <a:rPr lang="bg-BG" noProof="1">
                <a:solidFill>
                  <a:schemeClr val="accent2"/>
                </a:solidFill>
              </a:rPr>
              <a:t>0 – числото</a:t>
            </a:r>
            <a:r>
              <a:rPr lang="en-US" noProof="1">
                <a:solidFill>
                  <a:schemeClr val="accent2"/>
                </a:solidFill>
              </a:rPr>
              <a:t> 4</a:t>
            </a:r>
            <a:r>
              <a:rPr lang="bg-BG" noProof="1">
                <a:solidFill>
                  <a:schemeClr val="accent2"/>
                </a:solidFill>
              </a:rPr>
              <a:t> е четно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17091" y="4761765"/>
            <a:ext cx="5303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// </a:t>
            </a:r>
            <a:r>
              <a:rPr lang="bg-BG" noProof="1">
                <a:solidFill>
                  <a:schemeClr val="accent2"/>
                </a:solidFill>
              </a:rPr>
              <a:t>Грешка: деление на 0</a:t>
            </a:r>
            <a:endParaRPr lang="nn-NO" noProof="1">
              <a:solidFill>
                <a:schemeClr val="accent2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8860" y="1836677"/>
            <a:ext cx="3294288" cy="1835451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52F59A30-AD9C-455B-B72B-323E9792DE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128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A8B20A-9960-46DB-AE25-13803884D58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Печатане на екрана</a:t>
            </a:r>
          </a:p>
        </p:txBody>
      </p:sp>
      <p:sp>
        <p:nvSpPr>
          <p:cNvPr id="10" name="Oval Callout 7">
            <a:extLst>
              <a:ext uri="{FF2B5EF4-FFF2-40B4-BE49-F238E27FC236}">
                <a16:creationId xmlns:a16="http://schemas.microsoft.com/office/drawing/2014/main" id="{38CB8CA4-8746-4FE2-9DC1-E827FBD62AD7}"/>
              </a:ext>
            </a:extLst>
          </p:cNvPr>
          <p:cNvSpPr/>
          <p:nvPr/>
        </p:nvSpPr>
        <p:spPr>
          <a:xfrm>
            <a:off x="4937167" y="1512630"/>
            <a:ext cx="2317668" cy="2137918"/>
          </a:xfrm>
          <a:prstGeom prst="wedgeEllipseCallout">
            <a:avLst>
              <a:gd name="adj1" fmla="val -48582"/>
              <a:gd name="adj2" fmla="val 55368"/>
            </a:avLst>
          </a:prstGeom>
          <a:solidFill>
            <a:schemeClr val="tx2">
              <a:lumMod val="75000"/>
            </a:schemeClr>
          </a:solidFill>
          <a:ln w="66675">
            <a:solidFill>
              <a:srgbClr val="FF5549"/>
            </a:solidFill>
            <a:prstDash val="solid"/>
          </a:ln>
          <a:effectLst>
            <a:outerShdw dist="25400" dir="9600000" sx="98000" sy="98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159E77-E637-4906-9760-6FBE186260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0072">
            <a:off x="5282687" y="1768276"/>
            <a:ext cx="1626626" cy="162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25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CC9AB-DC72-4797-B2F3-ACB3FBF3E7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10598" cy="5200211"/>
          </a:xfrm>
        </p:spPr>
        <p:txBody>
          <a:bodyPr>
            <a:normAutofit/>
          </a:bodyPr>
          <a:lstStyle/>
          <a:p>
            <a:r>
              <a:rPr lang="bg-BG" sz="3000" dirty="0"/>
              <a:t>При печат на текст, числа и други данни, можем да ги</a:t>
            </a:r>
            <a:r>
              <a:rPr lang="en-US" sz="3000" dirty="0"/>
              <a:t> </a:t>
            </a:r>
            <a:r>
              <a:rPr lang="bg-BG" sz="3000" dirty="0"/>
              <a:t>съединим, използвайки шаблони </a:t>
            </a:r>
            <a:endParaRPr lang="en-US" sz="3000" dirty="0"/>
          </a:p>
          <a:p>
            <a:pPr lvl="1">
              <a:buClr>
                <a:schemeClr val="tx1"/>
              </a:buClr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%s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(String),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%d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%f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(double),</a:t>
            </a:r>
            <a:r>
              <a:rPr lang="bg-BG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%c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(char),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%n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(new line),… </a:t>
            </a:r>
          </a:p>
          <a:p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числа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01000" y="2799000"/>
            <a:ext cx="9448800" cy="34545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latin typeface="Consolas" pitchFamily="49" charset="0"/>
                <a:cs typeface="Consolas" pitchFamily="49" charset="0"/>
              </a:rPr>
              <a:t>Scanner </a:t>
            </a:r>
            <a:r>
              <a:rPr lang="bg-BG" sz="25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it-IT" sz="2500" b="1" noProof="1">
                <a:latin typeface="Consolas" pitchFamily="49" charset="0"/>
                <a:cs typeface="Consolas" pitchFamily="49" charset="0"/>
              </a:rPr>
              <a:t> = new Scanner(System.in);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latin typeface="Consolas" pitchFamily="49" charset="0"/>
                <a:cs typeface="Consolas" pitchFamily="49" charset="0"/>
              </a:rPr>
              <a:t>String firstName = </a:t>
            </a:r>
            <a:r>
              <a:rPr lang="bg-BG" sz="25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it-IT" sz="2500" b="1" noProof="1">
                <a:latin typeface="Consolas" pitchFamily="49" charset="0"/>
                <a:cs typeface="Consolas" pitchFamily="49" charset="0"/>
              </a:rPr>
              <a:t>.nextLine();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latin typeface="Consolas" pitchFamily="49" charset="0"/>
                <a:cs typeface="Consolas" pitchFamily="49" charset="0"/>
              </a:rPr>
              <a:t>String lastName = </a:t>
            </a:r>
            <a:r>
              <a:rPr lang="bg-BG" sz="25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it-IT" sz="2500" b="1" noProof="1">
                <a:latin typeface="Consolas" pitchFamily="49" charset="0"/>
                <a:cs typeface="Consolas" pitchFamily="49" charset="0"/>
              </a:rPr>
              <a:t>.nextLine();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latin typeface="Consolas" pitchFamily="49" charset="0"/>
                <a:cs typeface="Consolas" pitchFamily="49" charset="0"/>
              </a:rPr>
              <a:t>int age = Integer.parseInt(</a:t>
            </a:r>
            <a:r>
              <a:rPr lang="bg-BG" sz="25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it-IT" sz="2500" b="1" noProof="1">
                <a:latin typeface="Consolas" pitchFamily="49" charset="0"/>
                <a:cs typeface="Consolas" pitchFamily="49" charset="0"/>
              </a:rPr>
              <a:t>.nextLine());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latin typeface="Consolas" pitchFamily="49" charset="0"/>
                <a:cs typeface="Consolas" pitchFamily="49" charset="0"/>
              </a:rPr>
              <a:t>String town = </a:t>
            </a:r>
            <a:r>
              <a:rPr lang="bg-BG" sz="25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it-IT" sz="2500" b="1" noProof="1">
                <a:latin typeface="Consolas" pitchFamily="49" charset="0"/>
                <a:cs typeface="Consolas" pitchFamily="49" charset="0"/>
              </a:rPr>
              <a:t>.nextLine();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5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latin typeface="Consolas" pitchFamily="49" charset="0"/>
                <a:cs typeface="Consolas" pitchFamily="49" charset="0"/>
              </a:rPr>
              <a:t>System.out.print</a:t>
            </a:r>
            <a:r>
              <a:rPr lang="it-IT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it-IT" sz="2500" b="1" noProof="1">
                <a:latin typeface="Consolas" pitchFamily="49" charset="0"/>
                <a:cs typeface="Consolas" pitchFamily="49" charset="0"/>
              </a:rPr>
              <a:t>("You are </a:t>
            </a:r>
            <a:r>
              <a:rPr lang="it-IT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%s</a:t>
            </a:r>
            <a:r>
              <a:rPr lang="it-IT" sz="25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it-IT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%s</a:t>
            </a:r>
            <a:r>
              <a:rPr lang="it-IT" sz="2500" b="1" noProof="1">
                <a:latin typeface="Consolas" pitchFamily="49" charset="0"/>
                <a:cs typeface="Consolas" pitchFamily="49" charset="0"/>
              </a:rPr>
              <a:t>, a </a:t>
            </a:r>
            <a:r>
              <a:rPr lang="it-IT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%d</a:t>
            </a:r>
            <a:r>
              <a:rPr lang="it-IT" sz="2500" b="1" noProof="1">
                <a:latin typeface="Consolas" pitchFamily="49" charset="0"/>
                <a:cs typeface="Consolas" pitchFamily="49" charset="0"/>
              </a:rPr>
              <a:t>-years old person from </a:t>
            </a:r>
            <a:r>
              <a:rPr lang="it-IT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%s</a:t>
            </a:r>
            <a:r>
              <a:rPr lang="it-IT" sz="2500" b="1" noProof="1">
                <a:latin typeface="Consolas" pitchFamily="49" charset="0"/>
                <a:cs typeface="Consolas" pitchFamily="49" charset="0"/>
              </a:rPr>
              <a:t>.", firstName, lastName, age, town);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BA120C7-2BEA-42A6-998E-10E418B2F4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368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392772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96955" y="1654641"/>
            <a:ext cx="7911453" cy="4705490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lvl="1" indent="-456915" latinLnBrk="0"/>
            <a:r>
              <a:rPr lang="bg-BG" sz="3000" dirty="0">
                <a:solidFill>
                  <a:schemeClr val="bg2"/>
                </a:solidFill>
              </a:rPr>
              <a:t>Компютърната програма е поредица команди</a:t>
            </a:r>
            <a:endParaRPr lang="en-US" sz="3000" dirty="0">
              <a:solidFill>
                <a:schemeClr val="bg2"/>
              </a:solidFill>
            </a:endParaRPr>
          </a:p>
          <a:p>
            <a:pPr marL="456915" lvl="1" indent="-456915" latinLnBrk="0"/>
            <a:r>
              <a:rPr lang="bg-BG" sz="3000" dirty="0">
                <a:solidFill>
                  <a:schemeClr val="bg2"/>
                </a:solidFill>
              </a:rPr>
              <a:t>В </a:t>
            </a:r>
            <a:r>
              <a:rPr lang="en-US" sz="3000" dirty="0">
                <a:solidFill>
                  <a:schemeClr val="bg2"/>
                </a:solidFill>
              </a:rPr>
              <a:t>Java </a:t>
            </a:r>
            <a:r>
              <a:rPr lang="bg-BG" sz="3000" dirty="0">
                <a:solidFill>
                  <a:schemeClr val="bg2"/>
                </a:solidFill>
              </a:rPr>
              <a:t>командите се пишат в</a:t>
            </a:r>
            <a:r>
              <a:rPr lang="en-US" sz="3000" dirty="0">
                <a:solidFill>
                  <a:schemeClr val="bg2"/>
                </a:solidFill>
              </a:rPr>
              <a:t> </a:t>
            </a:r>
            <a:r>
              <a:rPr lang="bg-BG" sz="3000" dirty="0">
                <a:solidFill>
                  <a:schemeClr val="bg2"/>
                </a:solidFill>
              </a:rPr>
              <a:t>частта </a:t>
            </a:r>
            <a:r>
              <a:rPr lang="en-US" sz="3000" b="1" dirty="0">
                <a:solidFill>
                  <a:schemeClr val="bg1"/>
                </a:solidFill>
              </a:rPr>
              <a:t>main(…)</a:t>
            </a:r>
            <a:endParaRPr lang="bg-BG" sz="3000" b="1" dirty="0">
              <a:solidFill>
                <a:schemeClr val="bg1"/>
              </a:solidFill>
            </a:endParaRPr>
          </a:p>
          <a:p>
            <a:pPr latinLnBrk="0">
              <a:lnSpc>
                <a:spcPct val="100000"/>
              </a:lnSpc>
              <a:spcBef>
                <a:spcPts val="1200"/>
              </a:spcBef>
            </a:pPr>
            <a:r>
              <a:rPr lang="bg-BG" sz="3000" dirty="0">
                <a:solidFill>
                  <a:schemeClr val="bg2"/>
                </a:solidFill>
              </a:rPr>
              <a:t>Печатаме с командата </a:t>
            </a:r>
            <a:r>
              <a:rPr lang="en-US" sz="3000" b="1" noProof="1">
                <a:solidFill>
                  <a:schemeClr val="bg1"/>
                </a:solidFill>
              </a:rPr>
              <a:t>System.out.println(…)</a:t>
            </a:r>
            <a:endParaRPr lang="bg-BG" sz="3000" noProof="1">
              <a:solidFill>
                <a:schemeClr val="bg2"/>
              </a:solidFill>
            </a:endParaRPr>
          </a:p>
          <a:p>
            <a:r>
              <a:rPr lang="bg-BG" sz="3000" dirty="0">
                <a:solidFill>
                  <a:schemeClr val="bg2"/>
                </a:solidFill>
              </a:rPr>
              <a:t>Въвеждане на текст и числа</a:t>
            </a:r>
            <a:endParaRPr lang="en-US" sz="3000" dirty="0">
              <a:solidFill>
                <a:schemeClr val="bg2"/>
              </a:solidFill>
            </a:endParaRPr>
          </a:p>
          <a:p>
            <a:r>
              <a:rPr lang="bg-BG" sz="3000" dirty="0">
                <a:solidFill>
                  <a:schemeClr val="bg2"/>
                </a:solidFill>
              </a:rPr>
              <a:t>Аритметичните операции с числа: </a:t>
            </a:r>
          </a:p>
          <a:p>
            <a:pPr marL="0" indent="0">
              <a:buNone/>
            </a:pPr>
            <a:r>
              <a:rPr lang="bg-BG" sz="3000" b="1" dirty="0">
                <a:solidFill>
                  <a:schemeClr val="bg2"/>
                </a:solidFill>
              </a:rPr>
              <a:t>     </a:t>
            </a:r>
            <a:r>
              <a:rPr lang="en-US" sz="3000" b="1" dirty="0">
                <a:solidFill>
                  <a:schemeClr val="bg1"/>
                </a:solidFill>
              </a:rPr>
              <a:t>+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-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*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/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()</a:t>
            </a:r>
            <a:r>
              <a:rPr lang="bg-BG" sz="3000" b="1" dirty="0">
                <a:solidFill>
                  <a:schemeClr val="bg2"/>
                </a:solidFill>
              </a:rPr>
              <a:t>,</a:t>
            </a:r>
            <a:r>
              <a:rPr lang="bg-BG" sz="3000" b="1" dirty="0">
                <a:solidFill>
                  <a:schemeClr val="bg1"/>
                </a:solidFill>
              </a:rPr>
              <a:t> %</a:t>
            </a:r>
            <a:endParaRPr lang="en-US" sz="3000" b="1" dirty="0">
              <a:solidFill>
                <a:schemeClr val="bg1"/>
              </a:solidFill>
            </a:endParaRPr>
          </a:p>
          <a:p>
            <a:r>
              <a:rPr lang="bg-BG" sz="3000" dirty="0">
                <a:solidFill>
                  <a:schemeClr val="bg2"/>
                </a:solidFill>
              </a:rPr>
              <a:t>Отпечатване на текст по шаблон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63272C44-3F38-413A-A944-8308444420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4092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:a16="http://schemas.microsoft.com/office/drawing/2014/main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  <p:grpSp>
        <p:nvGrpSpPr>
          <p:cNvPr id="3" name="Group 4">
            <a:extLst>
              <a:ext uri="{FF2B5EF4-FFF2-40B4-BE49-F238E27FC236}">
                <a16:creationId xmlns:a16="http://schemas.microsoft.com/office/drawing/2014/main" id="{4E069AB6-7909-7A5B-D74D-B8133B68A78C}"/>
              </a:ext>
            </a:extLst>
          </p:cNvPr>
          <p:cNvGrpSpPr/>
          <p:nvPr/>
        </p:nvGrpSpPr>
        <p:grpSpPr>
          <a:xfrm>
            <a:off x="3814944" y="1568109"/>
            <a:ext cx="8046521" cy="3513961"/>
            <a:chOff x="3642671" y="1549902"/>
            <a:chExt cx="8046521" cy="3513961"/>
          </a:xfrm>
        </p:grpSpPr>
        <p:pic>
          <p:nvPicPr>
            <p:cNvPr id="21" name="Picture 6" descr="A picture containing text, sign, vector graphics&#10;&#10;Description automatically generated">
              <a:extLst>
                <a:ext uri="{FF2B5EF4-FFF2-40B4-BE49-F238E27FC236}">
                  <a16:creationId xmlns:a16="http://schemas.microsoft.com/office/drawing/2014/main" id="{50CD08CB-19AA-0E90-64B3-0EEDAC38F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23" name="Picture 8" descr="Logo&#10;&#10;Description automatically generated">
              <a:extLst>
                <a:ext uri="{FF2B5EF4-FFF2-40B4-BE49-F238E27FC236}">
                  <a16:creationId xmlns:a16="http://schemas.microsoft.com/office/drawing/2014/main" id="{6F12A2FD-3962-C902-589A-6330464F5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629483" y="3871255"/>
              <a:ext cx="1147961" cy="1147961"/>
            </a:xfrm>
            <a:prstGeom prst="rect">
              <a:avLst/>
            </a:prstGeom>
          </p:spPr>
        </p:pic>
        <p:pic>
          <p:nvPicPr>
            <p:cNvPr id="24" name="Picture 10" descr="Logo&#10;&#10;Description automatically generated">
              <a:extLst>
                <a:ext uri="{FF2B5EF4-FFF2-40B4-BE49-F238E27FC236}">
                  <a16:creationId xmlns:a16="http://schemas.microsoft.com/office/drawing/2014/main" id="{85B2B25E-2BC6-8B72-5962-4A8B1115B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762204" y="3871255"/>
              <a:ext cx="1147961" cy="1147961"/>
            </a:xfrm>
            <a:prstGeom prst="rect">
              <a:avLst/>
            </a:prstGeom>
          </p:spPr>
        </p:pic>
        <p:pic>
          <p:nvPicPr>
            <p:cNvPr id="25" name="Picture 12" descr="Logo&#10;&#10;Description automatically generated">
              <a:extLst>
                <a:ext uri="{FF2B5EF4-FFF2-40B4-BE49-F238E27FC236}">
                  <a16:creationId xmlns:a16="http://schemas.microsoft.com/office/drawing/2014/main" id="{D747601F-E4A7-AD07-CE27-E2F6F0BB0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097855" y="3915902"/>
              <a:ext cx="1147961" cy="1147961"/>
            </a:xfrm>
            <a:prstGeom prst="rect">
              <a:avLst/>
            </a:prstGeom>
          </p:spPr>
        </p:pic>
        <p:pic>
          <p:nvPicPr>
            <p:cNvPr id="26" name="Graphic 17">
              <a:extLst>
                <a:ext uri="{FF2B5EF4-FFF2-40B4-BE49-F238E27FC236}">
                  <a16:creationId xmlns:a16="http://schemas.microsoft.com/office/drawing/2014/main" id="{000577AC-06F4-4842-CDE7-855C016FE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068005" y="3902269"/>
              <a:ext cx="888756" cy="1043936"/>
            </a:xfrm>
            <a:prstGeom prst="rect">
              <a:avLst/>
            </a:prstGeom>
          </p:spPr>
        </p:pic>
        <p:pic>
          <p:nvPicPr>
            <p:cNvPr id="27" name="Graphic 19">
              <a:extLst>
                <a:ext uri="{FF2B5EF4-FFF2-40B4-BE49-F238E27FC236}">
                  <a16:creationId xmlns:a16="http://schemas.microsoft.com/office/drawing/2014/main" id="{3EC5CB60-23D3-B07B-5818-9C6C27DFD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642671" y="3928121"/>
              <a:ext cx="837913" cy="1040168"/>
            </a:xfrm>
            <a:prstGeom prst="rect">
              <a:avLst/>
            </a:prstGeom>
          </p:spPr>
        </p:pic>
        <p:pic>
          <p:nvPicPr>
            <p:cNvPr id="28" name="Picture 21" descr="Logo&#10;&#10;Description automatically generated">
              <a:extLst>
                <a:ext uri="{FF2B5EF4-FFF2-40B4-BE49-F238E27FC236}">
                  <a16:creationId xmlns:a16="http://schemas.microsoft.com/office/drawing/2014/main" id="{9FCFA75A-1C2C-F7AA-1AE4-9C254EC1E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0431780" y="3876626"/>
              <a:ext cx="1257412" cy="1172206"/>
            </a:xfrm>
            <a:prstGeom prst="rect">
              <a:avLst/>
            </a:prstGeom>
          </p:spPr>
        </p:pic>
        <p:cxnSp>
          <p:nvCxnSpPr>
            <p:cNvPr id="29" name="Straight Connector 30">
              <a:extLst>
                <a:ext uri="{FF2B5EF4-FFF2-40B4-BE49-F238E27FC236}">
                  <a16:creationId xmlns:a16="http://schemas.microsoft.com/office/drawing/2014/main" id="{107AC2FA-C3A7-90DC-59CA-ACF46FCE3DB5}"/>
                </a:ext>
              </a:extLst>
            </p:cNvPr>
            <p:cNvCxnSpPr>
              <a:cxnSpLocks/>
            </p:cNvCxnSpPr>
            <p:nvPr/>
          </p:nvCxnSpPr>
          <p:spPr>
            <a:xfrm>
              <a:off x="4006848" y="3303052"/>
              <a:ext cx="7097486" cy="0"/>
            </a:xfrm>
            <a:prstGeom prst="line">
              <a:avLst/>
            </a:prstGeom>
            <a:ln w="41275">
              <a:solidFill>
                <a:srgbClr val="FFA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Straight Connector 30">
            <a:extLst>
              <a:ext uri="{FF2B5EF4-FFF2-40B4-BE49-F238E27FC236}">
                <a16:creationId xmlns:a16="http://schemas.microsoft.com/office/drawing/2014/main" id="{A827EA82-3CDE-A3F8-B76F-5EEB6FCEFA9A}"/>
              </a:ext>
            </a:extLst>
          </p:cNvPr>
          <p:cNvCxnSpPr>
            <a:cxnSpLocks/>
          </p:cNvCxnSpPr>
          <p:nvPr/>
        </p:nvCxnSpPr>
        <p:spPr>
          <a:xfrm>
            <a:off x="4194361" y="3305736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30">
            <a:extLst>
              <a:ext uri="{FF2B5EF4-FFF2-40B4-BE49-F238E27FC236}">
                <a16:creationId xmlns:a16="http://schemas.microsoft.com/office/drawing/2014/main" id="{81807EF5-93A9-3923-8024-5304B663D25A}"/>
              </a:ext>
            </a:extLst>
          </p:cNvPr>
          <p:cNvCxnSpPr>
            <a:cxnSpLocks/>
          </p:cNvCxnSpPr>
          <p:nvPr/>
        </p:nvCxnSpPr>
        <p:spPr>
          <a:xfrm>
            <a:off x="5376985" y="3305736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Картина 7" descr="Картина, която съдържа Графика, Шрифт, лого, символ&#10;&#10;Описанието е генерирано автоматично">
            <a:extLst>
              <a:ext uri="{FF2B5EF4-FFF2-40B4-BE49-F238E27FC236}">
                <a16:creationId xmlns:a16="http://schemas.microsoft.com/office/drawing/2014/main" id="{68538EA6-C2FF-EC1B-7F1E-6D21DA17E26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349933" y="3884650"/>
            <a:ext cx="1372591" cy="1138627"/>
          </a:xfrm>
          <a:prstGeom prst="rect">
            <a:avLst/>
          </a:prstGeom>
        </p:spPr>
      </p:pic>
      <p:cxnSp>
        <p:nvCxnSpPr>
          <p:cNvPr id="10" name="Straight Connector 30">
            <a:extLst>
              <a:ext uri="{FF2B5EF4-FFF2-40B4-BE49-F238E27FC236}">
                <a16:creationId xmlns:a16="http://schemas.microsoft.com/office/drawing/2014/main" id="{FAABE70C-1C0E-A359-6A6D-BFFE4C833D64}"/>
              </a:ext>
            </a:extLst>
          </p:cNvPr>
          <p:cNvCxnSpPr>
            <a:cxnSpLocks/>
          </p:cNvCxnSpPr>
          <p:nvPr/>
        </p:nvCxnSpPr>
        <p:spPr>
          <a:xfrm>
            <a:off x="6508457" y="3324793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30">
            <a:extLst>
              <a:ext uri="{FF2B5EF4-FFF2-40B4-BE49-F238E27FC236}">
                <a16:creationId xmlns:a16="http://schemas.microsoft.com/office/drawing/2014/main" id="{D50BCBBD-C29D-5F7B-8E4B-938D2289D456}"/>
              </a:ext>
            </a:extLst>
          </p:cNvPr>
          <p:cNvCxnSpPr>
            <a:cxnSpLocks/>
          </p:cNvCxnSpPr>
          <p:nvPr/>
        </p:nvCxnSpPr>
        <p:spPr>
          <a:xfrm>
            <a:off x="7676812" y="3332427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0">
            <a:extLst>
              <a:ext uri="{FF2B5EF4-FFF2-40B4-BE49-F238E27FC236}">
                <a16:creationId xmlns:a16="http://schemas.microsoft.com/office/drawing/2014/main" id="{0A2813C9-4EA9-8576-8988-1938B40768DE}"/>
              </a:ext>
            </a:extLst>
          </p:cNvPr>
          <p:cNvCxnSpPr>
            <a:cxnSpLocks/>
          </p:cNvCxnSpPr>
          <p:nvPr/>
        </p:nvCxnSpPr>
        <p:spPr>
          <a:xfrm>
            <a:off x="8844108" y="3332427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0">
            <a:extLst>
              <a:ext uri="{FF2B5EF4-FFF2-40B4-BE49-F238E27FC236}">
                <a16:creationId xmlns:a16="http://schemas.microsoft.com/office/drawing/2014/main" id="{3A41C3D8-7393-1BE9-CF55-2496730F14F9}"/>
              </a:ext>
            </a:extLst>
          </p:cNvPr>
          <p:cNvCxnSpPr>
            <a:cxnSpLocks/>
          </p:cNvCxnSpPr>
          <p:nvPr/>
        </p:nvCxnSpPr>
        <p:spPr>
          <a:xfrm>
            <a:off x="10030896" y="3332427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0">
            <a:extLst>
              <a:ext uri="{FF2B5EF4-FFF2-40B4-BE49-F238E27FC236}">
                <a16:creationId xmlns:a16="http://schemas.microsoft.com/office/drawing/2014/main" id="{252F008B-D5D7-19BF-AB53-C72016C66CDF}"/>
              </a:ext>
            </a:extLst>
          </p:cNvPr>
          <p:cNvCxnSpPr>
            <a:cxnSpLocks/>
          </p:cNvCxnSpPr>
          <p:nvPr/>
        </p:nvCxnSpPr>
        <p:spPr>
          <a:xfrm>
            <a:off x="11268987" y="3317173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0606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CE4796F-BD8A-4BC1-9141-DBB3C8A0B0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644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5885B3-8DAE-4BE4-9056-3F49DF1479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29707" y="1355143"/>
            <a:ext cx="9707030" cy="550285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dirty="0"/>
              <a:t>Компютърна наука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Използва </a:t>
            </a:r>
            <a:r>
              <a:rPr lang="bg-BG" sz="4000" b="1" dirty="0">
                <a:solidFill>
                  <a:schemeClr val="bg1"/>
                </a:solidFill>
              </a:rPr>
              <a:t>команди</a:t>
            </a:r>
            <a:r>
              <a:rPr lang="bg-BG" sz="4000" dirty="0">
                <a:solidFill>
                  <a:schemeClr val="tx2"/>
                </a:solidFill>
              </a:rPr>
              <a:t>, за да  </a:t>
            </a:r>
            <a:r>
              <a:rPr lang="bg-BG" sz="4000" b="1" dirty="0">
                <a:solidFill>
                  <a:schemeClr val="bg1"/>
                </a:solidFill>
              </a:rPr>
              <a:t>комуникираме</a:t>
            </a:r>
            <a:r>
              <a:rPr lang="bg-BG" sz="4000" dirty="0"/>
              <a:t> с компютъра 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Командите се подреждат и изпълняват </a:t>
            </a:r>
            <a:r>
              <a:rPr lang="bg-BG" sz="4000" b="1" dirty="0">
                <a:solidFill>
                  <a:schemeClr val="bg1"/>
                </a:solidFill>
              </a:rPr>
              <a:t>една след друга</a:t>
            </a:r>
            <a:endParaRPr lang="en-US" sz="40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bg-BG" sz="4000" dirty="0"/>
              <a:t>Поредицата от команди образува </a:t>
            </a:r>
            <a:r>
              <a:rPr lang="bg-BG" sz="4000" b="1" dirty="0">
                <a:solidFill>
                  <a:schemeClr val="bg1"/>
                </a:solidFill>
              </a:rPr>
              <a:t>компютърна програма</a:t>
            </a:r>
          </a:p>
          <a:p>
            <a:pPr>
              <a:lnSpc>
                <a:spcPct val="100000"/>
              </a:lnSpc>
            </a:pPr>
            <a:endParaRPr lang="bg-BG" sz="4000" dirty="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400" dirty="0"/>
              <a:t>Какво е програмиране?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85FC8F6-8CB4-4D7F-ABD7-CD8E2D296B8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74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2788FFD-7171-409E-9833-031FE1394D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30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F9F131-C88C-47FD-80E1-4DCDB3FA41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765000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800" dirty="0"/>
              <a:t>Компютърните програми се пишат на </a:t>
            </a:r>
            <a:r>
              <a:rPr lang="bg-BG" sz="3800" b="1" dirty="0"/>
              <a:t>език за</a:t>
            </a:r>
            <a:r>
              <a:rPr lang="en-US" sz="3800" b="1" dirty="0"/>
              <a:t> </a:t>
            </a:r>
            <a:r>
              <a:rPr lang="bg-BG" sz="3800" b="1" dirty="0"/>
              <a:t>програмиране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Пример:</a:t>
            </a:r>
            <a:r>
              <a:rPr lang="en-US" sz="4000" dirty="0"/>
              <a:t> </a:t>
            </a:r>
            <a:r>
              <a:rPr lang="en-US" sz="4000" b="1" dirty="0"/>
              <a:t>Java, C#, JavaScript</a:t>
            </a:r>
            <a:r>
              <a:rPr lang="bg-BG" sz="4000" b="1" dirty="0"/>
              <a:t>,</a:t>
            </a:r>
            <a:r>
              <a:rPr lang="en-US" sz="4000" b="1" dirty="0"/>
              <a:t> Python, PHP</a:t>
            </a:r>
            <a:r>
              <a:rPr lang="bg-BG" sz="4000" b="1" dirty="0"/>
              <a:t>,</a:t>
            </a:r>
            <a:r>
              <a:rPr lang="en-US" sz="4000" b="1" dirty="0"/>
              <a:t> C</a:t>
            </a:r>
            <a:r>
              <a:rPr lang="bg-BG" sz="4000" b="1" dirty="0"/>
              <a:t>, </a:t>
            </a:r>
            <a:r>
              <a:rPr lang="en-US" sz="4000" b="1" dirty="0"/>
              <a:t>C++</a:t>
            </a:r>
            <a:endParaRPr lang="bg-BG" sz="4000" b="1" dirty="0"/>
          </a:p>
          <a:p>
            <a:pPr>
              <a:lnSpc>
                <a:spcPct val="100000"/>
              </a:lnSpc>
            </a:pPr>
            <a:r>
              <a:rPr lang="bg-BG" sz="4000" dirty="0"/>
              <a:t>Използва се </a:t>
            </a:r>
            <a:r>
              <a:rPr lang="bg-BG" sz="4000" b="1" dirty="0">
                <a:solidFill>
                  <a:schemeClr val="bg1"/>
                </a:solidFill>
              </a:rPr>
              <a:t>среда за програмиране (среда за разработка)</a:t>
            </a:r>
          </a:p>
          <a:p>
            <a:pPr>
              <a:lnSpc>
                <a:spcPct val="100000"/>
              </a:lnSpc>
            </a:pPr>
            <a:r>
              <a:rPr lang="bg-BG" sz="4000" dirty="0">
                <a:solidFill>
                  <a:schemeClr val="tx2"/>
                </a:solidFill>
              </a:rPr>
              <a:t>Пример: </a:t>
            </a:r>
            <a:r>
              <a:rPr lang="en-US" sz="4000" b="1" dirty="0">
                <a:solidFill>
                  <a:schemeClr val="tx2"/>
                </a:solidFill>
              </a:rPr>
              <a:t>IntelliJ IDEA, Visual Studio, PyCharm, Visual Studio Code, Code Blocks</a:t>
            </a:r>
            <a:endParaRPr lang="bg-BG" sz="4000" b="1" dirty="0">
              <a:solidFill>
                <a:schemeClr val="tx2"/>
              </a:solidFill>
            </a:endParaRPr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 език за програмиране?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021A501-D8C0-4E52-97E2-DDE4F33BD4C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08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54A1F-16F5-4073-A09D-F1B208226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810000" cy="52328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Програмата е </a:t>
            </a:r>
            <a:r>
              <a:rPr lang="bg-BG" b="1" dirty="0">
                <a:solidFill>
                  <a:schemeClr val="bg1"/>
                </a:solidFill>
              </a:rPr>
              <a:t>последователност от команди</a:t>
            </a:r>
          </a:p>
          <a:p>
            <a:pPr>
              <a:lnSpc>
                <a:spcPct val="100000"/>
              </a:lnSpc>
            </a:pPr>
            <a:r>
              <a:rPr lang="bg-BG" dirty="0"/>
              <a:t>Може да съдържа </a:t>
            </a:r>
            <a:r>
              <a:rPr lang="bg-BG" b="1" dirty="0"/>
              <a:t>пресмятания, проверки, повторения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Програмите се пишат в </a:t>
            </a:r>
            <a:r>
              <a:rPr lang="bg-BG" b="1" dirty="0"/>
              <a:t>текстов формат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Текстът на програмата се нарича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сорс код</a:t>
            </a:r>
          </a:p>
          <a:p>
            <a:pPr>
              <a:lnSpc>
                <a:spcPct val="100000"/>
              </a:lnSpc>
            </a:pPr>
            <a:r>
              <a:rPr lang="bg-BG" dirty="0"/>
              <a:t>Сорс кодът се </a:t>
            </a:r>
            <a:r>
              <a:rPr lang="bg-BG" b="1" dirty="0">
                <a:solidFill>
                  <a:schemeClr val="bg1"/>
                </a:solidFill>
              </a:rPr>
              <a:t>компилира</a:t>
            </a:r>
            <a:r>
              <a:rPr lang="bg-BG" dirty="0"/>
              <a:t> до изпълним файл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Например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Main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.java</a:t>
            </a:r>
            <a:r>
              <a:rPr lang="en-US" dirty="0"/>
              <a:t> </a:t>
            </a:r>
            <a:r>
              <a:rPr lang="bg-BG" dirty="0">
                <a:sym typeface="Wingdings" panose="05000000000000000000" pitchFamily="2" charset="2"/>
              </a:rPr>
              <a:t>се компилира до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Main.class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компютърна програма?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1AD0453-84C8-4D04-A926-B7C1FDA9112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2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54A1F-16F5-4073-A09D-F1B208226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81201" y="1121144"/>
            <a:ext cx="9559799" cy="52760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400" dirty="0">
                <a:cs typeface="Consolas" panose="020B0609020204030204" pitchFamily="49" charset="0"/>
              </a:rPr>
              <a:t>Един от </a:t>
            </a:r>
            <a:r>
              <a:rPr lang="bg-BG" sz="3400" b="1" dirty="0">
                <a:solidFill>
                  <a:schemeClr val="bg1"/>
                </a:solidFill>
                <a:cs typeface="Consolas" panose="020B0609020204030204" pitchFamily="49" charset="0"/>
              </a:rPr>
              <a:t>топ </a:t>
            </a:r>
            <a:r>
              <a:rPr lang="en-US" sz="3400" b="1" dirty="0">
                <a:solidFill>
                  <a:schemeClr val="bg1"/>
                </a:solidFill>
                <a:cs typeface="Consolas" panose="020B0609020204030204" pitchFamily="49" charset="0"/>
              </a:rPr>
              <a:t>3</a:t>
            </a:r>
            <a:r>
              <a:rPr lang="bg-BG" sz="3400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bg-BG" sz="3400" dirty="0">
                <a:cs typeface="Consolas" panose="020B0609020204030204" pitchFamily="49" charset="0"/>
              </a:rPr>
              <a:t>на най-популярните езици за</a:t>
            </a:r>
            <a:r>
              <a:rPr lang="en-US" sz="3400" dirty="0">
                <a:cs typeface="Consolas" panose="020B0609020204030204" pitchFamily="49" charset="0"/>
              </a:rPr>
              <a:t> </a:t>
            </a:r>
            <a:r>
              <a:rPr lang="bg-BG" sz="3400" dirty="0">
                <a:cs typeface="Consolas" panose="020B0609020204030204" pitchFamily="49" charset="0"/>
              </a:rPr>
              <a:t>програмиране</a:t>
            </a:r>
          </a:p>
          <a:p>
            <a:pPr>
              <a:lnSpc>
                <a:spcPct val="100000"/>
              </a:lnSpc>
            </a:pPr>
            <a:r>
              <a:rPr lang="en-US" sz="3400" dirty="0">
                <a:cs typeface="Consolas" panose="020B0609020204030204" pitchFamily="49" charset="0"/>
              </a:rPr>
              <a:t>95</a:t>
            </a:r>
            <a:r>
              <a:rPr lang="bg-BG" sz="3400" dirty="0">
                <a:cs typeface="Consolas" panose="020B0609020204030204" pitchFamily="49" charset="0"/>
              </a:rPr>
              <a:t>% от всички</a:t>
            </a:r>
            <a:r>
              <a:rPr lang="en-US" sz="3400" dirty="0">
                <a:cs typeface="Consolas" panose="020B0609020204030204" pitchFamily="49" charset="0"/>
              </a:rPr>
              <a:t> </a:t>
            </a:r>
            <a:r>
              <a:rPr lang="bg-BG" sz="3400" dirty="0">
                <a:cs typeface="Consolas" panose="020B0609020204030204" pitchFamily="49" charset="0"/>
              </a:rPr>
              <a:t>технологични корпорации </a:t>
            </a:r>
            <a:r>
              <a:rPr lang="en-US" sz="3400" dirty="0">
                <a:cs typeface="Consolas" panose="020B0609020204030204" pitchFamily="49" charset="0"/>
              </a:rPr>
              <a:t> </a:t>
            </a:r>
            <a:r>
              <a:rPr lang="bg-BG" sz="3400" dirty="0">
                <a:cs typeface="Consolas" panose="020B0609020204030204" pitchFamily="49" charset="0"/>
              </a:rPr>
              <a:t>използват </a:t>
            </a:r>
            <a:r>
              <a:rPr lang="en-US" sz="3400" dirty="0">
                <a:cs typeface="Consolas" panose="020B0609020204030204" pitchFamily="49" charset="0"/>
              </a:rPr>
              <a:t>Java </a:t>
            </a:r>
            <a:r>
              <a:rPr lang="bg-BG" sz="3400" dirty="0">
                <a:cs typeface="Consolas" panose="020B0609020204030204" pitchFamily="49" charset="0"/>
              </a:rPr>
              <a:t>като</a:t>
            </a:r>
            <a:r>
              <a:rPr lang="bg-BG" sz="3400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bg-BG" sz="3400" b="1" dirty="0">
                <a:solidFill>
                  <a:schemeClr val="bg1"/>
                </a:solidFill>
              </a:rPr>
              <a:t>основен</a:t>
            </a:r>
            <a:r>
              <a:rPr lang="bg-BG" sz="3400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bg-BG" sz="3400" dirty="0">
                <a:cs typeface="Consolas" panose="020B0609020204030204" pitchFamily="49" charset="0"/>
              </a:rPr>
              <a:t>език</a:t>
            </a:r>
          </a:p>
          <a:p>
            <a:pPr>
              <a:lnSpc>
                <a:spcPct val="100000"/>
              </a:lnSpc>
            </a:pPr>
            <a:r>
              <a:rPr lang="bg-BG" sz="3400" dirty="0">
                <a:cs typeface="Consolas" panose="020B0609020204030204" pitchFamily="49" charset="0"/>
              </a:rPr>
              <a:t>В момента има повече от 3 милиарда телефона</a:t>
            </a:r>
            <a:r>
              <a:rPr lang="en-US" sz="3400" dirty="0">
                <a:cs typeface="Consolas" panose="020B0609020204030204" pitchFamily="49" charset="0"/>
              </a:rPr>
              <a:t> </a:t>
            </a:r>
            <a:r>
              <a:rPr lang="bg-BG" sz="3400" dirty="0">
                <a:cs typeface="Consolas" panose="020B0609020204030204" pitchFamily="49" charset="0"/>
              </a:rPr>
              <a:t>и 125 милиона телевизора, които</a:t>
            </a:r>
            <a:r>
              <a:rPr lang="bg-BG" sz="3400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bg-BG" sz="3400" b="1" dirty="0">
                <a:solidFill>
                  <a:schemeClr val="bg1"/>
                </a:solidFill>
              </a:rPr>
              <a:t>използват</a:t>
            </a:r>
            <a:r>
              <a:rPr lang="bg-BG" sz="3400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400" dirty="0">
                <a:cs typeface="Consolas" panose="020B0609020204030204" pitchFamily="49" charset="0"/>
              </a:rPr>
              <a:t>Java</a:t>
            </a:r>
            <a:endParaRPr lang="bg-BG" sz="3400" dirty="0"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3400" dirty="0"/>
              <a:t>Първото име на езикът е било </a:t>
            </a:r>
            <a:r>
              <a:rPr lang="en-US" sz="3400" b="1" dirty="0">
                <a:solidFill>
                  <a:schemeClr val="bg1"/>
                </a:solidFill>
              </a:rPr>
              <a:t>Oak</a:t>
            </a:r>
            <a:r>
              <a:rPr lang="en-US" sz="3400" dirty="0"/>
              <a:t> (</a:t>
            </a:r>
            <a:r>
              <a:rPr lang="bg-BG" sz="3400" dirty="0"/>
              <a:t>дъб)</a:t>
            </a:r>
          </a:p>
          <a:p>
            <a:pPr>
              <a:lnSpc>
                <a:spcPct val="100000"/>
              </a:lnSpc>
            </a:pPr>
            <a:r>
              <a:rPr lang="bg-BG" sz="3400" dirty="0"/>
              <a:t>Съзадателят на езика е </a:t>
            </a:r>
            <a:r>
              <a:rPr lang="bg-BG" sz="3400" b="1" dirty="0">
                <a:solidFill>
                  <a:schemeClr val="bg1"/>
                </a:solidFill>
              </a:rPr>
              <a:t>Джеймс Гослинг</a:t>
            </a:r>
            <a:endParaRPr lang="bg-BG" sz="3400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Интересни факти за езика </a:t>
            </a:r>
            <a:r>
              <a:rPr lang="en-US" dirty="0"/>
              <a:t>Java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0226AF2-B0AC-4101-9029-FA10DA171B0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11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D61D-B627-4D83-A6AB-D2002828730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5184000"/>
            <a:ext cx="10961783" cy="768084"/>
          </a:xfrm>
        </p:spPr>
        <p:txBody>
          <a:bodyPr/>
          <a:lstStyle/>
          <a:p>
            <a:r>
              <a:rPr lang="bg-BG" dirty="0"/>
              <a:t>Да направим първите си конзолни програми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3F2ADB-5AE8-40AC-9025-4E72E756CD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869" y="1385092"/>
            <a:ext cx="2622262" cy="267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53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A0DD60-D50E-4FDE-8A9B-306ECAF65F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bg-BG" sz="3600" dirty="0"/>
              <a:t>Средата за разработка е нужна, за да програмирате</a:t>
            </a:r>
            <a:endParaRPr lang="en-US" sz="3600" dirty="0"/>
          </a:p>
          <a:p>
            <a:pPr lvl="1"/>
            <a:r>
              <a:rPr lang="en-US" sz="3200" b="1" dirty="0"/>
              <a:t>Integrated Development Environment (</a:t>
            </a:r>
            <a:r>
              <a:rPr lang="en-US" sz="3200" b="1" dirty="0">
                <a:solidFill>
                  <a:schemeClr val="bg1"/>
                </a:solidFill>
              </a:rPr>
              <a:t>IDE</a:t>
            </a:r>
            <a:r>
              <a:rPr lang="en-US" sz="3200" b="1" dirty="0"/>
              <a:t>)</a:t>
            </a:r>
          </a:p>
          <a:p>
            <a:pPr lvl="1"/>
            <a:r>
              <a:rPr lang="en-US" sz="3200" b="1" dirty="0"/>
              <a:t>IntelliJ IDEA </a:t>
            </a:r>
            <a:r>
              <a:rPr lang="bg-BG" sz="3200" dirty="0"/>
              <a:t>е среда за разработка на езика </a:t>
            </a:r>
            <a:r>
              <a:rPr lang="en-US" sz="3200" dirty="0"/>
              <a:t>Java</a:t>
            </a:r>
            <a:endParaRPr lang="bg-BG" sz="3200" dirty="0"/>
          </a:p>
          <a:p>
            <a:r>
              <a:rPr lang="bg-BG" sz="3600" dirty="0"/>
              <a:t>Инсталирайте си </a:t>
            </a:r>
            <a:r>
              <a:rPr lang="en-US" sz="3600" b="1" dirty="0"/>
              <a:t>IntelliJ IDEA Community</a:t>
            </a:r>
            <a:endParaRPr lang="bg-BG" sz="3600" b="1" dirty="0"/>
          </a:p>
          <a:p>
            <a:pPr lvl="1"/>
            <a:r>
              <a:rPr lang="bg-BG" sz="3200" b="1" dirty="0">
                <a:hlinkClick r:id="rId3"/>
              </a:rPr>
              <a:t>Инструкции за инсталация</a:t>
            </a:r>
            <a:endParaRPr lang="bg-BG" sz="3200" b="1" dirty="0"/>
          </a:p>
          <a:p>
            <a:pPr lvl="1"/>
            <a:r>
              <a:rPr lang="bg-BG" sz="3200" b="1" dirty="0">
                <a:hlinkClick r:id="rId4"/>
              </a:rPr>
              <a:t>Инструкции за инсталация</a:t>
            </a:r>
            <a:r>
              <a:rPr lang="bg-BG" sz="3200" b="1" dirty="0"/>
              <a:t> на по-стара версия</a:t>
            </a:r>
          </a:p>
          <a:p>
            <a:r>
              <a:rPr lang="bg-BG" sz="3800" dirty="0"/>
              <a:t>Приложението е </a:t>
            </a:r>
            <a:r>
              <a:rPr lang="bg-BG" sz="3800" b="1" dirty="0"/>
              <a:t>мултиплатформено</a:t>
            </a:r>
            <a:r>
              <a:rPr lang="en-US" sz="3800" dirty="0"/>
              <a:t> (Linux, Mac OS, Windows)</a:t>
            </a:r>
            <a:endParaRPr lang="bg-BG" sz="3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Среда за разработка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463024C-637E-4C2A-AD50-224B6FC9BD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867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7060</TotalTime>
  <Words>2609</Words>
  <Application>Microsoft Office PowerPoint</Application>
  <PresentationFormat>Широк екран</PresentationFormat>
  <Paragraphs>388</Paragraphs>
  <Slides>40</Slides>
  <Notes>35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40</vt:i4>
      </vt:variant>
    </vt:vector>
  </HeadingPairs>
  <TitlesOfParts>
    <vt:vector size="47" baseType="lpstr">
      <vt:lpstr>Arial</vt:lpstr>
      <vt:lpstr>Calibri</vt:lpstr>
      <vt:lpstr>Calibri (Body)</vt:lpstr>
      <vt:lpstr>Consolas</vt:lpstr>
      <vt:lpstr>Wingdings</vt:lpstr>
      <vt:lpstr>Wingdings 2</vt:lpstr>
      <vt:lpstr>SoftUni</vt:lpstr>
      <vt:lpstr>Първи стъпки в програмирането</vt:lpstr>
      <vt:lpstr>Съдържание</vt:lpstr>
      <vt:lpstr>Какво е програмиране?</vt:lpstr>
      <vt:lpstr>Какво е програмиране?</vt:lpstr>
      <vt:lpstr>Какво е език за програмиране?</vt:lpstr>
      <vt:lpstr>Какво е компютърна програма?</vt:lpstr>
      <vt:lpstr>Интересни факти за езика Java</vt:lpstr>
      <vt:lpstr>Да направим първите си конзолни програми</vt:lpstr>
      <vt:lpstr>Среда за разработка</vt:lpstr>
      <vt:lpstr>Създаване на конзолна програма</vt:lpstr>
      <vt:lpstr>Създаване на конзолна програма (2)</vt:lpstr>
      <vt:lpstr>Писане на програмен код</vt:lpstr>
      <vt:lpstr>Писане на програмен код (2)</vt:lpstr>
      <vt:lpstr>Стартиране на програмата</vt:lpstr>
      <vt:lpstr>Резултат от стартиране на програмата</vt:lpstr>
      <vt:lpstr>Типични грешки в Java програмите</vt:lpstr>
      <vt:lpstr>Типични грешки в Java програмите (2)</vt:lpstr>
      <vt:lpstr>Числата от 1 до 10</vt:lpstr>
      <vt:lpstr>Променливи и типове данни</vt:lpstr>
      <vt:lpstr>Променливи</vt:lpstr>
      <vt:lpstr>Типове данни</vt:lpstr>
      <vt:lpstr>Четене на потребителски вход</vt:lpstr>
      <vt:lpstr>Четене на текст</vt:lpstr>
      <vt:lpstr>Четене на текст</vt:lpstr>
      <vt:lpstr>Четене на цели числа</vt:lpstr>
      <vt:lpstr>Четене на дробни (реални) числа</vt:lpstr>
      <vt:lpstr>Прости операции</vt:lpstr>
      <vt:lpstr>Поздрав по име – пример</vt:lpstr>
      <vt:lpstr>Поздрав по име – решение</vt:lpstr>
      <vt:lpstr>Съединяване на текст и число</vt:lpstr>
      <vt:lpstr>Аритметични операции: + и -</vt:lpstr>
      <vt:lpstr>Аритметични операции: * и /</vt:lpstr>
      <vt:lpstr>Особености при деление на числа</vt:lpstr>
      <vt:lpstr>Аритметични операции: %</vt:lpstr>
      <vt:lpstr>Печатане на екрана</vt:lpstr>
      <vt:lpstr>Съединяване на текст и числа</vt:lpstr>
      <vt:lpstr>Какво научихме днес?</vt:lpstr>
      <vt:lpstr>Презентация на PowerPoint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програмирането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Nevena Firkova</cp:lastModifiedBy>
  <cp:revision>129</cp:revision>
  <dcterms:created xsi:type="dcterms:W3CDTF">2018-05-23T13:08:44Z</dcterms:created>
  <dcterms:modified xsi:type="dcterms:W3CDTF">2024-05-20T10:21:18Z</dcterms:modified>
  <cp:category>computer programming;programming;C#;програмиране;кодиране</cp:category>
</cp:coreProperties>
</file>