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matic SC"/>
      <p:regular r:id="rId18"/>
      <p:bold r:id="rId19"/>
    </p:embeddedFont>
    <p:embeddedFont>
      <p:font typeface="Source Code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bold.fntdata"/><Relationship Id="rId6" Type="http://schemas.openxmlformats.org/officeDocument/2006/relationships/slide" Target="slides/slide1.xml"/><Relationship Id="rId18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A Bottom-Up Approach to Job Recommendation System</a:t>
            </a:r>
            <a:endParaRPr sz="36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(RecSys Competition 2016)</a:t>
            </a:r>
            <a:endParaRPr sz="36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Stoyan Eftimov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Hrizantema Stancheva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28675"/>
            <a:ext cx="85206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user, score each job and finally rank based on score: </a:t>
            </a:r>
            <a:endParaRPr/>
          </a:p>
          <a:p>
            <a:pPr indent="457200" lvl="0" marL="457200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666666"/>
                </a:solidFill>
              </a:rPr>
              <a:t>Score</a:t>
            </a:r>
            <a:r>
              <a:rPr b="1" lang="en" sz="1400">
                <a:solidFill>
                  <a:srgbClr val="666666"/>
                </a:solidFill>
              </a:rPr>
              <a:t> = </a:t>
            </a:r>
            <a:r>
              <a:rPr b="1" i="1" lang="en" sz="1400">
                <a:solidFill>
                  <a:srgbClr val="666666"/>
                </a:solidFill>
              </a:rPr>
              <a:t>w1</a:t>
            </a:r>
            <a:r>
              <a:rPr b="1" lang="en" sz="1400">
                <a:solidFill>
                  <a:srgbClr val="666666"/>
                </a:solidFill>
              </a:rPr>
              <a:t>(Interaction score) + </a:t>
            </a:r>
            <a:r>
              <a:rPr b="1" i="1" lang="en" sz="1400">
                <a:solidFill>
                  <a:srgbClr val="666666"/>
                </a:solidFill>
              </a:rPr>
              <a:t>w2</a:t>
            </a:r>
            <a:r>
              <a:rPr b="1" lang="en" sz="1400">
                <a:solidFill>
                  <a:srgbClr val="666666"/>
                </a:solidFill>
              </a:rPr>
              <a:t>(no. of overlaps in user job-roles and item-titles) + </a:t>
            </a:r>
            <a:r>
              <a:rPr b="1" i="1" lang="en" sz="1400">
                <a:solidFill>
                  <a:srgbClr val="666666"/>
                </a:solidFill>
              </a:rPr>
              <a:t>w3</a:t>
            </a:r>
            <a:r>
              <a:rPr b="1" lang="en" sz="1400">
                <a:solidFill>
                  <a:srgbClr val="666666"/>
                </a:solidFill>
              </a:rPr>
              <a:t> (I[career level match]) + </a:t>
            </a:r>
            <a:r>
              <a:rPr b="1" i="1" lang="en" sz="1400">
                <a:solidFill>
                  <a:srgbClr val="666666"/>
                </a:solidFill>
              </a:rPr>
              <a:t>w4</a:t>
            </a:r>
            <a:r>
              <a:rPr b="1" lang="en" sz="1400">
                <a:solidFill>
                  <a:srgbClr val="666666"/>
                </a:solidFill>
              </a:rPr>
              <a:t> (I[discipline IDs match]) + </a:t>
            </a:r>
            <a:r>
              <a:rPr b="1" i="1" lang="en" sz="1400">
                <a:solidFill>
                  <a:srgbClr val="666666"/>
                </a:solidFill>
              </a:rPr>
              <a:t>w5</a:t>
            </a:r>
            <a:r>
              <a:rPr b="1" lang="en" sz="1400">
                <a:solidFill>
                  <a:srgbClr val="666666"/>
                </a:solidFill>
              </a:rPr>
              <a:t>(I[industry IDs match] + w6 (I[regions match])</a:t>
            </a:r>
            <a:endParaRPr b="1" sz="1400">
              <a:solidFill>
                <a:srgbClr val="666666"/>
              </a:solidFill>
            </a:endParaRPr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Weights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Heuristic: w1 = 1, w2 = 100, w3 = 10, w4 = 12, w5 = 10, w6 = 5 &amp; w7 = 2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Regression: Learn the weights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Evaluations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75" y="1162050"/>
            <a:ext cx="603885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Systems held during 15-19th September 2016, Boston @ MIT &amp; IBM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RecSys Challenge: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 Build a job recommendation system for XING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● Given a XING user, the goal is to predict those job postings that a user will positively interact with (e.g. click, bookmark)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0" y="0"/>
            <a:ext cx="90509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901650"/>
            <a:ext cx="27048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Users</a:t>
            </a:r>
            <a:r>
              <a:rPr lang="en" sz="1400"/>
              <a:t> 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Job roles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Career level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Discipline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Industry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Country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Region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Work experience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Education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016500" y="901650"/>
            <a:ext cx="22407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Items</a:t>
            </a:r>
            <a:r>
              <a:rPr lang="en" sz="1400"/>
              <a:t> 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Title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Discipline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Industry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Country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Region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Type of em</a:t>
            </a:r>
            <a:r>
              <a:rPr lang="en" sz="1400"/>
              <a:t>ployment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Tags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Creation time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5903750" y="901650"/>
            <a:ext cx="22407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Interactions</a:t>
            </a:r>
            <a:endParaRPr b="1"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User_ID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Item_ID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Time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Interaction_type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Interactions Data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Purely focus on interactions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1 – user clicked on the item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2 – user bookmarked the item on XING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3 - user clicked the reply button or application form button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4 - user deleted the recommendation</a:t>
            </a:r>
            <a:endParaRPr sz="1400"/>
          </a:p>
          <a:p>
            <a:pPr indent="-317500" lvl="0" marL="45720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Issues: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Data is sparse and doesn’t include all users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Not every user has at least 30 positive interactions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 Filtering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Leverages the notion of homophily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User-user similarity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Item-item similarity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Sparsity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Definition of Similarity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8925" y="914400"/>
            <a:ext cx="4953101" cy="20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 Filtering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similarity, we use K-Means clustering with cosine similarity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Impute the interaction of user u with item i as average of interactions of other users v, in the same cluster, weighted by cosine similarity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 Filtering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we know if two items or users are similar?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 Number of clusters: 100, 1K, 5K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 Distance measure : Euclidean distance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● Library: SciPy.kmeans2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 Filtering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Cosine Similarity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 Similarity (U i , U j ) = U i .U j / |U i | |U j |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 Similarity (I i , I j ) = I i .I j / |I i | |I j |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Q: What are we using?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A: Both. Cosine similarity, but limited to the cluster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