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323" r:id="rId7"/>
    <p:sldId id="325" r:id="rId8"/>
    <p:sldId id="327" r:id="rId9"/>
    <p:sldId id="324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i Uzunova" initials="NU" lastIdx="1" clrIdx="0">
    <p:extLst>
      <p:ext uri="{19B8F6BF-5375-455C-9EA6-DF929625EA0E}">
        <p15:presenceInfo xmlns:p15="http://schemas.microsoft.com/office/powerpoint/2012/main" userId="883510fe9472df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>
        <p:scale>
          <a:sx n="70" d="100"/>
          <a:sy n="70" d="100"/>
        </p:scale>
        <p:origin x="1123" y="221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9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3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0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2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ен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ru-RU" dirty="0"/>
              <a:t>Трансформация на текст в граф</a:t>
            </a:r>
            <a:endParaRPr lang="en-US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1201FE02-2F6C-A0C4-2218-CC5EF31B55D9}"/>
              </a:ext>
            </a:extLst>
          </p:cNvPr>
          <p:cNvSpPr txBox="1"/>
          <p:nvPr/>
        </p:nvSpPr>
        <p:spPr>
          <a:xfrm>
            <a:off x="1125794" y="4760991"/>
            <a:ext cx="9940412" cy="18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0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Изготвили: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Стоян Николов</a:t>
            </a:r>
            <a:endParaRPr lang="en-US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Николай Шиваров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Нели Узунова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742029"/>
          </a:xfrm>
        </p:spPr>
        <p:txBody>
          <a:bodyPr/>
          <a:lstStyle/>
          <a:p>
            <a:r>
              <a:rPr lang="bg-BG" dirty="0"/>
              <a:t>Въведение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2351666"/>
            <a:ext cx="7246374" cy="3642913"/>
          </a:xfrm>
        </p:spPr>
        <p:txBody>
          <a:bodyPr>
            <a:normAutofit lnSpcReduction="10000"/>
          </a:bodyPr>
          <a:lstStyle/>
          <a:p>
            <a:r>
              <a:rPr lang="ru-RU" sz="2800" dirty="0" err="1"/>
              <a:t>Разработване</a:t>
            </a:r>
            <a:r>
              <a:rPr lang="ru-RU" sz="2800" dirty="0"/>
              <a:t> на </a:t>
            </a:r>
            <a:r>
              <a:rPr lang="ru-RU" sz="2800" dirty="0" err="1"/>
              <a:t>софтуерно</a:t>
            </a:r>
            <a:r>
              <a:rPr lang="ru-RU" sz="2800" dirty="0"/>
              <a:t> приложение за автоматична трансформация на </a:t>
            </a:r>
            <a:r>
              <a:rPr lang="ru-RU" sz="2800" dirty="0" err="1"/>
              <a:t>неструктуриран</a:t>
            </a:r>
            <a:r>
              <a:rPr lang="ru-RU" sz="2800" dirty="0"/>
              <a:t> текст в </a:t>
            </a:r>
            <a:r>
              <a:rPr lang="ru-RU" sz="2800" dirty="0" err="1"/>
              <a:t>структуриран</a:t>
            </a:r>
            <a:r>
              <a:rPr lang="ru-RU" sz="2800" dirty="0"/>
              <a:t> граф от знания.</a:t>
            </a:r>
          </a:p>
          <a:p>
            <a:r>
              <a:rPr lang="ru-RU" sz="2800" dirty="0" err="1"/>
              <a:t>Улесняване</a:t>
            </a:r>
            <a:r>
              <a:rPr lang="ru-RU" sz="2800" dirty="0"/>
              <a:t> на </a:t>
            </a:r>
            <a:r>
              <a:rPr lang="ru-RU" sz="2800" dirty="0" err="1"/>
              <a:t>разбирането</a:t>
            </a:r>
            <a:r>
              <a:rPr lang="ru-RU" sz="2800" dirty="0"/>
              <a:t> на </a:t>
            </a:r>
            <a:r>
              <a:rPr lang="ru-RU" sz="2800" dirty="0" err="1"/>
              <a:t>връзките</a:t>
            </a:r>
            <a:r>
              <a:rPr lang="ru-RU" sz="2800" dirty="0"/>
              <a:t> </a:t>
            </a:r>
            <a:br>
              <a:rPr lang="ru-RU" sz="2800" dirty="0"/>
            </a:br>
            <a:r>
              <a:rPr lang="ru-RU" sz="2800" dirty="0"/>
              <a:t>и </a:t>
            </a:r>
            <a:r>
              <a:rPr lang="ru-RU" sz="2800" dirty="0" err="1"/>
              <a:t>понятията</a:t>
            </a:r>
            <a:r>
              <a:rPr lang="ru-RU" sz="2800" dirty="0"/>
              <a:t> в текста чрез визуализация.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154830"/>
            <a:ext cx="7965461" cy="994164"/>
          </a:xfrm>
        </p:spPr>
        <p:txBody>
          <a:bodyPr/>
          <a:lstStyle/>
          <a:p>
            <a:r>
              <a:rPr lang="bg-BG" dirty="0"/>
              <a:t>Основни Функционалности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7AFE65-A0D7-6AF9-241E-29ABAA5EDB9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58839" y="2881126"/>
            <a:ext cx="7433392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937250" algn="r"/>
              </a:tabLst>
            </a:pPr>
            <a:r>
              <a:rPr lang="bg-BG" altLang="en-US" sz="2800" dirty="0">
                <a:solidFill>
                  <a:schemeClr val="accent6"/>
                </a:solidFill>
                <a:latin typeface="+mn-lt"/>
              </a:rPr>
              <a:t>Въвеждане на текст и извличане на връзките между обектите в него и извеждането им в </a:t>
            </a:r>
            <a:r>
              <a:rPr lang="en-US" altLang="en-US" sz="2800" dirty="0">
                <a:solidFill>
                  <a:schemeClr val="accent6"/>
                </a:solidFill>
                <a:latin typeface="+mn-lt"/>
              </a:rPr>
              <a:t>turtle </a:t>
            </a:r>
            <a:r>
              <a:rPr lang="bg-BG" altLang="en-US" sz="2800" dirty="0">
                <a:solidFill>
                  <a:schemeClr val="accent6"/>
                </a:solidFill>
                <a:latin typeface="+mn-lt"/>
              </a:rPr>
              <a:t>формат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937250" algn="r"/>
              </a:tabLst>
            </a:pPr>
            <a:r>
              <a:rPr lang="bg-BG" altLang="en-US" sz="2800" dirty="0">
                <a:solidFill>
                  <a:schemeClr val="accent6"/>
                </a:solidFill>
                <a:latin typeface="+mn-lt"/>
              </a:rPr>
              <a:t>Избор на схема между </a:t>
            </a:r>
            <a:r>
              <a:rPr lang="en-US" sz="2800" dirty="0">
                <a:solidFill>
                  <a:schemeClr val="accent6"/>
                </a:solidFill>
                <a:latin typeface="+mn-lt"/>
              </a:rPr>
              <a:t>schema.org </a:t>
            </a:r>
            <a:r>
              <a:rPr lang="en-US" sz="2800" dirty="0" err="1">
                <a:solidFill>
                  <a:schemeClr val="accent6"/>
                </a:solidFill>
                <a:latin typeface="+mn-lt"/>
              </a:rPr>
              <a:t>за</a:t>
            </a:r>
            <a:r>
              <a:rPr lang="en-US" sz="2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+mn-lt"/>
              </a:rPr>
              <a:t>общи</a:t>
            </a:r>
            <a:r>
              <a:rPr lang="en-US" sz="2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+mn-lt"/>
              </a:rPr>
              <a:t>данни</a:t>
            </a:r>
            <a:r>
              <a:rPr lang="en-US" sz="2800" dirty="0">
                <a:solidFill>
                  <a:schemeClr val="accent6"/>
                </a:solidFill>
                <a:latin typeface="+mn-lt"/>
              </a:rPr>
              <a:t> и FHIR </a:t>
            </a:r>
            <a:r>
              <a:rPr lang="en-US" sz="2800" dirty="0" err="1">
                <a:solidFill>
                  <a:schemeClr val="accent6"/>
                </a:solidFill>
                <a:latin typeface="+mn-lt"/>
              </a:rPr>
              <a:t>за</a:t>
            </a:r>
            <a:r>
              <a:rPr lang="en-US" sz="2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+mn-lt"/>
              </a:rPr>
              <a:t>медицински</a:t>
            </a:r>
            <a:r>
              <a:rPr lang="en-US" sz="2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+mn-lt"/>
              </a:rPr>
              <a:t>данни</a:t>
            </a:r>
            <a:endParaRPr lang="en-US" altLang="en-US" sz="280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1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59778" y="2862240"/>
            <a:ext cx="7965460" cy="2644572"/>
          </a:xfrm>
        </p:spPr>
        <p:txBody>
          <a:bodyPr>
            <a:normAutofit/>
          </a:bodyPr>
          <a:lstStyle/>
          <a:p>
            <a:pPr marL="514350" indent="-514350" eaLnBrk="0" fontAlgn="base" hangingPunct="0">
              <a:spcBef>
                <a:spcPts val="1200"/>
              </a:spcBef>
              <a:spcAft>
                <a:spcPct val="0"/>
              </a:spcAft>
              <a:buFont typeface="+mj-lt"/>
              <a:buAutoNum type="arabicPeriod" startAt="3"/>
              <a:tabLst>
                <a:tab pos="5937250" algn="r"/>
              </a:tabLst>
            </a:pPr>
            <a:r>
              <a:rPr lang="bg-BG" altLang="en-US" sz="2800" dirty="0"/>
              <a:t>Валидация на </a:t>
            </a:r>
            <a:r>
              <a:rPr lang="en-US" altLang="en-US" sz="2800" dirty="0"/>
              <a:t>turtle </a:t>
            </a:r>
            <a:r>
              <a:rPr lang="bg-BG" altLang="en-US" sz="2800" dirty="0"/>
              <a:t>формат</a:t>
            </a:r>
            <a:br>
              <a:rPr lang="bg-BG" altLang="en-US" sz="2800" dirty="0"/>
            </a:br>
            <a:r>
              <a:rPr lang="bg-BG" altLang="en-US" sz="2800" dirty="0"/>
              <a:t>Коригиране на синтактични грешки в генерирания формат</a:t>
            </a:r>
          </a:p>
          <a:p>
            <a:pPr marL="514350" indent="-5143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AutoNum type="arabicPeriod" startAt="3"/>
              <a:tabLst>
                <a:tab pos="5937250" algn="r"/>
              </a:tabLst>
            </a:pPr>
            <a:r>
              <a:rPr lang="bg-BG" altLang="en-US" sz="2800" dirty="0"/>
              <a:t>Премахване на невалидни класове и предикати при използването на </a:t>
            </a:r>
            <a:r>
              <a:rPr lang="en-US" altLang="en-US" sz="2800" dirty="0"/>
              <a:t>schema.org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1F1B4C-8DED-A92C-08A4-E373A849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0" y="1057275"/>
            <a:ext cx="7964488" cy="993775"/>
          </a:xfrm>
        </p:spPr>
        <p:txBody>
          <a:bodyPr/>
          <a:lstStyle/>
          <a:p>
            <a:r>
              <a:rPr lang="bg-BG" dirty="0"/>
              <a:t>Основни Функционалности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8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743199"/>
            <a:ext cx="7965460" cy="3559629"/>
          </a:xfrm>
        </p:spPr>
        <p:txBody>
          <a:bodyPr>
            <a:normAutofit/>
          </a:bodyPr>
          <a:lstStyle/>
          <a:p>
            <a:pPr marL="514350" indent="-5143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AutoNum type="arabicPeriod" startAt="5"/>
              <a:tabLst>
                <a:tab pos="5937250" algn="r"/>
              </a:tabLst>
            </a:pPr>
            <a:r>
              <a:rPr lang="bg-BG" sz="2800" dirty="0"/>
              <a:t>Обработка на </a:t>
            </a:r>
            <a:r>
              <a:rPr lang="en-US" sz="2800" dirty="0"/>
              <a:t>ICD-10 </a:t>
            </a:r>
            <a:r>
              <a:rPr lang="bg-BG" sz="2800" dirty="0"/>
              <a:t>кодове</a:t>
            </a:r>
            <a:br>
              <a:rPr lang="bg-BG" sz="2800" dirty="0"/>
            </a:br>
            <a:r>
              <a:rPr lang="bg-BG" altLang="en-US" sz="2800" dirty="0"/>
              <a:t>Добавяне на кодове на болестите при използването на </a:t>
            </a:r>
            <a:r>
              <a:rPr lang="en-US" altLang="en-US" sz="2800" dirty="0"/>
              <a:t>FHIR </a:t>
            </a:r>
            <a:r>
              <a:rPr lang="ru-RU" sz="2800" dirty="0"/>
              <a:t>и </a:t>
            </a:r>
            <a:r>
              <a:rPr lang="ru-RU" sz="2800" dirty="0" err="1"/>
              <a:t>коригиране</a:t>
            </a:r>
            <a:r>
              <a:rPr lang="ru-RU" sz="2800" dirty="0"/>
              <a:t> на формата им.</a:t>
            </a:r>
            <a:endParaRPr lang="bg-BG" sz="2800" dirty="0"/>
          </a:p>
          <a:p>
            <a:pPr marL="514350" indent="-5143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AutoNum type="arabicPeriod" startAt="5"/>
              <a:tabLst>
                <a:tab pos="5937250" algn="r"/>
              </a:tabLst>
            </a:pPr>
            <a:r>
              <a:rPr lang="ru-RU" altLang="en-US" sz="2800" dirty="0" err="1"/>
              <a:t>Генериране</a:t>
            </a:r>
            <a:r>
              <a:rPr lang="ru-RU" altLang="en-US" sz="2800" dirty="0"/>
              <a:t> на граф от знания</a:t>
            </a:r>
            <a:br>
              <a:rPr lang="en-US" altLang="en-US" sz="2800" dirty="0"/>
            </a:br>
            <a:r>
              <a:rPr lang="ru-RU" sz="2800" dirty="0"/>
              <a:t>Визуализация на </a:t>
            </a:r>
            <a:r>
              <a:rPr lang="ru-RU" sz="2800" dirty="0" err="1"/>
              <a:t>връзките</a:t>
            </a:r>
            <a:r>
              <a:rPr lang="ru-RU" sz="2800" dirty="0"/>
              <a:t> между </a:t>
            </a:r>
            <a:r>
              <a:rPr lang="ru-RU" sz="2800" dirty="0" err="1"/>
              <a:t>понятията</a:t>
            </a:r>
            <a:r>
              <a:rPr lang="ru-RU" sz="2800" dirty="0"/>
              <a:t> в текста.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1F1B4C-8DED-A92C-08A4-E373A849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0" y="1057275"/>
            <a:ext cx="7964488" cy="993775"/>
          </a:xfrm>
        </p:spPr>
        <p:txBody>
          <a:bodyPr/>
          <a:lstStyle/>
          <a:p>
            <a:r>
              <a:rPr lang="bg-BG" dirty="0"/>
              <a:t>Основни Функционалности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8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5" y="399454"/>
            <a:ext cx="7796464" cy="724505"/>
          </a:xfrm>
        </p:spPr>
        <p:txBody>
          <a:bodyPr/>
          <a:lstStyle/>
          <a:p>
            <a:pPr algn="ctr"/>
            <a:r>
              <a:rPr lang="bg-BG" dirty="0"/>
              <a:t>Демонстрация</a:t>
            </a:r>
            <a:endParaRPr lang="en-US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A0B37E05-3F3C-BA64-5053-37425E9DE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2" b="55210"/>
          <a:stretch/>
        </p:blipFill>
        <p:spPr bwMode="auto">
          <a:xfrm>
            <a:off x="557977" y="1492708"/>
            <a:ext cx="8379543" cy="2438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F6684D59-BE7C-E1BA-0E11-7FC6D35CDF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438"/>
          <a:stretch/>
        </p:blipFill>
        <p:spPr>
          <a:xfrm>
            <a:off x="557976" y="3931439"/>
            <a:ext cx="8379543" cy="25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965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{11DA9A32-5284-4115-B673-C512F242260C}tf78438558_win32</Template>
  <TotalTime>197</TotalTime>
  <Words>140</Words>
  <Application>Microsoft Office PowerPoint</Application>
  <PresentationFormat>Широк екран</PresentationFormat>
  <Paragraphs>19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Custom</vt:lpstr>
      <vt:lpstr>Трансформация на текст в граф</vt:lpstr>
      <vt:lpstr>Въведение</vt:lpstr>
      <vt:lpstr>Основни Функционалности</vt:lpstr>
      <vt:lpstr>Основни Функционалности</vt:lpstr>
      <vt:lpstr>Основни Функционалности</vt:lpstr>
      <vt:lpstr>Демонстрация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Neli Uzunova</dc:creator>
  <cp:lastModifiedBy>Neli Uzunova</cp:lastModifiedBy>
  <cp:revision>12</cp:revision>
  <dcterms:created xsi:type="dcterms:W3CDTF">2024-06-20T11:45:40Z</dcterms:created>
  <dcterms:modified xsi:type="dcterms:W3CDTF">2024-06-20T15:02:58Z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