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258" r:id="rId4"/>
    <p:sldId id="259" r:id="rId5"/>
    <p:sldId id="263" r:id="rId6"/>
    <p:sldId id="260" r:id="rId7"/>
    <p:sldId id="262" r:id="rId8"/>
    <p:sldId id="266" r:id="rId9"/>
    <p:sldId id="261" r:id="rId10"/>
    <p:sldId id="286" r:id="rId11"/>
    <p:sldId id="290" r:id="rId12"/>
    <p:sldId id="291" r:id="rId13"/>
    <p:sldId id="292" r:id="rId14"/>
    <p:sldId id="294" r:id="rId15"/>
    <p:sldId id="293" r:id="rId16"/>
    <p:sldId id="276" r:id="rId17"/>
    <p:sldId id="278" r:id="rId18"/>
    <p:sldId id="280" r:id="rId19"/>
    <p:sldId id="281" r:id="rId20"/>
    <p:sldId id="282" r:id="rId21"/>
    <p:sldId id="277" r:id="rId22"/>
    <p:sldId id="279" r:id="rId23"/>
    <p:sldId id="283" r:id="rId24"/>
    <p:sldId id="284" r:id="rId25"/>
    <p:sldId id="285" r:id="rId26"/>
    <p:sldId id="267" r:id="rId27"/>
    <p:sldId id="269" r:id="rId28"/>
    <p:sldId id="268" r:id="rId29"/>
    <p:sldId id="273" r:id="rId30"/>
    <p:sldId id="275" r:id="rId31"/>
    <p:sldId id="288" r:id="rId32"/>
    <p:sldId id="287" r:id="rId33"/>
    <p:sldId id="274" r:id="rId34"/>
    <p:sldId id="299" r:id="rId35"/>
    <p:sldId id="301" r:id="rId36"/>
    <p:sldId id="302" r:id="rId37"/>
    <p:sldId id="295" r:id="rId38"/>
    <p:sldId id="296" r:id="rId39"/>
    <p:sldId id="297" r:id="rId40"/>
    <p:sldId id="298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8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6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5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</a:t>
            </a:r>
            <a:br>
              <a:rPr lang="en-US" dirty="0" smtClean="0"/>
            </a:br>
            <a:r>
              <a:rPr lang="en-US" dirty="0" smtClean="0"/>
              <a:t>Good </a:t>
            </a:r>
            <a:r>
              <a:rPr lang="en-US" dirty="0"/>
              <a:t>Practices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how to write good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Function scope is the only scope where variables are temporary</a:t>
            </a:r>
          </a:p>
          <a:p>
            <a:pPr lvl="1"/>
            <a:r>
              <a:rPr lang="en-US" dirty="0" smtClean="0"/>
              <a:t>A variable, declared with var, cannot exist outside of its function scope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67077"/>
            <a:ext cx="8077200" cy="3170099"/>
          </a:xfrm>
        </p:spPr>
        <p:txBody>
          <a:bodyPr/>
          <a:lstStyle/>
          <a:p>
            <a:r>
              <a:rPr lang="en-US" dirty="0"/>
              <a:t>(function(){</a:t>
            </a:r>
          </a:p>
          <a:p>
            <a:r>
              <a:rPr lang="en-US" dirty="0"/>
              <a:t>  if (false) {</a:t>
            </a:r>
          </a:p>
          <a:p>
            <a:r>
              <a:rPr lang="en-US" dirty="0"/>
              <a:t>    var count = 15;</a:t>
            </a:r>
          </a:p>
          <a:p>
            <a:r>
              <a:rPr lang="en-US" dirty="0"/>
              <a:t>   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    console.log("Message: " + message + "!");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}());</a:t>
            </a:r>
          </a:p>
          <a:p>
            <a:r>
              <a:rPr lang="en-US" dirty="0" err="1"/>
              <a:t>printMsg</a:t>
            </a:r>
            <a:r>
              <a:rPr lang="en-US" dirty="0"/>
              <a:t>(count); </a:t>
            </a:r>
          </a:p>
          <a:p>
            <a:r>
              <a:rPr lang="en-US" dirty="0" smtClean="0"/>
              <a:t>//ReferenceError</a:t>
            </a:r>
            <a:r>
              <a:rPr lang="en-US" dirty="0"/>
              <a:t>: </a:t>
            </a:r>
            <a:r>
              <a:rPr lang="en-US" dirty="0" err="1"/>
              <a:t>printMsg</a:t>
            </a:r>
            <a:r>
              <a:rPr lang="en-US" dirty="0"/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0201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</a:t>
            </a:r>
            <a:r>
              <a:rPr lang="en-US" dirty="0"/>
              <a:t>Object Identifiers</a:t>
            </a:r>
          </a:p>
        </p:txBody>
      </p:sp>
    </p:spTree>
    <p:extLst>
      <p:ext uri="{BB962C8B-B14F-4D97-AF65-F5344CB8AC3E}">
        <p14:creationId xmlns:p14="http://schemas.microsoft.com/office/powerpoint/2010/main" val="4042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shared global scope in JavaScript, it is a common case to have a duplicated object identifiers</a:t>
            </a:r>
          </a:p>
          <a:p>
            <a:pPr lvl="1"/>
            <a:r>
              <a:rPr lang="en-US" dirty="0" smtClean="0"/>
              <a:t>What happens if two or more libraries/frameworks/js files have a function with the same name?</a:t>
            </a:r>
          </a:p>
          <a:p>
            <a:pPr lvl="1"/>
            <a:r>
              <a:rPr lang="en-US" dirty="0" smtClean="0"/>
              <a:t>Which one is the actual?</a:t>
            </a:r>
          </a:p>
        </p:txBody>
      </p:sp>
    </p:spTree>
    <p:extLst>
      <p:ext uri="{BB962C8B-B14F-4D97-AF65-F5344CB8AC3E}">
        <p14:creationId xmlns:p14="http://schemas.microsoft.com/office/powerpoint/2010/main" val="2973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92924"/>
            <a:ext cx="8686800" cy="1981200"/>
          </a:xfrm>
        </p:spPr>
        <p:txBody>
          <a:bodyPr/>
          <a:lstStyle/>
          <a:p>
            <a:r>
              <a:rPr lang="en-US" dirty="0" smtClean="0"/>
              <a:t>The solution to preventing duplicated identifiers is using function scope, or maybe a module</a:t>
            </a:r>
          </a:p>
          <a:p>
            <a:pPr lvl="1"/>
            <a:r>
              <a:rPr lang="en-US" dirty="0" smtClean="0"/>
              <a:t>Do the stuff you need and expose only the meaningful pieces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240827"/>
            <a:ext cx="8077200" cy="1015663"/>
          </a:xfrm>
        </p:spPr>
        <p:txBody>
          <a:bodyPr/>
          <a:lstStyle/>
          <a:p>
            <a:r>
              <a:rPr lang="en-US" dirty="0" err="1" smtClean="0"/>
              <a:t>jsConsole.write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database.write</a:t>
            </a:r>
            <a:r>
              <a:rPr lang="en-US" dirty="0" smtClean="0"/>
              <a:t>("Message");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3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Object </a:t>
            </a:r>
            <a:r>
              <a:rPr lang="en-US" dirty="0"/>
              <a:t>Identifiers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this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this object has a different value depending on the scope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function scope</a:t>
            </a:r>
          </a:p>
          <a:p>
            <a:pPr lvl="1"/>
            <a:r>
              <a:rPr lang="en-US" dirty="0" smtClean="0"/>
              <a:t>In object scope</a:t>
            </a:r>
          </a:p>
          <a:p>
            <a:pPr lvl="1"/>
            <a:r>
              <a:rPr lang="en-US" dirty="0" smtClean="0"/>
              <a:t>In global scope</a:t>
            </a:r>
          </a:p>
          <a:p>
            <a:pPr lvl="1"/>
            <a:r>
              <a:rPr lang="en-US" dirty="0" smtClean="0"/>
              <a:t>In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2946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"/>
            <a:ext cx="7086600" cy="838200"/>
          </a:xfrm>
        </p:spPr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09750"/>
            <a:ext cx="8686800" cy="3226524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/>
            <a:r>
              <a:rPr lang="en-US" dirty="0" smtClean="0"/>
              <a:t>i.e. window</a:t>
            </a:r>
          </a:p>
          <a:p>
            <a:endParaRPr lang="en-US" dirty="0" smtClean="0"/>
          </a:p>
          <a:p>
            <a:r>
              <a:rPr lang="en-US" dirty="0" smtClean="0"/>
              <a:t>These work exactly </a:t>
            </a:r>
            <a:br>
              <a:rPr lang="en-US" dirty="0" smtClean="0"/>
            </a:br>
            <a:r>
              <a:rPr lang="en-US" dirty="0" smtClean="0"/>
              <a:t>the same when in </a:t>
            </a:r>
            <a:br>
              <a:rPr lang="en-US" dirty="0" smtClean="0"/>
            </a:br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56588" y="3605722"/>
            <a:ext cx="4254012" cy="400110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</a:t>
            </a:r>
            <a:r>
              <a:rPr lang="en-US" dirty="0" err="1" smtClean="0"/>
              <a:t>message</a:t>
            </a:r>
            <a:r>
              <a:rPr lang="en-US" dirty="0" smtClean="0"/>
              <a:t> = "Hello";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29087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console.log( this === window) //logs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true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356588" y="412659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smtClean="0"/>
              <a:t>message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356588" y="463616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window</a:t>
            </a:r>
            <a:r>
              <a:rPr lang="en-US" dirty="0" err="1" smtClean="0"/>
              <a:t>.message</a:t>
            </a:r>
            <a:r>
              <a:rPr lang="en-US" dirty="0" smtClean="0"/>
              <a:t>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041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Naming in JavaScript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Scoping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Fake </a:t>
            </a:r>
            <a:r>
              <a:rPr lang="en-US" dirty="0"/>
              <a:t>block scope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Duplicated Object Identifiers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The this </a:t>
            </a:r>
            <a:r>
              <a:rPr lang="en-US" dirty="0" smtClean="0"/>
              <a:t>object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In </a:t>
            </a:r>
            <a:r>
              <a:rPr lang="en-US" dirty="0" smtClean="0"/>
              <a:t>global, function and object scope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 </a:t>
            </a:r>
            <a:r>
              <a:rPr lang="en-US" dirty="0"/>
              <a:t>event handler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Variables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Strict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71450"/>
            <a:ext cx="7086600" cy="838200"/>
          </a:xfrm>
        </p:spPr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3975"/>
            <a:ext cx="8686800" cy="334963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  <a:r>
              <a:rPr lang="en-US" dirty="0" smtClean="0"/>
              <a:t> almost always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of the function</a:t>
            </a:r>
          </a:p>
          <a:p>
            <a:pPr lvl="1"/>
            <a:r>
              <a:rPr lang="en-US" dirty="0" smtClean="0"/>
              <a:t>If the function is in the global scope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global scope</a:t>
            </a:r>
          </a:p>
          <a:p>
            <a:pPr lvl="1"/>
            <a:r>
              <a:rPr lang="en-US" dirty="0" smtClean="0"/>
              <a:t>In object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itself</a:t>
            </a:r>
          </a:p>
          <a:p>
            <a:pPr lvl="2"/>
            <a:r>
              <a:rPr lang="en-US" dirty="0" smtClean="0"/>
              <a:t>Later in this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29152"/>
            <a:ext cx="8077200" cy="1400383"/>
          </a:xfrm>
        </p:spPr>
        <p:txBody>
          <a:bodyPr/>
          <a:lstStyle/>
          <a:p>
            <a:r>
              <a:rPr lang="en-US" dirty="0"/>
              <a:t>(function </a:t>
            </a:r>
            <a:r>
              <a:rPr lang="en-US" dirty="0" err="1"/>
              <a:t>createAndSetVariable</a:t>
            </a:r>
            <a:r>
              <a:rPr lang="en-US" dirty="0"/>
              <a:t>(number){</a:t>
            </a:r>
          </a:p>
          <a:p>
            <a:r>
              <a:rPr lang="en-US" dirty="0"/>
              <a:t>  </a:t>
            </a:r>
            <a:r>
              <a:rPr lang="en-US" dirty="0" err="1"/>
              <a:t>this.number</a:t>
            </a:r>
            <a:r>
              <a:rPr lang="en-US" dirty="0"/>
              <a:t> = number;</a:t>
            </a:r>
          </a:p>
          <a:p>
            <a:r>
              <a:rPr lang="en-US" dirty="0"/>
              <a:t>}(5</a:t>
            </a:r>
            <a:r>
              <a:rPr lang="en-US" dirty="0" smtClean="0"/>
              <a:t>));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console.log(number); //logs 5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79658" y="5153497"/>
            <a:ext cx="2391506" cy="442674"/>
          </a:xfrm>
          <a:prstGeom prst="wedgeRoundRectCallout">
            <a:avLst>
              <a:gd name="adj1" fmla="val -61570"/>
              <a:gd name="adj2" fmla="val -55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means window</a:t>
            </a:r>
          </a:p>
        </p:txBody>
      </p:sp>
    </p:spTree>
    <p:extLst>
      <p:ext uri="{BB962C8B-B14F-4D97-AF65-F5344CB8AC3E}">
        <p14:creationId xmlns:p14="http://schemas.microsoft.com/office/powerpoint/2010/main" val="7208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2631490"/>
          </a:xfrm>
        </p:spPr>
        <p:txBody>
          <a:bodyPr/>
          <a:lstStyle/>
          <a:p>
            <a:r>
              <a:rPr lang="en-US" dirty="0" smtClean="0"/>
              <a:t>Object scope is created when a function is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rules that </a:t>
            </a:r>
            <a:r>
              <a:rPr lang="en-US" dirty="0"/>
              <a:t>apply </a:t>
            </a:r>
            <a:r>
              <a:rPr lang="en-US" dirty="0" smtClean="0"/>
              <a:t>are the same as with regular function call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Except for </a:t>
            </a:r>
            <a:r>
              <a:rPr lang="en-US" sz="3000" dirty="0"/>
              <a:t>the </a:t>
            </a:r>
            <a:r>
              <a:rPr lang="en-US" sz="3000" dirty="0" smtClean="0"/>
              <a:t>value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525343"/>
            <a:ext cx="8077200" cy="2092881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 smtClean="0"/>
              <a:t>this.lname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var person = new Person();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</a:t>
            </a:r>
            <a:r>
              <a:rPr lang="en-US" dirty="0" err="1" smtClean="0"/>
              <a:t>invalidPerson</a:t>
            </a:r>
            <a:r>
              <a:rPr lang="en-US" dirty="0" smtClean="0"/>
              <a:t> = Person();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34981" y="4180186"/>
            <a:ext cx="2975519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an instance of the person object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39781" y="5098546"/>
            <a:ext cx="2975520" cy="442674"/>
          </a:xfrm>
          <a:prstGeom prst="wedgeRoundRectCallout">
            <a:avLst>
              <a:gd name="adj1" fmla="val -65533"/>
              <a:gd name="adj2" fmla="val 477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window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642066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Always beware of </a:t>
            </a:r>
            <a:r>
              <a:rPr lang="en-US" dirty="0" err="1" smtClean="0"/>
              <a:t>PascalCase</a:t>
            </a:r>
            <a:r>
              <a:rPr lang="en-US" dirty="0" smtClean="0"/>
              <a:t>-named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a reason for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084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an event handler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element that the event fired on</a:t>
            </a:r>
          </a:p>
          <a:p>
            <a:pPr lvl="1"/>
            <a:r>
              <a:rPr lang="en-US" dirty="0" smtClean="0"/>
              <a:t>i.e. if a click event fired on a anchor element,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clicked anchor element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3152777"/>
            <a:ext cx="8382000" cy="1631216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("the-button");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onButtonClick</a:t>
            </a:r>
            <a:r>
              <a:rPr lang="en-US" dirty="0"/>
              <a:t>(</a:t>
            </a:r>
            <a:r>
              <a:rPr lang="en-US" dirty="0" err="1"/>
              <a:t>ev</a:t>
            </a:r>
            <a:r>
              <a:rPr lang="en-US" dirty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button</a:t>
            </a:r>
            <a:r>
              <a:rPr lang="en-US" dirty="0" smtClean="0"/>
              <a:t>); //logs true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button.addEventListener</a:t>
            </a:r>
            <a:r>
              <a:rPr lang="en-US" dirty="0" smtClean="0"/>
              <a:t>("click", </a:t>
            </a:r>
            <a:r>
              <a:rPr lang="en-US" dirty="0" err="1" smtClean="0"/>
              <a:t>onButtonClick</a:t>
            </a:r>
            <a:r>
              <a:rPr lang="en-US" dirty="0" smtClean="0"/>
              <a:t>, false);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81000" y="4933952"/>
            <a:ext cx="838200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usernameTb</a:t>
            </a:r>
            <a:r>
              <a:rPr lang="en-US" sz="1800" dirty="0" smtClean="0"/>
              <a:t> = 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("</a:t>
            </a:r>
            <a:r>
              <a:rPr lang="en-US" sz="1800" dirty="0" err="1" smtClean="0"/>
              <a:t>tb</a:t>
            </a:r>
            <a:r>
              <a:rPr lang="en-US" sz="1800" dirty="0" smtClean="0"/>
              <a:t>-user");</a:t>
            </a:r>
          </a:p>
          <a:p>
            <a:r>
              <a:rPr lang="en-US" sz="1800" dirty="0" smtClean="0"/>
              <a:t>function </a:t>
            </a:r>
            <a:r>
              <a:rPr lang="en-US" sz="1800" dirty="0" err="1" smtClean="0"/>
              <a:t>onUsernameTbChange</a:t>
            </a:r>
            <a:r>
              <a:rPr lang="en-US" sz="1800" dirty="0" smtClean="0"/>
              <a:t>(</a:t>
            </a:r>
            <a:r>
              <a:rPr lang="en-US" sz="1800" dirty="0" err="1" smtClean="0"/>
              <a:t>ev</a:t>
            </a:r>
            <a:r>
              <a:rPr lang="en-US" sz="1800" dirty="0" smtClean="0"/>
              <a:t>){</a:t>
            </a:r>
          </a:p>
          <a:p>
            <a:r>
              <a:rPr lang="en-US" sz="1800" dirty="0" smtClean="0"/>
              <a:t> console.log(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usernameTb</a:t>
            </a:r>
            <a:r>
              <a:rPr lang="en-US" sz="1800" dirty="0" smtClean="0"/>
              <a:t>); //logs true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/>
              <a:t>usernameTb</a:t>
            </a:r>
            <a:r>
              <a:rPr lang="en-US" sz="1800" dirty="0" err="1" smtClean="0"/>
              <a:t>.addEventListener</a:t>
            </a:r>
            <a:r>
              <a:rPr lang="en-US" sz="1800" dirty="0" smtClean="0"/>
              <a:t>("change", </a:t>
            </a:r>
            <a:r>
              <a:rPr lang="en-US" sz="1800" dirty="0" err="1"/>
              <a:t>o</a:t>
            </a:r>
            <a:r>
              <a:rPr lang="en-US" sz="1800" dirty="0" err="1" smtClean="0"/>
              <a:t>nUsernameTbChange</a:t>
            </a:r>
            <a:r>
              <a:rPr lang="en-US" sz="1800" dirty="0" smtClean="0"/>
              <a:t>, false);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86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52063"/>
          </a:xfrm>
        </p:spPr>
        <p:txBody>
          <a:bodyPr/>
          <a:lstStyle/>
          <a:p>
            <a:r>
              <a:rPr lang="en-US" dirty="0" smtClean="0"/>
              <a:t>Declare all the variables in the beginning of the scope</a:t>
            </a:r>
          </a:p>
          <a:p>
            <a:pPr lvl="1"/>
            <a:r>
              <a:rPr lang="en-US" dirty="0" smtClean="0"/>
              <a:t>Even if they will not be used yet</a:t>
            </a:r>
          </a:p>
          <a:p>
            <a:pPr lvl="1"/>
            <a:r>
              <a:rPr lang="en-US" dirty="0" smtClean="0"/>
              <a:t>This prevents lots of error-prone code</a:t>
            </a:r>
          </a:p>
          <a:p>
            <a:r>
              <a:rPr lang="en-US" dirty="0" smtClean="0"/>
              <a:t>Many ways to structure variables declaration: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9055" y="4141177"/>
            <a:ext cx="3396762" cy="1938992"/>
          </a:xfrm>
        </p:spPr>
        <p:txBody>
          <a:bodyPr/>
          <a:lstStyle/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number;</a:t>
            </a:r>
          </a:p>
          <a:p>
            <a:r>
              <a:rPr lang="en-US" dirty="0" smtClean="0"/>
              <a:t>  var word;</a:t>
            </a:r>
          </a:p>
          <a:p>
            <a:r>
              <a:rPr lang="en-US" dirty="0" smtClean="0"/>
              <a:t>  var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818185" y="4141177"/>
            <a:ext cx="339676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number,</a:t>
            </a:r>
          </a:p>
          <a:p>
            <a:r>
              <a:rPr lang="en-US" dirty="0" smtClean="0"/>
              <a:t>      word,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76249" y="5908379"/>
            <a:ext cx="2391506" cy="783193"/>
          </a:xfrm>
          <a:prstGeom prst="wedgeRoundRectCallout">
            <a:avLst>
              <a:gd name="adj1" fmla="val -41379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76248" y="5908378"/>
            <a:ext cx="2391506" cy="783193"/>
          </a:xfrm>
          <a:prstGeom prst="wedgeRoundRectCallout">
            <a:avLst>
              <a:gd name="adj1" fmla="val 38400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31398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125" y="7715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Strict mode is a nice subset of the JavaScript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some of the bad parts of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parts of yet-to-be </a:t>
            </a:r>
            <a:r>
              <a:rPr lang="en-US" dirty="0" err="1" smtClean="0"/>
              <a:t>ECMAScript</a:t>
            </a:r>
            <a:r>
              <a:rPr lang="en-US" dirty="0" smtClean="0"/>
              <a:t> versions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Strict mode changes both syntax and runtime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Makes changes to the syntax to prevent silent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Restricts functionality to remove bad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Makes the transition to new JS features more seamless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274"/>
            <a:ext cx="8686800" cy="5648325"/>
          </a:xfrm>
        </p:spPr>
        <p:txBody>
          <a:bodyPr/>
          <a:lstStyle/>
          <a:p>
            <a:r>
              <a:rPr lang="en-US" dirty="0" smtClean="0"/>
              <a:t>Strict mode can be used either for the whole script or per-function</a:t>
            </a:r>
          </a:p>
          <a:p>
            <a:pPr lvl="1"/>
            <a:r>
              <a:rPr lang="en-US" dirty="0" smtClean="0"/>
              <a:t>If used for the whole scripts, everything is in strict mode</a:t>
            </a:r>
          </a:p>
          <a:p>
            <a:pPr lvl="2"/>
            <a:r>
              <a:rPr lang="en-US" dirty="0" smtClean="0"/>
              <a:t>Not a good idea, since a third-party script may fail in strict mode</a:t>
            </a:r>
          </a:p>
          <a:p>
            <a:pPr lvl="1"/>
            <a:r>
              <a:rPr lang="en-US" dirty="0" smtClean="0"/>
              <a:t>Better use IIFE and per-function strict mode</a:t>
            </a:r>
          </a:p>
          <a:p>
            <a:pPr lvl="2"/>
            <a:r>
              <a:rPr lang="en-US" dirty="0" smtClean="0"/>
              <a:t>That way only your code will run in strict mode</a:t>
            </a:r>
          </a:p>
        </p:txBody>
      </p:sp>
    </p:spTree>
    <p:extLst>
      <p:ext uri="{BB962C8B-B14F-4D97-AF65-F5344CB8AC3E}">
        <p14:creationId xmlns:p14="http://schemas.microsoft.com/office/powerpoint/2010/main" val="3799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7962"/>
          </a:xfrm>
        </p:spPr>
        <p:txBody>
          <a:bodyPr/>
          <a:lstStyle/>
          <a:p>
            <a:r>
              <a:rPr lang="en-US" dirty="0" smtClean="0"/>
              <a:t>Some of the characteristics of Strict mode:</a:t>
            </a:r>
          </a:p>
          <a:p>
            <a:pPr lvl="1"/>
            <a:r>
              <a:rPr lang="en-US" dirty="0" smtClean="0"/>
              <a:t>Converts silent errors to exceptions</a:t>
            </a:r>
          </a:p>
          <a:p>
            <a:pPr lvl="2"/>
            <a:r>
              <a:rPr lang="en-US" dirty="0" smtClean="0"/>
              <a:t>Trying to change the value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</a:p>
          <a:p>
            <a:pPr lvl="2"/>
            <a:r>
              <a:rPr lang="en-US" dirty="0" smtClean="0"/>
              <a:t>Deleting the prototype of an object</a:t>
            </a:r>
            <a:endParaRPr lang="en-US" dirty="0"/>
          </a:p>
          <a:p>
            <a:pPr lvl="1"/>
            <a:r>
              <a:rPr lang="en-US" dirty="0" smtClean="0"/>
              <a:t>Makes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undefined inside a function scope</a:t>
            </a:r>
          </a:p>
          <a:p>
            <a:pPr lvl="2"/>
            <a:r>
              <a:rPr lang="en-US" dirty="0" smtClean="0"/>
              <a:t>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, instead of the parent this object</a:t>
            </a:r>
          </a:p>
          <a:p>
            <a:pPr lvl="1"/>
            <a:r>
              <a:rPr lang="en-US" dirty="0" smtClean="0"/>
              <a:t>Forbids octal syntax</a:t>
            </a:r>
          </a:p>
          <a:p>
            <a:pPr lvl="1"/>
            <a:r>
              <a:rPr lang="en-US" dirty="0" smtClean="0"/>
              <a:t>Prevents variable declaration without var</a:t>
            </a:r>
          </a:p>
        </p:txBody>
      </p:sp>
    </p:spTree>
    <p:extLst>
      <p:ext uri="{BB962C8B-B14F-4D97-AF65-F5344CB8AC3E}">
        <p14:creationId xmlns:p14="http://schemas.microsoft.com/office/powerpoint/2010/main" val="291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know, JavaScript executes per-line-reached basis</a:t>
            </a:r>
          </a:p>
          <a:p>
            <a:pPr lvl="1"/>
            <a:r>
              <a:rPr lang="en-US" dirty="0" smtClean="0"/>
              <a:t>The execution flow goes from top to bottom</a:t>
            </a:r>
          </a:p>
          <a:p>
            <a:pPr lvl="2"/>
            <a:r>
              <a:rPr lang="en-US" dirty="0" smtClean="0"/>
              <a:t>Imagine all loaded JavaScript files, merged together in one really big JavaScript file</a:t>
            </a:r>
          </a:p>
          <a:p>
            <a:pPr lvl="1"/>
            <a:r>
              <a:rPr lang="en-US" dirty="0" smtClean="0"/>
              <a:t>A JavaScript line of code is executed, when it is reached in the execution process</a:t>
            </a:r>
          </a:p>
          <a:p>
            <a:r>
              <a:rPr lang="en-US" dirty="0" smtClean="0"/>
              <a:t>Yet execution may take time</a:t>
            </a:r>
          </a:p>
          <a:p>
            <a:pPr lvl="1"/>
            <a:r>
              <a:rPr lang="en-US" dirty="0" smtClean="0"/>
              <a:t>Time that is not pleasant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559658"/>
          </a:xfrm>
        </p:spPr>
        <p:txBody>
          <a:bodyPr/>
          <a:lstStyle/>
          <a:p>
            <a:r>
              <a:rPr lang="en-US" dirty="0" smtClean="0"/>
              <a:t>A common approach is to start execution of JavaScript, when the web page is ready</a:t>
            </a:r>
          </a:p>
          <a:p>
            <a:pPr lvl="1"/>
            <a:r>
              <a:rPr lang="en-US" dirty="0" smtClean="0"/>
              <a:t>And there is an event for that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628898"/>
            <a:ext cx="8077200" cy="1015663"/>
          </a:xfrm>
        </p:spPr>
        <p:txBody>
          <a:bodyPr/>
          <a:lstStyle/>
          <a:p>
            <a:r>
              <a:rPr lang="en-US" dirty="0" err="1" smtClean="0"/>
              <a:t>window.onload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//do the code preparations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8686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Or, if using jQuery, we can use its load event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4602705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$(document).ready(function(){});</a:t>
            </a:r>
          </a:p>
          <a:p>
            <a:r>
              <a:rPr lang="en-US" dirty="0" smtClean="0"/>
              <a:t>$(function(){});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582104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Loading the script at the end of the load time, ensures that all the DOM is already rendered</a:t>
            </a:r>
          </a:p>
        </p:txBody>
      </p:sp>
    </p:spTree>
    <p:extLst>
      <p:ext uri="{BB962C8B-B14F-4D97-AF65-F5344CB8AC3E}">
        <p14:creationId xmlns:p14="http://schemas.microsoft.com/office/powerpoint/2010/main" val="2277349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Load in the HTML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8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A common questions is "Where to load the JavaScript?"</a:t>
            </a:r>
          </a:p>
          <a:p>
            <a:pPr lvl="1"/>
            <a:r>
              <a:rPr lang="en-US" dirty="0" smtClean="0"/>
              <a:t>Load it in the header?</a:t>
            </a:r>
          </a:p>
          <a:p>
            <a:pPr lvl="1"/>
            <a:r>
              <a:rPr lang="en-US" dirty="0" smtClean="0"/>
              <a:t>Load it at the end of the body element?</a:t>
            </a:r>
          </a:p>
          <a:p>
            <a:pPr lvl="1"/>
            <a:r>
              <a:rPr lang="en-US" dirty="0" smtClean="0"/>
              <a:t>Load it anywhere in the document</a:t>
            </a:r>
          </a:p>
          <a:p>
            <a:r>
              <a:rPr lang="en-US" dirty="0" smtClean="0"/>
              <a:t>All JavaScript files have the same global scope, so it really doesn't matter?</a:t>
            </a:r>
          </a:p>
          <a:p>
            <a:pPr lvl="1"/>
            <a:r>
              <a:rPr lang="en-US" dirty="0" smtClean="0"/>
              <a:t>No, it does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5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There are two common places to load the JavaScript files</a:t>
            </a:r>
          </a:p>
          <a:p>
            <a:pPr lvl="1"/>
            <a:r>
              <a:rPr lang="en-US" dirty="0" smtClean="0"/>
              <a:t>In the header</a:t>
            </a:r>
          </a:p>
          <a:p>
            <a:pPr lvl="1"/>
            <a:r>
              <a:rPr lang="en-US" dirty="0" smtClean="0"/>
              <a:t>At the end of the body element</a:t>
            </a:r>
          </a:p>
          <a:p>
            <a:r>
              <a:rPr lang="en-US" dirty="0" smtClean="0"/>
              <a:t>What is really the difference?</a:t>
            </a:r>
          </a:p>
          <a:p>
            <a:pPr lvl="1"/>
            <a:r>
              <a:rPr lang="en-US" dirty="0" smtClean="0"/>
              <a:t>Put simply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83426"/>
            <a:ext cx="8686800" cy="17851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JavaScript almost everything is </a:t>
            </a:r>
            <a:r>
              <a:rPr lang="en-US" dirty="0" err="1" smtClean="0"/>
              <a:t>camelCase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Variables, methods,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Objects, modules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969838"/>
            <a:ext cx="8077200" cy="1631216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dirty="0" smtClean="0"/>
              <a:t>= 5;</a:t>
            </a:r>
          </a:p>
          <a:p>
            <a:r>
              <a:rPr lang="en-US" dirty="0" smtClean="0"/>
              <a:t>function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dirty="0" smtClean="0"/>
              <a:t>(message){ … }</a:t>
            </a:r>
          </a:p>
          <a:p>
            <a:r>
              <a:rPr lang="en-US" dirty="0" smtClean="0"/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= [];</a:t>
            </a:r>
          </a:p>
          <a:p>
            <a:r>
              <a:rPr lang="en-US" dirty="0" err="1" smtClean="0"/>
              <a:t>arr.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controls</a:t>
            </a:r>
            <a:r>
              <a:rPr lang="en-US" dirty="0" smtClean="0"/>
              <a:t> = (function(){ … } ());</a:t>
            </a:r>
          </a:p>
        </p:txBody>
      </p:sp>
    </p:spTree>
    <p:extLst>
      <p:ext uri="{BB962C8B-B14F-4D97-AF65-F5344CB8AC3E}">
        <p14:creationId xmlns:p14="http://schemas.microsoft.com/office/powerpoint/2010/main" val="981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Loading of large script file at the document header, freezes the web page, and makes it unusable</a:t>
            </a:r>
          </a:p>
          <a:p>
            <a:pPr lvl="1"/>
            <a:r>
              <a:rPr lang="en-US" dirty="0" smtClean="0"/>
              <a:t>Better show something to the user</a:t>
            </a:r>
          </a:p>
          <a:p>
            <a:pPr lvl="2"/>
            <a:r>
              <a:rPr lang="en-US" dirty="0" smtClean="0"/>
              <a:t>Like the render HTML and CSS</a:t>
            </a:r>
          </a:p>
          <a:p>
            <a:pPr lvl="1"/>
            <a:r>
              <a:rPr lang="en-US" dirty="0" smtClean="0"/>
              <a:t>And then load your JavaScript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58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Good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Naming: 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090"/>
            <a:ext cx="8686800" cy="583749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The only exception to </a:t>
            </a:r>
            <a:r>
              <a:rPr lang="en-US" dirty="0" smtClean="0"/>
              <a:t>the rule is </a:t>
            </a:r>
            <a:r>
              <a:rPr lang="en-US" dirty="0"/>
              <a:t>function </a:t>
            </a:r>
            <a:r>
              <a:rPr lang="en-US" dirty="0" smtClean="0"/>
              <a:t>constructor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Function constructors use </a:t>
            </a:r>
            <a:r>
              <a:rPr lang="en-US" dirty="0" err="1" smtClean="0"/>
              <a:t>PascalCase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Function constructors are more special than the other objects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They are mean to be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this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an incorrect 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Unfortunately, JavaScript has no way to restrict a call to a function constructor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All we have to do is prey the developer sees the visual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Global, Function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has only two types of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</a:p>
          <a:p>
            <a:pPr lvl="2"/>
            <a:r>
              <a:rPr lang="en-US" dirty="0" smtClean="0"/>
              <a:t>Function scope may be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scope</a:t>
            </a:r>
            <a:r>
              <a:rPr lang="en-US" dirty="0" smtClean="0"/>
              <a:t> when used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There is no block scope in JavaScript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 </a:t>
            </a:r>
            <a:r>
              <a:rPr lang="en-US" dirty="0" smtClean="0"/>
              <a:t>does not define a scope</a:t>
            </a:r>
          </a:p>
          <a:p>
            <a:pPr lvl="2"/>
            <a:r>
              <a:rPr lang="en-US" dirty="0" smtClean="0"/>
              <a:t>Use IIFE to define scope</a:t>
            </a:r>
          </a:p>
          <a:p>
            <a:r>
              <a:rPr lang="en-US" dirty="0" smtClean="0"/>
              <a:t>All JavaScript code, in all files, share the same global scope</a:t>
            </a:r>
          </a:p>
        </p:txBody>
      </p:sp>
    </p:spTree>
    <p:extLst>
      <p:ext uri="{BB962C8B-B14F-4D97-AF65-F5344CB8AC3E}">
        <p14:creationId xmlns:p14="http://schemas.microsoft.com/office/powerpoint/2010/main" val="29108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9809"/>
            <a:ext cx="8686800" cy="1015663"/>
          </a:xfrm>
        </p:spPr>
        <p:txBody>
          <a:bodyPr/>
          <a:lstStyle/>
          <a:p>
            <a:r>
              <a:rPr lang="en-US" dirty="0"/>
              <a:t>Everything inside </a:t>
            </a: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"block scope" is actually outside this 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8646"/>
            <a:ext cx="8077200" cy="2554545"/>
          </a:xfrm>
        </p:spPr>
        <p:txBody>
          <a:bodyPr/>
          <a:lstStyle/>
          <a:p>
            <a:r>
              <a:rPr lang="en-US" dirty="0"/>
              <a:t>if (false) {</a:t>
            </a:r>
          </a:p>
          <a:p>
            <a:r>
              <a:rPr lang="en-US" dirty="0" smtClean="0"/>
              <a:t>  var </a:t>
            </a:r>
            <a:r>
              <a:rPr lang="en-US" dirty="0"/>
              <a:t>count = 15;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</a:t>
            </a:r>
            <a:r>
              <a:rPr lang="en-US" dirty="0" smtClean="0"/>
              <a:t>  console.log</a:t>
            </a:r>
            <a:r>
              <a:rPr lang="en-US" dirty="0"/>
              <a:t>("Message: " + message + "!");</a:t>
            </a:r>
          </a:p>
          <a:p>
            <a:r>
              <a:rPr lang="en-US" dirty="0" smtClean="0"/>
              <a:t>  </a:t>
            </a:r>
            <a:r>
              <a:rPr lang="en-US" dirty="0"/>
              <a:t>};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printMsg</a:t>
            </a:r>
            <a:r>
              <a:rPr lang="en-US" dirty="0"/>
              <a:t>(count</a:t>
            </a:r>
            <a:r>
              <a:rPr lang="en-US" dirty="0" smtClean="0"/>
              <a:t>)</a:t>
            </a:r>
          </a:p>
          <a:p>
            <a:r>
              <a:rPr lang="en-US" dirty="0"/>
              <a:t>//outputs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Message: undefined!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87174" y="3565868"/>
            <a:ext cx="2663285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printMsg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defined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4886" y="4845204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printMsg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are declared</a:t>
            </a:r>
          </a:p>
          <a:p>
            <a:pPr lvl="1"/>
            <a:r>
              <a:rPr lang="en-US" dirty="0" smtClean="0"/>
              <a:t>Yet, count has no value, because the execution flow cannot reach the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"Block"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824</TotalTime>
  <Words>1365</Words>
  <Application>Microsoft Office PowerPoint</Application>
  <PresentationFormat>On-screen Show (4:3)</PresentationFormat>
  <Paragraphs>238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Cambria</vt:lpstr>
      <vt:lpstr>Consolas</vt:lpstr>
      <vt:lpstr>Corbel</vt:lpstr>
      <vt:lpstr>Wingdings 2</vt:lpstr>
      <vt:lpstr>Telerik Academy</vt:lpstr>
      <vt:lpstr>JavaScript: Good Practices</vt:lpstr>
      <vt:lpstr>Table of Contents</vt:lpstr>
      <vt:lpstr>Naming in JavaScript</vt:lpstr>
      <vt:lpstr>Naming</vt:lpstr>
      <vt:lpstr>Naming: Function Constructors</vt:lpstr>
      <vt:lpstr>Scoping</vt:lpstr>
      <vt:lpstr>Scoping</vt:lpstr>
      <vt:lpstr>Scoping</vt:lpstr>
      <vt:lpstr>Fake "Block" Scope</vt:lpstr>
      <vt:lpstr>Function Scope</vt:lpstr>
      <vt:lpstr>Function Scope</vt:lpstr>
      <vt:lpstr>Duplicated Object Identifiers</vt:lpstr>
      <vt:lpstr>Duplicated Object Identifiers</vt:lpstr>
      <vt:lpstr>Duplicated Object Identifiers (2)</vt:lpstr>
      <vt:lpstr>Duplicated Object Identifiers</vt:lpstr>
      <vt:lpstr>The this Object</vt:lpstr>
      <vt:lpstr>The this Object</vt:lpstr>
      <vt:lpstr>this in Global Scope</vt:lpstr>
      <vt:lpstr>this in Global Scope</vt:lpstr>
      <vt:lpstr>this in Function Scope</vt:lpstr>
      <vt:lpstr>this in Function Scope</vt:lpstr>
      <vt:lpstr>this in Object Scope</vt:lpstr>
      <vt:lpstr>this in Object Scope</vt:lpstr>
      <vt:lpstr>this in Event Handlers</vt:lpstr>
      <vt:lpstr>this in Event Handlers</vt:lpstr>
      <vt:lpstr>Variables </vt:lpstr>
      <vt:lpstr>Variables</vt:lpstr>
      <vt:lpstr>Variables</vt:lpstr>
      <vt:lpstr>Strict Mode</vt:lpstr>
      <vt:lpstr>Strict Mode</vt:lpstr>
      <vt:lpstr>Strict Mode Usage</vt:lpstr>
      <vt:lpstr>Strict Mode Properties</vt:lpstr>
      <vt:lpstr>Strict Mode</vt:lpstr>
      <vt:lpstr>JavaScript Execution</vt:lpstr>
      <vt:lpstr>JavaScript Execution</vt:lpstr>
      <vt:lpstr>JavaScript Execution (2)</vt:lpstr>
      <vt:lpstr>JavaScript Load in the HTML file</vt:lpstr>
      <vt:lpstr>JavaScript Load  in the HTML File</vt:lpstr>
      <vt:lpstr>JavaScript Load  in the HTML File (2)</vt:lpstr>
      <vt:lpstr>JavaScript Load  in the HTML File (3)</vt:lpstr>
      <vt:lpstr>JavaScript: Good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Doncho Minkov</dc:creator>
  <cp:lastModifiedBy>Doncho Minkov</cp:lastModifiedBy>
  <cp:revision>518</cp:revision>
  <dcterms:created xsi:type="dcterms:W3CDTF">2013-05-22T12:44:37Z</dcterms:created>
  <dcterms:modified xsi:type="dcterms:W3CDTF">2013-05-29T11:44:56Z</dcterms:modified>
</cp:coreProperties>
</file>