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9"/>
  </p:notesMasterIdLst>
  <p:handoutMasterIdLst>
    <p:handoutMasterId r:id="rId40"/>
  </p:handoutMasterIdLst>
  <p:sldIdLst>
    <p:sldId id="256" r:id="rId2"/>
    <p:sldId id="257" r:id="rId3"/>
    <p:sldId id="315" r:id="rId4"/>
    <p:sldId id="316" r:id="rId5"/>
    <p:sldId id="364" r:id="rId6"/>
    <p:sldId id="392" r:id="rId7"/>
    <p:sldId id="393" r:id="rId8"/>
    <p:sldId id="258" r:id="rId9"/>
    <p:sldId id="342" r:id="rId10"/>
    <p:sldId id="365" r:id="rId11"/>
    <p:sldId id="366" r:id="rId12"/>
    <p:sldId id="367" r:id="rId13"/>
    <p:sldId id="368" r:id="rId14"/>
    <p:sldId id="369" r:id="rId15"/>
    <p:sldId id="370" r:id="rId16"/>
    <p:sldId id="371" r:id="rId17"/>
    <p:sldId id="322" r:id="rId18"/>
    <p:sldId id="372" r:id="rId19"/>
    <p:sldId id="373" r:id="rId20"/>
    <p:sldId id="374" r:id="rId21"/>
    <p:sldId id="376" r:id="rId22"/>
    <p:sldId id="375" r:id="rId23"/>
    <p:sldId id="377" r:id="rId24"/>
    <p:sldId id="383" r:id="rId25"/>
    <p:sldId id="386" r:id="rId26"/>
    <p:sldId id="387" r:id="rId27"/>
    <p:sldId id="382" r:id="rId28"/>
    <p:sldId id="388" r:id="rId29"/>
    <p:sldId id="385" r:id="rId30"/>
    <p:sldId id="389" r:id="rId31"/>
    <p:sldId id="390" r:id="rId32"/>
    <p:sldId id="391" r:id="rId33"/>
    <p:sldId id="289" r:id="rId34"/>
    <p:sldId id="380" r:id="rId35"/>
    <p:sldId id="381" r:id="rId36"/>
    <p:sldId id="384" r:id="rId37"/>
    <p:sldId id="300" r:id="rId38"/>
  </p:sldIdLst>
  <p:sldSz cx="9144000" cy="6858000" type="screen4x3"/>
  <p:notesSz cx="6881813" cy="9296400"/>
  <p:custDataLst>
    <p:tags r:id="rId41"/>
  </p:custDataLst>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BFFDC"/>
    <a:srgbClr val="EBFFD2"/>
    <a:srgbClr val="FAF7C8"/>
    <a:srgbClr val="F4FCD8"/>
    <a:srgbClr val="E8FFC8"/>
    <a:srgbClr val="FAF8C8"/>
    <a:srgbClr val="F5FFC2"/>
    <a:srgbClr val="9BCC00"/>
    <a:srgbClr val="9ED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73" autoAdjust="0"/>
    <p:restoredTop sz="94421" autoAdjust="0"/>
  </p:normalViewPr>
  <p:slideViewPr>
    <p:cSldViewPr>
      <p:cViewPr varScale="1">
        <p:scale>
          <a:sx n="74" d="100"/>
          <a:sy n="74" d="100"/>
        </p:scale>
        <p:origin x="-40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6/21/2013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6/21/2013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F7D17C0-77A7-41A6-8856-C39B72C6C7EC}"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3315314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601135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8">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1">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5"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nikolay.it/" TargetMode="Externa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hyperlink" Target="https://developers.google.com/maps/documentation/javascrip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s://developers.google.com/consol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hyperlink" Target="http://algoacademy.telerik.com/" TargetMode="Externa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30.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forums.academy.telerik.com/" TargetMode="External"/><Relationship Id="rId10" Type="http://schemas.openxmlformats.org/officeDocument/2006/relationships/image" Target="../media/image32.png"/><Relationship Id="rId4" Type="http://schemas.openxmlformats.org/officeDocument/2006/relationships/hyperlink" Target="http://www.facebook.com/telerikacademy" TargetMode="External"/><Relationship Id="rId9"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developers.google.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00200"/>
            <a:ext cx="8610600" cy="1524000"/>
          </a:xfrm>
        </p:spPr>
        <p:txBody>
          <a:bodyPr/>
          <a:lstStyle/>
          <a:p>
            <a:pPr>
              <a:lnSpc>
                <a:spcPts val="6000"/>
              </a:lnSpc>
            </a:pPr>
            <a:r>
              <a:rPr lang="en-US" dirty="0" smtClean="0"/>
              <a:t>Third Party APIs</a:t>
            </a:r>
            <a:endParaRPr lang="en-US" dirty="0"/>
          </a:p>
        </p:txBody>
      </p:sp>
      <p:sp>
        <p:nvSpPr>
          <p:cNvPr id="3" name="Subtitle 2"/>
          <p:cNvSpPr>
            <a:spLocks noGrp="1"/>
          </p:cNvSpPr>
          <p:nvPr>
            <p:ph type="subTitle" idx="1"/>
          </p:nvPr>
        </p:nvSpPr>
        <p:spPr>
          <a:xfrm>
            <a:off x="1066800" y="3352800"/>
            <a:ext cx="7905750" cy="569120"/>
          </a:xfrm>
        </p:spPr>
        <p:txBody>
          <a:bodyPr/>
          <a:lstStyle/>
          <a:p>
            <a:r>
              <a:rPr lang="en-US" smtClean="0"/>
              <a:t>Google APIs </a:t>
            </a:r>
            <a:r>
              <a:rPr lang="en-US" dirty="0" smtClean="0"/>
              <a:t>and Facebook API</a:t>
            </a:r>
            <a:endParaRPr lang="en-US" dirty="0"/>
          </a:p>
        </p:txBody>
      </p:sp>
      <p:sp>
        <p:nvSpPr>
          <p:cNvPr id="4" name="Text Placeholder 3"/>
          <p:cNvSpPr>
            <a:spLocks noGrp="1"/>
          </p:cNvSpPr>
          <p:nvPr>
            <p:ph type="body" sz="quarter" idx="10"/>
          </p:nvPr>
        </p:nvSpPr>
        <p:spPr>
          <a:xfrm>
            <a:off x="457200" y="4456093"/>
            <a:ext cx="3352800" cy="954107"/>
          </a:xfrm>
        </p:spPr>
        <p:txBody>
          <a:bodyPr/>
          <a:lstStyle/>
          <a:p>
            <a:r>
              <a:rPr lang="en-US" dirty="0" err="1" smtClean="0"/>
              <a:t>Ivaylo</a:t>
            </a:r>
            <a:r>
              <a:rPr lang="en-US" dirty="0" smtClean="0"/>
              <a:t> </a:t>
            </a:r>
            <a:r>
              <a:rPr lang="en-US" dirty="0" err="1" smtClean="0"/>
              <a:t>Kenov</a:t>
            </a:r>
            <a:endParaRPr lang="en-US" dirty="0" smtClean="0"/>
          </a:p>
          <a:p>
            <a:r>
              <a:rPr lang="en-US" dirty="0" err="1" smtClean="0"/>
              <a:t>Penka</a:t>
            </a:r>
            <a:r>
              <a:rPr lang="en-US" dirty="0" smtClean="0"/>
              <a:t> </a:t>
            </a:r>
            <a:r>
              <a:rPr lang="en-US" dirty="0" err="1" smtClean="0"/>
              <a:t>Borukova</a:t>
            </a:r>
            <a:endParaRPr lang="en-US" dirty="0"/>
          </a:p>
        </p:txBody>
      </p:sp>
      <p:sp>
        <p:nvSpPr>
          <p:cNvPr id="5" name="Text Placeholder 4"/>
          <p:cNvSpPr>
            <a:spLocks noGrp="1"/>
          </p:cNvSpPr>
          <p:nvPr>
            <p:ph type="body" sz="quarter" idx="11"/>
          </p:nvPr>
        </p:nvSpPr>
        <p:spPr>
          <a:xfrm>
            <a:off x="457200" y="5757446"/>
            <a:ext cx="2090957" cy="646331"/>
          </a:xfrm>
        </p:spPr>
        <p:txBody>
          <a:bodyPr/>
          <a:lstStyle/>
          <a:p>
            <a:r>
              <a:rPr lang="en-US" dirty="0"/>
              <a:t>Telerik Corporation</a:t>
            </a:r>
          </a:p>
          <a:p>
            <a:endParaRPr lang="en-US" dirty="0"/>
          </a:p>
        </p:txBody>
      </p:sp>
      <p:sp>
        <p:nvSpPr>
          <p:cNvPr id="6" name="Text Placeholder 5"/>
          <p:cNvSpPr>
            <a:spLocks noGrp="1"/>
          </p:cNvSpPr>
          <p:nvPr>
            <p:ph type="body" sz="quarter" idx="12"/>
          </p:nvPr>
        </p:nvSpPr>
        <p:spPr>
          <a:xfrm>
            <a:off x="457200" y="6062246"/>
            <a:ext cx="2667000" cy="584775"/>
          </a:xfrm>
        </p:spPr>
        <p:txBody>
          <a:bodyPr/>
          <a:lstStyle/>
          <a:p>
            <a:r>
              <a:rPr lang="en-US" dirty="0" smtClean="0">
                <a:hlinkClick r:id="rId2"/>
              </a:rPr>
              <a:t>http:/telerikacademy.com</a:t>
            </a:r>
            <a:endParaRPr lang="en-US" dirty="0"/>
          </a:p>
        </p:txBody>
      </p:sp>
      <p:sp>
        <p:nvSpPr>
          <p:cNvPr id="13" name="Text Placeholder 3"/>
          <p:cNvSpPr txBox="1">
            <a:spLocks/>
          </p:cNvSpPr>
          <p:nvPr/>
        </p:nvSpPr>
        <p:spPr>
          <a:xfrm>
            <a:off x="457200" y="5391090"/>
            <a:ext cx="3352800" cy="400110"/>
          </a:xfrm>
          <a:prstGeom prst="rect">
            <a:avLst/>
          </a:prstGeom>
          <a:noFill/>
        </p:spPr>
        <p:txBody>
          <a:bodyPr wrap="square" rtlCol="0">
            <a:spAutoFit/>
          </a:bodyPr>
          <a:lstStyle>
            <a:lvl1pPr marL="319088" indent="-319088" algn="l" rtl="0" eaLnBrk="1" fontAlgn="base" hangingPunct="1">
              <a:spcBef>
                <a:spcPct val="0"/>
              </a:spcBef>
              <a:spcAft>
                <a:spcPct val="0"/>
              </a:spcAft>
              <a:buClr>
                <a:schemeClr val="accent5">
                  <a:lumMod val="40000"/>
                  <a:lumOff val="60000"/>
                </a:schemeClr>
              </a:buClr>
              <a:buSzPct val="70000"/>
              <a:buFont typeface="Wingdings 2" pitchFamily="18" charset="2"/>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000" dirty="0" smtClean="0"/>
              <a:t>Telerik Academy Students</a:t>
            </a:r>
            <a:endParaRPr lang="en-US" sz="2000" dirty="0"/>
          </a:p>
        </p:txBody>
      </p:sp>
      <p:pic>
        <p:nvPicPr>
          <p:cNvPr id="1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394855"/>
            <a:ext cx="1371600" cy="1496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76052" y="4495800"/>
            <a:ext cx="3386948" cy="1981200"/>
          </a:xfrm>
          <a:prstGeom prst="rect">
            <a:avLst/>
          </a:prstGeom>
        </p:spPr>
      </p:pic>
      <p:pic>
        <p:nvPicPr>
          <p:cNvPr id="1026" name="Picture 2" descr="C:\Telerik\Training\8. JavaScript API\Images\api.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920958">
            <a:off x="685800" y="1295400"/>
            <a:ext cx="2438400" cy="135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6243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Simple map (1)</a:t>
            </a:r>
            <a:endParaRPr lang="bg-BG" dirty="0"/>
          </a:p>
        </p:txBody>
      </p:sp>
      <p:sp>
        <p:nvSpPr>
          <p:cNvPr id="5" name="Content Placeholder 4"/>
          <p:cNvSpPr>
            <a:spLocks noGrp="1"/>
          </p:cNvSpPr>
          <p:nvPr>
            <p:ph idx="1"/>
          </p:nvPr>
        </p:nvSpPr>
        <p:spPr>
          <a:xfrm>
            <a:off x="228600" y="838200"/>
            <a:ext cx="8305800" cy="5410200"/>
          </a:xfrm>
        </p:spPr>
        <p:txBody>
          <a:bodyPr/>
          <a:lstStyle/>
          <a:p>
            <a:r>
              <a:rPr lang="en-US" dirty="0" smtClean="0">
                <a:solidFill>
                  <a:srgbClr val="FFFFFF"/>
                </a:solidFill>
              </a:rPr>
              <a:t>Coordinates are objects with two arguments: Latitude and Longitude</a:t>
            </a:r>
          </a:p>
          <a:p>
            <a:r>
              <a:rPr lang="en-US" dirty="0" smtClean="0">
                <a:solidFill>
                  <a:srgbClr val="FFFFFF"/>
                </a:solidFill>
              </a:rPr>
              <a:t>Options for the map:</a:t>
            </a:r>
          </a:p>
          <a:p>
            <a:pPr lvl="1"/>
            <a:r>
              <a:rPr lang="en-US" dirty="0" smtClean="0">
                <a:solidFill>
                  <a:srgbClr val="FFFFFF"/>
                </a:solidFill>
              </a:rPr>
              <a:t>Type – ROADMAP and SATELLITE</a:t>
            </a:r>
          </a:p>
          <a:p>
            <a:pPr lvl="1"/>
            <a:r>
              <a:rPr lang="en-US" dirty="0" smtClean="0">
                <a:solidFill>
                  <a:srgbClr val="FFFFFF"/>
                </a:solidFill>
              </a:rPr>
              <a:t>Center – where to initialize the map</a:t>
            </a:r>
          </a:p>
          <a:p>
            <a:pPr lvl="1"/>
            <a:r>
              <a:rPr lang="en-US" dirty="0" smtClean="0">
                <a:solidFill>
                  <a:srgbClr val="FFFFFF"/>
                </a:solidFill>
              </a:rPr>
              <a:t>Zoom</a:t>
            </a:r>
          </a:p>
          <a:p>
            <a:r>
              <a:rPr lang="en-US" dirty="0" smtClean="0">
                <a:solidFill>
                  <a:srgbClr val="FFFFFF"/>
                </a:solidFill>
              </a:rPr>
              <a:t>Methods</a:t>
            </a:r>
          </a:p>
          <a:p>
            <a:pPr lvl="1"/>
            <a:r>
              <a:rPr lang="en-US" dirty="0" err="1" smtClean="0">
                <a:solidFill>
                  <a:srgbClr val="FFFFFF"/>
                </a:solidFill>
              </a:rPr>
              <a:t>panTo</a:t>
            </a:r>
            <a:r>
              <a:rPr lang="en-US" dirty="0" smtClean="0">
                <a:solidFill>
                  <a:srgbClr val="FFFFFF"/>
                </a:solidFill>
              </a:rPr>
              <a:t>(coordinates) – moves the map</a:t>
            </a:r>
          </a:p>
          <a:p>
            <a:pPr lvl="1"/>
            <a:r>
              <a:rPr lang="en-US" dirty="0" err="1" smtClean="0">
                <a:solidFill>
                  <a:srgbClr val="FFFFFF"/>
                </a:solidFill>
              </a:rPr>
              <a:t>setZoom</a:t>
            </a:r>
            <a:r>
              <a:rPr lang="en-US" dirty="0" smtClean="0">
                <a:solidFill>
                  <a:srgbClr val="FFFFFF"/>
                </a:solidFill>
              </a:rPr>
              <a:t>(number) , </a:t>
            </a:r>
            <a:r>
              <a:rPr lang="en-US" dirty="0" err="1" smtClean="0">
                <a:solidFill>
                  <a:srgbClr val="FFFFFF"/>
                </a:solidFill>
              </a:rPr>
              <a:t>setCenter</a:t>
            </a:r>
            <a:r>
              <a:rPr lang="en-US" dirty="0" smtClean="0">
                <a:solidFill>
                  <a:srgbClr val="FFFFFF"/>
                </a:solidFill>
              </a:rPr>
              <a:t>(coordinates)</a:t>
            </a:r>
          </a:p>
          <a:p>
            <a:endParaRPr lang="en-US" dirty="0" smtClean="0">
              <a:solidFill>
                <a:schemeClr val="accent5">
                  <a:lumMod val="20000"/>
                  <a:lumOff val="80000"/>
                </a:schemeClr>
              </a:solidFill>
            </a:endParaRPr>
          </a:p>
          <a:p>
            <a:endParaRPr lang="en-US" dirty="0" smtClean="0">
              <a:solidFill>
                <a:srgbClr val="FAF8C8"/>
              </a:solidFill>
            </a:endParaRPr>
          </a:p>
          <a:p>
            <a:endParaRPr lang="en-US" dirty="0" smtClean="0">
              <a:solidFill>
                <a:schemeClr val="accent5">
                  <a:lumMod val="20000"/>
                  <a:lumOff val="80000"/>
                </a:schemeClr>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3800" y="990600"/>
            <a:ext cx="1314782" cy="1314782"/>
          </a:xfrm>
          <a:prstGeom prst="rect">
            <a:avLst/>
          </a:prstGeom>
        </p:spPr>
      </p:pic>
    </p:spTree>
    <p:extLst>
      <p:ext uri="{BB962C8B-B14F-4D97-AF65-F5344CB8AC3E}">
        <p14:creationId xmlns:p14="http://schemas.microsoft.com/office/powerpoint/2010/main" val="1643896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33400" y="2743200"/>
            <a:ext cx="7924800" cy="685800"/>
          </a:xfrm>
        </p:spPr>
        <p:txBody>
          <a:bodyPr/>
          <a:lstStyle/>
          <a:p>
            <a:r>
              <a:rPr lang="en-US" dirty="0" smtClean="0"/>
              <a:t>Simple Map</a:t>
            </a:r>
            <a:endParaRPr lang="en-US" dirty="0"/>
          </a:p>
        </p:txBody>
      </p:sp>
      <p:sp>
        <p:nvSpPr>
          <p:cNvPr id="6" name="Subtitle 2"/>
          <p:cNvSpPr>
            <a:spLocks noGrp="1"/>
          </p:cNvSpPr>
          <p:nvPr>
            <p:ph type="subTitle" idx="1"/>
          </p:nvPr>
        </p:nvSpPr>
        <p:spPr>
          <a:xfrm>
            <a:off x="533400" y="3505200"/>
            <a:ext cx="8058150" cy="569120"/>
          </a:xfrm>
        </p:spPr>
        <p:txBody>
          <a:bodyPr/>
          <a:lstStyle/>
          <a:p>
            <a:r>
              <a:rPr lang="en-US" dirty="0" smtClean="0"/>
              <a:t>Live demo</a:t>
            </a:r>
            <a:endParaRPr lang="en-US" dirty="0"/>
          </a:p>
        </p:txBody>
      </p:sp>
    </p:spTree>
    <p:extLst>
      <p:ext uri="{BB962C8B-B14F-4D97-AF65-F5344CB8AC3E}">
        <p14:creationId xmlns:p14="http://schemas.microsoft.com/office/powerpoint/2010/main" val="20108581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Advanced options</a:t>
            </a:r>
            <a:endParaRPr lang="bg-BG" dirty="0"/>
          </a:p>
        </p:txBody>
      </p:sp>
      <p:sp>
        <p:nvSpPr>
          <p:cNvPr id="5" name="Content Placeholder 4"/>
          <p:cNvSpPr>
            <a:spLocks noGrp="1"/>
          </p:cNvSpPr>
          <p:nvPr>
            <p:ph idx="1"/>
          </p:nvPr>
        </p:nvSpPr>
        <p:spPr>
          <a:xfrm>
            <a:off x="228600" y="1143000"/>
            <a:ext cx="8305800" cy="5410200"/>
          </a:xfrm>
        </p:spPr>
        <p:txBody>
          <a:bodyPr/>
          <a:lstStyle/>
          <a:p>
            <a:r>
              <a:rPr lang="en-US" dirty="0" err="1" smtClean="0">
                <a:solidFill>
                  <a:srgbClr val="FFFFFF"/>
                </a:solidFill>
              </a:rPr>
              <a:t>Geolocation</a:t>
            </a:r>
            <a:endParaRPr lang="en-US" dirty="0" smtClean="0">
              <a:solidFill>
                <a:srgbClr val="FFFFFF"/>
              </a:solidFill>
            </a:endParaRPr>
          </a:p>
          <a:p>
            <a:pPr lvl="1"/>
            <a:r>
              <a:rPr lang="en-US" dirty="0" smtClean="0">
                <a:solidFill>
                  <a:srgbClr val="FFFFFF"/>
                </a:solidFill>
              </a:rPr>
              <a:t>Get it with HTML5 functionality and pass the coordinates to the map</a:t>
            </a:r>
          </a:p>
          <a:p>
            <a:r>
              <a:rPr lang="en-US" dirty="0" smtClean="0">
                <a:solidFill>
                  <a:srgbClr val="FFFFFF"/>
                </a:solidFill>
              </a:rPr>
              <a:t>Information window</a:t>
            </a:r>
          </a:p>
          <a:p>
            <a:pPr lvl="1"/>
            <a:r>
              <a:rPr lang="en-US" dirty="0" smtClean="0">
                <a:solidFill>
                  <a:srgbClr val="FFFFFF"/>
                </a:solidFill>
              </a:rPr>
              <a:t>Shows custom content on a particular position and map</a:t>
            </a:r>
          </a:p>
          <a:p>
            <a:r>
              <a:rPr lang="en-US" dirty="0" smtClean="0">
                <a:solidFill>
                  <a:srgbClr val="FFFFFF"/>
                </a:solidFill>
              </a:rPr>
              <a:t>Language option</a:t>
            </a:r>
          </a:p>
          <a:p>
            <a:pPr lvl="1"/>
            <a:r>
              <a:rPr lang="en-US" dirty="0" smtClean="0">
                <a:solidFill>
                  <a:srgbClr val="FFFFFF"/>
                </a:solidFill>
              </a:rPr>
              <a:t>Displays the map in preset language</a:t>
            </a:r>
            <a:endParaRPr lang="en-US" dirty="0" smtClean="0">
              <a:solidFill>
                <a:schemeClr val="accent6">
                  <a:lumMod val="20000"/>
                  <a:lumOff val="80000"/>
                </a:schemeClr>
              </a:solidFill>
            </a:endParaRPr>
          </a:p>
          <a:p>
            <a:endParaRPr lang="en-US" dirty="0" smtClean="0">
              <a:solidFill>
                <a:schemeClr val="accent5">
                  <a:lumMod val="20000"/>
                  <a:lumOff val="80000"/>
                </a:schemeClr>
              </a:solidFill>
            </a:endParaRPr>
          </a:p>
          <a:p>
            <a:endParaRPr lang="en-US" dirty="0" smtClean="0">
              <a:solidFill>
                <a:srgbClr val="FAF8C8"/>
              </a:solidFill>
            </a:endParaRPr>
          </a:p>
          <a:p>
            <a:endParaRPr lang="en-US" dirty="0" smtClean="0">
              <a:solidFill>
                <a:schemeClr val="accent5">
                  <a:lumMod val="20000"/>
                  <a:lumOff val="80000"/>
                </a:schemeClr>
              </a:solidFill>
            </a:endParaRPr>
          </a:p>
        </p:txBody>
      </p:sp>
      <p:pic>
        <p:nvPicPr>
          <p:cNvPr id="3074" name="Picture 2" descr="C:\Telerik\Training\8. JavaScript API\Images\geolocation-notification-icon-08.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96200" y="5410200"/>
            <a:ext cx="1074433" cy="1248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2295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33400" y="2743200"/>
            <a:ext cx="7924800" cy="685800"/>
          </a:xfrm>
        </p:spPr>
        <p:txBody>
          <a:bodyPr/>
          <a:lstStyle/>
          <a:p>
            <a:r>
              <a:rPr lang="en-US" dirty="0" smtClean="0"/>
              <a:t>Advanced options</a:t>
            </a:r>
            <a:endParaRPr lang="en-US" dirty="0"/>
          </a:p>
        </p:txBody>
      </p:sp>
      <p:sp>
        <p:nvSpPr>
          <p:cNvPr id="6" name="Subtitle 2"/>
          <p:cNvSpPr>
            <a:spLocks noGrp="1"/>
          </p:cNvSpPr>
          <p:nvPr>
            <p:ph type="subTitle" idx="1"/>
          </p:nvPr>
        </p:nvSpPr>
        <p:spPr>
          <a:xfrm>
            <a:off x="533400" y="3505200"/>
            <a:ext cx="8058150" cy="569120"/>
          </a:xfrm>
        </p:spPr>
        <p:txBody>
          <a:bodyPr/>
          <a:lstStyle/>
          <a:p>
            <a:r>
              <a:rPr lang="en-US" dirty="0" smtClean="0"/>
              <a:t>Live demo</a:t>
            </a:r>
            <a:endParaRPr lang="en-US" dirty="0"/>
          </a:p>
        </p:txBody>
      </p:sp>
    </p:spTree>
    <p:extLst>
      <p:ext uri="{BB962C8B-B14F-4D97-AF65-F5344CB8AC3E}">
        <p14:creationId xmlns:p14="http://schemas.microsoft.com/office/powerpoint/2010/main" val="1096248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Markers and Events</a:t>
            </a:r>
            <a:endParaRPr lang="bg-BG" dirty="0"/>
          </a:p>
        </p:txBody>
      </p:sp>
      <p:sp>
        <p:nvSpPr>
          <p:cNvPr id="5" name="Content Placeholder 4"/>
          <p:cNvSpPr>
            <a:spLocks noGrp="1"/>
          </p:cNvSpPr>
          <p:nvPr>
            <p:ph idx="1"/>
          </p:nvPr>
        </p:nvSpPr>
        <p:spPr>
          <a:xfrm>
            <a:off x="228600" y="1143000"/>
            <a:ext cx="8305800" cy="5410200"/>
          </a:xfrm>
        </p:spPr>
        <p:txBody>
          <a:bodyPr/>
          <a:lstStyle/>
          <a:p>
            <a:r>
              <a:rPr lang="en-US" dirty="0" smtClean="0">
                <a:solidFill>
                  <a:srgbClr val="FFFFFF"/>
                </a:solidFill>
              </a:rPr>
              <a:t>Marker</a:t>
            </a:r>
          </a:p>
          <a:p>
            <a:pPr lvl="1"/>
            <a:r>
              <a:rPr lang="en-US" dirty="0" smtClean="0">
                <a:solidFill>
                  <a:srgbClr val="FFFFFF"/>
                </a:solidFill>
              </a:rPr>
              <a:t>Mark a special position on your map</a:t>
            </a:r>
          </a:p>
          <a:p>
            <a:pPr lvl="1"/>
            <a:r>
              <a:rPr lang="en-US" dirty="0" smtClean="0">
                <a:solidFill>
                  <a:srgbClr val="FFFFFF"/>
                </a:solidFill>
              </a:rPr>
              <a:t>Has properties for map, position and title</a:t>
            </a:r>
          </a:p>
          <a:p>
            <a:r>
              <a:rPr lang="en-US" dirty="0" smtClean="0">
                <a:solidFill>
                  <a:srgbClr val="FFFFFF"/>
                </a:solidFill>
              </a:rPr>
              <a:t>Events</a:t>
            </a:r>
          </a:p>
          <a:p>
            <a:pPr lvl="1"/>
            <a:r>
              <a:rPr lang="en-US" dirty="0" smtClean="0">
                <a:solidFill>
                  <a:srgbClr val="FFFFFF"/>
                </a:solidFill>
              </a:rPr>
              <a:t>On the map </a:t>
            </a:r>
            <a:r>
              <a:rPr lang="en-US" dirty="0">
                <a:solidFill>
                  <a:srgbClr val="FFFFFF"/>
                </a:solidFill>
              </a:rPr>
              <a:t>- </a:t>
            </a:r>
            <a:r>
              <a:rPr lang="en-US" dirty="0" err="1" smtClean="0">
                <a:solidFill>
                  <a:srgbClr val="FFFFFF"/>
                </a:solidFill>
              </a:rPr>
              <a:t>center_changed</a:t>
            </a:r>
            <a:r>
              <a:rPr lang="en-US" dirty="0" smtClean="0">
                <a:solidFill>
                  <a:srgbClr val="FFFFFF"/>
                </a:solidFill>
              </a:rPr>
              <a:t>, </a:t>
            </a:r>
            <a:r>
              <a:rPr lang="en-US" dirty="0" err="1" smtClean="0">
                <a:solidFill>
                  <a:srgbClr val="FFFFFF"/>
                </a:solidFill>
              </a:rPr>
              <a:t>zoom_changed</a:t>
            </a:r>
            <a:r>
              <a:rPr lang="en-US" dirty="0" smtClean="0">
                <a:solidFill>
                  <a:srgbClr val="FFFFFF"/>
                </a:solidFill>
              </a:rPr>
              <a:t>, etc.</a:t>
            </a:r>
          </a:p>
          <a:p>
            <a:pPr lvl="1"/>
            <a:r>
              <a:rPr lang="en-US" dirty="0" smtClean="0">
                <a:solidFill>
                  <a:srgbClr val="FFFFFF"/>
                </a:solidFill>
              </a:rPr>
              <a:t>On the marker</a:t>
            </a:r>
          </a:p>
          <a:p>
            <a:pPr lvl="1"/>
            <a:r>
              <a:rPr lang="en-US" dirty="0" smtClean="0">
                <a:solidFill>
                  <a:srgbClr val="FFFFFF"/>
                </a:solidFill>
              </a:rPr>
              <a:t>On other DOM elements</a:t>
            </a:r>
          </a:p>
          <a:p>
            <a:endParaRPr lang="en-US" dirty="0" smtClean="0">
              <a:solidFill>
                <a:srgbClr val="FAF8C8"/>
              </a:solidFill>
            </a:endParaRPr>
          </a:p>
          <a:p>
            <a:endParaRPr lang="en-US" dirty="0" smtClean="0">
              <a:solidFill>
                <a:schemeClr val="accent5">
                  <a:lumMod val="20000"/>
                  <a:lumOff val="80000"/>
                </a:schemeClr>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4343400"/>
            <a:ext cx="2152951" cy="2000529"/>
          </a:xfrm>
          <a:prstGeom prst="rect">
            <a:avLst/>
          </a:prstGeom>
        </p:spPr>
      </p:pic>
    </p:spTree>
    <p:extLst>
      <p:ext uri="{BB962C8B-B14F-4D97-AF65-F5344CB8AC3E}">
        <p14:creationId xmlns:p14="http://schemas.microsoft.com/office/powerpoint/2010/main" val="40398074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33400" y="2743200"/>
            <a:ext cx="7924800" cy="685800"/>
          </a:xfrm>
        </p:spPr>
        <p:txBody>
          <a:bodyPr/>
          <a:lstStyle/>
          <a:p>
            <a:r>
              <a:rPr lang="en-US" dirty="0" smtClean="0"/>
              <a:t>Markers and Events</a:t>
            </a:r>
            <a:endParaRPr lang="en-US" dirty="0"/>
          </a:p>
        </p:txBody>
      </p:sp>
      <p:sp>
        <p:nvSpPr>
          <p:cNvPr id="6" name="Subtitle 2"/>
          <p:cNvSpPr>
            <a:spLocks noGrp="1"/>
          </p:cNvSpPr>
          <p:nvPr>
            <p:ph type="subTitle" idx="1"/>
          </p:nvPr>
        </p:nvSpPr>
        <p:spPr>
          <a:xfrm>
            <a:off x="533400" y="3505200"/>
            <a:ext cx="8058150" cy="569120"/>
          </a:xfrm>
        </p:spPr>
        <p:txBody>
          <a:bodyPr/>
          <a:lstStyle/>
          <a:p>
            <a:r>
              <a:rPr lang="en-US" dirty="0" smtClean="0"/>
              <a:t>Live demo</a:t>
            </a:r>
            <a:endParaRPr lang="en-US" dirty="0"/>
          </a:p>
        </p:txBody>
      </p:sp>
    </p:spTree>
    <p:extLst>
      <p:ext uri="{BB962C8B-B14F-4D97-AF65-F5344CB8AC3E}">
        <p14:creationId xmlns:p14="http://schemas.microsoft.com/office/powerpoint/2010/main" val="18822234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Other map options</a:t>
            </a:r>
            <a:endParaRPr lang="bg-BG" dirty="0"/>
          </a:p>
        </p:txBody>
      </p:sp>
      <p:sp>
        <p:nvSpPr>
          <p:cNvPr id="5" name="Content Placeholder 4"/>
          <p:cNvSpPr>
            <a:spLocks noGrp="1"/>
          </p:cNvSpPr>
          <p:nvPr>
            <p:ph idx="1"/>
          </p:nvPr>
        </p:nvSpPr>
        <p:spPr>
          <a:xfrm>
            <a:off x="228600" y="1143000"/>
            <a:ext cx="8305800" cy="5410200"/>
          </a:xfrm>
        </p:spPr>
        <p:txBody>
          <a:bodyPr/>
          <a:lstStyle/>
          <a:p>
            <a:r>
              <a:rPr lang="en-US" dirty="0" smtClean="0">
                <a:solidFill>
                  <a:srgbClr val="FFFFFF"/>
                </a:solidFill>
              </a:rPr>
              <a:t>Styles</a:t>
            </a:r>
          </a:p>
          <a:p>
            <a:r>
              <a:rPr lang="en-US" dirty="0" smtClean="0">
                <a:solidFill>
                  <a:srgbClr val="FFFFFF"/>
                </a:solidFill>
              </a:rPr>
              <a:t>Layers</a:t>
            </a:r>
          </a:p>
          <a:p>
            <a:r>
              <a:rPr lang="en-US" dirty="0" smtClean="0">
                <a:solidFill>
                  <a:srgbClr val="FAF8C8"/>
                </a:solidFill>
              </a:rPr>
              <a:t>Controls</a:t>
            </a:r>
          </a:p>
          <a:p>
            <a:r>
              <a:rPr lang="en-US" dirty="0" smtClean="0">
                <a:solidFill>
                  <a:srgbClr val="FAF8C8"/>
                </a:solidFill>
              </a:rPr>
              <a:t>Map types</a:t>
            </a:r>
          </a:p>
          <a:p>
            <a:r>
              <a:rPr lang="en-US" dirty="0" smtClean="0">
                <a:solidFill>
                  <a:srgbClr val="FAF8C8"/>
                </a:solidFill>
              </a:rPr>
              <a:t>Services</a:t>
            </a:r>
          </a:p>
          <a:p>
            <a:r>
              <a:rPr lang="en-US" dirty="0" smtClean="0">
                <a:solidFill>
                  <a:srgbClr val="FAF8C8"/>
                </a:solidFill>
              </a:rPr>
              <a:t>Find more at:</a:t>
            </a:r>
          </a:p>
          <a:p>
            <a:pPr lvl="1"/>
            <a:r>
              <a:rPr lang="en-US" dirty="0">
                <a:hlinkClick r:id="rId2"/>
              </a:rPr>
              <a:t>https://developers.google.com/maps/documentation/javascript/</a:t>
            </a:r>
            <a:endParaRPr lang="en-US" dirty="0" smtClean="0">
              <a:solidFill>
                <a:srgbClr val="FAF8C8"/>
              </a:solidFill>
            </a:endParaRPr>
          </a:p>
          <a:p>
            <a:endParaRPr lang="en-US" dirty="0" smtClean="0">
              <a:solidFill>
                <a:schemeClr val="accent5">
                  <a:lumMod val="20000"/>
                  <a:lumOff val="80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1600200"/>
            <a:ext cx="4381500" cy="2695575"/>
          </a:xfrm>
          <a:prstGeom prst="roundRect">
            <a:avLst/>
          </a:prstGeom>
        </p:spPr>
      </p:pic>
    </p:spTree>
    <p:extLst>
      <p:ext uri="{BB962C8B-B14F-4D97-AF65-F5344CB8AC3E}">
        <p14:creationId xmlns:p14="http://schemas.microsoft.com/office/powerpoint/2010/main" val="8468900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3708" y="1905000"/>
            <a:ext cx="7924800" cy="685800"/>
          </a:xfrm>
        </p:spPr>
        <p:txBody>
          <a:bodyPr/>
          <a:lstStyle/>
          <a:p>
            <a:r>
              <a:rPr lang="en-US" dirty="0" smtClean="0"/>
              <a:t>YouTube API</a:t>
            </a:r>
            <a:endParaRPr lang="en-US" dirty="0"/>
          </a:p>
        </p:txBody>
      </p:sp>
      <p:sp>
        <p:nvSpPr>
          <p:cNvPr id="6" name="Subtitle 2"/>
          <p:cNvSpPr>
            <a:spLocks noGrp="1"/>
          </p:cNvSpPr>
          <p:nvPr>
            <p:ph type="subTitle" idx="1"/>
          </p:nvPr>
        </p:nvSpPr>
        <p:spPr>
          <a:xfrm>
            <a:off x="617033" y="2514600"/>
            <a:ext cx="8058150" cy="569120"/>
          </a:xfrm>
        </p:spPr>
        <p:txBody>
          <a:bodyPr/>
          <a:lstStyle/>
          <a:p>
            <a:r>
              <a:rPr lang="en-US" dirty="0" smtClean="0"/>
              <a:t>Streaming videos from beyond</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3581399"/>
            <a:ext cx="3101788" cy="1944583"/>
          </a:xfrm>
          <a:prstGeom prst="roundRect">
            <a:avLst/>
          </a:prstGeom>
        </p:spPr>
      </p:pic>
    </p:spTree>
    <p:extLst>
      <p:ext uri="{BB962C8B-B14F-4D97-AF65-F5344CB8AC3E}">
        <p14:creationId xmlns:p14="http://schemas.microsoft.com/office/powerpoint/2010/main" val="40952849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YouTube API</a:t>
            </a:r>
            <a:endParaRPr lang="bg-BG" dirty="0"/>
          </a:p>
        </p:txBody>
      </p:sp>
      <p:sp>
        <p:nvSpPr>
          <p:cNvPr id="5" name="Content Placeholder 4"/>
          <p:cNvSpPr>
            <a:spLocks noGrp="1"/>
          </p:cNvSpPr>
          <p:nvPr>
            <p:ph idx="1"/>
          </p:nvPr>
        </p:nvSpPr>
        <p:spPr>
          <a:xfrm>
            <a:off x="228600" y="1143000"/>
            <a:ext cx="8305800" cy="5410200"/>
          </a:xfrm>
        </p:spPr>
        <p:txBody>
          <a:bodyPr/>
          <a:lstStyle/>
          <a:p>
            <a:r>
              <a:rPr lang="en-US" dirty="0" smtClean="0">
                <a:solidFill>
                  <a:srgbClr val="FFFFFF"/>
                </a:solidFill>
              </a:rPr>
              <a:t>Embed the player in your page</a:t>
            </a:r>
          </a:p>
          <a:p>
            <a:r>
              <a:rPr lang="en-US" dirty="0" smtClean="0">
                <a:solidFill>
                  <a:srgbClr val="FFFFFF"/>
                </a:solidFill>
              </a:rPr>
              <a:t>Functionality for various controls</a:t>
            </a:r>
          </a:p>
          <a:p>
            <a:pPr lvl="1"/>
            <a:r>
              <a:rPr lang="en-US" dirty="0" smtClean="0">
                <a:solidFill>
                  <a:srgbClr val="FFFFFF"/>
                </a:solidFill>
              </a:rPr>
              <a:t>.</a:t>
            </a:r>
            <a:r>
              <a:rPr lang="en-US" dirty="0" err="1" smtClean="0">
                <a:solidFill>
                  <a:srgbClr val="FFFFFF"/>
                </a:solidFill>
              </a:rPr>
              <a:t>playVideo</a:t>
            </a:r>
            <a:r>
              <a:rPr lang="en-US" dirty="0" smtClean="0">
                <a:solidFill>
                  <a:srgbClr val="FFFFFF"/>
                </a:solidFill>
              </a:rPr>
              <a:t>()</a:t>
            </a:r>
          </a:p>
          <a:p>
            <a:pPr lvl="1"/>
            <a:r>
              <a:rPr lang="en-US" dirty="0" smtClean="0">
                <a:solidFill>
                  <a:srgbClr val="FFFFFF"/>
                </a:solidFill>
              </a:rPr>
              <a:t>.</a:t>
            </a:r>
            <a:r>
              <a:rPr lang="en-US" dirty="0" err="1" smtClean="0">
                <a:solidFill>
                  <a:srgbClr val="FFFFFF"/>
                </a:solidFill>
              </a:rPr>
              <a:t>pauseVideo</a:t>
            </a:r>
            <a:r>
              <a:rPr lang="en-US" dirty="0" smtClean="0">
                <a:solidFill>
                  <a:srgbClr val="FFFFFF"/>
                </a:solidFill>
              </a:rPr>
              <a:t>()</a:t>
            </a:r>
          </a:p>
          <a:p>
            <a:pPr lvl="1"/>
            <a:r>
              <a:rPr lang="en-US" dirty="0" smtClean="0">
                <a:solidFill>
                  <a:srgbClr val="FFFFFF"/>
                </a:solidFill>
              </a:rPr>
              <a:t>.</a:t>
            </a:r>
            <a:r>
              <a:rPr lang="en-US" dirty="0" err="1" smtClean="0">
                <a:solidFill>
                  <a:srgbClr val="FFFFFF"/>
                </a:solidFill>
              </a:rPr>
              <a:t>loadVideoById</a:t>
            </a:r>
            <a:r>
              <a:rPr lang="en-US" dirty="0" smtClean="0">
                <a:solidFill>
                  <a:srgbClr val="FFFFFF"/>
                </a:solidFill>
              </a:rPr>
              <a:t>()</a:t>
            </a:r>
          </a:p>
          <a:p>
            <a:pPr lvl="1"/>
            <a:r>
              <a:rPr lang="en-US" dirty="0" smtClean="0">
                <a:solidFill>
                  <a:srgbClr val="FFFFFF"/>
                </a:solidFill>
              </a:rPr>
              <a:t>.</a:t>
            </a:r>
            <a:r>
              <a:rPr lang="en-US" dirty="0" err="1" smtClean="0">
                <a:solidFill>
                  <a:srgbClr val="FFFFFF"/>
                </a:solidFill>
              </a:rPr>
              <a:t>loadPlaylist</a:t>
            </a:r>
            <a:r>
              <a:rPr lang="en-US" dirty="0" smtClean="0">
                <a:solidFill>
                  <a:srgbClr val="FFFFFF"/>
                </a:solidFill>
              </a:rPr>
              <a:t>()</a:t>
            </a:r>
          </a:p>
          <a:p>
            <a:pPr lvl="1"/>
            <a:r>
              <a:rPr lang="en-US" dirty="0" smtClean="0">
                <a:solidFill>
                  <a:srgbClr val="FFFFFF"/>
                </a:solidFill>
              </a:rPr>
              <a:t>.</a:t>
            </a:r>
            <a:r>
              <a:rPr lang="en-US" dirty="0" err="1" smtClean="0">
                <a:solidFill>
                  <a:srgbClr val="FFFFFF"/>
                </a:solidFill>
              </a:rPr>
              <a:t>nextVideo</a:t>
            </a:r>
            <a:r>
              <a:rPr lang="en-US" dirty="0" smtClean="0">
                <a:solidFill>
                  <a:srgbClr val="FFFFFF"/>
                </a:solidFill>
              </a:rPr>
              <a:t>()</a:t>
            </a:r>
          </a:p>
          <a:p>
            <a:pPr lvl="1"/>
            <a:r>
              <a:rPr lang="en-US" dirty="0" smtClean="0">
                <a:solidFill>
                  <a:srgbClr val="FFFFFF"/>
                </a:solidFill>
              </a:rPr>
              <a:t>.</a:t>
            </a:r>
            <a:r>
              <a:rPr lang="en-US" dirty="0" err="1" smtClean="0">
                <a:solidFill>
                  <a:srgbClr val="FFFFFF"/>
                </a:solidFill>
              </a:rPr>
              <a:t>previousVideo</a:t>
            </a:r>
            <a:r>
              <a:rPr lang="en-US" dirty="0" smtClean="0">
                <a:solidFill>
                  <a:srgbClr val="FFFFFF"/>
                </a:solidFill>
              </a:rPr>
              <a:t>()</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9200" y="4038600"/>
            <a:ext cx="3711004" cy="2085975"/>
          </a:xfrm>
          <a:prstGeom prst="roundRect">
            <a:avLst/>
          </a:prstGeom>
        </p:spPr>
      </p:pic>
    </p:spTree>
    <p:extLst>
      <p:ext uri="{BB962C8B-B14F-4D97-AF65-F5344CB8AC3E}">
        <p14:creationId xmlns:p14="http://schemas.microsoft.com/office/powerpoint/2010/main" val="33171813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33400" y="2743200"/>
            <a:ext cx="7924800" cy="685800"/>
          </a:xfrm>
        </p:spPr>
        <p:txBody>
          <a:bodyPr/>
          <a:lstStyle/>
          <a:p>
            <a:r>
              <a:rPr lang="en-US" dirty="0" smtClean="0"/>
              <a:t>YouTube API</a:t>
            </a:r>
            <a:endParaRPr lang="en-US" dirty="0"/>
          </a:p>
        </p:txBody>
      </p:sp>
      <p:sp>
        <p:nvSpPr>
          <p:cNvPr id="6" name="Subtitle 2"/>
          <p:cNvSpPr>
            <a:spLocks noGrp="1"/>
          </p:cNvSpPr>
          <p:nvPr>
            <p:ph type="subTitle" idx="1"/>
          </p:nvPr>
        </p:nvSpPr>
        <p:spPr>
          <a:xfrm>
            <a:off x="533400" y="3505200"/>
            <a:ext cx="8058150" cy="569120"/>
          </a:xfrm>
        </p:spPr>
        <p:txBody>
          <a:bodyPr/>
          <a:lstStyle/>
          <a:p>
            <a:r>
              <a:rPr lang="en-US" dirty="0" smtClean="0"/>
              <a:t>Live demo</a:t>
            </a:r>
            <a:endParaRPr lang="en-US" dirty="0"/>
          </a:p>
        </p:txBody>
      </p:sp>
    </p:spTree>
    <p:extLst>
      <p:ext uri="{BB962C8B-B14F-4D97-AF65-F5344CB8AC3E}">
        <p14:creationId xmlns:p14="http://schemas.microsoft.com/office/powerpoint/2010/main" val="3770491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a:xfrm>
            <a:off x="228600" y="1219200"/>
            <a:ext cx="8686800" cy="5410200"/>
          </a:xfrm>
        </p:spPr>
        <p:txBody>
          <a:bodyPr/>
          <a:lstStyle/>
          <a:p>
            <a:pPr marL="442913" indent="-442913">
              <a:lnSpc>
                <a:spcPts val="4500"/>
              </a:lnSpc>
              <a:buFontTx/>
              <a:buAutoNum type="arabicPeriod"/>
            </a:pPr>
            <a:r>
              <a:rPr lang="en-US" dirty="0" smtClean="0"/>
              <a:t>What is API?</a:t>
            </a:r>
          </a:p>
          <a:p>
            <a:pPr marL="442913" indent="-442913">
              <a:lnSpc>
                <a:spcPts val="4500"/>
              </a:lnSpc>
              <a:buFontTx/>
              <a:buAutoNum type="arabicPeriod"/>
            </a:pPr>
            <a:r>
              <a:rPr lang="en-US" dirty="0" smtClean="0"/>
              <a:t>Google API</a:t>
            </a:r>
          </a:p>
          <a:p>
            <a:pPr marL="790576" lvl="1" indent="-442913">
              <a:lnSpc>
                <a:spcPts val="4500"/>
              </a:lnSpc>
              <a:buFontTx/>
              <a:buAutoNum type="arabicPeriod"/>
            </a:pPr>
            <a:r>
              <a:rPr lang="en-US" dirty="0" smtClean="0"/>
              <a:t>Google Maps API</a:t>
            </a:r>
            <a:endParaRPr lang="en-US" dirty="0"/>
          </a:p>
          <a:p>
            <a:pPr marL="790576" lvl="1" indent="-442913">
              <a:lnSpc>
                <a:spcPts val="4500"/>
              </a:lnSpc>
              <a:buFontTx/>
              <a:buAutoNum type="arabicPeriod"/>
            </a:pPr>
            <a:r>
              <a:rPr lang="en-US" dirty="0" smtClean="0"/>
              <a:t>YouTube API</a:t>
            </a:r>
          </a:p>
          <a:p>
            <a:pPr marL="790576" lvl="1" indent="-442913">
              <a:lnSpc>
                <a:spcPts val="4500"/>
              </a:lnSpc>
              <a:buFontTx/>
              <a:buAutoNum type="arabicPeriod"/>
            </a:pPr>
            <a:r>
              <a:rPr lang="en-US" dirty="0" smtClean="0"/>
              <a:t>Google+ API</a:t>
            </a:r>
          </a:p>
          <a:p>
            <a:pPr marL="790576" lvl="1" indent="-442913">
              <a:lnSpc>
                <a:spcPts val="4500"/>
              </a:lnSpc>
              <a:buFontTx/>
              <a:buAutoNum type="arabicPeriod"/>
            </a:pPr>
            <a:r>
              <a:rPr lang="en-US" dirty="0" smtClean="0"/>
              <a:t>Additional APIs</a:t>
            </a:r>
          </a:p>
          <a:p>
            <a:pPr marL="442913" indent="-442913">
              <a:lnSpc>
                <a:spcPts val="4500"/>
              </a:lnSpc>
              <a:buFontTx/>
              <a:buAutoNum type="arabicPeriod"/>
            </a:pPr>
            <a:r>
              <a:rPr lang="en-US" dirty="0" smtClean="0"/>
              <a:t>Facebook API</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77826" name="Picture 2" descr="http://headrush.typepad.com/photos/uncategorized/books.jpg"/>
          <p:cNvPicPr>
            <a:picLocks noChangeAspect="1" noChangeArrowheads="1"/>
          </p:cNvPicPr>
          <p:nvPr/>
        </p:nvPicPr>
        <p:blipFill>
          <a:blip r:embed="rId3" cstate="print"/>
          <a:srcRect/>
          <a:stretch>
            <a:fillRect/>
          </a:stretch>
        </p:blipFill>
        <p:spPr bwMode="auto">
          <a:xfrm>
            <a:off x="4783443" y="3810000"/>
            <a:ext cx="4019418" cy="2667000"/>
          </a:xfrm>
          <a:prstGeom prst="roundRect">
            <a:avLst>
              <a:gd name="adj" fmla="val 6048"/>
            </a:avLst>
          </a:prstGeom>
          <a:noFill/>
        </p:spPr>
      </p:pic>
    </p:spTree>
    <p:extLst>
      <p:ext uri="{BB962C8B-B14F-4D97-AF65-F5344CB8AC3E}">
        <p14:creationId xmlns:p14="http://schemas.microsoft.com/office/powerpoint/2010/main" val="417263520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3708" y="1905000"/>
            <a:ext cx="7924800" cy="685800"/>
          </a:xfrm>
        </p:spPr>
        <p:txBody>
          <a:bodyPr/>
          <a:lstStyle/>
          <a:p>
            <a:r>
              <a:rPr lang="en-US" dirty="0" smtClean="0"/>
              <a:t>Google+ API</a:t>
            </a:r>
            <a:endParaRPr lang="en-US" dirty="0"/>
          </a:p>
        </p:txBody>
      </p:sp>
      <p:sp>
        <p:nvSpPr>
          <p:cNvPr id="6" name="Subtitle 2"/>
          <p:cNvSpPr>
            <a:spLocks noGrp="1"/>
          </p:cNvSpPr>
          <p:nvPr>
            <p:ph type="subTitle" idx="1"/>
          </p:nvPr>
        </p:nvSpPr>
        <p:spPr>
          <a:xfrm>
            <a:off x="617033" y="2514600"/>
            <a:ext cx="8058150" cy="569120"/>
          </a:xfrm>
        </p:spPr>
        <p:txBody>
          <a:bodyPr/>
          <a:lstStyle/>
          <a:p>
            <a:r>
              <a:rPr lang="en-US" dirty="0" smtClean="0"/>
              <a:t>Share, +1, Login, Profiles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3352800"/>
            <a:ext cx="2762582" cy="2762582"/>
          </a:xfrm>
          <a:prstGeom prst="rect">
            <a:avLst/>
          </a:prstGeom>
        </p:spPr>
      </p:pic>
    </p:spTree>
    <p:extLst>
      <p:ext uri="{BB962C8B-B14F-4D97-AF65-F5344CB8AC3E}">
        <p14:creationId xmlns:p14="http://schemas.microsoft.com/office/powerpoint/2010/main" val="30320709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Google+ API (1)</a:t>
            </a:r>
            <a:endParaRPr lang="bg-BG" dirty="0"/>
          </a:p>
        </p:txBody>
      </p:sp>
      <p:sp>
        <p:nvSpPr>
          <p:cNvPr id="5" name="Content Placeholder 4"/>
          <p:cNvSpPr>
            <a:spLocks noGrp="1"/>
          </p:cNvSpPr>
          <p:nvPr>
            <p:ph idx="1"/>
          </p:nvPr>
        </p:nvSpPr>
        <p:spPr>
          <a:xfrm>
            <a:off x="228600" y="838200"/>
            <a:ext cx="8305800" cy="5715000"/>
          </a:xfrm>
        </p:spPr>
        <p:txBody>
          <a:bodyPr/>
          <a:lstStyle/>
          <a:p>
            <a:r>
              <a:rPr lang="en-US" dirty="0" smtClean="0">
                <a:solidFill>
                  <a:srgbClr val="FFFFFF"/>
                </a:solidFill>
              </a:rPr>
              <a:t>To use Google+ you need Client ID</a:t>
            </a:r>
          </a:p>
          <a:p>
            <a:pPr lvl="1"/>
            <a:r>
              <a:rPr lang="en-US" dirty="0">
                <a:solidFill>
                  <a:srgbClr val="FFFFFF"/>
                </a:solidFill>
              </a:rPr>
              <a:t>Go to </a:t>
            </a:r>
            <a:r>
              <a:rPr lang="en-US" dirty="0">
                <a:solidFill>
                  <a:srgbClr val="FFFFFF"/>
                </a:solidFill>
                <a:hlinkClick r:id="rId2"/>
              </a:rPr>
              <a:t>https://developers.google.com/console</a:t>
            </a:r>
            <a:endParaRPr lang="en-US" dirty="0" smtClean="0">
              <a:solidFill>
                <a:srgbClr val="FFFFFF"/>
              </a:solidFill>
            </a:endParaRPr>
          </a:p>
          <a:p>
            <a:pPr lvl="1"/>
            <a:r>
              <a:rPr lang="en-US" dirty="0" smtClean="0">
                <a:solidFill>
                  <a:srgbClr val="FFFFFF"/>
                </a:solidFill>
              </a:rPr>
              <a:t>Create new project</a:t>
            </a:r>
          </a:p>
          <a:p>
            <a:pPr lvl="1"/>
            <a:r>
              <a:rPr lang="en-US" dirty="0" smtClean="0">
                <a:solidFill>
                  <a:srgbClr val="FFFFFF"/>
                </a:solidFill>
              </a:rPr>
              <a:t>In </a:t>
            </a:r>
            <a:r>
              <a:rPr lang="en-US" dirty="0" smtClean="0">
                <a:solidFill>
                  <a:schemeClr val="accent5">
                    <a:lumMod val="20000"/>
                    <a:lumOff val="80000"/>
                  </a:schemeClr>
                </a:solidFill>
              </a:rPr>
              <a:t>Services </a:t>
            </a:r>
            <a:r>
              <a:rPr lang="en-US" dirty="0" smtClean="0">
                <a:solidFill>
                  <a:srgbClr val="FFFFFF"/>
                </a:solidFill>
              </a:rPr>
              <a:t>enable </a:t>
            </a:r>
            <a:r>
              <a:rPr lang="en-US" dirty="0" smtClean="0">
                <a:solidFill>
                  <a:schemeClr val="accent5">
                    <a:lumMod val="20000"/>
                    <a:lumOff val="80000"/>
                  </a:schemeClr>
                </a:solidFill>
              </a:rPr>
              <a:t>Google+ API</a:t>
            </a:r>
          </a:p>
          <a:p>
            <a:pPr lvl="1"/>
            <a:r>
              <a:rPr lang="en-US" dirty="0" smtClean="0">
                <a:solidFill>
                  <a:srgbClr val="FFFFFF"/>
                </a:solidFill>
              </a:rPr>
              <a:t>In API Access create </a:t>
            </a:r>
            <a:r>
              <a:rPr lang="en-US" dirty="0">
                <a:solidFill>
                  <a:srgbClr val="FFFFFF"/>
                </a:solidFill>
              </a:rPr>
              <a:t>an </a:t>
            </a:r>
            <a:r>
              <a:rPr lang="en-US" dirty="0" err="1">
                <a:solidFill>
                  <a:srgbClr val="FFFFFF"/>
                </a:solidFill>
              </a:rPr>
              <a:t>OAuth</a:t>
            </a:r>
            <a:r>
              <a:rPr lang="en-US" dirty="0">
                <a:solidFill>
                  <a:srgbClr val="FFFFFF"/>
                </a:solidFill>
              </a:rPr>
              <a:t> 2.0 Client </a:t>
            </a:r>
            <a:r>
              <a:rPr lang="en-US" dirty="0" smtClean="0">
                <a:solidFill>
                  <a:srgbClr val="FFFFFF"/>
                </a:solidFill>
              </a:rPr>
              <a:t>ID</a:t>
            </a:r>
          </a:p>
          <a:p>
            <a:pPr lvl="1"/>
            <a:r>
              <a:rPr lang="en-US" dirty="0" smtClean="0">
                <a:solidFill>
                  <a:srgbClr val="FFFFFF"/>
                </a:solidFill>
              </a:rPr>
              <a:t>Select </a:t>
            </a:r>
            <a:r>
              <a:rPr lang="en-US" dirty="0" smtClean="0">
                <a:solidFill>
                  <a:schemeClr val="accent5">
                    <a:lumMod val="20000"/>
                    <a:lumOff val="80000"/>
                  </a:schemeClr>
                </a:solidFill>
              </a:rPr>
              <a:t>Web Application</a:t>
            </a:r>
          </a:p>
          <a:p>
            <a:pPr lvl="1"/>
            <a:r>
              <a:rPr lang="en-US" dirty="0" smtClean="0">
                <a:solidFill>
                  <a:srgbClr val="FFFFFF"/>
                </a:solidFill>
              </a:rPr>
              <a:t>In</a:t>
            </a:r>
            <a:r>
              <a:rPr lang="en-US" dirty="0" smtClean="0">
                <a:solidFill>
                  <a:schemeClr val="accent5">
                    <a:lumMod val="20000"/>
                    <a:lumOff val="80000"/>
                  </a:schemeClr>
                </a:solidFill>
              </a:rPr>
              <a:t> more options </a:t>
            </a:r>
            <a:r>
              <a:rPr lang="en-US" dirty="0" smtClean="0">
                <a:solidFill>
                  <a:srgbClr val="FFFFFF"/>
                </a:solidFill>
              </a:rPr>
              <a:t>delete all </a:t>
            </a:r>
            <a:r>
              <a:rPr lang="en-US" dirty="0" smtClean="0">
                <a:solidFill>
                  <a:schemeClr val="accent5">
                    <a:lumMod val="20000"/>
                    <a:lumOff val="80000"/>
                  </a:schemeClr>
                </a:solidFill>
              </a:rPr>
              <a:t>URL</a:t>
            </a:r>
            <a:r>
              <a:rPr lang="en-US" dirty="0" smtClean="0">
                <a:solidFill>
                  <a:srgbClr val="FFFFFF"/>
                </a:solidFill>
              </a:rPr>
              <a:t>s</a:t>
            </a:r>
          </a:p>
          <a:p>
            <a:pPr lvl="1"/>
            <a:r>
              <a:rPr lang="en-US" dirty="0" smtClean="0">
                <a:solidFill>
                  <a:srgbClr val="FFFFFF"/>
                </a:solidFill>
              </a:rPr>
              <a:t>Enter </a:t>
            </a:r>
            <a:r>
              <a:rPr lang="en-US" dirty="0" smtClean="0">
                <a:solidFill>
                  <a:schemeClr val="accent5">
                    <a:lumMod val="20000"/>
                    <a:lumOff val="80000"/>
                  </a:schemeClr>
                </a:solidFill>
              </a:rPr>
              <a:t>URL</a:t>
            </a:r>
            <a:r>
              <a:rPr lang="en-US" dirty="0" smtClean="0">
                <a:solidFill>
                  <a:srgbClr val="FFFFFF"/>
                </a:solidFill>
              </a:rPr>
              <a:t> </a:t>
            </a:r>
            <a:r>
              <a:rPr lang="en-US" dirty="0">
                <a:solidFill>
                  <a:srgbClr val="FFFFFF"/>
                </a:solidFill>
              </a:rPr>
              <a:t>in </a:t>
            </a:r>
            <a:r>
              <a:rPr lang="en-US" dirty="0">
                <a:solidFill>
                  <a:schemeClr val="accent5">
                    <a:lumMod val="20000"/>
                    <a:lumOff val="80000"/>
                  </a:schemeClr>
                </a:solidFill>
              </a:rPr>
              <a:t>Authorized JavaScript Origins</a:t>
            </a:r>
            <a:endParaRPr lang="en-US" dirty="0" smtClean="0">
              <a:solidFill>
                <a:schemeClr val="accent5">
                  <a:lumMod val="20000"/>
                  <a:lumOff val="80000"/>
                </a:schemeClr>
              </a:solidFill>
            </a:endParaRPr>
          </a:p>
          <a:p>
            <a:pPr lvl="1"/>
            <a:endParaRPr lang="en-US" dirty="0" smtClean="0">
              <a:solidFill>
                <a:schemeClr val="accent5">
                  <a:lumMod val="20000"/>
                  <a:lumOff val="80000"/>
                </a:schemeClr>
              </a:solidFill>
            </a:endParaRPr>
          </a:p>
          <a:p>
            <a:pPr lvl="1"/>
            <a:endParaRPr lang="en-US" dirty="0" smtClean="0">
              <a:solidFill>
                <a:srgbClr val="FFFFFF"/>
              </a:solidFill>
            </a:endParaRPr>
          </a:p>
        </p:txBody>
      </p:sp>
    </p:spTree>
    <p:extLst>
      <p:ext uri="{BB962C8B-B14F-4D97-AF65-F5344CB8AC3E}">
        <p14:creationId xmlns:p14="http://schemas.microsoft.com/office/powerpoint/2010/main" val="8007451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Google+ API (2)</a:t>
            </a:r>
            <a:endParaRPr lang="bg-BG" dirty="0"/>
          </a:p>
        </p:txBody>
      </p:sp>
      <p:sp>
        <p:nvSpPr>
          <p:cNvPr id="5" name="Content Placeholder 4"/>
          <p:cNvSpPr>
            <a:spLocks noGrp="1"/>
          </p:cNvSpPr>
          <p:nvPr>
            <p:ph idx="1"/>
          </p:nvPr>
        </p:nvSpPr>
        <p:spPr>
          <a:xfrm>
            <a:off x="228600" y="838200"/>
            <a:ext cx="8305800" cy="5715000"/>
          </a:xfrm>
        </p:spPr>
        <p:txBody>
          <a:bodyPr/>
          <a:lstStyle/>
          <a:p>
            <a:r>
              <a:rPr lang="en-US" dirty="0" smtClean="0">
                <a:solidFill>
                  <a:srgbClr val="FFFFFF"/>
                </a:solidFill>
              </a:rPr>
              <a:t>Share button</a:t>
            </a:r>
          </a:p>
          <a:p>
            <a:pPr lvl="1"/>
            <a:r>
              <a:rPr lang="en-US" dirty="0" smtClean="0">
                <a:solidFill>
                  <a:srgbClr val="FFFFFF"/>
                </a:solidFill>
              </a:rPr>
              <a:t>Lets you share predefined URL</a:t>
            </a:r>
          </a:p>
          <a:p>
            <a:r>
              <a:rPr lang="en-US" dirty="0" smtClean="0">
                <a:solidFill>
                  <a:srgbClr val="FFFFFF"/>
                </a:solidFill>
              </a:rPr>
              <a:t>+1 Button</a:t>
            </a:r>
          </a:p>
          <a:p>
            <a:pPr lvl="1"/>
            <a:r>
              <a:rPr lang="en-US" dirty="0" smtClean="0">
                <a:solidFill>
                  <a:srgbClr val="FFFFFF"/>
                </a:solidFill>
              </a:rPr>
              <a:t>Lets you like a page</a:t>
            </a:r>
          </a:p>
          <a:p>
            <a:r>
              <a:rPr lang="en-US" dirty="0" smtClean="0">
                <a:solidFill>
                  <a:srgbClr val="FFFFFF"/>
                </a:solidFill>
              </a:rPr>
              <a:t>Sign In</a:t>
            </a:r>
          </a:p>
          <a:p>
            <a:pPr lvl="1"/>
            <a:r>
              <a:rPr lang="en-US" dirty="0" smtClean="0">
                <a:solidFill>
                  <a:srgbClr val="FFFFFF"/>
                </a:solidFill>
              </a:rPr>
              <a:t>Use Google+ login in your page</a:t>
            </a:r>
          </a:p>
          <a:p>
            <a:r>
              <a:rPr lang="en-US" dirty="0" smtClean="0">
                <a:solidFill>
                  <a:srgbClr val="FFFFFF"/>
                </a:solidFill>
              </a:rPr>
              <a:t>Fetch information about a profile</a:t>
            </a:r>
          </a:p>
          <a:p>
            <a:pPr lvl="1"/>
            <a:r>
              <a:rPr lang="en-US" dirty="0" smtClean="0">
                <a:solidFill>
                  <a:srgbClr val="FFFFFF"/>
                </a:solidFill>
              </a:rPr>
              <a:t>Get profile picture, information and more</a:t>
            </a:r>
          </a:p>
          <a:p>
            <a:pPr lvl="1"/>
            <a:endParaRPr lang="en-US" dirty="0" smtClean="0">
              <a:solidFill>
                <a:srgbClr val="FFFFFF"/>
              </a:solidFill>
            </a:endParaRPr>
          </a:p>
          <a:p>
            <a:pPr lvl="1"/>
            <a:endParaRPr lang="en-US" dirty="0" smtClean="0">
              <a:solidFill>
                <a:srgbClr val="FFFFFF"/>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209800"/>
            <a:ext cx="2857899" cy="1991003"/>
          </a:xfrm>
          <a:prstGeom prst="rect">
            <a:avLst/>
          </a:prstGeom>
        </p:spPr>
      </p:pic>
    </p:spTree>
    <p:extLst>
      <p:ext uri="{BB962C8B-B14F-4D97-AF65-F5344CB8AC3E}">
        <p14:creationId xmlns:p14="http://schemas.microsoft.com/office/powerpoint/2010/main" val="26142555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33400" y="2743200"/>
            <a:ext cx="7924800" cy="685800"/>
          </a:xfrm>
        </p:spPr>
        <p:txBody>
          <a:bodyPr/>
          <a:lstStyle/>
          <a:p>
            <a:r>
              <a:rPr lang="en-US" dirty="0" smtClean="0"/>
              <a:t>Google+ API</a:t>
            </a:r>
            <a:endParaRPr lang="en-US" dirty="0"/>
          </a:p>
        </p:txBody>
      </p:sp>
      <p:sp>
        <p:nvSpPr>
          <p:cNvPr id="6" name="Subtitle 2"/>
          <p:cNvSpPr>
            <a:spLocks noGrp="1"/>
          </p:cNvSpPr>
          <p:nvPr>
            <p:ph type="subTitle" idx="1"/>
          </p:nvPr>
        </p:nvSpPr>
        <p:spPr>
          <a:xfrm>
            <a:off x="533400" y="3505200"/>
            <a:ext cx="8058150" cy="569120"/>
          </a:xfrm>
        </p:spPr>
        <p:txBody>
          <a:bodyPr/>
          <a:lstStyle/>
          <a:p>
            <a:r>
              <a:rPr lang="en-US" dirty="0" smtClean="0"/>
              <a:t>Live demo</a:t>
            </a:r>
            <a:endParaRPr lang="en-US" dirty="0"/>
          </a:p>
        </p:txBody>
      </p:sp>
    </p:spTree>
    <p:extLst>
      <p:ext uri="{BB962C8B-B14F-4D97-AF65-F5344CB8AC3E}">
        <p14:creationId xmlns:p14="http://schemas.microsoft.com/office/powerpoint/2010/main" val="7359430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723900" y="1066800"/>
            <a:ext cx="7924800" cy="685800"/>
          </a:xfrm>
        </p:spPr>
        <p:txBody>
          <a:bodyPr/>
          <a:lstStyle/>
          <a:p>
            <a:r>
              <a:rPr lang="en-US" dirty="0" smtClean="0"/>
              <a:t>Facebook API</a:t>
            </a:r>
            <a:endParaRPr lang="en-US" dirty="0"/>
          </a:p>
        </p:txBody>
      </p:sp>
      <p:sp>
        <p:nvSpPr>
          <p:cNvPr id="2" name="Subtitle 1"/>
          <p:cNvSpPr>
            <a:spLocks noGrp="1"/>
          </p:cNvSpPr>
          <p:nvPr>
            <p:ph type="subTitle" idx="1"/>
          </p:nvPr>
        </p:nvSpPr>
        <p:spPr>
          <a:xfrm>
            <a:off x="723900" y="1793080"/>
            <a:ext cx="7924800" cy="569120"/>
          </a:xfrm>
        </p:spPr>
        <p:txBody>
          <a:bodyPr/>
          <a:lstStyle/>
          <a:p>
            <a:r>
              <a:rPr lang="en-US" dirty="0" smtClean="0"/>
              <a:t>Creating API, login, post,  friends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971800"/>
            <a:ext cx="5334001" cy="294887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3147545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Facebook</a:t>
            </a:r>
            <a:endParaRPr lang="en-US" dirty="0"/>
          </a:p>
        </p:txBody>
      </p:sp>
      <p:sp>
        <p:nvSpPr>
          <p:cNvPr id="3" name="Content Placeholder 2"/>
          <p:cNvSpPr>
            <a:spLocks noGrp="1"/>
          </p:cNvSpPr>
          <p:nvPr>
            <p:ph idx="1"/>
          </p:nvPr>
        </p:nvSpPr>
        <p:spPr/>
        <p:txBody>
          <a:bodyPr/>
          <a:lstStyle/>
          <a:p>
            <a:r>
              <a:rPr lang="en-US" dirty="0" smtClean="0"/>
              <a:t>Social Graph</a:t>
            </a:r>
          </a:p>
          <a:p>
            <a:r>
              <a:rPr lang="en-US" dirty="0"/>
              <a:t>Graph API</a:t>
            </a:r>
          </a:p>
          <a:p>
            <a:pPr lvl="1"/>
            <a:r>
              <a:rPr lang="en-US" dirty="0"/>
              <a:t>Read from Facebook</a:t>
            </a:r>
          </a:p>
          <a:p>
            <a:pPr lvl="1"/>
            <a:r>
              <a:rPr lang="en-US" dirty="0"/>
              <a:t>Write data into Facebook</a:t>
            </a:r>
          </a:p>
          <a:p>
            <a:r>
              <a:rPr lang="en-US" dirty="0" err="1" smtClean="0"/>
              <a:t>Javascript</a:t>
            </a:r>
            <a:r>
              <a:rPr lang="en-US" dirty="0" smtClean="0"/>
              <a:t> SDK</a:t>
            </a:r>
          </a:p>
          <a:p>
            <a:pPr lvl="1"/>
            <a:r>
              <a:rPr lang="en-US" dirty="0" smtClean="0"/>
              <a:t>Client-side functionality</a:t>
            </a:r>
          </a:p>
          <a:p>
            <a:pPr lvl="1"/>
            <a:r>
              <a:rPr lang="en-US" dirty="0" smtClean="0"/>
              <a:t>Social </a:t>
            </a:r>
            <a:r>
              <a:rPr lang="en-US" dirty="0" err="1" smtClean="0"/>
              <a:t>Plugins,API</a:t>
            </a:r>
            <a:r>
              <a:rPr lang="en-US" dirty="0" smtClean="0"/>
              <a:t> calls, Login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514600"/>
            <a:ext cx="2895600" cy="2895600"/>
          </a:xfrm>
          <a:prstGeom prst="rect">
            <a:avLst/>
          </a:prstGeom>
        </p:spPr>
      </p:pic>
    </p:spTree>
    <p:extLst>
      <p:ext uri="{BB962C8B-B14F-4D97-AF65-F5344CB8AC3E}">
        <p14:creationId xmlns:p14="http://schemas.microsoft.com/office/powerpoint/2010/main" val="34409253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33400" y="2743200"/>
            <a:ext cx="7924800" cy="685800"/>
          </a:xfrm>
        </p:spPr>
        <p:txBody>
          <a:bodyPr/>
          <a:lstStyle/>
          <a:p>
            <a:r>
              <a:rPr lang="en-US" dirty="0" smtClean="0"/>
              <a:t>Facebook </a:t>
            </a:r>
            <a:r>
              <a:rPr lang="en-US" dirty="0" smtClean="0"/>
              <a:t>APP</a:t>
            </a:r>
            <a:endParaRPr lang="en-US" dirty="0"/>
          </a:p>
        </p:txBody>
      </p:sp>
      <p:sp>
        <p:nvSpPr>
          <p:cNvPr id="6" name="Subtitle 2"/>
          <p:cNvSpPr>
            <a:spLocks noGrp="1"/>
          </p:cNvSpPr>
          <p:nvPr>
            <p:ph type="subTitle" idx="1"/>
          </p:nvPr>
        </p:nvSpPr>
        <p:spPr>
          <a:xfrm>
            <a:off x="533400" y="3505200"/>
            <a:ext cx="8058150" cy="569120"/>
          </a:xfrm>
        </p:spPr>
        <p:txBody>
          <a:bodyPr/>
          <a:lstStyle/>
          <a:p>
            <a:r>
              <a:rPr lang="en-US" dirty="0" smtClean="0"/>
              <a:t>Live demo</a:t>
            </a:r>
            <a:endParaRPr lang="en-US" dirty="0"/>
          </a:p>
        </p:txBody>
      </p:sp>
    </p:spTree>
    <p:extLst>
      <p:ext uri="{BB962C8B-B14F-4D97-AF65-F5344CB8AC3E}">
        <p14:creationId xmlns:p14="http://schemas.microsoft.com/office/powerpoint/2010/main" val="28517594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Facebook</a:t>
            </a:r>
            <a:endParaRPr lang="en-US" dirty="0"/>
          </a:p>
        </p:txBody>
      </p:sp>
      <p:sp>
        <p:nvSpPr>
          <p:cNvPr id="3" name="Content Placeholder 2"/>
          <p:cNvSpPr>
            <a:spLocks noGrp="1"/>
          </p:cNvSpPr>
          <p:nvPr>
            <p:ph idx="1"/>
          </p:nvPr>
        </p:nvSpPr>
        <p:spPr/>
        <p:txBody>
          <a:bodyPr/>
          <a:lstStyle/>
          <a:p>
            <a:r>
              <a:rPr lang="en-US" dirty="0" err="1" smtClean="0"/>
              <a:t>fb</a:t>
            </a:r>
            <a:r>
              <a:rPr lang="en-US" dirty="0" smtClean="0"/>
              <a:t>-root</a:t>
            </a:r>
          </a:p>
          <a:p>
            <a:pPr lvl="1"/>
            <a:r>
              <a:rPr lang="en-US" dirty="0" smtClean="0"/>
              <a:t>Must do! </a:t>
            </a:r>
            <a:r>
              <a:rPr lang="en-US" dirty="0"/>
              <a:t>It's the place holder for the Facebook </a:t>
            </a:r>
            <a:r>
              <a:rPr lang="en-US" dirty="0" err="1"/>
              <a:t>javascript</a:t>
            </a:r>
            <a:r>
              <a:rPr lang="en-US" dirty="0"/>
              <a:t> script to attach elements to the </a:t>
            </a:r>
            <a:r>
              <a:rPr lang="en-US" dirty="0" smtClean="0"/>
              <a:t>DOM</a:t>
            </a:r>
          </a:p>
          <a:p>
            <a:r>
              <a:rPr lang="en-US" dirty="0" smtClean="0"/>
              <a:t>Channel file</a:t>
            </a:r>
          </a:p>
          <a:p>
            <a:pPr lvl="1"/>
            <a:r>
              <a:rPr lang="en-US" dirty="0" smtClean="0"/>
              <a:t>Better communication speed in old browsers</a:t>
            </a:r>
          </a:p>
          <a:p>
            <a:pPr lvl="1"/>
            <a:r>
              <a:rPr lang="en-US" dirty="0" smtClean="0"/>
              <a:t>Internet Explorer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1104" y="4191000"/>
            <a:ext cx="2938695" cy="24623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0494427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Facebook</a:t>
            </a:r>
            <a:endParaRPr lang="en-US" dirty="0"/>
          </a:p>
        </p:txBody>
      </p:sp>
      <p:sp>
        <p:nvSpPr>
          <p:cNvPr id="3" name="Content Placeholder 2"/>
          <p:cNvSpPr>
            <a:spLocks noGrp="1"/>
          </p:cNvSpPr>
          <p:nvPr>
            <p:ph idx="1"/>
          </p:nvPr>
        </p:nvSpPr>
        <p:spPr/>
        <p:txBody>
          <a:bodyPr/>
          <a:lstStyle/>
          <a:p>
            <a:r>
              <a:rPr lang="en-US" dirty="0" smtClean="0">
                <a:effectLst/>
              </a:rPr>
              <a:t>Core methods</a:t>
            </a:r>
          </a:p>
          <a:p>
            <a:pPr lvl="1"/>
            <a:r>
              <a:rPr lang="en-US" dirty="0" err="1" smtClean="0">
                <a:effectLst/>
              </a:rPr>
              <a:t>FB.init</a:t>
            </a:r>
            <a:r>
              <a:rPr lang="en-US" dirty="0" smtClean="0">
                <a:effectLst/>
              </a:rPr>
              <a:t> </a:t>
            </a:r>
          </a:p>
          <a:p>
            <a:pPr lvl="2"/>
            <a:r>
              <a:rPr lang="en-US" dirty="0" smtClean="0">
                <a:effectLst/>
              </a:rPr>
              <a:t>Initializing</a:t>
            </a:r>
          </a:p>
          <a:p>
            <a:pPr lvl="2"/>
            <a:r>
              <a:rPr lang="en-US" dirty="0" smtClean="0">
                <a:effectLst/>
              </a:rPr>
              <a:t>Allow calls to Facebook API</a:t>
            </a:r>
            <a:endParaRPr lang="en-US" dirty="0">
              <a:effectLst/>
            </a:endParaRPr>
          </a:p>
          <a:p>
            <a:pPr lvl="1"/>
            <a:r>
              <a:rPr lang="en-US" dirty="0" err="1" smtClean="0">
                <a:effectLst/>
              </a:rPr>
              <a:t>FB.api</a:t>
            </a:r>
            <a:r>
              <a:rPr lang="en-US" dirty="0" smtClean="0">
                <a:effectLst/>
              </a:rPr>
              <a:t> </a:t>
            </a:r>
          </a:p>
          <a:p>
            <a:pPr lvl="2"/>
            <a:r>
              <a:rPr lang="en-US" dirty="0" smtClean="0">
                <a:effectLst/>
              </a:rPr>
              <a:t>make call to the Graph API</a:t>
            </a:r>
          </a:p>
          <a:p>
            <a:pPr lvl="2"/>
            <a:r>
              <a:rPr lang="en-US" dirty="0" err="1"/>
              <a:t>FB.api</a:t>
            </a:r>
            <a:r>
              <a:rPr lang="en-US" dirty="0" smtClean="0"/>
              <a:t>('/me', </a:t>
            </a:r>
            <a:r>
              <a:rPr lang="en-US" dirty="0"/>
              <a:t>function(response) </a:t>
            </a:r>
            <a:r>
              <a:rPr lang="en-US" dirty="0" smtClean="0"/>
              <a:t>{…});</a:t>
            </a:r>
          </a:p>
          <a:p>
            <a:pPr lvl="1"/>
            <a:r>
              <a:rPr lang="en-US" dirty="0" err="1" smtClean="0">
                <a:effectLst/>
              </a:rPr>
              <a:t>FB.ui</a:t>
            </a:r>
            <a:r>
              <a:rPr lang="en-US" dirty="0" smtClean="0">
                <a:effectLst/>
              </a:rPr>
              <a:t> </a:t>
            </a:r>
          </a:p>
          <a:p>
            <a:pPr lvl="2"/>
            <a:r>
              <a:rPr lang="en-US" dirty="0" smtClean="0">
                <a:effectLst/>
              </a:rPr>
              <a:t> triggering dialogs – feeds, requests, messages</a:t>
            </a:r>
            <a:endParaRPr lang="en-US" dirty="0">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1466387"/>
            <a:ext cx="2235223" cy="1962613"/>
          </a:xfrm>
          <a:prstGeom prst="roundRect">
            <a:avLst>
              <a:gd name="adj" fmla="val 16667"/>
            </a:avLst>
          </a:prstGeom>
          <a:ln>
            <a:noFill/>
          </a:ln>
          <a:effectLst>
            <a:outerShdw blurRad="76200" dist="38100" dir="7800000" algn="tl" rotWithShape="0">
              <a:srgbClr val="000000">
                <a:alpha val="40000"/>
              </a:srgbClr>
            </a:outerShdw>
            <a:softEdge rad="12700"/>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517998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Facebook</a:t>
            </a:r>
            <a:endParaRPr lang="en-US" dirty="0"/>
          </a:p>
        </p:txBody>
      </p:sp>
      <p:sp>
        <p:nvSpPr>
          <p:cNvPr id="3" name="Content Placeholder 2"/>
          <p:cNvSpPr>
            <a:spLocks noGrp="1"/>
          </p:cNvSpPr>
          <p:nvPr>
            <p:ph idx="1"/>
          </p:nvPr>
        </p:nvSpPr>
        <p:spPr/>
        <p:txBody>
          <a:bodyPr/>
          <a:lstStyle/>
          <a:p>
            <a:r>
              <a:rPr lang="en-US" dirty="0" err="1" smtClean="0"/>
              <a:t>Auth</a:t>
            </a:r>
            <a:r>
              <a:rPr lang="en-US" dirty="0" smtClean="0"/>
              <a:t> Methods</a:t>
            </a:r>
          </a:p>
          <a:p>
            <a:pPr lvl="1"/>
            <a:r>
              <a:rPr lang="en-US" dirty="0" err="1"/>
              <a:t>FB.getLoginStatus</a:t>
            </a:r>
            <a:endParaRPr lang="en-US" dirty="0"/>
          </a:p>
          <a:p>
            <a:pPr lvl="1"/>
            <a:r>
              <a:rPr lang="en-US" dirty="0" err="1" smtClean="0"/>
              <a:t>FB.getAuthResponse</a:t>
            </a:r>
            <a:endParaRPr lang="en-US" dirty="0" smtClean="0"/>
          </a:p>
          <a:p>
            <a:pPr lvl="1"/>
            <a:r>
              <a:rPr lang="en-US" dirty="0" err="1" smtClean="0"/>
              <a:t>FB.login</a:t>
            </a:r>
            <a:endParaRPr lang="en-US" dirty="0" smtClean="0"/>
          </a:p>
          <a:p>
            <a:pPr lvl="2"/>
            <a:r>
              <a:rPr lang="en-US" dirty="0" smtClean="0"/>
              <a:t>login, authorize, permissions</a:t>
            </a:r>
          </a:p>
          <a:p>
            <a:pPr lvl="1"/>
            <a:r>
              <a:rPr lang="en-US" dirty="0" err="1" smtClean="0"/>
              <a:t>FB.logout</a:t>
            </a: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505200"/>
            <a:ext cx="2869794" cy="2869794"/>
          </a:xfrm>
          <a:prstGeom prst="rect">
            <a:avLst/>
          </a:prstGeom>
        </p:spPr>
      </p:pic>
    </p:spTree>
    <p:extLst>
      <p:ext uri="{BB962C8B-B14F-4D97-AF65-F5344CB8AC3E}">
        <p14:creationId xmlns:p14="http://schemas.microsoft.com/office/powerpoint/2010/main" val="3589148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1600200"/>
            <a:ext cx="7924800" cy="685800"/>
          </a:xfrm>
        </p:spPr>
        <p:txBody>
          <a:bodyPr/>
          <a:lstStyle/>
          <a:p>
            <a:r>
              <a:rPr lang="en-US" dirty="0" smtClean="0"/>
              <a:t>What is API?</a:t>
            </a:r>
            <a:endParaRPr lang="en-US" dirty="0"/>
          </a:p>
        </p:txBody>
      </p:sp>
      <p:sp>
        <p:nvSpPr>
          <p:cNvPr id="6" name="Subtitle 2"/>
          <p:cNvSpPr>
            <a:spLocks noGrp="1"/>
          </p:cNvSpPr>
          <p:nvPr>
            <p:ph type="subTitle" idx="1"/>
          </p:nvPr>
        </p:nvSpPr>
        <p:spPr>
          <a:xfrm>
            <a:off x="542925" y="2514600"/>
            <a:ext cx="8058150" cy="569120"/>
          </a:xfrm>
        </p:spPr>
        <p:txBody>
          <a:bodyPr/>
          <a:lstStyle/>
          <a:p>
            <a:r>
              <a:rPr lang="en-US" dirty="0" smtClean="0"/>
              <a:t>Pleasures from beyond</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3352800"/>
            <a:ext cx="3277034" cy="2730862"/>
          </a:xfrm>
          <a:prstGeom prst="roundRect">
            <a:avLst/>
          </a:prstGeom>
        </p:spPr>
      </p:pic>
    </p:spTree>
    <p:extLst>
      <p:ext uri="{BB962C8B-B14F-4D97-AF65-F5344CB8AC3E}">
        <p14:creationId xmlns:p14="http://schemas.microsoft.com/office/powerpoint/2010/main" val="16371812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33400" y="2743200"/>
            <a:ext cx="7924800" cy="685800"/>
          </a:xfrm>
        </p:spPr>
        <p:txBody>
          <a:bodyPr/>
          <a:lstStyle/>
          <a:p>
            <a:r>
              <a:rPr lang="en-US" dirty="0" err="1" smtClean="0"/>
              <a:t>FB.init</a:t>
            </a:r>
            <a:r>
              <a:rPr lang="en-US" dirty="0" smtClean="0"/>
              <a:t>, </a:t>
            </a:r>
            <a:r>
              <a:rPr lang="en-US" dirty="0" err="1" smtClean="0"/>
              <a:t>FB.api</a:t>
            </a:r>
            <a:r>
              <a:rPr lang="en-US" dirty="0" smtClean="0"/>
              <a:t>, </a:t>
            </a:r>
            <a:r>
              <a:rPr lang="en-US" dirty="0" err="1" smtClean="0"/>
              <a:t>FB.ui</a:t>
            </a:r>
            <a:endParaRPr lang="en-US" dirty="0"/>
          </a:p>
        </p:txBody>
      </p:sp>
      <p:sp>
        <p:nvSpPr>
          <p:cNvPr id="6" name="Subtitle 2"/>
          <p:cNvSpPr>
            <a:spLocks noGrp="1"/>
          </p:cNvSpPr>
          <p:nvPr>
            <p:ph type="subTitle" idx="1"/>
          </p:nvPr>
        </p:nvSpPr>
        <p:spPr>
          <a:xfrm>
            <a:off x="533400" y="3505200"/>
            <a:ext cx="8058150" cy="569120"/>
          </a:xfrm>
        </p:spPr>
        <p:txBody>
          <a:bodyPr/>
          <a:lstStyle/>
          <a:p>
            <a:r>
              <a:rPr lang="en-US" dirty="0" smtClean="0"/>
              <a:t>Live demo</a:t>
            </a:r>
            <a:endParaRPr lang="en-US" dirty="0"/>
          </a:p>
        </p:txBody>
      </p:sp>
    </p:spTree>
    <p:extLst>
      <p:ext uri="{BB962C8B-B14F-4D97-AF65-F5344CB8AC3E}">
        <p14:creationId xmlns:p14="http://schemas.microsoft.com/office/powerpoint/2010/main" val="11396538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Facebook</a:t>
            </a:r>
            <a:endParaRPr lang="en-US" dirty="0"/>
          </a:p>
        </p:txBody>
      </p:sp>
      <p:sp>
        <p:nvSpPr>
          <p:cNvPr id="3" name="Content Placeholder 2"/>
          <p:cNvSpPr>
            <a:spLocks noGrp="1"/>
          </p:cNvSpPr>
          <p:nvPr>
            <p:ph idx="1"/>
          </p:nvPr>
        </p:nvSpPr>
        <p:spPr/>
        <p:txBody>
          <a:bodyPr/>
          <a:lstStyle/>
          <a:p>
            <a:r>
              <a:rPr lang="en-US" dirty="0" smtClean="0"/>
              <a:t>Social Plugins</a:t>
            </a:r>
          </a:p>
          <a:p>
            <a:pPr lvl="1"/>
            <a:r>
              <a:rPr lang="en-US" dirty="0" smtClean="0"/>
              <a:t>Like</a:t>
            </a:r>
          </a:p>
          <a:p>
            <a:pPr lvl="1"/>
            <a:r>
              <a:rPr lang="en-US" dirty="0" smtClean="0"/>
              <a:t>Follow</a:t>
            </a:r>
          </a:p>
          <a:p>
            <a:pPr lvl="1"/>
            <a:r>
              <a:rPr lang="en-US" dirty="0" smtClean="0"/>
              <a:t>Comments</a:t>
            </a:r>
          </a:p>
          <a:p>
            <a:pPr lvl="1"/>
            <a:r>
              <a:rPr lang="en-US" dirty="0" smtClean="0"/>
              <a:t>Etc.</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3772" y="2895600"/>
            <a:ext cx="5073952" cy="308105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27304134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33400" y="2743200"/>
            <a:ext cx="7924800" cy="685800"/>
          </a:xfrm>
        </p:spPr>
        <p:txBody>
          <a:bodyPr/>
          <a:lstStyle/>
          <a:p>
            <a:r>
              <a:rPr lang="en-US" dirty="0" smtClean="0"/>
              <a:t>Social Plugins</a:t>
            </a:r>
            <a:endParaRPr lang="en-US" dirty="0"/>
          </a:p>
        </p:txBody>
      </p:sp>
      <p:sp>
        <p:nvSpPr>
          <p:cNvPr id="6" name="Subtitle 2"/>
          <p:cNvSpPr>
            <a:spLocks noGrp="1"/>
          </p:cNvSpPr>
          <p:nvPr>
            <p:ph type="subTitle" idx="1"/>
          </p:nvPr>
        </p:nvSpPr>
        <p:spPr>
          <a:xfrm>
            <a:off x="533400" y="3505200"/>
            <a:ext cx="8058150" cy="569120"/>
          </a:xfrm>
        </p:spPr>
        <p:txBody>
          <a:bodyPr/>
          <a:lstStyle/>
          <a:p>
            <a:r>
              <a:rPr lang="en-US" dirty="0" smtClean="0"/>
              <a:t>Live demo</a:t>
            </a:r>
            <a:endParaRPr lang="en-US" dirty="0"/>
          </a:p>
        </p:txBody>
      </p:sp>
    </p:spTree>
    <p:extLst>
      <p:ext uri="{BB962C8B-B14F-4D97-AF65-F5344CB8AC3E}">
        <p14:creationId xmlns:p14="http://schemas.microsoft.com/office/powerpoint/2010/main" val="6098889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684772" y="6400800"/>
            <a:ext cx="3340915" cy="369332"/>
          </a:xfrm>
        </p:spPr>
        <p:txBody>
          <a:bodyPr/>
          <a:lstStyle/>
          <a:p>
            <a:r>
              <a:rPr lang="en-US" dirty="0" smtClean="0">
                <a:hlinkClick r:id="rId2"/>
              </a:rPr>
              <a:t>http://algoacademy.telerik.com</a:t>
            </a:r>
            <a:endParaRPr lang="bg-BG" dirty="0"/>
          </a:p>
        </p:txBody>
      </p:sp>
    </p:spTree>
    <p:extLst>
      <p:ext uri="{BB962C8B-B14F-4D97-AF65-F5344CB8AC3E}">
        <p14:creationId xmlns:p14="http://schemas.microsoft.com/office/powerpoint/2010/main" val="35954560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dirty="0" smtClean="0"/>
              <a:t>Exercises</a:t>
            </a:r>
            <a:endParaRPr lang="en-US" dirty="0"/>
          </a:p>
        </p:txBody>
      </p:sp>
      <p:sp>
        <p:nvSpPr>
          <p:cNvPr id="527363" name="Rectangle 3"/>
          <p:cNvSpPr>
            <a:spLocks noGrp="1" noChangeArrowheads="1"/>
          </p:cNvSpPr>
          <p:nvPr>
            <p:ph type="body" idx="1"/>
          </p:nvPr>
        </p:nvSpPr>
        <p:spPr>
          <a:xfrm>
            <a:off x="228600" y="914400"/>
            <a:ext cx="8610600" cy="5867400"/>
          </a:xfrm>
        </p:spPr>
        <p:txBody>
          <a:bodyPr/>
          <a:lstStyle/>
          <a:p>
            <a:pPr marL="447675" indent="-447675">
              <a:lnSpc>
                <a:spcPct val="100000"/>
              </a:lnSpc>
              <a:buFontTx/>
              <a:buAutoNum type="arabicPeriod"/>
            </a:pPr>
            <a:r>
              <a:rPr lang="en-US" sz="2800" dirty="0" smtClean="0"/>
              <a:t>Create an “Online Map Tourism” application using Google maps</a:t>
            </a:r>
          </a:p>
          <a:p>
            <a:pPr marL="804863" lvl="1" indent="-457200">
              <a:lnSpc>
                <a:spcPct val="100000"/>
              </a:lnSpc>
            </a:pPr>
            <a:r>
              <a:rPr lang="en-US" sz="2600" dirty="0" smtClean="0"/>
              <a:t>Choose 10 capital cities from the world</a:t>
            </a:r>
          </a:p>
          <a:p>
            <a:pPr marL="804863" lvl="1" indent="-457200">
              <a:lnSpc>
                <a:spcPct val="100000"/>
              </a:lnSpc>
            </a:pPr>
            <a:r>
              <a:rPr lang="en-US" sz="2600" dirty="0" smtClean="0"/>
              <a:t>Make two buttons for “Next” and “Previous” which should iterate through the cities</a:t>
            </a:r>
          </a:p>
          <a:p>
            <a:pPr marL="804863" lvl="1" indent="-457200">
              <a:lnSpc>
                <a:spcPct val="100000"/>
              </a:lnSpc>
            </a:pPr>
            <a:r>
              <a:rPr lang="en-US" sz="2600" dirty="0" smtClean="0"/>
              <a:t>When one of the buttons is clicked, map should pan to the new location of the new city</a:t>
            </a:r>
          </a:p>
          <a:p>
            <a:pPr marL="804863" lvl="1" indent="-457200">
              <a:lnSpc>
                <a:spcPct val="100000"/>
              </a:lnSpc>
            </a:pPr>
            <a:r>
              <a:rPr lang="en-US" sz="2600" dirty="0" smtClean="0"/>
              <a:t>Each city should have </a:t>
            </a:r>
            <a:r>
              <a:rPr lang="en-US" sz="2600" dirty="0" err="1" smtClean="0"/>
              <a:t>Infobox</a:t>
            </a:r>
            <a:r>
              <a:rPr lang="en-US" sz="2600" dirty="0" smtClean="0"/>
              <a:t> with more information about it on the map</a:t>
            </a:r>
          </a:p>
          <a:p>
            <a:pPr marL="804863" lvl="1" indent="-457200">
              <a:lnSpc>
                <a:spcPct val="100000"/>
              </a:lnSpc>
            </a:pPr>
            <a:r>
              <a:rPr lang="en-US" sz="2600" dirty="0" smtClean="0"/>
              <a:t>Show lists of the cities on the page. If the user chooses a city, the map should pan directly to it</a:t>
            </a:r>
          </a:p>
          <a:p>
            <a:pPr marL="0" indent="0">
              <a:lnSpc>
                <a:spcPct val="100000"/>
              </a:lnSpc>
              <a:buNone/>
            </a:pPr>
            <a:endParaRPr lang="en-US" sz="2800" dirty="0" smtClean="0"/>
          </a:p>
          <a:p>
            <a:pPr marL="795338" lvl="1" indent="-447675">
              <a:lnSpc>
                <a:spcPct val="100000"/>
              </a:lnSpc>
              <a:buFontTx/>
              <a:buAutoNum type="arabicPeriod"/>
            </a:pPr>
            <a:endParaRPr lang="en-US" sz="2600" dirty="0"/>
          </a:p>
        </p:txBody>
      </p:sp>
    </p:spTree>
    <p:extLst>
      <p:ext uri="{BB962C8B-B14F-4D97-AF65-F5344CB8AC3E}">
        <p14:creationId xmlns:p14="http://schemas.microsoft.com/office/powerpoint/2010/main" val="50091786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dirty="0" smtClean="0"/>
              <a:t>Exercises (2)</a:t>
            </a:r>
            <a:endParaRPr lang="en-US" dirty="0"/>
          </a:p>
        </p:txBody>
      </p:sp>
      <p:sp>
        <p:nvSpPr>
          <p:cNvPr id="527363" name="Rectangle 3"/>
          <p:cNvSpPr>
            <a:spLocks noGrp="1" noChangeArrowheads="1"/>
          </p:cNvSpPr>
          <p:nvPr>
            <p:ph type="body" idx="1"/>
          </p:nvPr>
        </p:nvSpPr>
        <p:spPr>
          <a:xfrm>
            <a:off x="228600" y="914400"/>
            <a:ext cx="8610600" cy="5867400"/>
          </a:xfrm>
        </p:spPr>
        <p:txBody>
          <a:bodyPr/>
          <a:lstStyle/>
          <a:p>
            <a:pPr marL="514350" indent="-514350">
              <a:lnSpc>
                <a:spcPct val="100000"/>
              </a:lnSpc>
              <a:buFont typeface="+mj-lt"/>
              <a:buAutoNum type="arabicPeriod" startAt="2"/>
            </a:pPr>
            <a:r>
              <a:rPr lang="en-US" sz="2800" dirty="0" smtClean="0"/>
              <a:t>Combine Google+ and YouTube APIs</a:t>
            </a:r>
          </a:p>
          <a:p>
            <a:pPr marL="862013" lvl="1" indent="-514350">
              <a:lnSpc>
                <a:spcPct val="100000"/>
              </a:lnSpc>
            </a:pPr>
            <a:r>
              <a:rPr lang="en-US" sz="2600" dirty="0" smtClean="0"/>
              <a:t>If the user logins with Google+ the player should show, otherwise it should be hidden</a:t>
            </a:r>
          </a:p>
          <a:p>
            <a:pPr marL="862013" lvl="1" indent="-514350">
              <a:lnSpc>
                <a:spcPct val="100000"/>
              </a:lnSpc>
            </a:pPr>
            <a:r>
              <a:rPr lang="en-US" sz="2600" dirty="0" smtClean="0"/>
              <a:t>When the user logs, his profile picture should be shown</a:t>
            </a:r>
          </a:p>
          <a:p>
            <a:pPr marL="862013" lvl="1" indent="-514350">
              <a:lnSpc>
                <a:spcPct val="100000"/>
              </a:lnSpc>
            </a:pPr>
            <a:r>
              <a:rPr lang="en-US" sz="2600" dirty="0" smtClean="0"/>
              <a:t>Create custom controls for the video – pause, stop, load by id, load playlist, next, previous, mute, unmute, set volume, playback quality options</a:t>
            </a:r>
          </a:p>
          <a:p>
            <a:pPr marL="862013" lvl="1" indent="-514350">
              <a:lnSpc>
                <a:spcPct val="100000"/>
              </a:lnSpc>
            </a:pPr>
            <a:r>
              <a:rPr lang="en-US" sz="2600" dirty="0" smtClean="0"/>
              <a:t>Add options to share the current video on Google+</a:t>
            </a:r>
          </a:p>
          <a:p>
            <a:pPr marL="862013" lvl="1" indent="-514350">
              <a:lnSpc>
                <a:spcPct val="100000"/>
              </a:lnSpc>
            </a:pPr>
            <a:endParaRPr lang="en-US" sz="2600" dirty="0" smtClean="0"/>
          </a:p>
          <a:p>
            <a:pPr marL="795338" lvl="1" indent="-447675">
              <a:lnSpc>
                <a:spcPct val="100000"/>
              </a:lnSpc>
              <a:buFontTx/>
              <a:buAutoNum type="arabicPeriod"/>
            </a:pPr>
            <a:endParaRPr lang="en-US" sz="2600" dirty="0"/>
          </a:p>
        </p:txBody>
      </p:sp>
    </p:spTree>
    <p:extLst>
      <p:ext uri="{BB962C8B-B14F-4D97-AF65-F5344CB8AC3E}">
        <p14:creationId xmlns:p14="http://schemas.microsoft.com/office/powerpoint/2010/main" val="378784172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dirty="0" smtClean="0"/>
              <a:t>Exercises (3)</a:t>
            </a:r>
            <a:endParaRPr lang="en-US" dirty="0"/>
          </a:p>
        </p:txBody>
      </p:sp>
      <p:sp>
        <p:nvSpPr>
          <p:cNvPr id="527363" name="Rectangle 3"/>
          <p:cNvSpPr>
            <a:spLocks noGrp="1" noChangeArrowheads="1"/>
          </p:cNvSpPr>
          <p:nvPr>
            <p:ph type="body" idx="1"/>
          </p:nvPr>
        </p:nvSpPr>
        <p:spPr>
          <a:xfrm>
            <a:off x="228600" y="914400"/>
            <a:ext cx="8610600" cy="5867400"/>
          </a:xfrm>
        </p:spPr>
        <p:txBody>
          <a:bodyPr/>
          <a:lstStyle/>
          <a:p>
            <a:pPr marL="514350" indent="-514350">
              <a:lnSpc>
                <a:spcPct val="100000"/>
              </a:lnSpc>
              <a:buFont typeface="+mj-lt"/>
              <a:buAutoNum type="arabicPeriod" startAt="3"/>
            </a:pPr>
            <a:r>
              <a:rPr lang="en-US" sz="2800" dirty="0" smtClean="0"/>
              <a:t>Create an application using Facebook API to show all of your Facebook friends’ photos and their names. When clicking on the photo the clicked photo must be enlarged. When clicking enlarged photo, then it must resize again to its original size.</a:t>
            </a:r>
          </a:p>
          <a:p>
            <a:pPr marL="514350" indent="-514350">
              <a:lnSpc>
                <a:spcPct val="100000"/>
              </a:lnSpc>
              <a:buFont typeface="+mj-lt"/>
              <a:buAutoNum type="arabicPeriod" startAt="3"/>
            </a:pPr>
            <a:r>
              <a:rPr lang="en-US" sz="2800" dirty="0" smtClean="0"/>
              <a:t>Create an application using Facebook API to show your birthday and location and show it to the screen.</a:t>
            </a:r>
            <a:r>
              <a:rPr lang="en-US" sz="2800" dirty="0"/>
              <a:t> </a:t>
            </a:r>
            <a:endParaRPr lang="en-US" sz="2800" dirty="0" smtClean="0"/>
          </a:p>
          <a:p>
            <a:pPr marL="514350" indent="-514350">
              <a:lnSpc>
                <a:spcPct val="100000"/>
              </a:lnSpc>
              <a:buFont typeface="+mj-lt"/>
              <a:buAutoNum type="arabicPeriod" startAt="3"/>
            </a:pPr>
            <a:r>
              <a:rPr lang="en-US" sz="2800" dirty="0" smtClean="0"/>
              <a:t>Create </a:t>
            </a:r>
            <a:r>
              <a:rPr lang="en-US" sz="2800" dirty="0"/>
              <a:t>an application using Facebook API to send message to one of your Facebook </a:t>
            </a:r>
            <a:r>
              <a:rPr lang="en-US" sz="2800" dirty="0" smtClean="0"/>
              <a:t>friends</a:t>
            </a:r>
          </a:p>
          <a:p>
            <a:pPr marL="514350" indent="-514350">
              <a:lnSpc>
                <a:spcPct val="100000"/>
              </a:lnSpc>
              <a:buFont typeface="+mj-lt"/>
              <a:buAutoNum type="arabicPeriod" startAt="3"/>
            </a:pPr>
            <a:r>
              <a:rPr lang="en-US" sz="2800" dirty="0" smtClean="0"/>
              <a:t>Create an application using Facebook API to logout of </a:t>
            </a:r>
            <a:r>
              <a:rPr lang="en-US" sz="2800" dirty="0"/>
              <a:t>F</a:t>
            </a:r>
            <a:r>
              <a:rPr lang="en-US" sz="2800" dirty="0" smtClean="0"/>
              <a:t>acebook.</a:t>
            </a:r>
            <a:endParaRPr lang="en-US" sz="2800" dirty="0"/>
          </a:p>
        </p:txBody>
      </p:sp>
    </p:spTree>
    <p:extLst>
      <p:ext uri="{BB962C8B-B14F-4D97-AF65-F5344CB8AC3E}">
        <p14:creationId xmlns:p14="http://schemas.microsoft.com/office/powerpoint/2010/main" val="120467554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dirty="0" smtClean="0"/>
              <a:t>“C# Programming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3135926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API? (1)</a:t>
            </a:r>
            <a:endParaRPr lang="bg-BG" dirty="0"/>
          </a:p>
        </p:txBody>
      </p:sp>
      <p:sp>
        <p:nvSpPr>
          <p:cNvPr id="5" name="Content Placeholder 4"/>
          <p:cNvSpPr>
            <a:spLocks noGrp="1"/>
          </p:cNvSpPr>
          <p:nvPr>
            <p:ph idx="1"/>
          </p:nvPr>
        </p:nvSpPr>
        <p:spPr>
          <a:xfrm>
            <a:off x="228600" y="1143000"/>
            <a:ext cx="8305800" cy="5410200"/>
          </a:xfrm>
        </p:spPr>
        <p:txBody>
          <a:bodyPr/>
          <a:lstStyle/>
          <a:p>
            <a:r>
              <a:rPr lang="en-US" dirty="0" smtClean="0">
                <a:solidFill>
                  <a:srgbClr val="FFFFFF"/>
                </a:solidFill>
              </a:rPr>
              <a:t>Application Control Interface</a:t>
            </a:r>
          </a:p>
          <a:p>
            <a:pPr lvl="1"/>
            <a:r>
              <a:rPr lang="en-US" dirty="0" smtClean="0">
                <a:solidFill>
                  <a:srgbClr val="FFFFFF"/>
                </a:solidFill>
              </a:rPr>
              <a:t>Provides ready functionality</a:t>
            </a:r>
          </a:p>
          <a:p>
            <a:pPr lvl="1"/>
            <a:r>
              <a:rPr lang="en-US" dirty="0" smtClean="0">
                <a:solidFill>
                  <a:srgbClr val="FFFFFF"/>
                </a:solidFill>
              </a:rPr>
              <a:t>Usually from a remote server</a:t>
            </a:r>
          </a:p>
          <a:p>
            <a:pPr lvl="1"/>
            <a:r>
              <a:rPr lang="en-US" dirty="0" smtClean="0">
                <a:solidFill>
                  <a:srgbClr val="FFFFFF"/>
                </a:solidFill>
              </a:rPr>
              <a:t>Tools for easy developing </a:t>
            </a:r>
          </a:p>
          <a:p>
            <a:pPr lvl="1"/>
            <a:r>
              <a:rPr lang="en-US" dirty="0" smtClean="0">
                <a:solidFill>
                  <a:srgbClr val="FFFFFF"/>
                </a:solidFill>
              </a:rPr>
              <a:t>Normally is divided by blocks</a:t>
            </a:r>
          </a:p>
          <a:p>
            <a:pPr lvl="1"/>
            <a:r>
              <a:rPr lang="en-US" dirty="0" smtClean="0">
                <a:solidFill>
                  <a:srgbClr val="FFFFFF"/>
                </a:solidFill>
              </a:rPr>
              <a:t>Programmers creates new application by combining these blocks</a:t>
            </a:r>
          </a:p>
          <a:p>
            <a:pPr lvl="1"/>
            <a:endParaRPr lang="en-US" dirty="0" smtClean="0">
              <a:solidFill>
                <a:srgbClr val="FFFFFF"/>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5800" y="5334000"/>
            <a:ext cx="3966263" cy="1221128"/>
          </a:xfrm>
          <a:prstGeom prst="roundRect">
            <a:avLst/>
          </a:prstGeom>
        </p:spPr>
      </p:pic>
    </p:spTree>
    <p:extLst>
      <p:ext uri="{BB962C8B-B14F-4D97-AF65-F5344CB8AC3E}">
        <p14:creationId xmlns:p14="http://schemas.microsoft.com/office/powerpoint/2010/main" val="2011893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API? (2)</a:t>
            </a:r>
            <a:endParaRPr lang="bg-BG" dirty="0"/>
          </a:p>
        </p:txBody>
      </p:sp>
      <p:sp>
        <p:nvSpPr>
          <p:cNvPr id="5" name="Content Placeholder 4"/>
          <p:cNvSpPr>
            <a:spLocks noGrp="1"/>
          </p:cNvSpPr>
          <p:nvPr>
            <p:ph idx="1"/>
          </p:nvPr>
        </p:nvSpPr>
        <p:spPr>
          <a:xfrm>
            <a:off x="228600" y="1143000"/>
            <a:ext cx="8305800" cy="5410200"/>
          </a:xfrm>
        </p:spPr>
        <p:txBody>
          <a:bodyPr/>
          <a:lstStyle/>
          <a:p>
            <a:r>
              <a:rPr lang="en-US" dirty="0" smtClean="0">
                <a:solidFill>
                  <a:srgbClr val="FFFFFF"/>
                </a:solidFill>
              </a:rPr>
              <a:t>How to use it</a:t>
            </a:r>
          </a:p>
          <a:p>
            <a:pPr lvl="1"/>
            <a:r>
              <a:rPr lang="en-US" dirty="0" smtClean="0">
                <a:solidFill>
                  <a:srgbClr val="FFFFFF"/>
                </a:solidFill>
              </a:rPr>
              <a:t>Include a script into the HTML containing the URL to the API</a:t>
            </a:r>
          </a:p>
          <a:p>
            <a:pPr lvl="1"/>
            <a:r>
              <a:rPr lang="en-US" dirty="0" smtClean="0">
                <a:solidFill>
                  <a:srgbClr val="FFFFFF"/>
                </a:solidFill>
              </a:rPr>
              <a:t>Done! You are ready to use all the functionality</a:t>
            </a:r>
          </a:p>
          <a:p>
            <a:r>
              <a:rPr lang="en-US" dirty="0" smtClean="0">
                <a:solidFill>
                  <a:srgbClr val="FFFFFF"/>
                </a:solidFill>
              </a:rPr>
              <a:t>Example for Google Maps</a:t>
            </a:r>
          </a:p>
          <a:p>
            <a:pPr lvl="1"/>
            <a:endParaRPr lang="en-US" dirty="0" smtClean="0">
              <a:solidFill>
                <a:srgbClr val="FFFFFF"/>
              </a:solidFill>
            </a:endParaRPr>
          </a:p>
        </p:txBody>
      </p:sp>
      <p:sp>
        <p:nvSpPr>
          <p:cNvPr id="6" name="Rectangle 5"/>
          <p:cNvSpPr>
            <a:spLocks noChangeArrowheads="1"/>
          </p:cNvSpPr>
          <p:nvPr/>
        </p:nvSpPr>
        <p:spPr bwMode="auto">
          <a:xfrm>
            <a:off x="457200" y="4800600"/>
            <a:ext cx="8153400" cy="158197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&lt;script src="https://maps.googleapis.com/maps/api/js?v=3.exp&amp;sensor=false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script&gt;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8704" y="2514600"/>
            <a:ext cx="2366827" cy="1828912"/>
          </a:xfrm>
          <a:prstGeom prst="rect">
            <a:avLst/>
          </a:prstGeom>
        </p:spPr>
      </p:pic>
    </p:spTree>
    <p:extLst>
      <p:ext uri="{BB962C8B-B14F-4D97-AF65-F5344CB8AC3E}">
        <p14:creationId xmlns:p14="http://schemas.microsoft.com/office/powerpoint/2010/main" val="25348746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3708" y="1905000"/>
            <a:ext cx="7924800" cy="685800"/>
          </a:xfrm>
        </p:spPr>
        <p:txBody>
          <a:bodyPr/>
          <a:lstStyle/>
          <a:p>
            <a:r>
              <a:rPr lang="en-US" dirty="0" smtClean="0"/>
              <a:t>Google APIs</a:t>
            </a:r>
            <a:endParaRPr lang="en-US" dirty="0"/>
          </a:p>
        </p:txBody>
      </p:sp>
      <p:sp>
        <p:nvSpPr>
          <p:cNvPr id="6" name="Subtitle 2"/>
          <p:cNvSpPr>
            <a:spLocks noGrp="1"/>
          </p:cNvSpPr>
          <p:nvPr>
            <p:ph type="subTitle" idx="1"/>
          </p:nvPr>
        </p:nvSpPr>
        <p:spPr>
          <a:xfrm>
            <a:off x="617033" y="2514600"/>
            <a:ext cx="8058150" cy="569120"/>
          </a:xfrm>
        </p:spPr>
        <p:txBody>
          <a:bodyPr/>
          <a:lstStyle/>
          <a:p>
            <a:r>
              <a:rPr lang="en-US" dirty="0" smtClean="0"/>
              <a:t>Thousands!</a:t>
            </a:r>
          </a:p>
        </p:txBody>
      </p:sp>
      <p:pic>
        <p:nvPicPr>
          <p:cNvPr id="5122" name="Picture 2" descr="C:\Telerik\Training\8. JavaScript API\Images\Google-tv-logo3-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3276600"/>
            <a:ext cx="3124200" cy="2382813"/>
          </a:xfrm>
          <a:prstGeom prst="round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63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Google+ APIs</a:t>
            </a:r>
            <a:endParaRPr lang="bg-BG" dirty="0"/>
          </a:p>
        </p:txBody>
      </p:sp>
      <p:sp>
        <p:nvSpPr>
          <p:cNvPr id="5" name="Content Placeholder 4"/>
          <p:cNvSpPr>
            <a:spLocks noGrp="1"/>
          </p:cNvSpPr>
          <p:nvPr>
            <p:ph idx="1"/>
          </p:nvPr>
        </p:nvSpPr>
        <p:spPr>
          <a:xfrm>
            <a:off x="228600" y="838200"/>
            <a:ext cx="8305800" cy="5715000"/>
          </a:xfrm>
        </p:spPr>
        <p:txBody>
          <a:bodyPr/>
          <a:lstStyle/>
          <a:p>
            <a:r>
              <a:rPr lang="en-US" dirty="0" smtClean="0">
                <a:solidFill>
                  <a:srgbClr val="FFFFFF"/>
                </a:solidFill>
              </a:rPr>
              <a:t>Go to </a:t>
            </a:r>
            <a:r>
              <a:rPr lang="en-US" dirty="0">
                <a:hlinkClick r:id="rId2"/>
              </a:rPr>
              <a:t>https://developers.google.com</a:t>
            </a:r>
            <a:r>
              <a:rPr lang="en-US" dirty="0" smtClean="0">
                <a:hlinkClick r:id="rId2"/>
              </a:rPr>
              <a:t>/</a:t>
            </a:r>
            <a:endParaRPr lang="en-US" dirty="0" smtClean="0"/>
          </a:p>
          <a:p>
            <a:pPr lvl="1"/>
            <a:r>
              <a:rPr lang="en-US" dirty="0" smtClean="0"/>
              <a:t>YouTube</a:t>
            </a:r>
          </a:p>
          <a:p>
            <a:pPr lvl="1"/>
            <a:r>
              <a:rPr lang="en-US" dirty="0" smtClean="0"/>
              <a:t>Google+</a:t>
            </a:r>
          </a:p>
          <a:p>
            <a:pPr lvl="1"/>
            <a:r>
              <a:rPr lang="en-US" dirty="0" smtClean="0"/>
              <a:t>Google Maps</a:t>
            </a:r>
          </a:p>
          <a:p>
            <a:pPr lvl="1"/>
            <a:r>
              <a:rPr lang="en-US" dirty="0" smtClean="0">
                <a:solidFill>
                  <a:srgbClr val="FFFFFF"/>
                </a:solidFill>
              </a:rPr>
              <a:t>Android</a:t>
            </a:r>
          </a:p>
          <a:p>
            <a:pPr lvl="1"/>
            <a:r>
              <a:rPr lang="en-US" dirty="0" smtClean="0">
                <a:solidFill>
                  <a:srgbClr val="FFFFFF"/>
                </a:solidFill>
              </a:rPr>
              <a:t>Google Places</a:t>
            </a:r>
          </a:p>
          <a:p>
            <a:pPr lvl="1"/>
            <a:r>
              <a:rPr lang="en-US" dirty="0" smtClean="0">
                <a:solidFill>
                  <a:srgbClr val="FFFFFF"/>
                </a:solidFill>
              </a:rPr>
              <a:t>Chrome</a:t>
            </a:r>
          </a:p>
          <a:p>
            <a:pPr lvl="1"/>
            <a:r>
              <a:rPr lang="en-US" dirty="0" smtClean="0">
                <a:solidFill>
                  <a:srgbClr val="FFFFFF"/>
                </a:solidFill>
              </a:rPr>
              <a:t>Google TV</a:t>
            </a:r>
          </a:p>
          <a:p>
            <a:pPr lvl="1"/>
            <a:r>
              <a:rPr lang="en-US" dirty="0" smtClean="0">
                <a:solidFill>
                  <a:srgbClr val="FFFFFF"/>
                </a:solidFill>
              </a:rPr>
              <a:t>Games</a:t>
            </a:r>
          </a:p>
          <a:p>
            <a:pPr lvl="1"/>
            <a:endParaRPr lang="en-US" dirty="0" smtClean="0">
              <a:solidFill>
                <a:srgbClr val="FFFFFF"/>
              </a:solidFill>
            </a:endParaRPr>
          </a:p>
        </p:txBody>
      </p:sp>
      <p:pic>
        <p:nvPicPr>
          <p:cNvPr id="6146" name="Picture 2" descr="C:\Telerik\Training\8. JavaScript API\Images\sonos-blown-away-android-maxe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6837" y="2438400"/>
            <a:ext cx="4148272" cy="2219325"/>
          </a:xfrm>
          <a:prstGeom prst="round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73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1371600"/>
            <a:ext cx="7924800" cy="685800"/>
          </a:xfrm>
        </p:spPr>
        <p:txBody>
          <a:bodyPr/>
          <a:lstStyle/>
          <a:p>
            <a:r>
              <a:rPr lang="en-US" dirty="0" smtClean="0"/>
              <a:t>Google Maps API</a:t>
            </a:r>
            <a:endParaRPr lang="en-US" dirty="0"/>
          </a:p>
        </p:txBody>
      </p:sp>
      <p:sp>
        <p:nvSpPr>
          <p:cNvPr id="6" name="Subtitle 2"/>
          <p:cNvSpPr>
            <a:spLocks noGrp="1"/>
          </p:cNvSpPr>
          <p:nvPr>
            <p:ph type="subTitle" idx="1"/>
          </p:nvPr>
        </p:nvSpPr>
        <p:spPr>
          <a:xfrm>
            <a:off x="533400" y="2286000"/>
            <a:ext cx="8058150" cy="569120"/>
          </a:xfrm>
        </p:spPr>
        <p:txBody>
          <a:bodyPr/>
          <a:lstStyle/>
          <a:p>
            <a:r>
              <a:rPr lang="en-US" dirty="0" smtClean="0"/>
              <a:t>The globe is yours</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265" y="3200400"/>
            <a:ext cx="3810000" cy="2362200"/>
          </a:xfrm>
          <a:prstGeom prst="roundRect">
            <a:avLst/>
          </a:prstGeom>
        </p:spPr>
      </p:pic>
    </p:spTree>
    <p:extLst>
      <p:ext uri="{BB962C8B-B14F-4D97-AF65-F5344CB8AC3E}">
        <p14:creationId xmlns:p14="http://schemas.microsoft.com/office/powerpoint/2010/main" val="2891970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Simple map (1)</a:t>
            </a:r>
            <a:endParaRPr lang="bg-BG" dirty="0"/>
          </a:p>
        </p:txBody>
      </p:sp>
      <p:sp>
        <p:nvSpPr>
          <p:cNvPr id="5" name="Content Placeholder 4"/>
          <p:cNvSpPr>
            <a:spLocks noGrp="1"/>
          </p:cNvSpPr>
          <p:nvPr>
            <p:ph idx="1"/>
          </p:nvPr>
        </p:nvSpPr>
        <p:spPr>
          <a:xfrm>
            <a:off x="228600" y="1143000"/>
            <a:ext cx="8305800" cy="5410200"/>
          </a:xfrm>
        </p:spPr>
        <p:txBody>
          <a:bodyPr/>
          <a:lstStyle/>
          <a:p>
            <a:r>
              <a:rPr lang="en-US" dirty="0" smtClean="0">
                <a:solidFill>
                  <a:srgbClr val="FFFFFF"/>
                </a:solidFill>
              </a:rPr>
              <a:t>Simple map</a:t>
            </a:r>
            <a:endParaRPr lang="en-US" dirty="0">
              <a:solidFill>
                <a:srgbClr val="FFFFFF"/>
              </a:solidFill>
            </a:endParaRPr>
          </a:p>
          <a:p>
            <a:pPr lvl="1"/>
            <a:r>
              <a:rPr lang="en-US" dirty="0" smtClean="0">
                <a:solidFill>
                  <a:srgbClr val="FFFFFF"/>
                </a:solidFill>
              </a:rPr>
              <a:t>The most basic map</a:t>
            </a:r>
          </a:p>
          <a:p>
            <a:pPr lvl="1"/>
            <a:r>
              <a:rPr lang="en-US" dirty="0" smtClean="0">
                <a:solidFill>
                  <a:srgbClr val="FFFFFF"/>
                </a:solidFill>
              </a:rPr>
              <a:t>Can get coordinates with zoom and display them</a:t>
            </a:r>
          </a:p>
          <a:p>
            <a:r>
              <a:rPr lang="en-US" dirty="0" smtClean="0">
                <a:solidFill>
                  <a:srgbClr val="FFFFFF"/>
                </a:solidFill>
              </a:rPr>
              <a:t>API link</a:t>
            </a:r>
          </a:p>
          <a:p>
            <a:pPr marL="0" indent="0">
              <a:buNone/>
            </a:pPr>
            <a:endParaRPr lang="en-US" dirty="0" smtClean="0">
              <a:solidFill>
                <a:schemeClr val="accent6">
                  <a:lumMod val="20000"/>
                  <a:lumOff val="80000"/>
                </a:schemeClr>
              </a:solidFill>
            </a:endParaRPr>
          </a:p>
          <a:p>
            <a:endParaRPr lang="en-US" dirty="0" smtClean="0">
              <a:solidFill>
                <a:schemeClr val="accent5">
                  <a:lumMod val="20000"/>
                  <a:lumOff val="80000"/>
                </a:schemeClr>
              </a:solidFill>
            </a:endParaRPr>
          </a:p>
          <a:p>
            <a:endParaRPr lang="en-US" dirty="0" smtClean="0">
              <a:solidFill>
                <a:srgbClr val="FAF8C8"/>
              </a:solidFill>
            </a:endParaRPr>
          </a:p>
          <a:p>
            <a:endParaRPr lang="en-US" dirty="0" smtClean="0">
              <a:solidFill>
                <a:schemeClr val="accent5">
                  <a:lumMod val="20000"/>
                  <a:lumOff val="80000"/>
                </a:schemeClr>
              </a:solidFill>
            </a:endParaRPr>
          </a:p>
        </p:txBody>
      </p:sp>
      <p:sp>
        <p:nvSpPr>
          <p:cNvPr id="10" name="Rectangle 9"/>
          <p:cNvSpPr>
            <a:spLocks noChangeArrowheads="1"/>
          </p:cNvSpPr>
          <p:nvPr/>
        </p:nvSpPr>
        <p:spPr bwMode="auto">
          <a:xfrm>
            <a:off x="457200" y="4209245"/>
            <a:ext cx="8153400" cy="158197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&lt;script src="https://maps.googleapis.com/maps/api/js?v=3.exp&amp;sensor=false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script&gt;</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3251" y="3200400"/>
            <a:ext cx="1838875" cy="1390650"/>
          </a:xfrm>
          <a:prstGeom prst="roundRect">
            <a:avLst/>
          </a:prstGeom>
        </p:spPr>
      </p:pic>
    </p:spTree>
    <p:extLst>
      <p:ext uri="{BB962C8B-B14F-4D97-AF65-F5344CB8AC3E}">
        <p14:creationId xmlns:p14="http://schemas.microsoft.com/office/powerpoint/2010/main" val="104271668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5c0ed1f3aaa5b921b3638c123e4eb489bc123"/>
</p:tagLst>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4995</TotalTime>
  <Words>952</Words>
  <Application>Microsoft Office PowerPoint</Application>
  <PresentationFormat>On-screen Show (4:3)</PresentationFormat>
  <Paragraphs>211</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Telerik Academy</vt:lpstr>
      <vt:lpstr>Third Party APIs</vt:lpstr>
      <vt:lpstr>Table of Contents</vt:lpstr>
      <vt:lpstr>What is API?</vt:lpstr>
      <vt:lpstr>What is API? (1)</vt:lpstr>
      <vt:lpstr>What is API? (2)</vt:lpstr>
      <vt:lpstr>Google APIs</vt:lpstr>
      <vt:lpstr>Google+ APIs</vt:lpstr>
      <vt:lpstr>Google Maps API</vt:lpstr>
      <vt:lpstr>Simple map (1)</vt:lpstr>
      <vt:lpstr>Simple map (1)</vt:lpstr>
      <vt:lpstr>Simple Map</vt:lpstr>
      <vt:lpstr>Advanced options</vt:lpstr>
      <vt:lpstr>Advanced options</vt:lpstr>
      <vt:lpstr>Markers and Events</vt:lpstr>
      <vt:lpstr>Markers and Events</vt:lpstr>
      <vt:lpstr>Other map options</vt:lpstr>
      <vt:lpstr>YouTube API</vt:lpstr>
      <vt:lpstr>YouTube API</vt:lpstr>
      <vt:lpstr>YouTube API</vt:lpstr>
      <vt:lpstr>Google+ API</vt:lpstr>
      <vt:lpstr>Google+ API (1)</vt:lpstr>
      <vt:lpstr>Google+ API (2)</vt:lpstr>
      <vt:lpstr>Google+ API</vt:lpstr>
      <vt:lpstr>Facebook API</vt:lpstr>
      <vt:lpstr>Facebook</vt:lpstr>
      <vt:lpstr>Facebook APP</vt:lpstr>
      <vt:lpstr>Facebook</vt:lpstr>
      <vt:lpstr>Facebook</vt:lpstr>
      <vt:lpstr>Facebook</vt:lpstr>
      <vt:lpstr>FB.init, FB.api, FB.ui</vt:lpstr>
      <vt:lpstr>Facebook</vt:lpstr>
      <vt:lpstr>Social Plugins</vt:lpstr>
      <vt:lpstr>PowerPoint Presentation</vt:lpstr>
      <vt:lpstr>Exercises</vt:lpstr>
      <vt:lpstr>Exercises (2)</vt:lpstr>
      <vt:lpstr>Exercises (3)</vt:lpstr>
      <vt:lpstr>Free Trainings @ Telerik Academy</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 Defining Classes</dc:title>
  <dc:subject>Telerik Software Academy</dc:subject>
  <dc:creator>Svetlin Nakov</dc:creator>
  <cp:keywords>C#, course, telerik software academy, free courses for developers, OOP, object-oriented programming</cp:keywords>
  <cp:lastModifiedBy>Ifak</cp:lastModifiedBy>
  <cp:revision>1091</cp:revision>
  <dcterms:created xsi:type="dcterms:W3CDTF">2007-12-08T16:03:35Z</dcterms:created>
  <dcterms:modified xsi:type="dcterms:W3CDTF">2013-06-21T12:36:50Z</dcterms:modified>
  <cp:category>software engineering</cp:category>
</cp:coreProperties>
</file>