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1" r:id="rId12"/>
    <p:sldId id="31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05" r:id="rId36"/>
    <p:sldId id="30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07" r:id="rId45"/>
    <p:sldId id="309" r:id="rId46"/>
    <p:sldId id="313" r:id="rId47"/>
    <p:sldId id="314" r:id="rId48"/>
    <p:sldId id="310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</p:sldIdLst>
  <p:sldSz cx="9144000" cy="6858000" type="screen4x3"/>
  <p:notesSz cx="6881813" cy="9296400"/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>
        <p:scale>
          <a:sx n="80" d="100"/>
          <a:sy n="80" d="100"/>
        </p:scale>
        <p:origin x="8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19.02.2013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19.02.2013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64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44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411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552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57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96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76CF1-1478-4E48-BC48-3D5C2CA7B8A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338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480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86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585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432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53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91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5FDD2-1818-43CE-A213-56FED2E3AEE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81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43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292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136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296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621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9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222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389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5801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3471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025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232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E8F8-60FD-46BF-99BF-1A133A1E0243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744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646F6-CBA3-4CCA-9140-911BAA09849B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6439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65DE-403F-46E1-B314-C624A722D741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66752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3518-2963-4C15-90CC-9DF46E7364C4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535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43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4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5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8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://www.nakov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76600"/>
            <a:ext cx="8134350" cy="569120"/>
          </a:xfrm>
        </p:spPr>
        <p:txBody>
          <a:bodyPr/>
          <a:lstStyle/>
          <a:p>
            <a:r>
              <a:rPr lang="en-US" dirty="0" smtClean="0"/>
              <a:t>Classes, Fields, Constructors, Methods, Properties</a:t>
            </a:r>
            <a:endParaRPr lang="en-US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7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Fields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members </a:t>
            </a:r>
            <a:r>
              <a:rPr lang="en-US" dirty="0" smtClean="0"/>
              <a:t>defined inside a class</a:t>
            </a:r>
          </a:p>
          <a:p>
            <a:pPr lvl="1"/>
            <a:r>
              <a:rPr lang="en-US" dirty="0" smtClean="0"/>
              <a:t>Fields hold the internal object state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or per instance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3709987"/>
            <a:ext cx="776605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Color color;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7800" y="4213086"/>
            <a:ext cx="2286000" cy="953453"/>
          </a:xfrm>
          <a:prstGeom prst="wedgeRoundRectCallout">
            <a:avLst>
              <a:gd name="adj1" fmla="val -77916"/>
              <a:gd name="adj2" fmla="val 53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 declarations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7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 fields </a:t>
            </a:r>
            <a:r>
              <a:rPr lang="en-US" dirty="0" smtClean="0"/>
              <a:t>are of two types: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Replaced by their value during the 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Assigned once only at object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4200942"/>
            <a:ext cx="776605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PI = 3.14159;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readonly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Color.FromRGBA(25, 33, 74, 128);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</a:t>
            </a:r>
            <a:r>
              <a:rPr lang="en-US" dirty="0" smtClean="0"/>
              <a:t>Fields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952411"/>
            <a:ext cx="7766050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Constants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double PI = 3.1415926535897932385;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readonly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 // Cannot be further modified!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.PI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=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Console.WriteLine(c.Size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Compilation error: readonly field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Console.WriteLine(Constants.Size); // compile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2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256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</a:t>
            </a:r>
            <a:r>
              <a:rPr lang="en-US" dirty="0"/>
              <a:t>(default</a:t>
            </a:r>
            <a:r>
              <a:rPr lang="en-US" dirty="0" smtClean="0"/>
              <a:t>) – accessible from the current assembly, i.e. the current VS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'this'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inside a method points to the current instance of the class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950" y="3002101"/>
            <a:ext cx="79184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PrintName()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The same like Console.WriteLine(name);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Defining Simple Classes</a:t>
            </a:r>
            <a:endParaRPr lang="en-US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5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a Class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dog should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Optional fields (could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The class allows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</a:t>
            </a:r>
            <a:r>
              <a:rPr lang="en-US" dirty="0"/>
              <a:t>the name and the breed </a:t>
            </a:r>
            <a:r>
              <a:rPr lang="en-US" dirty="0" smtClean="0"/>
              <a:t>at any time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dog should be able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143000"/>
            <a:ext cx="79248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1338200"/>
            <a:ext cx="1638300" cy="203835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095500"/>
            <a:ext cx="7921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Breed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this.breed;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this.breed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SayBau()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 said: Bauuuuuu!",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?? "[unnamed dog]");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365607" cy="2209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Fields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Using Classes and Objects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Constructors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Methods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Properties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Keeping the Object State</a:t>
            </a:r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5" t="-9014" r="-12012" b="-13714"/>
          <a:stretch/>
        </p:blipFill>
        <p:spPr bwMode="auto">
          <a:xfrm>
            <a:off x="5562600" y="1461246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3695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How to Use Classes (</a:t>
            </a:r>
            <a:r>
              <a:rPr lang="en-US" sz="3700" dirty="0" smtClean="0"/>
              <a:t>Non-Static</a:t>
            </a:r>
            <a:r>
              <a:rPr lang="en-US" sz="3700" dirty="0"/>
              <a:t>)?</a:t>
            </a:r>
            <a:endParaRPr lang="bg-BG" sz="37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Initialize </a:t>
            </a:r>
            <a:r>
              <a:rPr lang="en-US" dirty="0" smtClean="0"/>
              <a:t>its properties / fields</a:t>
            </a:r>
            <a:endParaRPr lang="en-US" dirty="0"/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Manipulate </a:t>
            </a:r>
            <a:r>
              <a:rPr lang="en-US" dirty="0" smtClean="0"/>
              <a:t>the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Read / modify its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Release </a:t>
            </a:r>
            <a:r>
              <a:rPr lang="en-US" dirty="0" smtClean="0"/>
              <a:t>the occupied resources</a:t>
            </a: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  <a:buSzPct val="70000"/>
            </a:pPr>
            <a:r>
              <a:rPr lang="en-US" dirty="0" smtClean="0"/>
              <a:t>Performed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505200"/>
            <a:ext cx="2221309" cy="2209800"/>
          </a:xfrm>
          <a:prstGeom prst="rect">
            <a:avLst/>
          </a:prstGeom>
          <a:noFill/>
        </p:spPr>
      </p:pic>
      <p:pic>
        <p:nvPicPr>
          <p:cNvPr id="5" name="Picture 2" descr="http://www.irrlicht3d.org/images/uml3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The first </a:t>
            </a:r>
            <a:r>
              <a:rPr lang="en-US" dirty="0"/>
              <a:t>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the 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Put </a:t>
            </a:r>
            <a:r>
              <a:rPr lang="en-US" dirty="0"/>
              <a:t>all dogs in an array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1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87166"/>
            <a:ext cx="7924800" cy="53660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dogName = Console.ReadLine();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dogBreed = Console.ReadLine();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Use the Dog constructor to assign name and 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Dog's parameterless constructor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secondDog = new Dog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properties to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assign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secondDog.Name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secondDog.Breed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 algn="r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(the example </a:t>
            </a:r>
            <a:r>
              <a:rPr lang="en-US" sz="18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continues</a:t>
            </a: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8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smtClean="0"/>
              <a:t>– Example (2)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7348"/>
            <a:ext cx="7924800" cy="40934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a Dog with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no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breed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thirdDog = new Dog();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Save the dogs in an array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[] dogs = new Dog[] { </a:t>
            </a: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firstDog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secondDog, thirdDog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Ask each of the dogs to bark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foreach(Dog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in dogs)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 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dog.SayBau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3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576762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Dog </a:t>
            </a:r>
            <a:r>
              <a:rPr lang="en-US" dirty="0"/>
              <a:t>Meeting</a:t>
            </a:r>
            <a:endParaRPr lang="en-US" noProof="1"/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295400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www.dogs-names.net/pictures/angry-dog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6808" y="1300162"/>
            <a:ext cx="3810000" cy="2800350"/>
          </a:xfrm>
          <a:prstGeom prst="roundRect">
            <a:avLst>
              <a:gd name="adj" fmla="val 73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45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3430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 are special methods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Invoked at the time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instance </a:t>
            </a:r>
            <a:r>
              <a:rPr lang="en-US" dirty="0"/>
              <a:t>of an object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10000"/>
              </a:lnSpc>
            </a:pPr>
            <a:r>
              <a:rPr lang="en-US" dirty="0" smtClean="0"/>
              <a:t>Constructors has the same name as the class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0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Simple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193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752600"/>
            <a:ext cx="1621596" cy="1371600"/>
          </a:xfrm>
          <a:prstGeom prst="roundRect">
            <a:avLst>
              <a:gd name="adj" fmla="val 7313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76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90600"/>
            <a:ext cx="7918450" cy="5539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null;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1" y="4876800"/>
            <a:ext cx="3428999" cy="1379101"/>
          </a:xfrm>
          <a:prstGeom prst="wedgeRoundRectCallout">
            <a:avLst>
              <a:gd name="adj1" fmla="val -72018"/>
              <a:gd name="adj2" fmla="val -253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026" name="Picture 2" descr="http://www.istockphoto.com/file_thumbview_approve/4561081/2/istockphoto_4561081-construction-wor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270697"/>
            <a:ext cx="2082103" cy="2082103"/>
          </a:xfrm>
          <a:prstGeom prst="roundRect">
            <a:avLst>
              <a:gd name="adj" fmla="val 6042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5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Simple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6" name="Rectangle 6"/>
          <p:cNvSpPr>
            <a:spLocks noGrp="1" noChangeArrowheads="1"/>
          </p:cNvSpPr>
          <p:nvPr>
            <p:ph idx="1"/>
          </p:nvPr>
        </p:nvSpPr>
        <p:spPr>
          <a:xfrm>
            <a:off x="376238" y="8382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Pay attention when using inline initialization!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533400" y="1537186"/>
            <a:ext cx="80772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AlarmClock</a:t>
            </a:r>
            <a:endParaRPr lang="bg-BG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Parameterless constructor (intentionally left empty)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AlarmClock()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AlarmClock(int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</a:t>
            </a:r>
            <a:r>
              <a:rPr lang="en-US" dirty="0" smtClean="0"/>
              <a:t>constructors (chaining)</a:t>
            </a:r>
            <a:endParaRPr lang="en-US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// Reuse the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screen">
            <a:lum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rot="5400000">
            <a:off x="2895600" y="3395547"/>
            <a:ext cx="685801" cy="6858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3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kbsinc.net/images/11-wor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616" y="914400"/>
            <a:ext cx="3204584" cy="304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26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2052638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164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7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249555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249555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http://www.codeproject.com/KB/cs/539179/Ste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248" y="457200"/>
            <a:ext cx="3352552" cy="2259170"/>
          </a:xfrm>
          <a:prstGeom prst="roundRect">
            <a:avLst>
              <a:gd name="adj" fmla="val 2408"/>
            </a:avLst>
          </a:prstGeom>
          <a:noFill/>
          <a:scene3d>
            <a:camera prst="perspectiveAbove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53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are class members that execute some action (some code, some algorithm)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/ per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05300"/>
            <a:ext cx="7924800" cy="3127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80000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CalcDistance(Point p)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Math.Sqrt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p.xCoord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(p.xCoord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this.xCoord) +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5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instance methods is done through the object (class instance):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0" y="2270879"/>
            <a:ext cx="76136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TestMethods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p1 = new Point(2, 3);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 = new Point(3, 4);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System.Console.WriteLine(p1.CalcDistance(p2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49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56588"/>
            <a:ext cx="3352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59067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1295400"/>
            <a:ext cx="5348350" cy="429731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0841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Properties</a:t>
            </a:r>
            <a:endParaRPr lang="en-US" noProof="1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1187450" y="2381849"/>
            <a:ext cx="662463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Properties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817" y="3286125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954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990600"/>
            <a:ext cx="8762999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expose </a:t>
            </a:r>
            <a:r>
              <a:rPr lang="en-US" dirty="0"/>
              <a:t>object's data to the </a:t>
            </a:r>
            <a:r>
              <a:rPr lang="en-US" dirty="0" smtClean="0"/>
              <a:t>world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Control how the data is </a:t>
            </a:r>
            <a:r>
              <a:rPr lang="en-US" dirty="0" smtClean="0"/>
              <a:t>manipulated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Ensure the internal object state is correct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E.g. price should always be kept positive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can be: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Read-only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Write-only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Simplify the writing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8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</a:t>
            </a:r>
            <a:endParaRPr lang="bg-BG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work as a pair of methods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</a:t>
            </a:r>
            <a:r>
              <a:rPr lang="en-US" dirty="0"/>
              <a:t>should have: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Unique name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dirty="0"/>
              <a:t> part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way, e.g. apply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 model real-world objects and define</a:t>
            </a:r>
            <a:endParaRPr lang="bg-BG" dirty="0" smtClean="0"/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dirty="0" smtClean="0"/>
              <a:t> (state, properties, fields)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en-US" dirty="0" smtClean="0"/>
              <a:t> (methods, operations)</a:t>
            </a:r>
          </a:p>
          <a:p>
            <a:pPr marL="361950" indent="-361950">
              <a:lnSpc>
                <a:spcPct val="114000"/>
              </a:lnSpc>
            </a:pPr>
            <a:r>
              <a:rPr lang="en-US" dirty="0" smtClean="0"/>
              <a:t>Classes 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143000"/>
            <a:ext cx="7923213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this.xCoord;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this.xCoord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this.yCoord;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this.yCoord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2023" y="106680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5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9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</a:t>
            </a:r>
            <a:r>
              <a:rPr lang="en-US" smtClean="0"/>
              <a:t>calculated dynamically:</a:t>
            </a:r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133600"/>
            <a:ext cx="776763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width;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height;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double Area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Properties could be defined without an underlying field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automatically created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895600"/>
            <a:ext cx="792422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51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boedeker.com/plavi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070" y="1181519"/>
            <a:ext cx="3187007" cy="283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Properties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979613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16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393424"/>
            <a:ext cx="7002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Enumerated Types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nineplanets.org/planet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33" y="1295400"/>
            <a:ext cx="7253918" cy="2862822"/>
          </a:xfrm>
          <a:prstGeom prst="rect">
            <a:avLst/>
          </a:prstGeom>
          <a:noFill/>
          <a:ln w="3175">
            <a:solidFill>
              <a:schemeClr val="accent4">
                <a:lumMod val="5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9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Enumerations</a:t>
            </a:r>
            <a:r>
              <a:rPr lang="en-US" dirty="0" smtClean="0"/>
              <a:t> are types that hold a value from a fixed set of named </a:t>
            </a:r>
            <a:r>
              <a:rPr lang="en-US" dirty="0" smtClean="0"/>
              <a:t>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/>
              <a:t> keyword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2677522"/>
            <a:ext cx="7771822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DayOfWeek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Tue, Wed, Thu, Fri, Sat, Sun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DayOfWeek day = DayOfWeek.Wed;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Console.WriteLine(day); // Wed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18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</a:t>
            </a:r>
            <a:r>
              <a:rPr lang="en-US" dirty="0" smtClean="0"/>
              <a:t>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990600"/>
            <a:ext cx="7771822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CoffeeSize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Small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100, Normal = 150, Double = 300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Coffee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Coffee(CoffeeSize size)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this.size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size;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 example continues)</a:t>
            </a:r>
            <a:endParaRPr lang="en-US" altLang="ko-KR" sz="19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69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</a:t>
            </a:r>
            <a:r>
              <a:rPr lang="en-US" dirty="0" smtClean="0"/>
              <a:t>–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1066800"/>
            <a:ext cx="7771822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CoffeeMachine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normalCoffee = new Coffee(CoffeeSize.Normal);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doubleCoffee = new Coffee(CoffeeSize.Double);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normalCoffee.Size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int)normalCoffee.Size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ml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int)doubleCoffee.Size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Double coffee is 300 ml.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59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9101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831487"/>
            <a:ext cx="7002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upload.wikimedia.org/wikipedia/commons/7/7f/Cape_May_diamonds.jpg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0244" y="838200"/>
            <a:ext cx="4551556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3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1549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0" name="Picture 2" descr="http://wlym.com/~animations/part2/9/chapter9-correct-correc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3185" y="979025"/>
            <a:ext cx="3057526" cy="3009628"/>
          </a:xfrm>
          <a:prstGeom prst="roundRect">
            <a:avLst>
              <a:gd name="adj" fmla="val 370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311" y="11114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873403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members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destructors, …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</a:t>
            </a:r>
            <a:r>
              <a:rPr lang="en-US" dirty="0" smtClean="0"/>
              <a:t>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Object State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and properties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keep the object's state correct</a:t>
            </a:r>
          </a:p>
          <a:p>
            <a:pPr lvl="1"/>
            <a:r>
              <a:rPr lang="en-US" dirty="0" smtClean="0"/>
              <a:t>This is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 in OOP</a:t>
            </a:r>
          </a:p>
          <a:p>
            <a:pPr lvl="1"/>
            <a:r>
              <a:rPr lang="en-US" dirty="0" smtClean="0"/>
              <a:t>Can force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</a:t>
            </a:r>
            <a:r>
              <a:rPr lang="en-US" dirty="0" smtClean="0"/>
              <a:t> when creating / modifying the object's internal state</a:t>
            </a:r>
          </a:p>
          <a:p>
            <a:pPr lvl="1"/>
            <a:r>
              <a:rPr lang="en-US" dirty="0" smtClean="0"/>
              <a:t>Constructors define which properties are mandatory and which are optional</a:t>
            </a:r>
          </a:p>
          <a:p>
            <a:pPr lvl="1"/>
            <a:r>
              <a:rPr lang="en-US" dirty="0" smtClean="0"/>
              <a:t>Property setters should validate the new value before saving it in the object field</a:t>
            </a:r>
          </a:p>
          <a:p>
            <a:pPr lvl="1"/>
            <a:r>
              <a:rPr lang="en-US" dirty="0" smtClean="0"/>
              <a:t>Invalid values should cause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Keep </a:t>
            </a:r>
            <a:r>
              <a:rPr lang="en-US" sz="3800" dirty="0" smtClean="0"/>
              <a:t>the Object </a:t>
            </a:r>
            <a:r>
              <a:rPr lang="en-US" sz="3800" dirty="0"/>
              <a:t>State </a:t>
            </a:r>
            <a:r>
              <a:rPr lang="en-US" sz="3800" dirty="0" smtClean="0"/>
              <a:t>– Example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9" y="1090910"/>
            <a:ext cx="784860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Person(string name)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this.name;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(String.IsNullOrEmpty(value))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ArgumentException("Invalid name!");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Arrow Connector 2"/>
          <p:cNvCxnSpPr/>
          <p:nvPr/>
        </p:nvCxnSpPr>
        <p:spPr>
          <a:xfrm rot="16200000" flipH="1">
            <a:off x="2104791" y="3153006"/>
            <a:ext cx="36242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10200" y="1752600"/>
            <a:ext cx="3200400" cy="2230398"/>
          </a:xfrm>
          <a:prstGeom prst="wedgeRoundRectCallout">
            <a:avLst>
              <a:gd name="adj1" fmla="val -80073"/>
              <a:gd name="adj2" fmla="val -276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have only one constructor, so we cannot create person without specifying a name.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29200" y="5410200"/>
            <a:ext cx="3276600" cy="953453"/>
          </a:xfrm>
          <a:prstGeom prst="wedgeRoundRectCallout">
            <a:avLst>
              <a:gd name="adj1" fmla="val -76086"/>
              <a:gd name="adj2" fmla="val -451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Incorrect name cannot be assigned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2971800"/>
            <a:ext cx="4159730" cy="22519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89" y="3810000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35930" y="5522615"/>
            <a:ext cx="343852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people.mozilla.com/~faaborg/files/prism/announcement/personalBlog/prismIc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76680" y="609600"/>
            <a:ext cx="4352920" cy="1669826"/>
          </a:xfrm>
          <a:prstGeom prst="roundRect">
            <a:avLst>
              <a:gd name="adj" fmla="val 938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g;base64,/9j/4AAQSkZJRgABAQAAAQABAAD/2wCEAAkGBg8PDw8QEA8PDw8QDw0PDw8NDw8PEA8PFBAVFBQQFBQXHSYeFxkjGRQUHy8gIycpLCwsFR4xNTAqNSYrLCkBCQoKDgwOGg8PGikkHhwpKSksKSkpKSwpKSkpKSkpLCkpKi0pKSwpLCwsLCkpKSwsLCkpKSksLCksKSwsKSwpKf/AABEIAMIBAwMBIgACEQEDEQH/xAAbAAEAAgMBAQAAAAAAAAAAAAAAAQIDBAUGB//EAEcQAAEDAgIFCAcEBwcFAQAAAAEAAgMEEQUhEjFBUZEGExRSYXGBoSIyQlOSsdEjM5PBBxU0Q3KC4VRjc6LS8PEkRGKywhb/xAAaAQEBAQEBAQEAAAAAAAAAAAAAAQIDBAUG/8QAKxEAAgEDAwMDBAIDAAAAAAAAAAECAxExIUFRBBITFHGxIjJSYQUVkcHR/9oADAMBAAIRAxEAPwDiYrMMQxyJjPSipS0OIzH2RL3n4yGr368LyKNJRRF0kw6RLbT9CUhjRmIwdHPPMnf3L0w5T0fv2+LZf9K/P/yE5VqmidkdqNLxxUTqIuaOUdH/AGiP/OPmFYcoKT+0ReLrL5/ZLhnWxzuW37Oz/Gb/AOj14per5XYlDLDG2OWOQiUEhjgSBoOF/NeUX0umTUNTpHB1MH9V/e35LfWhhHqv7x8l0F61gxLJCKUVIQpREAV6cekPH5KiyU/reBRg2kRFg0EREAREQBERAEREAREQBERAEREAREQBERAeMuN44qbjeOK+kdEj93H+Gz6KOhxe6j/DZ9Fy7x3nzjS7U0u1fRuhRe6i/DZ9E6DF7qL8Nn0TvHefObovov6vh9zF+FH9E/V8PuYfwo/onkHeeOwf1X94+S6C9G2jiGqKMd0bB+SnosfUZ8DVpVUZbuebRek6JH7tnwN+ijokfu2fA36J5US55xF6Pocfu2fA1Ohxe7Z8LU8qFzziy03reBXe6HH7tnwhBSRjUxnwhPKhc5SLrdGZ1G8AnR2dRvBTyItzkqV1ejM6jeCdGZ1G8E8iFzlKF1uis6jeCdFZ1Gp5ELnKULrdFj6gWGrp2BhIaAbjPxRTTLc56Ii6FCIiAIiIAiIgCIiAIiIDtovNYNy7pp7NkPRpdVpD9mT2P2dzrL0n/PhvXCUJQdpI5JpkoihYKFKIgCIiAIihzgASSAALkkgADeTsQEouFPyvg0+ap2y1s2yOkYXjxfqt2i6zR4XjVTnalw9h655+a3aACAeC6qlLfT3C1wdZSuNVclMQpWmpZXSVz4xeSmezQZJF7Qj9I2cNYy2eB6NBXMniZLGbse2439oO4g3B7lJQtqncrTWTYREXMhClYamoEbdI6ri+/vG/uWpTYq1z3M1kvcI7ai0NJvfw81VFvUy5JOzOii5kla7SJGWVh2ar+K3ad4sBpBzrXOd1XGyMxqKTsjKsFd92e9vzWwteu+7Pe35qRydUcxERek2EREAREQBERAEREAREQHVx7kZR1t3SR6Ep/fQ2bJf/AMtj/EX7V5CTk9i2GZ0z+l04z5sAusO2Im7e9hK+lrHUTtjY6R50WMa57jua0XJ4BfcnTjNWaPzNLqJ08HhcJ5f00vozA00mo6dzHf8Aitdv8wHevTMeHAOaQ5pFw5pBBG8Ea1xOS3I+HFI6muro3F1XKXQaL3MfFE0kBzSMs9WYOTBvWvV/o5xGhJfhtUZY73MEmix58HfZv7/RPYvmVOiT1gfYj1CxI9KoXj6fl3JA/msQpZIJBrc1jm+JjdnbtBK9Nh+KwVAvDKyQbQ0+kO9pzHiF4Z0pwyj0qSeDbREXIpBPh2rgYFgJxgyVFTLN0MTvZTU0Z0GyNblpuIzPzvfMLNysrHMpjHHnNUvbTRAay6TI+V+IXr8PwWOGkjpNcbYeZdoktLriz3AixBJLjlvXeH0x7t2bpx7nqa01FLRRgYfS0zo2tOnTAmCR7tjmy5hx7Hi53ryUPKHEKyR0Tq2PD5QSDSR0xFQ3+abN3e267suFYnRZ0c4rYR/2le68rW9WOoyJ7nea1DidBizxR1lLNT1jQ7RjmYWysIBcTFMBqsCbEAHcV0XOf3v/AIZuXC0NFs+KUL+dZUSYlD+9gqMphvdEc7HsHA61Wgr4OkCSmd/0lc5x5s5Opa4C8kLm+zpgFw2XBsq4dFUU2IS0RqTUwRQNlDpW/axlxGgwu25H/hYOUGHQSPe6KXo1UHMcXEERyvYdJunbaDqdr16wml+2W6yv9nByaVmeoRa9JViRjXEtDi0FzQ5p0XWzGR3rYXlasU162jErNEm2YIIAJB8VoR4Y2Ah7pHGxsGtZZzz1Rn/vuW5U4kxnogtc/Y3SAA7XOOQHmsMU0IJdJPE+QggkPbZoPssGweZW02kc5drf7JigEt3G7STchoFh2XOs9q5LMWkBFiGjVYDL+Ijb/RdN8sYH2RuSR6Vjq12vZafRGPPpHRuPWAuQe63mukf2eeTs/wBnSoa5r/Rbzj7es9zbC/ab+QWWu+7Pe35q1LDoMDdIuA1FwANt2SrXfdnvb81y07tD1xvbU5iIi7nUIiIAiIgCIiAIiIAiIgOTH+kLEKbKro2vaNb4wY79uk3SYeAUY5y9p6+GOmYZKYTzRsqZJgC2OC93EFhOls2DV2rsLRq8EppfXhjJ6wGg7i2xXtj1bwzwvoqd7o+iYNW0kkbGUksMkbGNYxsMjHlrWiwBANxkNoXQXxSo5DxX0opZInDVezwO45EcVnp6rHKT7mrNQwamSObKLfwzDLwK7R6iDOUullsex5YyivmjwqINcTozVcxa1/RYAQbMJ9WR2WrYe3Ll4p+iKEnnKKokppBm1shMjQex4s9v+Zee5PctZ8N53pFC+R88rpZqhznxyvcd5ILSBc2AtrK9fQfpZw2W2mZqc/3sem0fzRk/JeatKq5Xjg91CFOMbSyeclfjmHffwdMhbrlZeSw36bBpD+dq3cM5d0c9g5xp37praN+x4y42XuaDlFR1FuZqoJDsDZWh/wAJId5LXxnkfQ1dzPTM0z+9YDFL36bbaXjdeVuL++Nvb/h1dL8WebwaMVuK6YIfBh8V2lpBa6pl1WIyNmji1b/KepqpMQoaSlqXUzjFUzyva0SN0Bk0OYcnC7SLHrLrcmuTcOHwuhhLnB0jpC6TR0jewAJAANgAF4/EuWFPR41VyziV/N0sNNEIWtdYnRkfcucLZmysfqlaOyNW7I67s9thfTQSyqFM8Bvoz0xkYXm+p0Tx6JtncOIyXnaLEI5q2sxOR1qSihNJA/Y8g6Uz278zojfpBeVxr9JctaeYjjlpqZ2UroRz1TIzawamtvq/O2SpLjjZDTQVFJU0uEwaLmwRROldM5vqmZx0bi9ybbztNx0VJrV7mXUT0R0cBqaouqKp2H10s1ZLzrdCHRjENvs2iRxAtY/JTymGJClkmmENBELNZGHieqmkdk2MFvosvttYgA616CT9J+Ghg5p0s0hybBFA8SE7vSAaB4leeqJKivnZUVTRFHESaakadIRk/vJDtf8A7y1LKX1d0lYy4xto7nRocOhZTxMkEbpGxND3OsXF+jmSdZzuuPTYmWgXhppMh97AHHV2ELqONge4rzzdQ7luitW2eerFK1jrw46WG7aWjB7YZHDg6QhZnY/NO5sbxAyNzmhwip4IvRvn6QFx4ELjN1LLT+u3+ILu1ocE22dSbF3OIbbTa02Dsw5+49lwuhQuZ62la/syNAc0965j6EEk3IvYi2wrYC8LStZHpjSfdeR1+fZ12/EFhrJWlhAcCbjIEb1z1CwoWO1giIuhoIiIAiKUBCIiAIiIApUKUBCIiAIiIAtOpwWml9eCMneGhruLbFbiKptYJY8/U8iKV3qmSPucHjg4X81jh5P11P8As2ISs3N05YhwaSPJekRb8sjPYjiCsx8ZdOB7S9hPEx3V8DwiaKSeeokEs0xBc4Em+dySSBmTbguwijqO1tC9pIKAqEWDRAYASQACdZAAJ7ysTMb5iRwNPTzD0SOfbITmNWTgPJZ1x8R+9d3N+S60tZHKq7R0O1PytZIC3oUDAWlp5osbkRa4JiJB8VyZJ4LWbTaPa6onf/pWmxWXpPG5N5M7JGM0dOISAtvnJLGR6RGRaewawVsNraW4IpZAQQcqu4uOx0RWlUH7v/D/APpyxt1oivQ9JJyqhLbDD6e/Wc9wPCNrFrwz84NLRa25Pos0rDu0iT5rirq0H3Y73fMrlVSsdqMm5amwiIvMeoIiIAiIgCIpQEIiIAiIgCIiAIiIAiIgCIiAIiIAiIgCK8UD35NY5x3Ma53yC2DhVRtglHexzfmrZkNGm5QMic5slHDPouIBdJMwkdouW+S0K6qhmlfIInxBxFo45I9BgDQLC7L7PNa9awtlkBBBD3Ag5EEbFjYvZFWR4ZybbMrHRBw0hNom/qvj0vNtltaNEfbrGnbpRU7/AJSBc5+seKDWtGDflZSWJElW5wbZo5qnY3ac/tCdZWlC5vtB38jmj5gqSsY1DuQt7m3pQ7p/ii/0rcp8WjjiMYp2vdpOcJZZZA4AgZWZog6vNctqlRq5E2sHdCKA4bxxUgrwn0QiIhQiIgCKVCAKUUIAiIgCIiA3Th46x4BR0AdY8Ftovgerrfl8H0vDDg1OgDrHgnQB1jwW2ierrfl8Dww4NToA6x4BW/Vo6x4BbKlrrKrq6vPwR0YcGn0AdY8E6AOseAW85t1qzlxc1gNi42v42Wl1FZu3d8BUYPYwvpmDXJnuDblYdBuzSPgF2YMNjbs0jvdn5altAW1Zd2S9ilU3l8F8FPg8ZiM0sL2Fj5YiWHNj3x3s7stddKg5Q05aOkVGKOdbY+ne0dxd6VlqcrpwZo23F2x556tJ39Fwm6h3L7NBt01c+L1No1WkdWWCkc97ulTWc9zvSpC52ZJzPOAE9qvT0tA4kOq54+19FcH4JXFctupUOs+HyXY817nXq8KptIc1XwvbbMyxTxG/cGuWCGhgJINZGwgkelBUlpsbXBa03HfZaLVX6lBc6cmFx56NbSEbCTUN8jHcKjsMiaP2ynJ3MZVuPHmgFpNUoGzZipoiM6mNpzydFUk697WEKX0kQH7TGexsNT+bAtParIQ9E/ljOzR5qTSs0BxlicBewvYc64Ed4HctcY1U1UrWPLDcnJkMEd7NJ9YNvs3rjLdwRxFRFogOddwAJtclhFrrFT7X7HWnJucb8o6zqKQa2O4X+SoGt2lw8Au5HVeloOa6N+xrtR7jtWZzQciAR2i6+K5z5P0Hhp8HEipGu1P8hdXdhwHtHgt2fDGO9X0DsI1cPotemkcS5jsy02v42XCpUrRV1L4MujDNjB0AdY8ApGHjrHgFtuaoXl9XW5+B4YcGscNHWPAKvQB1jwW61yOateqq7S+CeGHBqNw4H2jwCg4eOseAW20qXhT1VW2fgeGF8Gn0AdY8FC3gxSnqa35fA8UODGisRfvVV5WjsmERFChWa1GtUFy17kJvZY6mDTAIycNRWQHeoIIWoytqiE0+J+zKNFw22yPfu+S3gbi4zG8Zhc97WuFnC/5LCKZzM43kdh1fTyXthXTyaubksL2udJGGOLhZzHgZkDIg7F5KPApb6LnRsP8AeOe3z0V6ZuJPb95H/M3L+izDEYXixPg9uX5heylXcPtONXp4VfuODHyQqCLh0BG9shI8mrA/knVhx+za4XyIkjscteZB8l6RtFC7Nh0TvifZZeZmb6s7+57Q75r0Lq5bo8z6Cns2eWbyWq/dD8WL6rS/VNRn/wBPNrP7qTf3L2/OVI9uJ3e0j5Kek1PVhPi8fmtLrHujD/j47M8S3Cqj3E/4Un0U/qqo9xN+FJ9F7XpdT7uL4nKDVVPUhHi4/mr6z9Gf69cnjmYFVOzFPLbtbbyNir//AJ+r/s8nAfVet52pPtQt7mk/NRzMx1zuH+GwN81PWPg1/Xx5ORgGAkOk6VTkN0QWuluACDmLg7QfJdLmaGJwLImukaQW81puIcNRveyl1FEM5HFx3yyJ0+Fgs23dG381wn1Epa4PTT6WEFbJkdzkrmveAxrDdrL3dfe4rYJt/Vc12KPd92zxdn/RYnQvk+8eT2DV9AvJKrFZZ6rWNmoxMerH6TjtGofVYqenLQSTdxzO1XZG1gsBntO1SCvJVrd2hm98Fg5QWIRfUgcuHuT2KqzXKbgoWJbgX5Ic1TrARoKtZaSJcIiKmSjRbNQSoJRc2zoERFkpe91RFbX3rWSYIAUuOxCdgQMV9iFQrBikuVS5NENWX1bVjdTsdraO/V8lZrVOlnZaUmiGu7DmbLjxB+ajojhqlcPiHyK21UG66eSS3KpMwBs41S37yfzCaVQPbB+H6LKRZSHp55FuzDz1R1m8G/RBJUH2x5fRZ8iqkWTzTHcYDzx1ynwJ/IKOiud60jjx/MrayKq5yjrS5F2a4omDeeAWRsDRqaPmrouTnJ7luFLTZQizcEuChWaVOjZW1yXsQ0WzVSbq1iVNgFbXIVDVYN7VBeozKmiGrL3UqoFlLV0RlkolkQhzOfd1j5Jz7usfJY0W7IXL8+7rHyTn3dYqiJZC5fn3dYqRO7rFY1dotmqooly4lcPaPFQ6od1jxWNzrqFXbYF+ed1jxVmyO6x4qjWo5ydq3Fy7qh3WPFGSO6x4lYlc5BVckLsmd1jxKoZHX9Y8SqgqzwlroFhKTtPEqpe4bTxKorg3SyYwRzjt54lXbMd54lYyLKFMFMjid54lU0zvPEqzXKrm2RpZJcaZ3niU0jvPEqEUsUnSO88Smkd54lQiWBOkd54lS252niVAF1ZzrZKpEJL7KhPaoQBHqUkXV9QUalUlXBMglWcbWUMChxTYGRSsQeivcLFnjaqK7Nyoo+QgiIslLNCPKkZBUWsIgVmtRrUc5EtwHOVUVmtUyUMChxVnu2KA22ZV/RCLKzTsUaaEWTAIIULJrCoQjQLA3VXCyhZAbpkYMavrCq5tkac0WgIRS4KFChEUtGaAsMgqKzyoAVfBAAr6k1KhKYGQSoRXAsotSknIKgCa1JNtSuSFUV9NFLLkEM1qDrRE2BCIihS7tSoERaZEZH6ljREZUFl2IisSMxt1qX60RTYblVcakRECGa1MiImw3KIERQpldqWJEVkRF3qiIpLJQrMREWSFSsjNSItLIZR2tQiLLKi7EeoRVYJuSNSoiI9gERF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</a:t>
            </a:r>
            <a:r>
              <a:rPr lang="en-US" sz="3000" dirty="0"/>
              <a:t>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define fields, methods, constructors, properties and other members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Access modifiers limit </a:t>
            </a:r>
            <a:r>
              <a:rPr lang="en-US" sz="2800" dirty="0" smtClean="0"/>
              <a:t>the access </a:t>
            </a:r>
            <a:r>
              <a:rPr lang="en-US" sz="2800" dirty="0" smtClean="0"/>
              <a:t>to </a:t>
            </a:r>
            <a:r>
              <a:rPr lang="en-US" sz="2800" dirty="0" smtClean="0"/>
              <a:t>class </a:t>
            </a:r>
            <a:r>
              <a:rPr lang="en-US" sz="2800" dirty="0" smtClean="0"/>
              <a:t>members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 and initialize the object's internal state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Enumerations define a fixed set of constants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Properties </a:t>
            </a:r>
            <a:r>
              <a:rPr lang="en-US" sz="3000" dirty="0"/>
              <a:t>expose the </a:t>
            </a:r>
            <a:r>
              <a:rPr lang="en-US" sz="3000" dirty="0" smtClean="0"/>
              <a:t>class data in safe, controlled </a:t>
            </a:r>
            <a:r>
              <a:rPr lang="en-US" sz="3000" dirty="0" smtClean="0"/>
              <a:t>way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873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6150"/>
            <a:ext cx="8686800" cy="5607050"/>
          </a:xfrm>
        </p:spPr>
        <p:txBody>
          <a:bodyPr/>
          <a:lstStyle/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a class that holds information about </a:t>
            </a:r>
            <a:r>
              <a:rPr lang="en-US" sz="2800" dirty="0" smtClean="0"/>
              <a:t>a mobile </a:t>
            </a:r>
            <a:r>
              <a:rPr lang="en-US" sz="2800" dirty="0"/>
              <a:t>phone device: model, manufacturer, price, owner, battery characteristics (model, hours idle and hours talk) and display characteristics (size and </a:t>
            </a:r>
            <a:r>
              <a:rPr lang="en-US" sz="2800" dirty="0" smtClean="0"/>
              <a:t>number of colors</a:t>
            </a:r>
            <a:r>
              <a:rPr lang="en-US" sz="2800" dirty="0"/>
              <a:t>). Define </a:t>
            </a:r>
            <a:r>
              <a:rPr lang="en-US" sz="2800" dirty="0" smtClean="0"/>
              <a:t>3 separate classes (class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</a:t>
            </a:r>
            <a:r>
              <a:rPr lang="en-US" sz="2800" dirty="0" smtClean="0"/>
              <a:t>holding instances of the classes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dirty="0" smtClean="0"/>
              <a:t>).</a:t>
            </a:r>
            <a:endParaRPr lang="en-US" sz="28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several constructors for the defined classes that take different sets of arguments (the full information for the class or part of it). </a:t>
            </a:r>
            <a:r>
              <a:rPr lang="en-US" sz="2800" dirty="0" smtClean="0"/>
              <a:t>Assume that model and manufacturer are mandatory (the others are optional). All </a:t>
            </a:r>
            <a:r>
              <a:rPr lang="en-US" sz="2800" dirty="0"/>
              <a:t>unknown data fill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.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 smtClean="0"/>
              <a:t>Add an enumeration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BatteryType</a:t>
            </a:r>
            <a:r>
              <a:rPr lang="en-US" sz="2800" noProof="1" smtClean="0"/>
              <a:t> (Li-Ion, NiMH, NiCd, …</a:t>
            </a:r>
            <a:r>
              <a:rPr lang="en-US" sz="2800" dirty="0" smtClean="0"/>
              <a:t>) and use it as a new field for the batteries.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95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Add a method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/>
              <a:t> class for displaying all information about </a:t>
            </a:r>
            <a:r>
              <a:rPr lang="en-US" sz="2800" dirty="0" smtClean="0"/>
              <a:t>it</a:t>
            </a:r>
            <a:r>
              <a:rPr lang="en-US" sz="2800" noProof="1" smtClean="0"/>
              <a:t>. Try to override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noProof="1" smtClean="0"/>
              <a:t>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 smtClean="0"/>
              <a:t>Use properties to encapsulate the data fields inside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noProof="1" smtClean="0"/>
              <a:t> </a:t>
            </a:r>
            <a:r>
              <a:rPr lang="en-US" sz="2800" dirty="0" smtClean="0"/>
              <a:t>classes</a:t>
            </a:r>
            <a:r>
              <a:rPr lang="en-US" sz="2800" dirty="0"/>
              <a:t>. Ensure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fields hold correct data</a:t>
            </a:r>
            <a:r>
              <a:rPr lang="en-US" sz="2800" dirty="0"/>
              <a:t> at any given time.</a:t>
            </a:r>
            <a:endParaRPr lang="en-US" sz="2800" dirty="0" smtClean="0"/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/>
              <a:t>Add a static field and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the information about </a:t>
            </a:r>
            <a:r>
              <a:rPr lang="en-US" sz="2800" dirty="0" smtClean="0"/>
              <a:t>iPhone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S.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noProof="1" smtClean="0"/>
              <a:t> to test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 class: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Create an array of few instances of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 smtClean="0"/>
              <a:t> class.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GSMs in the array.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static property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600" dirty="0" smtClean="0"/>
              <a:t>.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2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spcBef>
                <a:spcPts val="300"/>
              </a:spcBef>
              <a:buFont typeface="+mj-lt"/>
              <a:buAutoNum type="arabicPeriod" startAt="8"/>
            </a:pPr>
            <a:r>
              <a:rPr lang="en-US" sz="2800" dirty="0" smtClean="0"/>
              <a:t>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dirty="0"/>
              <a:t> to hold a call performed </a:t>
            </a:r>
            <a:r>
              <a:rPr lang="en-US" sz="2800" dirty="0" smtClean="0"/>
              <a:t>through a </a:t>
            </a:r>
            <a:r>
              <a:rPr lang="en-US" sz="2800" dirty="0"/>
              <a:t>GSM. It should contain date, </a:t>
            </a:r>
            <a:r>
              <a:rPr lang="en-US" sz="2800" dirty="0" smtClean="0"/>
              <a:t>time, dialed phone number </a:t>
            </a:r>
            <a:r>
              <a:rPr lang="en-US" sz="2800" dirty="0"/>
              <a:t>and </a:t>
            </a:r>
            <a:r>
              <a:rPr lang="en-US" sz="2800" dirty="0" smtClean="0"/>
              <a:t>duration (in seconds).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</a:t>
            </a:r>
            <a:r>
              <a:rPr lang="en-US" sz="2800" dirty="0"/>
              <a:t>a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CallHistory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a list of the performed </a:t>
            </a:r>
            <a:r>
              <a:rPr lang="en-US" sz="2800" dirty="0" smtClean="0"/>
              <a:t>calls. Try to use the system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List&lt;Call&gt;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methods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for adding and deleting calls </a:t>
            </a:r>
            <a:r>
              <a:rPr lang="en-US" sz="2800" dirty="0" smtClean="0"/>
              <a:t>from </a:t>
            </a:r>
            <a:r>
              <a:rPr lang="en-US" sz="2800" dirty="0"/>
              <a:t>the calls history. Add a method to clear the call history.</a:t>
            </a:r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/>
              <a:t>Add a method that calculates the total price of the calls in the call history. Assume the price per minute </a:t>
            </a:r>
            <a:r>
              <a:rPr lang="en-US" sz="2800" dirty="0" smtClean="0"/>
              <a:t>is fixed and is provided as a parameter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ts val="3500"/>
              </a:lnSpc>
              <a:buFont typeface="+mj-lt"/>
              <a:buAutoNum type="arabicPeriod" startAt="12"/>
            </a:pPr>
            <a:r>
              <a:rPr lang="en-US" sz="2800" noProof="1"/>
              <a:t>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GSMCallHistoryTest</a:t>
            </a:r>
            <a:r>
              <a:rPr lang="en-US" sz="2800" noProof="1"/>
              <a:t> to test </a:t>
            </a:r>
            <a:r>
              <a:rPr lang="en-US" sz="2800" dirty="0"/>
              <a:t>the call history </a:t>
            </a:r>
            <a:r>
              <a:rPr lang="en-US" sz="2800" dirty="0" smtClean="0"/>
              <a:t>functionality of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Create an instance of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Add few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Display the information about the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Assuming that the price per minute is 0.37 calculate and print the total price of the </a:t>
            </a:r>
            <a:r>
              <a:rPr lang="en-US" sz="2600" dirty="0" smtClean="0"/>
              <a:t>calls in the history.</a:t>
            </a:r>
            <a:endParaRPr lang="en-US" sz="2600" dirty="0"/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Remove the longest call from the history </a:t>
            </a:r>
            <a:br>
              <a:rPr lang="en-US" sz="2600" dirty="0"/>
            </a:br>
            <a:r>
              <a:rPr lang="en-US" sz="2600" dirty="0"/>
              <a:t>and calculate the total price again.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Finally clear the call </a:t>
            </a:r>
            <a:r>
              <a:rPr lang="en-US" sz="2600" dirty="0" smtClean="0"/>
              <a:t>history and print it.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03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524000"/>
            <a:ext cx="807085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5040312" y="2443996"/>
            <a:ext cx="1512888" cy="527804"/>
          </a:xfrm>
          <a:prstGeom prst="wedgeRoundRectCallout">
            <a:avLst>
              <a:gd name="adj1" fmla="val -112728"/>
              <a:gd name="adj2" fmla="val -464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392613" y="3768477"/>
            <a:ext cx="2160587" cy="527804"/>
          </a:xfrm>
          <a:prstGeom prst="wedgeRoundRectCallout">
            <a:avLst>
              <a:gd name="adj1" fmla="val -42090"/>
              <a:gd name="adj2" fmla="val -1099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897437" y="4724400"/>
            <a:ext cx="1655763" cy="527804"/>
          </a:xfrm>
          <a:prstGeom prst="wedgeRoundRectCallout">
            <a:avLst>
              <a:gd name="adj1" fmla="val -122013"/>
              <a:gd name="adj2" fmla="val 142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752600" y="843796"/>
            <a:ext cx="4419600" cy="527804"/>
          </a:xfrm>
          <a:prstGeom prst="wedgeRoundRectCallout">
            <a:avLst>
              <a:gd name="adj1" fmla="val -41649"/>
              <a:gd name="adj2" fmla="val 89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8769" y="1676400"/>
            <a:ext cx="3505200" cy="527804"/>
          </a:xfrm>
          <a:prstGeom prst="wedgeRoundRectCallout">
            <a:avLst>
              <a:gd name="adj1" fmla="val -70474"/>
              <a:gd name="adj2" fmla="val -416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this.owner;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306586" y="2667000"/>
            <a:ext cx="1666875" cy="527804"/>
          </a:xfrm>
          <a:prstGeom prst="wedgeRoundRectCallout">
            <a:avLst>
              <a:gd name="adj1" fmla="val -119474"/>
              <a:gd name="adj2" fmla="val 633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990147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9650"/>
            <a:ext cx="8686800" cy="569595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definition </a:t>
            </a:r>
            <a:r>
              <a:rPr lang="en-US" dirty="0" smtClean="0"/>
              <a:t>consists of: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Inherited class or implemented interfaces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Fields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Constructors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Properties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Methods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5170" y="3733800"/>
            <a:ext cx="2878057" cy="26670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0868"/>
            <a:ext cx="7924800" cy="685800"/>
          </a:xfrm>
        </p:spPr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7147"/>
            <a:ext cx="7924800" cy="569120"/>
          </a:xfrm>
        </p:spPr>
        <p:txBody>
          <a:bodyPr/>
          <a:lstStyle/>
          <a:p>
            <a:r>
              <a:rPr lang="en-US" dirty="0" smtClean="0"/>
              <a:t>Defining and Using Data Fields</a:t>
            </a:r>
            <a:endParaRPr lang="en-US" dirty="0"/>
          </a:p>
        </p:txBody>
      </p:sp>
      <p:pic>
        <p:nvPicPr>
          <p:cNvPr id="2052" name="Picture 4" descr="http://imgs.mi9.com/uploads/3d/34/the-green-field_1024x768_52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2730228"/>
            <a:ext cx="7620000" cy="34528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92557">
            <a:off x="4389305" y="3024337"/>
            <a:ext cx="3591048" cy="838200"/>
          </a:xfrm>
          <a:prstGeom prst="rect">
            <a:avLst/>
          </a:prstGeom>
          <a:noFill/>
        </p:spPr>
        <p:txBody>
          <a:bodyPr wrap="none" rtlCol="0">
            <a:prstTxWarp prst="textWave4">
              <a:avLst>
                <a:gd name="adj1" fmla="val 6250"/>
                <a:gd name="adj2" fmla="val 661"/>
              </a:avLst>
            </a:prstTxWarp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5400" b="1" spc="50" dirty="0" smtClean="0">
                <a:ln w="0">
                  <a:solidFill>
                    <a:schemeClr val="accent5">
                      <a:lumMod val="75000"/>
                      <a:alpha val="7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Fields</a:t>
            </a:r>
            <a:endParaRPr lang="en-US" sz="5400" b="1" spc="50" dirty="0">
              <a:ln w="0">
                <a:solidFill>
                  <a:schemeClr val="accent5">
                    <a:lumMod val="75000"/>
                    <a:alpha val="70000"/>
                  </a:schemeClr>
                </a:solidFill>
              </a:ln>
              <a:solidFill>
                <a:schemeClr val="accent6">
                  <a:lumMod val="20000"/>
                  <a:lumOff val="80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461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1758</TotalTime>
  <Words>3784</Words>
  <Application>Microsoft Office PowerPoint</Application>
  <PresentationFormat>On-screen Show (4:3)</PresentationFormat>
  <Paragraphs>706</Paragraphs>
  <Slides>58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Cambria</vt:lpstr>
      <vt:lpstr>Consolas</vt:lpstr>
      <vt:lpstr>Corbel</vt:lpstr>
      <vt:lpstr>HY엽서L</vt:lpstr>
      <vt:lpstr>Wingdings 2</vt:lpstr>
      <vt:lpstr>Telerik Academy</vt:lpstr>
      <vt:lpstr>Defining Classes – Part I</vt:lpstr>
      <vt:lpstr>Table of Contents</vt:lpstr>
      <vt:lpstr>Defining Simple Classes </vt:lpstr>
      <vt:lpstr>Classes in OOP</vt:lpstr>
      <vt:lpstr>Classes in C#</vt:lpstr>
      <vt:lpstr>Simple Class Definition</vt:lpstr>
      <vt:lpstr>Simple Class Definition (2)</vt:lpstr>
      <vt:lpstr>Class Definition and Members</vt:lpstr>
      <vt:lpstr>Fields</vt:lpstr>
      <vt:lpstr>Fields</vt:lpstr>
      <vt:lpstr>Constant Fields</vt:lpstr>
      <vt:lpstr>Constant Fields – Example</vt:lpstr>
      <vt:lpstr>Access Modifiers</vt:lpstr>
      <vt:lpstr>Access Modifiers</vt:lpstr>
      <vt:lpstr>The 'this' Keyword</vt:lpstr>
      <vt:lpstr>Defining Simple Classes</vt:lpstr>
      <vt:lpstr>Task: Define a Class "Dog"</vt:lpstr>
      <vt:lpstr>Defining Class Dog – Example</vt:lpstr>
      <vt:lpstr>Defining Class Dog – Example (2)</vt:lpstr>
      <vt:lpstr>Using Classes and Objects</vt:lpstr>
      <vt:lpstr>How to Use Classes (Non-Static)?</vt:lpstr>
      <vt:lpstr>Task: Dog Meeting</vt:lpstr>
      <vt:lpstr>Dog Meeting – Example</vt:lpstr>
      <vt:lpstr>Dog Meeting – Example (2)</vt:lpstr>
      <vt:lpstr>Dog Meeting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Constructors</vt:lpstr>
      <vt:lpstr>Methods</vt:lpstr>
      <vt:lpstr>Methods</vt:lpstr>
      <vt:lpstr>Using Methods</vt:lpstr>
      <vt:lpstr>Methods</vt:lpstr>
      <vt:lpstr>Properties</vt:lpstr>
      <vt:lpstr>The Role of Properties</vt:lpstr>
      <vt:lpstr>Defining Properties</vt:lpstr>
      <vt:lpstr>Defining Properties – Example</vt:lpstr>
      <vt:lpstr>Dynamic Properties</vt:lpstr>
      <vt:lpstr>Automatic Properties</vt:lpstr>
      <vt:lpstr>Properties</vt:lpstr>
      <vt:lpstr>Enumerations</vt:lpstr>
      <vt:lpstr>Enumerations in C#</vt:lpstr>
      <vt:lpstr>Enumerations – Example</vt:lpstr>
      <vt:lpstr>Enumerations – Example (2)</vt:lpstr>
      <vt:lpstr>Enumerations</vt:lpstr>
      <vt:lpstr>Keeping the Object State Correct</vt:lpstr>
      <vt:lpstr>Keep the Object State Correct</vt:lpstr>
      <vt:lpstr>Keep the Object State – Example</vt:lpstr>
      <vt:lpstr>Keeping the Object State Correct</vt:lpstr>
      <vt:lpstr>Summary</vt:lpstr>
      <vt:lpstr>Defining Classes – Part I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Svetlin Nakov</cp:lastModifiedBy>
  <cp:revision>444</cp:revision>
  <dcterms:created xsi:type="dcterms:W3CDTF">2007-12-08T16:03:35Z</dcterms:created>
  <dcterms:modified xsi:type="dcterms:W3CDTF">2013-02-19T12:01:04Z</dcterms:modified>
  <cp:category>software engineering</cp:category>
</cp:coreProperties>
</file>