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376" r:id="rId2"/>
    <p:sldId id="321" r:id="rId3"/>
    <p:sldId id="377" r:id="rId4"/>
    <p:sldId id="336" r:id="rId5"/>
    <p:sldId id="337" r:id="rId6"/>
    <p:sldId id="338" r:id="rId7"/>
    <p:sldId id="340" r:id="rId8"/>
    <p:sldId id="341" r:id="rId9"/>
    <p:sldId id="343" r:id="rId10"/>
    <p:sldId id="375" r:id="rId11"/>
    <p:sldId id="351" r:id="rId12"/>
    <p:sldId id="352" r:id="rId13"/>
    <p:sldId id="353" r:id="rId14"/>
    <p:sldId id="344" r:id="rId15"/>
    <p:sldId id="354" r:id="rId16"/>
    <p:sldId id="379" r:id="rId17"/>
    <p:sldId id="346" r:id="rId18"/>
    <p:sldId id="349" r:id="rId19"/>
    <p:sldId id="347" r:id="rId20"/>
    <p:sldId id="361" r:id="rId21"/>
    <p:sldId id="355" r:id="rId22"/>
    <p:sldId id="356" r:id="rId23"/>
    <p:sldId id="358" r:id="rId24"/>
    <p:sldId id="378" r:id="rId25"/>
    <p:sldId id="348" r:id="rId26"/>
    <p:sldId id="362" r:id="rId27"/>
    <p:sldId id="360" r:id="rId28"/>
    <p:sldId id="363" r:id="rId29"/>
    <p:sldId id="373" r:id="rId30"/>
    <p:sldId id="364" r:id="rId31"/>
    <p:sldId id="365" r:id="rId32"/>
    <p:sldId id="367" r:id="rId33"/>
    <p:sldId id="369" r:id="rId34"/>
    <p:sldId id="370" r:id="rId35"/>
    <p:sldId id="371" r:id="rId36"/>
    <p:sldId id="374" r:id="rId37"/>
    <p:sldId id="366" r:id="rId38"/>
    <p:sldId id="372" r:id="rId39"/>
    <p:sldId id="334" r:id="rId40"/>
    <p:sldId id="333" r:id="rId4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91130" autoAdjust="0"/>
  </p:normalViewPr>
  <p:slideViewPr>
    <p:cSldViewPr>
      <p:cViewPr varScale="1">
        <p:scale>
          <a:sx n="69" d="100"/>
          <a:sy n="69" d="100"/>
        </p:scale>
        <p:origin x="49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3/28/2013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3/28/2013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anose="020B0503020204020204" pitchFamily="34" charset="0"/>
              </a:defRPr>
            </a:lvl1pPr>
            <a:lvl2pPr marL="742950" indent="-285750" defTabSz="923925">
              <a:defRPr sz="2500">
                <a:solidFill>
                  <a:srgbClr val="EBFFC2"/>
                </a:solidFill>
                <a:latin typeface="Corbel" panose="020B0503020204020204" pitchFamily="34" charset="0"/>
              </a:defRPr>
            </a:lvl2pPr>
            <a:lvl3pPr marL="1143000" indent="-228600" defTabSz="923925">
              <a:defRPr sz="2500">
                <a:solidFill>
                  <a:srgbClr val="EBFFC2"/>
                </a:solidFill>
                <a:latin typeface="Corbel" panose="020B0503020204020204" pitchFamily="34" charset="0"/>
              </a:defRPr>
            </a:lvl3pPr>
            <a:lvl4pPr marL="1600200" indent="-228600" defTabSz="923925">
              <a:defRPr sz="2500">
                <a:solidFill>
                  <a:srgbClr val="EBFFC2"/>
                </a:solidFill>
                <a:latin typeface="Corbel" panose="020B0503020204020204" pitchFamily="34" charset="0"/>
              </a:defRPr>
            </a:lvl4pPr>
            <a:lvl5pPr marL="2057400" indent="-228600" defTabSz="923925">
              <a:defRPr sz="2500">
                <a:solidFill>
                  <a:srgbClr val="EBFFC2"/>
                </a:solidFill>
                <a:latin typeface="Corbel" panose="020B0503020204020204" pitchFamily="34" charset="0"/>
              </a:defRPr>
            </a:lvl5pPr>
            <a:lvl6pPr marL="2514600" indent="-228600" defTabSz="923925" eaLnBrk="0" fontAlgn="base" hangingPunct="0">
              <a:spcBef>
                <a:spcPct val="0"/>
              </a:spcBef>
              <a:spcAft>
                <a:spcPct val="0"/>
              </a:spcAft>
              <a:defRPr sz="2500">
                <a:solidFill>
                  <a:srgbClr val="EBFFC2"/>
                </a:solidFill>
                <a:latin typeface="Corbel" panose="020B0503020204020204" pitchFamily="34" charset="0"/>
              </a:defRPr>
            </a:lvl6pPr>
            <a:lvl7pPr marL="2971800" indent="-228600" defTabSz="923925" eaLnBrk="0" fontAlgn="base" hangingPunct="0">
              <a:spcBef>
                <a:spcPct val="0"/>
              </a:spcBef>
              <a:spcAft>
                <a:spcPct val="0"/>
              </a:spcAft>
              <a:defRPr sz="2500">
                <a:solidFill>
                  <a:srgbClr val="EBFFC2"/>
                </a:solidFill>
                <a:latin typeface="Corbel" panose="020B0503020204020204" pitchFamily="34" charset="0"/>
              </a:defRPr>
            </a:lvl7pPr>
            <a:lvl8pPr marL="3429000" indent="-228600" defTabSz="923925" eaLnBrk="0" fontAlgn="base" hangingPunct="0">
              <a:spcBef>
                <a:spcPct val="0"/>
              </a:spcBef>
              <a:spcAft>
                <a:spcPct val="0"/>
              </a:spcAft>
              <a:defRPr sz="2500">
                <a:solidFill>
                  <a:srgbClr val="EBFFC2"/>
                </a:solidFill>
                <a:latin typeface="Corbel" panose="020B0503020204020204" pitchFamily="34" charset="0"/>
              </a:defRPr>
            </a:lvl8pPr>
            <a:lvl9pPr marL="3886200" indent="-228600" defTabSz="923925" eaLnBrk="0" fontAlgn="base" hangingPunct="0">
              <a:spcBef>
                <a:spcPct val="0"/>
              </a:spcBef>
              <a:spcAft>
                <a:spcPct val="0"/>
              </a:spcAft>
              <a:defRPr sz="2500">
                <a:solidFill>
                  <a:srgbClr val="EBFFC2"/>
                </a:solidFill>
                <a:latin typeface="Corbel" panose="020B0503020204020204" pitchFamily="34" charset="0"/>
              </a:defRPr>
            </a:lvl9pPr>
          </a:lstStyle>
          <a:p>
            <a:fld id="{3FBB9DF8-BD00-42A7-9851-B734D0234DFE}" type="slidenum">
              <a:rPr lang="en-US" sz="1200" smtClean="0">
                <a:solidFill>
                  <a:schemeClr val="tx1"/>
                </a:solidFill>
                <a:latin typeface="Calibri" panose="020F0502020204030204" pitchFamily="34" charset="0"/>
              </a:rPr>
              <a:pPr/>
              <a:t>1</a:t>
            </a:fld>
            <a:endParaRPr lang="en-US" sz="120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285250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The FAT file system is a legacy file system which is simple and robust. It offers good performance even in light-weight implementations, but cannot deliver the same performance, reliability and scalability as some modern file systems. It is however supported for compatibility reasons by virtually all existing operating systems for personal computers, and thus is a well-suited format for data exchange between computers and devices of almost any type and age from the early 1980s up to the present.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330846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The FAT file system is a simple file system originally designed for small disks and simple folder structures. The FAT file system is named for its method of organization, the file allocation table, which resides at the beginning of the volume. To protect the volume, two copies of the table are kept, in case one becomes damaged. In addition, the file allocation tables and the root folder must be stored in a fixed location so that the files needed to start the system can be correctly located. </a:t>
            </a:r>
          </a:p>
          <a:p>
            <a:endParaRPr lang="en-US" dirty="0"/>
          </a:p>
        </p:txBody>
      </p:sp>
      <p:sp>
        <p:nvSpPr>
          <p:cNvPr id="4" name="Slide Number Placeholder 3"/>
          <p:cNvSpPr>
            <a:spLocks noGrp="1"/>
          </p:cNvSpPr>
          <p:nvPr>
            <p:ph type="sldNum" sz="quarter" idx="10"/>
          </p:nvPr>
        </p:nvSpPr>
        <p:spPr/>
        <p:txBody>
          <a:bodyPr/>
          <a:lstStyle/>
          <a:p>
            <a:fld id="{DBE6A580-A206-4820-A7BE-A25E19CDC2BB}" type="slidenum">
              <a:rPr lang="en-US" smtClean="0"/>
              <a:t>9</a:t>
            </a:fld>
            <a:endParaRPr lang="en-US"/>
          </a:p>
        </p:txBody>
      </p:sp>
    </p:spTree>
    <p:extLst>
      <p:ext uri="{BB962C8B-B14F-4D97-AF65-F5344CB8AC3E}">
        <p14:creationId xmlns:p14="http://schemas.microsoft.com/office/powerpoint/2010/main" val="1732939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extLst>
      <p:ext uri="{BB962C8B-B14F-4D97-AF65-F5344CB8AC3E}">
        <p14:creationId xmlns:p14="http://schemas.microsoft.com/office/powerpoint/2010/main" val="298453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FUSE-based implementation named fuse-</a:t>
            </a:r>
            <a:r>
              <a:rPr lang="en-US" dirty="0" err="1" smtClean="0"/>
              <a:t>exfat</a:t>
            </a:r>
            <a:r>
              <a:rPr lang="en-US" dirty="0" smtClean="0"/>
              <a:t> with read/write support is available for multiple Linux distributions.</a:t>
            </a:r>
            <a:r>
              <a:rPr lang="en-US" baseline="0" dirty="0" smtClean="0"/>
              <a:t> </a:t>
            </a:r>
            <a:r>
              <a:rPr lang="en-US" dirty="0" smtClean="0"/>
              <a:t>None of the solutions can become an official part of Linux due to the patent encumbered status of the </a:t>
            </a:r>
            <a:r>
              <a:rPr lang="en-US" dirty="0" err="1" smtClean="0"/>
              <a:t>exFAT</a:t>
            </a:r>
            <a:r>
              <a:rPr lang="en-US" dirty="0" smtClean="0"/>
              <a:t> </a:t>
            </a:r>
            <a:r>
              <a:rPr lang="en-US" dirty="0" err="1" smtClean="0"/>
              <a:t>filesystem</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18</a:t>
            </a:fld>
            <a:endParaRPr lang="en-US" dirty="0"/>
          </a:p>
        </p:txBody>
      </p:sp>
    </p:spTree>
    <p:extLst>
      <p:ext uri="{BB962C8B-B14F-4D97-AF65-F5344CB8AC3E}">
        <p14:creationId xmlns:p14="http://schemas.microsoft.com/office/powerpoint/2010/main" val="3323968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Resident Attributes:</a:t>
            </a:r>
            <a:r>
              <a:rPr lang="en-US" dirty="0" smtClean="0"/>
              <a:t> Attributes that require a relatively small amount of storage space are stored directly within the file's primary MFT record itself. These are called </a:t>
            </a:r>
            <a:r>
              <a:rPr lang="en-US" i="1" dirty="0" smtClean="0"/>
              <a:t>resident attributes</a:t>
            </a:r>
            <a:r>
              <a:rPr lang="en-US" dirty="0" smtClean="0"/>
              <a:t>. Many of the simplest and most common file attributes are stored resident in the MFT file. In fact, some are required by NTFS to be resident in the MFT record for proper operation. For example, the name of the file, and its creation, modification and access date/time-stamps are resident for every file.</a:t>
            </a:r>
          </a:p>
          <a:p>
            <a:r>
              <a:rPr lang="en-US" b="1" dirty="0" smtClean="0"/>
              <a:t>Non-Resident Attributes:</a:t>
            </a:r>
            <a:r>
              <a:rPr lang="en-US" dirty="0" smtClean="0"/>
              <a:t> If an attribute requires more space than is available within the MFT record, it is not stored in that record, obviously. Instead, the attribute is placed in a separate location. A pointer is placed within the MFT that leads to the location of the attribute. This is called </a:t>
            </a:r>
            <a:r>
              <a:rPr lang="en-US" i="1" dirty="0" smtClean="0"/>
              <a:t>non-resident</a:t>
            </a:r>
            <a:r>
              <a:rPr lang="en-US" dirty="0" smtClean="0"/>
              <a:t> attribute storage.</a:t>
            </a:r>
          </a:p>
          <a:p>
            <a:endParaRPr lang="en-US" dirty="0" smtClean="0"/>
          </a:p>
          <a:p>
            <a:r>
              <a:rPr lang="en-US" dirty="0" smtClean="0"/>
              <a:t>In practice, only the smallest attributes can fit into MFT records, since the records are rather small. Many other attributes will be stored non-resident, especially the data of the file, which is also an attribute. Non-resident storage can itself take two forms. If the attribute doesn't fit in the MFT but pointers to the data do fit, then the data is placed in a data run, also called an extent, outside the MFT, and a pointer to the run is placed in the file's MFT record. In fact, an attribute can be stored in many different runs, each with a separate pointer. If the file has so many extents that even the pointers to them won't fit, the entire data attribute may be moved to an external attribute in a separate MFT record entry, or even multiple external attributes. </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extLst>
      <p:ext uri="{BB962C8B-B14F-4D97-AF65-F5344CB8AC3E}">
        <p14:creationId xmlns:p14="http://schemas.microsoft.com/office/powerpoint/2010/main" val="1488248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t>
            </a:r>
            <a:r>
              <a:rPr lang="en-US" baseline="0" dirty="0" smtClean="0"/>
              <a:t>: http://technet.microsoft.com/en-us/library/cc781134(v=ws.10).aspx</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extLst>
      <p:ext uri="{BB962C8B-B14F-4D97-AF65-F5344CB8AC3E}">
        <p14:creationId xmlns:p14="http://schemas.microsoft.com/office/powerpoint/2010/main" val="359500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Alternate data streams - An NTFS file has one default data stream, which has no name. An application can create additional,</a:t>
            </a:r>
          </a:p>
          <a:p>
            <a:r>
              <a:rPr lang="en-US" sz="1200" b="0" i="0" u="none" strike="noStrike" kern="1200" baseline="0" dirty="0" smtClean="0">
                <a:solidFill>
                  <a:schemeClr val="tx1"/>
                </a:solidFill>
                <a:latin typeface="+mn-lt"/>
                <a:ea typeface="+mn-ea"/>
                <a:cs typeface="+mn-cs"/>
              </a:rPr>
              <a:t>named data streams and access them by referring to their names.</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extLst>
      <p:ext uri="{BB962C8B-B14F-4D97-AF65-F5344CB8AC3E}">
        <p14:creationId xmlns:p14="http://schemas.microsoft.com/office/powerpoint/2010/main" val="4172807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Hard link uses the same MFT entry as the original file. Adding a hard link creates a new name attribute</a:t>
            </a:r>
            <a:r>
              <a:rPr lang="en-US" sz="1200" baseline="0" dirty="0" smtClean="0"/>
              <a:t> </a:t>
            </a:r>
            <a:r>
              <a:rPr lang="en-US" sz="1200" dirty="0" smtClean="0"/>
              <a:t>and increases the hard link count.</a:t>
            </a:r>
          </a:p>
          <a:p>
            <a:r>
              <a:rPr lang="en-US" sz="1200" b="0" i="0" u="none" strike="noStrike" kern="1200" baseline="0" dirty="0" smtClean="0">
                <a:solidFill>
                  <a:schemeClr val="tx1"/>
                </a:solidFill>
                <a:latin typeface="+mn-lt"/>
                <a:ea typeface="+mn-ea"/>
                <a:cs typeface="+mn-cs"/>
              </a:rPr>
              <a:t>A directory entry contains the name of the file and a copy of the file's standard information attribute (time stamp information).</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extLst>
      <p:ext uri="{BB962C8B-B14F-4D97-AF65-F5344CB8AC3E}">
        <p14:creationId xmlns:p14="http://schemas.microsoft.com/office/powerpoint/2010/main" val="355316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14.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forums.academy.telerik.com/" TargetMode="External"/><Relationship Id="rId10" Type="http://schemas.openxmlformats.org/officeDocument/2006/relationships/image" Target="../media/image16.png"/><Relationship Id="rId4" Type="http://schemas.openxmlformats.org/officeDocument/2006/relationships/hyperlink" Target="http://www.facebook.com/telerikacademy" TargetMode="Externa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sz="4800" dirty="0" smtClean="0"/>
              <a:t>Storage Technologies</a:t>
            </a:r>
            <a:endParaRPr lang="en-US" sz="4800" dirty="0"/>
          </a:p>
        </p:txBody>
      </p:sp>
      <p:sp>
        <p:nvSpPr>
          <p:cNvPr id="3" name="Subtitle 2"/>
          <p:cNvSpPr>
            <a:spLocks noGrp="1"/>
          </p:cNvSpPr>
          <p:nvPr>
            <p:ph type="subTitle" idx="1"/>
          </p:nvPr>
        </p:nvSpPr>
        <p:spPr>
          <a:xfrm>
            <a:off x="457200" y="3240088"/>
            <a:ext cx="8229600" cy="569912"/>
          </a:xfrm>
        </p:spPr>
        <p:txBody>
          <a:bodyPr/>
          <a:lstStyle/>
          <a:p>
            <a:pPr>
              <a:defRPr/>
            </a:pPr>
            <a:r>
              <a:rPr lang="en-US" smtClean="0"/>
              <a:t>File </a:t>
            </a:r>
            <a:r>
              <a:rPr lang="en-US" dirty="0" smtClean="0"/>
              <a:t>Systems - </a:t>
            </a:r>
            <a:r>
              <a:rPr lang="en-US" dirty="0"/>
              <a:t>Inside FAT and </a:t>
            </a:r>
            <a:r>
              <a:rPr lang="en-US" dirty="0" smtClean="0"/>
              <a:t>NTFS</a:t>
            </a:r>
            <a:endParaRPr lang="en-US" dirty="0"/>
          </a:p>
        </p:txBody>
      </p:sp>
      <p:sp>
        <p:nvSpPr>
          <p:cNvPr id="14" name="Text Placeholder 4"/>
          <p:cNvSpPr>
            <a:spLocks noGrp="1"/>
          </p:cNvSpPr>
          <p:nvPr>
            <p:ph type="body" sz="quarter" idx="10"/>
          </p:nvPr>
        </p:nvSpPr>
        <p:spPr>
          <a:xfrm>
            <a:off x="419100" y="4572000"/>
            <a:ext cx="3852863" cy="533400"/>
          </a:xfrm>
        </p:spPr>
        <p:txBody>
          <a:bodyPr/>
          <a:lstStyle/>
          <a:p>
            <a:pPr>
              <a:buClr>
                <a:schemeClr val="accent5">
                  <a:lumMod val="40000"/>
                  <a:lumOff val="60000"/>
                </a:schemeClr>
              </a:buClr>
              <a:defRPr/>
            </a:pPr>
            <a:r>
              <a:rPr/>
              <a:t>Borislav Varadinov</a:t>
            </a:r>
          </a:p>
        </p:txBody>
      </p:sp>
      <p:sp>
        <p:nvSpPr>
          <p:cNvPr id="15" name="Text Placeholder 5"/>
          <p:cNvSpPr>
            <a:spLocks noGrp="1"/>
          </p:cNvSpPr>
          <p:nvPr>
            <p:ph type="body" sz="quarter" idx="11"/>
          </p:nvPr>
        </p:nvSpPr>
        <p:spPr>
          <a:xfrm rot="21145880">
            <a:off x="360363" y="1270000"/>
            <a:ext cx="3810000" cy="369888"/>
          </a:xfrm>
        </p:spPr>
        <p:txBody>
          <a:bodyPr/>
          <a:lstStyle/>
          <a:p>
            <a:pPr>
              <a:buClr>
                <a:schemeClr val="accent5">
                  <a:lumMod val="40000"/>
                  <a:lumOff val="60000"/>
                </a:schemeClr>
              </a:buClr>
              <a:defRPr/>
            </a:pPr>
            <a:r>
              <a:rPr smtClean="0"/>
              <a:t>Telerik Software Academy</a:t>
            </a:r>
            <a:endParaRPr/>
          </a:p>
        </p:txBody>
      </p:sp>
      <p:sp>
        <p:nvSpPr>
          <p:cNvPr id="16" name="Text Placeholder 6"/>
          <p:cNvSpPr>
            <a:spLocks noGrp="1"/>
          </p:cNvSpPr>
          <p:nvPr>
            <p:ph type="body" sz="quarter" idx="12"/>
          </p:nvPr>
        </p:nvSpPr>
        <p:spPr>
          <a:xfrm rot="21145880">
            <a:off x="436563" y="1555750"/>
            <a:ext cx="3810000" cy="338138"/>
          </a:xfrm>
        </p:spPr>
        <p:txBody>
          <a:bodyPr/>
          <a:lstStyle/>
          <a:p>
            <a:pPr>
              <a:buClr>
                <a:schemeClr val="accent5">
                  <a:lumMod val="40000"/>
                  <a:lumOff val="60000"/>
                </a:schemeClr>
              </a:buClr>
              <a:defRPr/>
            </a:pPr>
            <a:r>
              <a:rPr>
                <a:hlinkClick r:id="rId3"/>
              </a:rPr>
              <a:t>academy.telerik.com</a:t>
            </a:r>
            <a:r>
              <a:rPr/>
              <a:t>   </a:t>
            </a:r>
          </a:p>
        </p:txBody>
      </p:sp>
      <p:sp>
        <p:nvSpPr>
          <p:cNvPr id="4" name="Text Placeholder 3"/>
          <p:cNvSpPr>
            <a:spLocks noGrp="1"/>
          </p:cNvSpPr>
          <p:nvPr>
            <p:ph type="body" sz="quarter" idx="13"/>
          </p:nvPr>
        </p:nvSpPr>
        <p:spPr>
          <a:xfrm>
            <a:off x="431800" y="5029200"/>
            <a:ext cx="3838575" cy="461963"/>
          </a:xfrm>
        </p:spPr>
        <p:txBody>
          <a:bodyPr/>
          <a:lstStyle/>
          <a:p>
            <a:pPr>
              <a:buClr>
                <a:schemeClr val="accent5">
                  <a:lumMod val="40000"/>
                  <a:lumOff val="60000"/>
                </a:schemeClr>
              </a:buClr>
              <a:defRPr/>
            </a:pPr>
            <a:r>
              <a:rPr/>
              <a:t>System Administrator</a:t>
            </a:r>
          </a:p>
        </p:txBody>
      </p:sp>
      <p:sp>
        <p:nvSpPr>
          <p:cNvPr id="11" name="Text Placeholder 4"/>
          <p:cNvSpPr txBox="1">
            <a:spLocks/>
          </p:cNvSpPr>
          <p:nvPr/>
        </p:nvSpPr>
        <p:spPr>
          <a:xfrm>
            <a:off x="5410200" y="4572000"/>
            <a:ext cx="2862263" cy="533400"/>
          </a:xfrm>
          <a:prstGeom prst="rect">
            <a:avLst/>
          </a:prstGeom>
          <a:noFill/>
        </p:spPr>
        <p:txBody>
          <a:bodyPr>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a:t>Marian </a:t>
            </a:r>
            <a:r>
              <a:rPr err="1"/>
              <a:t>Marinov</a:t>
            </a:r>
            <a:endParaRPr/>
          </a:p>
        </p:txBody>
      </p:sp>
      <p:sp>
        <p:nvSpPr>
          <p:cNvPr id="12" name="Text Placeholder 3"/>
          <p:cNvSpPr txBox="1">
            <a:spLocks/>
          </p:cNvSpPr>
          <p:nvPr/>
        </p:nvSpPr>
        <p:spPr>
          <a:xfrm>
            <a:off x="5422900" y="5029200"/>
            <a:ext cx="2620963" cy="461963"/>
          </a:xfrm>
          <a:prstGeom prst="rect">
            <a:avLst/>
          </a:prstGeom>
          <a:noFill/>
        </p:spPr>
        <p:txBody>
          <a:bodyPr>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sz="2400">
                <a:effectLst>
                  <a:outerShdw dist="17961" dir="2700000">
                    <a:scrgbClr r="0" g="0" b="0"/>
                  </a:outerShdw>
                </a:effectLst>
                <a:latin typeface="Liberation Sans" pitchFamily="34"/>
              </a:rPr>
              <a:t>CEO of 1H Ltd.</a:t>
            </a:r>
          </a:p>
        </p:txBody>
      </p:sp>
      <p:sp>
        <p:nvSpPr>
          <p:cNvPr id="5" name="Rectangle 4"/>
          <p:cNvSpPr/>
          <p:nvPr/>
        </p:nvSpPr>
        <p:spPr>
          <a:xfrm>
            <a:off x="5419725" y="5375275"/>
            <a:ext cx="2109788" cy="460375"/>
          </a:xfrm>
          <a:prstGeom prst="rect">
            <a:avLst/>
          </a:prstGeom>
        </p:spPr>
        <p:txBody>
          <a:bodyPr wrap="none">
            <a:spAutoFit/>
          </a:bodyPr>
          <a:lstStyle/>
          <a:p>
            <a:pPr eaLnBrk="1" hangingPunct="1">
              <a:defRPr/>
            </a:pPr>
            <a:r>
              <a:rPr lang="en-US" sz="2400" b="1" dirty="0">
                <a:effectLst>
                  <a:outerShdw dist="17961" dir="2700000">
                    <a:scrgbClr r="0" g="0" b="0"/>
                  </a:outerShdw>
                </a:effectLst>
                <a:latin typeface="Liberation Sans" pitchFamily="34"/>
              </a:rPr>
              <a:t>mm@1h.com</a:t>
            </a:r>
          </a:p>
        </p:txBody>
      </p:sp>
      <p:sp>
        <p:nvSpPr>
          <p:cNvPr id="18" name="Text Placeholder 3"/>
          <p:cNvSpPr>
            <a:spLocks noGrp="1"/>
          </p:cNvSpPr>
          <p:nvPr>
            <p:ph type="body" sz="quarter" idx="13"/>
          </p:nvPr>
        </p:nvSpPr>
        <p:spPr>
          <a:xfrm>
            <a:off x="477838" y="5391150"/>
            <a:ext cx="3838575" cy="461963"/>
          </a:xfrm>
        </p:spPr>
        <p:txBody>
          <a:bodyPr/>
          <a:lstStyle/>
          <a:p>
            <a:pPr>
              <a:buClr>
                <a:schemeClr val="accent5">
                  <a:lumMod val="40000"/>
                  <a:lumOff val="60000"/>
                </a:schemeClr>
              </a:buClr>
              <a:defRPr/>
            </a:pPr>
            <a:r>
              <a:rPr sz="2400">
                <a:solidFill>
                  <a:srgbClr val="EBFFC2"/>
                </a:solidFill>
                <a:effectLst>
                  <a:outerShdw dist="17961" dir="2700000">
                    <a:scrgbClr r="0" g="0" b="0"/>
                  </a:outerShdw>
                </a:effectLst>
                <a:latin typeface="Liberation Sans" pitchFamily="34"/>
              </a:rPr>
              <a:t>bobi@itp.bg</a:t>
            </a: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506" b="99747" l="4528" r="98228"/>
                    </a14:imgEffect>
                  </a14:imgLayer>
                </a14:imgProps>
              </a:ext>
              <a:ext uri="{28A0092B-C50C-407E-A947-70E740481C1C}">
                <a14:useLocalDpi xmlns:a14="http://schemas.microsoft.com/office/drawing/2010/main" val="0"/>
              </a:ext>
            </a:extLst>
          </a:blip>
          <a:stretch>
            <a:fillRect/>
          </a:stretch>
        </p:blipFill>
        <p:spPr>
          <a:xfrm>
            <a:off x="5828023" y="178163"/>
            <a:ext cx="2873703" cy="2234474"/>
          </a:xfrm>
          <a:prstGeom prst="rect">
            <a:avLst/>
          </a:prstGeom>
        </p:spPr>
      </p:pic>
    </p:spTree>
    <p:extLst>
      <p:ext uri="{BB962C8B-B14F-4D97-AF65-F5344CB8AC3E}">
        <p14:creationId xmlns:p14="http://schemas.microsoft.com/office/powerpoint/2010/main" val="2227554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FAT4</a:t>
            </a:r>
            <a:endParaRPr lang="en-US" dirty="0"/>
          </a:p>
        </p:txBody>
      </p:sp>
      <p:sp>
        <p:nvSpPr>
          <p:cNvPr id="3" name="Content Placeholder 2"/>
          <p:cNvSpPr>
            <a:spLocks noGrp="1"/>
          </p:cNvSpPr>
          <p:nvPr>
            <p:ph idx="1"/>
          </p:nvPr>
        </p:nvSpPr>
        <p:spPr>
          <a:xfrm>
            <a:off x="475660" y="2133600"/>
            <a:ext cx="2286000" cy="2085681"/>
          </a:xfrm>
        </p:spPr>
        <p:txBody>
          <a:bodyPr/>
          <a:lstStyle/>
          <a:p>
            <a:pPr lvl="1"/>
            <a:r>
              <a:rPr lang="en-US" sz="2200" dirty="0"/>
              <a:t>0000 = 0</a:t>
            </a:r>
          </a:p>
          <a:p>
            <a:pPr lvl="1"/>
            <a:r>
              <a:rPr lang="en-US" sz="2200" dirty="0"/>
              <a:t>0001 = 1</a:t>
            </a:r>
          </a:p>
          <a:p>
            <a:pPr lvl="1"/>
            <a:r>
              <a:rPr lang="en-US" sz="2200" dirty="0"/>
              <a:t>0010 = 2</a:t>
            </a:r>
          </a:p>
          <a:p>
            <a:pPr lvl="1"/>
            <a:r>
              <a:rPr lang="en-US" sz="2200" dirty="0"/>
              <a:t>0011 = 3</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 name="Content Placeholder 2"/>
          <p:cNvSpPr txBox="1">
            <a:spLocks/>
          </p:cNvSpPr>
          <p:nvPr/>
        </p:nvSpPr>
        <p:spPr>
          <a:xfrm>
            <a:off x="4323760" y="2133601"/>
            <a:ext cx="2286000" cy="2085682"/>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r>
              <a:rPr lang="en-US" sz="2200" dirty="0"/>
              <a:t>1000 = 8</a:t>
            </a:r>
          </a:p>
          <a:p>
            <a:pPr lvl="1"/>
            <a:r>
              <a:rPr lang="en-US" sz="2200" dirty="0"/>
              <a:t>1001 = 9</a:t>
            </a:r>
          </a:p>
          <a:p>
            <a:pPr lvl="1"/>
            <a:r>
              <a:rPr lang="en-US" sz="2200" dirty="0"/>
              <a:t>1010 = 10</a:t>
            </a:r>
          </a:p>
          <a:p>
            <a:pPr lvl="1"/>
            <a:r>
              <a:rPr lang="en-US" sz="2200" dirty="0"/>
              <a:t>1011 = 11</a:t>
            </a:r>
          </a:p>
        </p:txBody>
      </p:sp>
      <p:sp>
        <p:nvSpPr>
          <p:cNvPr id="6" name="Content Placeholder 2"/>
          <p:cNvSpPr txBox="1">
            <a:spLocks/>
          </p:cNvSpPr>
          <p:nvPr/>
        </p:nvSpPr>
        <p:spPr>
          <a:xfrm>
            <a:off x="523188" y="941895"/>
            <a:ext cx="8087412" cy="886905"/>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t>FAT 4 – There is no such file system </a:t>
            </a:r>
            <a:r>
              <a:rPr lang="en-US" sz="2400" dirty="0" smtClean="0">
                <a:sym typeface="Wingdings" panose="05000000000000000000" pitchFamily="2" charset="2"/>
              </a:rPr>
              <a:t></a:t>
            </a:r>
            <a:br>
              <a:rPr lang="en-US" sz="2400" dirty="0" smtClean="0">
                <a:sym typeface="Wingdings" panose="05000000000000000000" pitchFamily="2" charset="2"/>
              </a:rPr>
            </a:br>
            <a:r>
              <a:rPr lang="en-US" sz="2400" dirty="0">
                <a:sym typeface="Wingdings" panose="05000000000000000000" pitchFamily="2" charset="2"/>
              </a:rPr>
              <a:t>Just an example</a:t>
            </a:r>
            <a:endParaRPr lang="en-US" sz="2400" dirty="0"/>
          </a:p>
        </p:txBody>
      </p:sp>
      <p:sp>
        <p:nvSpPr>
          <p:cNvPr id="7" name="Content Placeholder 2"/>
          <p:cNvSpPr txBox="1">
            <a:spLocks/>
          </p:cNvSpPr>
          <p:nvPr/>
        </p:nvSpPr>
        <p:spPr>
          <a:xfrm>
            <a:off x="2406191" y="2133601"/>
            <a:ext cx="2286000" cy="2085681"/>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r>
              <a:rPr lang="en-US" sz="2200" dirty="0"/>
              <a:t>0100 = 4</a:t>
            </a:r>
          </a:p>
          <a:p>
            <a:pPr lvl="1"/>
            <a:r>
              <a:rPr lang="en-US" sz="2200" dirty="0"/>
              <a:t>0101 = 5</a:t>
            </a:r>
          </a:p>
          <a:p>
            <a:pPr lvl="1"/>
            <a:r>
              <a:rPr lang="en-US" sz="2200" dirty="0"/>
              <a:t>0110 = 6</a:t>
            </a:r>
          </a:p>
          <a:p>
            <a:pPr lvl="1"/>
            <a:r>
              <a:rPr lang="en-US" sz="2200" dirty="0"/>
              <a:t>0111 = 7</a:t>
            </a:r>
          </a:p>
        </p:txBody>
      </p:sp>
      <p:sp>
        <p:nvSpPr>
          <p:cNvPr id="9" name="Content Placeholder 2"/>
          <p:cNvSpPr txBox="1">
            <a:spLocks/>
          </p:cNvSpPr>
          <p:nvPr/>
        </p:nvSpPr>
        <p:spPr>
          <a:xfrm>
            <a:off x="6419260" y="2107285"/>
            <a:ext cx="2286000" cy="2111997"/>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r>
              <a:rPr lang="en-US" sz="2200" dirty="0"/>
              <a:t>1100 = 12</a:t>
            </a:r>
          </a:p>
          <a:p>
            <a:pPr lvl="1"/>
            <a:r>
              <a:rPr lang="en-US" sz="2200" dirty="0"/>
              <a:t>1101 = 13</a:t>
            </a:r>
          </a:p>
          <a:p>
            <a:pPr lvl="1"/>
            <a:r>
              <a:rPr lang="en-US" sz="2200" dirty="0"/>
              <a:t>1110 = 14</a:t>
            </a:r>
          </a:p>
          <a:p>
            <a:pPr lvl="1"/>
            <a:r>
              <a:rPr lang="en-US" sz="2200" dirty="0"/>
              <a:t>1111 = 15</a:t>
            </a:r>
          </a:p>
        </p:txBody>
      </p:sp>
      <p:sp>
        <p:nvSpPr>
          <p:cNvPr id="10" name="Content Placeholder 2"/>
          <p:cNvSpPr txBox="1">
            <a:spLocks/>
          </p:cNvSpPr>
          <p:nvPr/>
        </p:nvSpPr>
        <p:spPr>
          <a:xfrm>
            <a:off x="584069" y="4864228"/>
            <a:ext cx="8087412" cy="886905"/>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t>FAT </a:t>
            </a:r>
            <a:r>
              <a:rPr lang="en-US" sz="2400" dirty="0"/>
              <a:t>12 = </a:t>
            </a:r>
            <a:r>
              <a:rPr lang="en-US" sz="2400" dirty="0" smtClean="0"/>
              <a:t>2048+1024+512+256+128+64+32+16+8+4+2+1</a:t>
            </a:r>
          </a:p>
          <a:p>
            <a:pPr lvl="1"/>
            <a:r>
              <a:rPr lang="en-US" sz="2200" dirty="0" smtClean="0"/>
              <a:t>0-4095</a:t>
            </a:r>
            <a:endParaRPr lang="en-US" sz="2200" dirty="0"/>
          </a:p>
        </p:txBody>
      </p:sp>
    </p:spTree>
    <p:extLst>
      <p:ext uri="{BB962C8B-B14F-4D97-AF65-F5344CB8AC3E}">
        <p14:creationId xmlns:p14="http://schemas.microsoft.com/office/powerpoint/2010/main" val="664286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Volume Organization</a:t>
            </a:r>
            <a:endParaRPr lang="en-US" dirty="0"/>
          </a:p>
        </p:txBody>
      </p:sp>
      <p:sp>
        <p:nvSpPr>
          <p:cNvPr id="3" name="Content Placeholder 2"/>
          <p:cNvSpPr>
            <a:spLocks noGrp="1"/>
          </p:cNvSpPr>
          <p:nvPr>
            <p:ph idx="1"/>
          </p:nvPr>
        </p:nvSpPr>
        <p:spPr/>
        <p:txBody>
          <a:bodyPr/>
          <a:lstStyle/>
          <a:p>
            <a:r>
              <a:rPr lang="en-US" dirty="0" smtClean="0"/>
              <a:t>A </a:t>
            </a:r>
            <a:r>
              <a:rPr lang="en-US" dirty="0"/>
              <a:t>volume's data area is divided up into identically sized </a:t>
            </a:r>
            <a:r>
              <a:rPr lang="en-US" dirty="0" smtClean="0">
                <a:solidFill>
                  <a:schemeClr val="accent5">
                    <a:lumMod val="20000"/>
                    <a:lumOff val="80000"/>
                  </a:schemeClr>
                </a:solidFill>
              </a:rPr>
              <a:t>clusters</a:t>
            </a:r>
          </a:p>
          <a:p>
            <a:r>
              <a:rPr lang="en-US" dirty="0"/>
              <a:t>Cluster sizes vary depending on the type of FAT file system being used and the size of the </a:t>
            </a:r>
            <a:r>
              <a:rPr lang="en-US" dirty="0" smtClean="0"/>
              <a:t>partition</a:t>
            </a:r>
          </a:p>
          <a:p>
            <a:r>
              <a:rPr lang="en-US" dirty="0"/>
              <a:t>Each file may occupy one or more of these clusters depending on its </a:t>
            </a:r>
            <a:r>
              <a:rPr lang="en-US" dirty="0" smtClean="0"/>
              <a:t>size</a:t>
            </a:r>
          </a:p>
          <a:p>
            <a:r>
              <a:rPr lang="en-US" dirty="0"/>
              <a:t>There is no organization to the FAT </a:t>
            </a:r>
            <a:r>
              <a:rPr lang="en-US" dirty="0" smtClean="0"/>
              <a:t>structure</a:t>
            </a:r>
            <a:r>
              <a:rPr lang="en-US" dirty="0"/>
              <a:t>, and files are given the first available location on the </a:t>
            </a:r>
            <a:r>
              <a:rPr lang="en-US" dirty="0" smtClean="0"/>
              <a:t>volume!!! </a:t>
            </a:r>
            <a:r>
              <a:rPr lang="en-US" dirty="0" smtClean="0">
                <a:sym typeface="Wingdings" panose="05000000000000000000" pitchFamily="2" charset="2"/>
              </a:rPr>
              <a:t></a:t>
            </a:r>
            <a:r>
              <a:rPr lang="en-US" dirty="0" smtClean="0"/>
              <a:t> </a:t>
            </a:r>
            <a:r>
              <a:rPr lang="en-US" dirty="0" smtClean="0">
                <a:solidFill>
                  <a:schemeClr val="accent5">
                    <a:lumMod val="20000"/>
                    <a:lumOff val="80000"/>
                  </a:schemeClr>
                </a:solidFill>
              </a:rPr>
              <a:t>fragmentation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4256155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File Allocation Table?</a:t>
            </a:r>
            <a:endParaRPr lang="en-US" dirty="0"/>
          </a:p>
        </p:txBody>
      </p:sp>
      <p:sp>
        <p:nvSpPr>
          <p:cNvPr id="3" name="Content Placeholder 2"/>
          <p:cNvSpPr>
            <a:spLocks noGrp="1"/>
          </p:cNvSpPr>
          <p:nvPr>
            <p:ph idx="1"/>
          </p:nvPr>
        </p:nvSpPr>
        <p:spPr>
          <a:xfrm>
            <a:off x="228600" y="2667000"/>
            <a:ext cx="8686800" cy="4038600"/>
          </a:xfrm>
        </p:spPr>
        <p:txBody>
          <a:bodyPr/>
          <a:lstStyle/>
          <a:p>
            <a:r>
              <a:rPr lang="en-US" dirty="0" smtClean="0"/>
              <a:t>Each FAT entry </a:t>
            </a:r>
            <a:r>
              <a:rPr lang="en-US" dirty="0"/>
              <a:t>records </a:t>
            </a:r>
            <a:r>
              <a:rPr lang="en-US" dirty="0" smtClean="0"/>
              <a:t>can be:</a:t>
            </a:r>
          </a:p>
          <a:p>
            <a:pPr lvl="1"/>
            <a:r>
              <a:rPr lang="en-US" dirty="0" smtClean="0"/>
              <a:t>A pointer (cluster number) to the next cluster </a:t>
            </a:r>
          </a:p>
          <a:p>
            <a:pPr lvl="1"/>
            <a:r>
              <a:rPr lang="en-US" dirty="0" smtClean="0"/>
              <a:t>An end of file marker</a:t>
            </a:r>
          </a:p>
          <a:p>
            <a:pPr lvl="1"/>
            <a:r>
              <a:rPr lang="en-US" dirty="0" smtClean="0"/>
              <a:t>A special entry to mark a bad cluster</a:t>
            </a:r>
          </a:p>
          <a:p>
            <a:pPr lvl="1"/>
            <a:r>
              <a:rPr lang="en-US" dirty="0" smtClean="0"/>
              <a:t>A zero to note that the cluster is unused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Rectangle 4"/>
          <p:cNvSpPr/>
          <p:nvPr/>
        </p:nvSpPr>
        <p:spPr>
          <a:xfrm>
            <a:off x="533400" y="990600"/>
            <a:ext cx="8077200" cy="1371600"/>
          </a:xfrm>
          <a:prstGeom prst="rect">
            <a:avLst/>
          </a:prstGeom>
        </p:spPr>
        <p:style>
          <a:lnRef idx="1">
            <a:schemeClr val="accent6"/>
          </a:lnRef>
          <a:fillRef idx="2">
            <a:schemeClr val="accent6"/>
          </a:fillRef>
          <a:effectRef idx="1">
            <a:schemeClr val="accent6"/>
          </a:effectRef>
          <a:fontRef idx="minor">
            <a:schemeClr val="dk1"/>
          </a:fontRef>
        </p:style>
        <p:txBody>
          <a:bodyPr lIns="180000" rIns="180000" rtlCol="0" anchor="ctr"/>
          <a:lstStyle/>
          <a:p>
            <a:r>
              <a:rPr lang="en-US" b="1" dirty="0"/>
              <a:t>The File Allocation Table (FAT) represents a list of entries that map to each cluster on the volume. It tracks the fragmentation of the </a:t>
            </a:r>
            <a:r>
              <a:rPr lang="en-US" b="1" dirty="0" smtClean="0"/>
              <a:t>file.</a:t>
            </a:r>
            <a:endParaRPr lang="en-US" b="1" dirty="0"/>
          </a:p>
        </p:txBody>
      </p:sp>
    </p:spTree>
    <p:extLst>
      <p:ext uri="{BB962C8B-B14F-4D97-AF65-F5344CB8AC3E}">
        <p14:creationId xmlns:p14="http://schemas.microsoft.com/office/powerpoint/2010/main" val="2133854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Directory Entry?</a:t>
            </a:r>
            <a:endParaRPr lang="en-US"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Directory entries</a:t>
            </a:r>
          </a:p>
          <a:p>
            <a:pPr lvl="1"/>
            <a:r>
              <a:rPr lang="en-US" dirty="0" smtClean="0"/>
              <a:t>Track file name, metadata and starting extent of a file</a:t>
            </a:r>
          </a:p>
          <a:p>
            <a:endParaRPr lang="en-US" dirty="0" smtClean="0"/>
          </a:p>
          <a:p>
            <a:pPr marL="282575" lvl="1" indent="-282575" eaLnBrk="1" hangingPunct="1">
              <a:buClr>
                <a:srgbClr val="FF0000"/>
              </a:buClr>
              <a:buSzPct val="90000"/>
              <a:buFont typeface="Wingdings" pitchFamily="2" charset="2"/>
              <a:buChar char="v"/>
              <a:tabLst>
                <a:tab pos="282575" algn="l"/>
              </a:tabLst>
              <a:defRPr/>
            </a:pPr>
            <a:endParaRPr lang="en-US" sz="2400" dirty="0" smtClean="0">
              <a:solidFill>
                <a:srgbClr val="EBFFD2"/>
              </a:solidFill>
            </a:endParaRPr>
          </a:p>
          <a:p>
            <a:pPr marL="282575" lvl="1" indent="-282575" eaLnBrk="1" hangingPunct="1">
              <a:buClr>
                <a:srgbClr val="FF0000"/>
              </a:buClr>
              <a:buSzPct val="90000"/>
              <a:buFont typeface="Wingdings" pitchFamily="2" charset="2"/>
              <a:buChar char="v"/>
              <a:tabLst>
                <a:tab pos="282575" algn="l"/>
              </a:tabLst>
              <a:defRPr/>
            </a:pPr>
            <a:r>
              <a:rPr lang="en-US" sz="2800" dirty="0" smtClean="0">
                <a:solidFill>
                  <a:srgbClr val="EBFFD2"/>
                </a:solidFill>
              </a:rPr>
              <a:t>File </a:t>
            </a:r>
            <a:r>
              <a:rPr lang="en-US" sz="2800" dirty="0">
                <a:solidFill>
                  <a:srgbClr val="EBFFD2"/>
                </a:solidFill>
              </a:rPr>
              <a:t>Metadata (in FAT):</a:t>
            </a:r>
          </a:p>
          <a:p>
            <a:pPr lvl="2"/>
            <a:r>
              <a:rPr lang="en-US" dirty="0">
                <a:solidFill>
                  <a:srgbClr val="EBFFD2"/>
                </a:solidFill>
              </a:rPr>
              <a:t>Starting location</a:t>
            </a:r>
          </a:p>
          <a:p>
            <a:pPr lvl="2"/>
            <a:r>
              <a:rPr lang="en-US" dirty="0">
                <a:solidFill>
                  <a:srgbClr val="EBFFD2"/>
                </a:solidFill>
              </a:rPr>
              <a:t>Size of the file</a:t>
            </a:r>
          </a:p>
          <a:p>
            <a:pPr lvl="2"/>
            <a:r>
              <a:rPr lang="en-US" dirty="0">
                <a:solidFill>
                  <a:srgbClr val="EBFFD2"/>
                </a:solidFill>
              </a:rPr>
              <a:t>DOS type attributes (</a:t>
            </a:r>
            <a:r>
              <a:rPr lang="en-US" dirty="0" smtClean="0">
                <a:solidFill>
                  <a:srgbClr val="EBFFD2"/>
                </a:solidFill>
              </a:rPr>
              <a:t>8 bits</a:t>
            </a:r>
            <a:r>
              <a:rPr lang="en-US" dirty="0">
                <a:solidFill>
                  <a:srgbClr val="EBFFD2"/>
                </a:solidFill>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3243317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FAT Volume</a:t>
            </a:r>
            <a:endParaRPr lang="en-US" dirty="0"/>
          </a:p>
        </p:txBody>
      </p:sp>
      <p:sp>
        <p:nvSpPr>
          <p:cNvPr id="3" name="Rectangle 2"/>
          <p:cNvSpPr/>
          <p:nvPr/>
        </p:nvSpPr>
        <p:spPr>
          <a:xfrm>
            <a:off x="838200" y="2514600"/>
            <a:ext cx="1143000"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dirty="0" smtClean="0">
                <a:solidFill>
                  <a:schemeClr val="bg1">
                    <a:lumMod val="95000"/>
                    <a:lumOff val="5000"/>
                  </a:schemeClr>
                </a:solidFill>
              </a:rPr>
              <a:t>Partition Boot Sector </a:t>
            </a:r>
            <a:endParaRPr lang="en-US" sz="2000" b="1" dirty="0">
              <a:solidFill>
                <a:schemeClr val="bg1">
                  <a:lumMod val="95000"/>
                  <a:lumOff val="5000"/>
                </a:schemeClr>
              </a:solidFill>
            </a:endParaRPr>
          </a:p>
        </p:txBody>
      </p:sp>
      <p:sp>
        <p:nvSpPr>
          <p:cNvPr id="5" name="Rectangle 4"/>
          <p:cNvSpPr/>
          <p:nvPr/>
        </p:nvSpPr>
        <p:spPr>
          <a:xfrm>
            <a:off x="1981200" y="2514600"/>
            <a:ext cx="1143000"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nchorCtr="1"/>
          <a:lstStyle/>
          <a:p>
            <a:r>
              <a:rPr lang="en-US" sz="2000" b="1" dirty="0" smtClean="0">
                <a:solidFill>
                  <a:schemeClr val="bg1">
                    <a:lumMod val="95000"/>
                    <a:lumOff val="5000"/>
                  </a:schemeClr>
                </a:solidFill>
              </a:rPr>
              <a:t>FAT1</a:t>
            </a:r>
            <a:endParaRPr lang="en-US" sz="2000" b="1" dirty="0">
              <a:solidFill>
                <a:schemeClr val="bg1">
                  <a:lumMod val="95000"/>
                  <a:lumOff val="5000"/>
                </a:schemeClr>
              </a:solidFill>
            </a:endParaRPr>
          </a:p>
        </p:txBody>
      </p:sp>
      <p:sp>
        <p:nvSpPr>
          <p:cNvPr id="6" name="Rectangle 5"/>
          <p:cNvSpPr/>
          <p:nvPr/>
        </p:nvSpPr>
        <p:spPr>
          <a:xfrm>
            <a:off x="3124200" y="2514600"/>
            <a:ext cx="1371600"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dirty="0" smtClean="0">
                <a:solidFill>
                  <a:schemeClr val="bg1">
                    <a:lumMod val="95000"/>
                    <a:lumOff val="5000"/>
                  </a:schemeClr>
                </a:solidFill>
              </a:rPr>
              <a:t>FAT2 (duplicate)</a:t>
            </a:r>
            <a:endParaRPr lang="en-US" sz="2000" b="1" dirty="0">
              <a:solidFill>
                <a:schemeClr val="bg1">
                  <a:lumMod val="95000"/>
                  <a:lumOff val="5000"/>
                </a:schemeClr>
              </a:solidFill>
            </a:endParaRPr>
          </a:p>
        </p:txBody>
      </p:sp>
      <p:sp>
        <p:nvSpPr>
          <p:cNvPr id="7" name="Rectangle 6"/>
          <p:cNvSpPr/>
          <p:nvPr/>
        </p:nvSpPr>
        <p:spPr>
          <a:xfrm>
            <a:off x="4495800" y="2514600"/>
            <a:ext cx="990600"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dirty="0" smtClean="0">
                <a:solidFill>
                  <a:schemeClr val="bg1">
                    <a:lumMod val="95000"/>
                    <a:lumOff val="5000"/>
                  </a:schemeClr>
                </a:solidFill>
              </a:rPr>
              <a:t>Root</a:t>
            </a:r>
          </a:p>
          <a:p>
            <a:r>
              <a:rPr lang="en-US" sz="2000" b="1" dirty="0" smtClean="0">
                <a:solidFill>
                  <a:schemeClr val="bg1">
                    <a:lumMod val="95000"/>
                    <a:lumOff val="5000"/>
                  </a:schemeClr>
                </a:solidFill>
              </a:rPr>
              <a:t>Folder</a:t>
            </a:r>
            <a:endParaRPr lang="en-US" sz="2000" b="1" dirty="0">
              <a:solidFill>
                <a:schemeClr val="bg1">
                  <a:lumMod val="95000"/>
                  <a:lumOff val="5000"/>
                </a:schemeClr>
              </a:solidFill>
            </a:endParaRPr>
          </a:p>
        </p:txBody>
      </p:sp>
      <p:sp>
        <p:nvSpPr>
          <p:cNvPr id="8" name="Rectangle 7"/>
          <p:cNvSpPr/>
          <p:nvPr/>
        </p:nvSpPr>
        <p:spPr>
          <a:xfrm>
            <a:off x="5486400" y="2514600"/>
            <a:ext cx="2590800"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dirty="0" smtClean="0">
                <a:solidFill>
                  <a:schemeClr val="bg1">
                    <a:lumMod val="95000"/>
                    <a:lumOff val="5000"/>
                  </a:schemeClr>
                </a:solidFill>
              </a:rPr>
              <a:t>Other folders and all files</a:t>
            </a:r>
            <a:endParaRPr lang="en-US" sz="2000" b="1" dirty="0">
              <a:solidFill>
                <a:schemeClr val="bg1">
                  <a:lumMod val="95000"/>
                  <a:lumOff val="5000"/>
                </a:schemeClr>
              </a:solidFill>
            </a:endParaRPr>
          </a:p>
        </p:txBody>
      </p:sp>
    </p:spTree>
    <p:extLst>
      <p:ext uri="{BB962C8B-B14F-4D97-AF65-F5344CB8AC3E}">
        <p14:creationId xmlns:p14="http://schemas.microsoft.com/office/powerpoint/2010/main" val="1768026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1795666" y="5638800"/>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47" name="Rectangle 46"/>
          <p:cNvSpPr/>
          <p:nvPr/>
        </p:nvSpPr>
        <p:spPr>
          <a:xfrm>
            <a:off x="1048821" y="3247902"/>
            <a:ext cx="1484334" cy="30875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b="1"/>
          </a:p>
        </p:txBody>
      </p:sp>
      <p:sp>
        <p:nvSpPr>
          <p:cNvPr id="58" name="Rectangle 57"/>
          <p:cNvSpPr/>
          <p:nvPr/>
        </p:nvSpPr>
        <p:spPr>
          <a:xfrm>
            <a:off x="1048821" y="3551648"/>
            <a:ext cx="1484334" cy="30875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title"/>
          </p:nvPr>
        </p:nvSpPr>
        <p:spPr/>
        <p:txBody>
          <a:bodyPr/>
          <a:lstStyle/>
          <a:p>
            <a:r>
              <a:rPr lang="en-US" dirty="0" smtClean="0"/>
              <a:t>FAT – Read File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b="1" smtClean="0"/>
              <a:pPr>
                <a:defRPr/>
              </a:pPr>
              <a:t>15</a:t>
            </a:fld>
            <a:endParaRPr lang="en-US" b="1" dirty="0"/>
          </a:p>
        </p:txBody>
      </p:sp>
      <p:sp>
        <p:nvSpPr>
          <p:cNvPr id="5" name="Rectangle 4"/>
          <p:cNvSpPr/>
          <p:nvPr/>
        </p:nvSpPr>
        <p:spPr>
          <a:xfrm>
            <a:off x="1048821" y="2632365"/>
            <a:ext cx="1484334" cy="30875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b="1" dirty="0"/>
          </a:p>
        </p:txBody>
      </p:sp>
      <p:sp>
        <p:nvSpPr>
          <p:cNvPr id="6" name="Rectangle 5"/>
          <p:cNvSpPr/>
          <p:nvPr/>
        </p:nvSpPr>
        <p:spPr>
          <a:xfrm>
            <a:off x="7030934" y="12647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7" name="Rectangle 6"/>
          <p:cNvSpPr/>
          <p:nvPr/>
        </p:nvSpPr>
        <p:spPr>
          <a:xfrm>
            <a:off x="7030934" y="15695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p>
        </p:txBody>
      </p:sp>
      <p:sp>
        <p:nvSpPr>
          <p:cNvPr id="8" name="Rectangle 7"/>
          <p:cNvSpPr/>
          <p:nvPr/>
        </p:nvSpPr>
        <p:spPr>
          <a:xfrm>
            <a:off x="7030934" y="18743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lang="en-US" b="1" dirty="0"/>
          </a:p>
        </p:txBody>
      </p:sp>
      <p:sp>
        <p:nvSpPr>
          <p:cNvPr id="9" name="Rectangle 8"/>
          <p:cNvSpPr/>
          <p:nvPr/>
        </p:nvSpPr>
        <p:spPr>
          <a:xfrm>
            <a:off x="7030934" y="21791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lang="en-US" b="1" dirty="0"/>
          </a:p>
        </p:txBody>
      </p:sp>
      <p:sp>
        <p:nvSpPr>
          <p:cNvPr id="14" name="Rectangle 13"/>
          <p:cNvSpPr/>
          <p:nvPr/>
        </p:nvSpPr>
        <p:spPr>
          <a:xfrm>
            <a:off x="7030934" y="24839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lang="en-US" b="1" dirty="0"/>
          </a:p>
        </p:txBody>
      </p:sp>
      <p:sp>
        <p:nvSpPr>
          <p:cNvPr id="15" name="Rectangle 14"/>
          <p:cNvSpPr/>
          <p:nvPr/>
        </p:nvSpPr>
        <p:spPr>
          <a:xfrm>
            <a:off x="7030934" y="27887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7</a:t>
            </a:r>
            <a:endParaRPr lang="en-US" b="1" dirty="0"/>
          </a:p>
        </p:txBody>
      </p:sp>
      <p:sp>
        <p:nvSpPr>
          <p:cNvPr id="16" name="Rectangle 15"/>
          <p:cNvSpPr/>
          <p:nvPr/>
        </p:nvSpPr>
        <p:spPr>
          <a:xfrm>
            <a:off x="7030934" y="30935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8</a:t>
            </a:r>
            <a:endParaRPr lang="en-US" b="1" dirty="0"/>
          </a:p>
        </p:txBody>
      </p:sp>
      <p:sp>
        <p:nvSpPr>
          <p:cNvPr id="17" name="Rectangle 16"/>
          <p:cNvSpPr/>
          <p:nvPr/>
        </p:nvSpPr>
        <p:spPr>
          <a:xfrm>
            <a:off x="7030934" y="33983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EOF</a:t>
            </a:r>
            <a:endParaRPr lang="en-US" b="1" dirty="0"/>
          </a:p>
        </p:txBody>
      </p:sp>
      <p:sp>
        <p:nvSpPr>
          <p:cNvPr id="18" name="Rectangle 17"/>
          <p:cNvSpPr/>
          <p:nvPr/>
        </p:nvSpPr>
        <p:spPr>
          <a:xfrm>
            <a:off x="7030934" y="37031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p>
        </p:txBody>
      </p:sp>
      <p:sp>
        <p:nvSpPr>
          <p:cNvPr id="19" name="Rectangle 18"/>
          <p:cNvSpPr/>
          <p:nvPr/>
        </p:nvSpPr>
        <p:spPr>
          <a:xfrm>
            <a:off x="7030934" y="40079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p>
        </p:txBody>
      </p:sp>
      <p:sp>
        <p:nvSpPr>
          <p:cNvPr id="20" name="Rectangle 19"/>
          <p:cNvSpPr/>
          <p:nvPr/>
        </p:nvSpPr>
        <p:spPr>
          <a:xfrm>
            <a:off x="7030934" y="43127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p>
        </p:txBody>
      </p:sp>
      <p:sp>
        <p:nvSpPr>
          <p:cNvPr id="21" name="Rectangle 20"/>
          <p:cNvSpPr/>
          <p:nvPr/>
        </p:nvSpPr>
        <p:spPr>
          <a:xfrm>
            <a:off x="7030934" y="46175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34" name="Rectangle 33"/>
          <p:cNvSpPr/>
          <p:nvPr/>
        </p:nvSpPr>
        <p:spPr>
          <a:xfrm>
            <a:off x="1075459" y="5638800"/>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36" name="Rectangle 35"/>
          <p:cNvSpPr/>
          <p:nvPr/>
        </p:nvSpPr>
        <p:spPr>
          <a:xfrm>
            <a:off x="2533155" y="5638800"/>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37" name="Rectangle 36"/>
          <p:cNvSpPr/>
          <p:nvPr/>
        </p:nvSpPr>
        <p:spPr>
          <a:xfrm>
            <a:off x="3262003" y="5638800"/>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38" name="Rectangle 37"/>
          <p:cNvSpPr/>
          <p:nvPr/>
        </p:nvSpPr>
        <p:spPr>
          <a:xfrm>
            <a:off x="3990851" y="5638800"/>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39" name="Rectangle 38"/>
          <p:cNvSpPr/>
          <p:nvPr/>
        </p:nvSpPr>
        <p:spPr>
          <a:xfrm>
            <a:off x="4719699" y="5638800"/>
            <a:ext cx="728848"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a:p>
        </p:txBody>
      </p:sp>
      <p:sp>
        <p:nvSpPr>
          <p:cNvPr id="40" name="Rectangle 39"/>
          <p:cNvSpPr/>
          <p:nvPr/>
        </p:nvSpPr>
        <p:spPr>
          <a:xfrm>
            <a:off x="5448547" y="5638800"/>
            <a:ext cx="728848"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a:p>
        </p:txBody>
      </p:sp>
      <p:sp>
        <p:nvSpPr>
          <p:cNvPr id="41" name="Rectangle 40"/>
          <p:cNvSpPr/>
          <p:nvPr/>
        </p:nvSpPr>
        <p:spPr>
          <a:xfrm>
            <a:off x="6177395" y="5638800"/>
            <a:ext cx="728848"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a:p>
        </p:txBody>
      </p:sp>
      <p:sp>
        <p:nvSpPr>
          <p:cNvPr id="42" name="Rectangle 41"/>
          <p:cNvSpPr/>
          <p:nvPr/>
        </p:nvSpPr>
        <p:spPr>
          <a:xfrm>
            <a:off x="6906243" y="5638800"/>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43" name="Rectangle 42"/>
          <p:cNvSpPr/>
          <p:nvPr/>
        </p:nvSpPr>
        <p:spPr>
          <a:xfrm>
            <a:off x="7635091" y="5638800"/>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46" name="Rectangle 45"/>
          <p:cNvSpPr/>
          <p:nvPr/>
        </p:nvSpPr>
        <p:spPr>
          <a:xfrm>
            <a:off x="1048821" y="2939144"/>
            <a:ext cx="1093273" cy="30875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b="1" dirty="0" err="1" smtClean="0">
                <a:solidFill>
                  <a:schemeClr val="bg1"/>
                </a:solidFill>
              </a:rPr>
              <a:t>Hello.c</a:t>
            </a:r>
            <a:endParaRPr lang="en-US" sz="1800" b="1" dirty="0">
              <a:solidFill>
                <a:schemeClr val="bg1"/>
              </a:solidFill>
            </a:endParaRPr>
          </a:p>
        </p:txBody>
      </p:sp>
      <p:sp>
        <p:nvSpPr>
          <p:cNvPr id="51" name="TextBox 50"/>
          <p:cNvSpPr txBox="1"/>
          <p:nvPr/>
        </p:nvSpPr>
        <p:spPr>
          <a:xfrm>
            <a:off x="1087606" y="2133600"/>
            <a:ext cx="142699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Directory</a:t>
            </a:r>
            <a:endParaRPr lang="en-US" sz="2000" b="1" dirty="0">
              <a:effectLst>
                <a:outerShdw blurRad="38100" dist="38100" dir="2700000" algn="tl">
                  <a:srgbClr val="000000">
                    <a:alpha val="43137"/>
                  </a:srgbClr>
                </a:outerShdw>
              </a:effectLst>
            </a:endParaRPr>
          </a:p>
        </p:txBody>
      </p:sp>
      <p:sp>
        <p:nvSpPr>
          <p:cNvPr id="53" name="Rectangle 52"/>
          <p:cNvSpPr/>
          <p:nvPr/>
        </p:nvSpPr>
        <p:spPr>
          <a:xfrm>
            <a:off x="2168731" y="2941123"/>
            <a:ext cx="364424" cy="30875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b="1" dirty="0" smtClean="0">
                <a:solidFill>
                  <a:schemeClr val="bg1"/>
                </a:solidFill>
              </a:rPr>
              <a:t>6</a:t>
            </a:r>
            <a:endParaRPr lang="en-US" b="1" dirty="0">
              <a:solidFill>
                <a:schemeClr val="bg1"/>
              </a:solidFill>
            </a:endParaRPr>
          </a:p>
        </p:txBody>
      </p:sp>
      <p:sp>
        <p:nvSpPr>
          <p:cNvPr id="60" name="Rectangle 59"/>
          <p:cNvSpPr/>
          <p:nvPr/>
        </p:nvSpPr>
        <p:spPr>
          <a:xfrm>
            <a:off x="6504214" y="12647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1</a:t>
            </a:r>
            <a:endParaRPr lang="en-US" sz="2000" b="1" dirty="0">
              <a:solidFill>
                <a:srgbClr val="FFFFFF"/>
              </a:solidFill>
            </a:endParaRPr>
          </a:p>
        </p:txBody>
      </p:sp>
      <p:sp>
        <p:nvSpPr>
          <p:cNvPr id="61" name="Rectangle 60"/>
          <p:cNvSpPr/>
          <p:nvPr/>
        </p:nvSpPr>
        <p:spPr>
          <a:xfrm>
            <a:off x="6504214" y="15695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2</a:t>
            </a:r>
            <a:endParaRPr lang="en-US" sz="2000" b="1" dirty="0">
              <a:solidFill>
                <a:srgbClr val="FFFFFF"/>
              </a:solidFill>
            </a:endParaRPr>
          </a:p>
        </p:txBody>
      </p:sp>
      <p:sp>
        <p:nvSpPr>
          <p:cNvPr id="62" name="Rectangle 61"/>
          <p:cNvSpPr/>
          <p:nvPr/>
        </p:nvSpPr>
        <p:spPr>
          <a:xfrm>
            <a:off x="6504214" y="18743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3</a:t>
            </a:r>
            <a:endParaRPr lang="en-US" sz="2000" b="1" dirty="0">
              <a:solidFill>
                <a:srgbClr val="FFFFFF"/>
              </a:solidFill>
            </a:endParaRPr>
          </a:p>
        </p:txBody>
      </p:sp>
      <p:sp>
        <p:nvSpPr>
          <p:cNvPr id="63" name="Rectangle 62"/>
          <p:cNvSpPr/>
          <p:nvPr/>
        </p:nvSpPr>
        <p:spPr>
          <a:xfrm>
            <a:off x="6504214" y="21791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4</a:t>
            </a:r>
            <a:endParaRPr lang="en-US" sz="2000" b="1" dirty="0">
              <a:solidFill>
                <a:srgbClr val="FFFFFF"/>
              </a:solidFill>
            </a:endParaRPr>
          </a:p>
        </p:txBody>
      </p:sp>
      <p:sp>
        <p:nvSpPr>
          <p:cNvPr id="64" name="Rectangle 63"/>
          <p:cNvSpPr/>
          <p:nvPr/>
        </p:nvSpPr>
        <p:spPr>
          <a:xfrm>
            <a:off x="6504214" y="24839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5</a:t>
            </a:r>
            <a:endParaRPr lang="en-US" sz="2000" b="1" dirty="0">
              <a:solidFill>
                <a:srgbClr val="FFFFFF"/>
              </a:solidFill>
            </a:endParaRPr>
          </a:p>
        </p:txBody>
      </p:sp>
      <p:sp>
        <p:nvSpPr>
          <p:cNvPr id="65" name="Rectangle 64"/>
          <p:cNvSpPr/>
          <p:nvPr/>
        </p:nvSpPr>
        <p:spPr>
          <a:xfrm>
            <a:off x="6504214" y="27887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6</a:t>
            </a:r>
            <a:endParaRPr lang="en-US" sz="2000" b="1" dirty="0">
              <a:solidFill>
                <a:srgbClr val="FFFFFF"/>
              </a:solidFill>
            </a:endParaRPr>
          </a:p>
        </p:txBody>
      </p:sp>
      <p:sp>
        <p:nvSpPr>
          <p:cNvPr id="66" name="Rectangle 65"/>
          <p:cNvSpPr/>
          <p:nvPr/>
        </p:nvSpPr>
        <p:spPr>
          <a:xfrm>
            <a:off x="6504214" y="30935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7</a:t>
            </a:r>
            <a:endParaRPr lang="en-US" sz="2000" b="1" dirty="0">
              <a:solidFill>
                <a:srgbClr val="FFFFFF"/>
              </a:solidFill>
            </a:endParaRPr>
          </a:p>
        </p:txBody>
      </p:sp>
      <p:sp>
        <p:nvSpPr>
          <p:cNvPr id="67" name="Rectangle 66"/>
          <p:cNvSpPr/>
          <p:nvPr/>
        </p:nvSpPr>
        <p:spPr>
          <a:xfrm>
            <a:off x="6504214" y="33983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8</a:t>
            </a:r>
            <a:endParaRPr lang="en-US" sz="2000" b="1" dirty="0">
              <a:solidFill>
                <a:srgbClr val="FFFFFF"/>
              </a:solidFill>
            </a:endParaRPr>
          </a:p>
        </p:txBody>
      </p:sp>
      <p:sp>
        <p:nvSpPr>
          <p:cNvPr id="68" name="Rectangle 67"/>
          <p:cNvSpPr/>
          <p:nvPr/>
        </p:nvSpPr>
        <p:spPr>
          <a:xfrm>
            <a:off x="6504214" y="37031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9</a:t>
            </a:r>
            <a:endParaRPr lang="en-US" sz="2000" b="1" dirty="0">
              <a:solidFill>
                <a:srgbClr val="FFFFFF"/>
              </a:solidFill>
            </a:endParaRPr>
          </a:p>
        </p:txBody>
      </p:sp>
      <p:sp>
        <p:nvSpPr>
          <p:cNvPr id="69" name="Rectangle 68"/>
          <p:cNvSpPr/>
          <p:nvPr/>
        </p:nvSpPr>
        <p:spPr>
          <a:xfrm>
            <a:off x="6504214" y="40079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10</a:t>
            </a:r>
            <a:endParaRPr lang="en-US" sz="2000" b="1" dirty="0">
              <a:solidFill>
                <a:srgbClr val="FFFFFF"/>
              </a:solidFill>
            </a:endParaRPr>
          </a:p>
        </p:txBody>
      </p:sp>
      <p:sp>
        <p:nvSpPr>
          <p:cNvPr id="70" name="Rectangle 69"/>
          <p:cNvSpPr/>
          <p:nvPr/>
        </p:nvSpPr>
        <p:spPr>
          <a:xfrm>
            <a:off x="6504214" y="43127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11</a:t>
            </a:r>
            <a:endParaRPr lang="en-US" sz="2000" b="1" dirty="0">
              <a:solidFill>
                <a:srgbClr val="FFFFFF"/>
              </a:solidFill>
            </a:endParaRPr>
          </a:p>
        </p:txBody>
      </p:sp>
      <p:sp>
        <p:nvSpPr>
          <p:cNvPr id="71" name="Rectangle 70"/>
          <p:cNvSpPr/>
          <p:nvPr/>
        </p:nvSpPr>
        <p:spPr>
          <a:xfrm>
            <a:off x="6504214" y="46175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12</a:t>
            </a:r>
            <a:endParaRPr lang="en-US" sz="2000" b="1" dirty="0">
              <a:solidFill>
                <a:srgbClr val="FFFFFF"/>
              </a:solidFill>
            </a:endParaRPr>
          </a:p>
        </p:txBody>
      </p:sp>
      <p:sp>
        <p:nvSpPr>
          <p:cNvPr id="86" name="Rectangle 85"/>
          <p:cNvSpPr/>
          <p:nvPr/>
        </p:nvSpPr>
        <p:spPr>
          <a:xfrm>
            <a:off x="1075459"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1</a:t>
            </a:r>
            <a:endParaRPr lang="en-US" b="1" dirty="0">
              <a:solidFill>
                <a:srgbClr val="FFFFFF"/>
              </a:solidFill>
            </a:endParaRPr>
          </a:p>
        </p:txBody>
      </p:sp>
      <p:sp>
        <p:nvSpPr>
          <p:cNvPr id="87" name="Rectangle 86"/>
          <p:cNvSpPr/>
          <p:nvPr/>
        </p:nvSpPr>
        <p:spPr>
          <a:xfrm>
            <a:off x="1804307"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2</a:t>
            </a:r>
            <a:endParaRPr lang="en-US" b="1" dirty="0">
              <a:solidFill>
                <a:srgbClr val="FFFFFF"/>
              </a:solidFill>
            </a:endParaRPr>
          </a:p>
        </p:txBody>
      </p:sp>
      <p:sp>
        <p:nvSpPr>
          <p:cNvPr id="88" name="Rectangle 87"/>
          <p:cNvSpPr/>
          <p:nvPr/>
        </p:nvSpPr>
        <p:spPr>
          <a:xfrm>
            <a:off x="2533155"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3</a:t>
            </a:r>
            <a:endParaRPr lang="en-US" b="1" dirty="0">
              <a:solidFill>
                <a:srgbClr val="FFFFFF"/>
              </a:solidFill>
            </a:endParaRPr>
          </a:p>
        </p:txBody>
      </p:sp>
      <p:sp>
        <p:nvSpPr>
          <p:cNvPr id="89" name="Rectangle 88"/>
          <p:cNvSpPr/>
          <p:nvPr/>
        </p:nvSpPr>
        <p:spPr>
          <a:xfrm>
            <a:off x="3262003"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4</a:t>
            </a:r>
            <a:endParaRPr lang="en-US" b="1" dirty="0">
              <a:solidFill>
                <a:srgbClr val="FFFFFF"/>
              </a:solidFill>
            </a:endParaRPr>
          </a:p>
        </p:txBody>
      </p:sp>
      <p:sp>
        <p:nvSpPr>
          <p:cNvPr id="90" name="Rectangle 89"/>
          <p:cNvSpPr/>
          <p:nvPr/>
        </p:nvSpPr>
        <p:spPr>
          <a:xfrm>
            <a:off x="3990851"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5</a:t>
            </a:r>
            <a:endParaRPr lang="en-US" b="1" dirty="0">
              <a:solidFill>
                <a:srgbClr val="FFFFFF"/>
              </a:solidFill>
            </a:endParaRPr>
          </a:p>
        </p:txBody>
      </p:sp>
      <p:sp>
        <p:nvSpPr>
          <p:cNvPr id="91" name="Rectangle 90"/>
          <p:cNvSpPr/>
          <p:nvPr/>
        </p:nvSpPr>
        <p:spPr>
          <a:xfrm>
            <a:off x="4719699"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6</a:t>
            </a:r>
            <a:endParaRPr lang="en-US" b="1" dirty="0">
              <a:solidFill>
                <a:srgbClr val="FFFFFF"/>
              </a:solidFill>
            </a:endParaRPr>
          </a:p>
        </p:txBody>
      </p:sp>
      <p:sp>
        <p:nvSpPr>
          <p:cNvPr id="92" name="Rectangle 91"/>
          <p:cNvSpPr/>
          <p:nvPr/>
        </p:nvSpPr>
        <p:spPr>
          <a:xfrm>
            <a:off x="5448547"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7</a:t>
            </a:r>
            <a:endParaRPr lang="en-US" b="1" dirty="0">
              <a:solidFill>
                <a:srgbClr val="FFFFFF"/>
              </a:solidFill>
            </a:endParaRPr>
          </a:p>
        </p:txBody>
      </p:sp>
      <p:sp>
        <p:nvSpPr>
          <p:cNvPr id="93" name="Rectangle 92"/>
          <p:cNvSpPr/>
          <p:nvPr/>
        </p:nvSpPr>
        <p:spPr>
          <a:xfrm>
            <a:off x="6177395"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8</a:t>
            </a:r>
            <a:endParaRPr lang="en-US" b="1" dirty="0">
              <a:solidFill>
                <a:srgbClr val="FFFFFF"/>
              </a:solidFill>
            </a:endParaRPr>
          </a:p>
        </p:txBody>
      </p:sp>
      <p:sp>
        <p:nvSpPr>
          <p:cNvPr id="94" name="Rectangle 93"/>
          <p:cNvSpPr/>
          <p:nvPr/>
        </p:nvSpPr>
        <p:spPr>
          <a:xfrm>
            <a:off x="6906243"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9</a:t>
            </a:r>
            <a:endParaRPr lang="en-US" b="1" dirty="0">
              <a:solidFill>
                <a:srgbClr val="FFFFFF"/>
              </a:solidFill>
            </a:endParaRPr>
          </a:p>
        </p:txBody>
      </p:sp>
      <p:sp>
        <p:nvSpPr>
          <p:cNvPr id="95" name="Rectangle 94"/>
          <p:cNvSpPr/>
          <p:nvPr/>
        </p:nvSpPr>
        <p:spPr>
          <a:xfrm>
            <a:off x="7635091"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10</a:t>
            </a:r>
            <a:endParaRPr lang="en-US" b="1" dirty="0">
              <a:solidFill>
                <a:srgbClr val="FFFFFF"/>
              </a:solidFill>
            </a:endParaRPr>
          </a:p>
        </p:txBody>
      </p:sp>
      <p:sp>
        <p:nvSpPr>
          <p:cNvPr id="59" name="Down Arrow 58"/>
          <p:cNvSpPr/>
          <p:nvPr/>
        </p:nvSpPr>
        <p:spPr>
          <a:xfrm>
            <a:off x="4913416" y="4632862"/>
            <a:ext cx="341413" cy="591106"/>
          </a:xfrm>
          <a:prstGeom prst="downArrow">
            <a:avLst>
              <a:gd name="adj1" fmla="val 33458"/>
              <a:gd name="adj2" fmla="val 8584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2" name="Curved Left Arrow 71"/>
          <p:cNvSpPr/>
          <p:nvPr/>
        </p:nvSpPr>
        <p:spPr>
          <a:xfrm flipH="1">
            <a:off x="6027460" y="3176972"/>
            <a:ext cx="465754" cy="535033"/>
          </a:xfrm>
          <a:prstGeom prst="curvedLeftArrow">
            <a:avLst>
              <a:gd name="adj1" fmla="val 29113"/>
              <a:gd name="adj2" fmla="val 50000"/>
              <a:gd name="adj3" fmla="val 25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2" name="Curved Left Arrow 11"/>
          <p:cNvSpPr/>
          <p:nvPr/>
        </p:nvSpPr>
        <p:spPr>
          <a:xfrm flipH="1">
            <a:off x="6050623" y="2863412"/>
            <a:ext cx="465754" cy="535033"/>
          </a:xfrm>
          <a:prstGeom prst="curvedLeftArrow">
            <a:avLst>
              <a:gd name="adj1" fmla="val 29137"/>
              <a:gd name="adj2" fmla="val 50000"/>
              <a:gd name="adj3" fmla="val 2904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0" name="Down Arrow 9"/>
          <p:cNvSpPr/>
          <p:nvPr/>
        </p:nvSpPr>
        <p:spPr>
          <a:xfrm rot="16008922">
            <a:off x="4388844" y="1053532"/>
            <a:ext cx="341413" cy="3918649"/>
          </a:xfrm>
          <a:prstGeom prst="downArrow">
            <a:avLst>
              <a:gd name="adj1" fmla="val 33458"/>
              <a:gd name="adj2" fmla="val 8584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4" name="Down Arrow 73"/>
          <p:cNvSpPr/>
          <p:nvPr/>
        </p:nvSpPr>
        <p:spPr>
          <a:xfrm>
            <a:off x="5616007" y="4626770"/>
            <a:ext cx="341413" cy="591106"/>
          </a:xfrm>
          <a:prstGeom prst="downArrow">
            <a:avLst>
              <a:gd name="adj1" fmla="val 33458"/>
              <a:gd name="adj2" fmla="val 8584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Down Arrow 75"/>
          <p:cNvSpPr/>
          <p:nvPr/>
        </p:nvSpPr>
        <p:spPr>
          <a:xfrm>
            <a:off x="6371112" y="4666849"/>
            <a:ext cx="341413" cy="591106"/>
          </a:xfrm>
          <a:prstGeom prst="downArrow">
            <a:avLst>
              <a:gd name="adj1" fmla="val 33458"/>
              <a:gd name="adj2" fmla="val 8584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3001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72" grpId="0" animBg="1"/>
      <p:bldP spid="12" grpId="0" animBg="1"/>
      <p:bldP spid="10" grpId="0" animBg="1"/>
      <p:bldP spid="74" grpId="0" animBg="1"/>
      <p:bldP spid="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7650017" y="5629707"/>
            <a:ext cx="713922"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p>
        </p:txBody>
      </p:sp>
      <p:sp>
        <p:nvSpPr>
          <p:cNvPr id="81" name="Rectangle 80"/>
          <p:cNvSpPr/>
          <p:nvPr/>
        </p:nvSpPr>
        <p:spPr>
          <a:xfrm>
            <a:off x="6887688" y="5650181"/>
            <a:ext cx="747403" cy="6744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80" name="Rectangle 79"/>
          <p:cNvSpPr/>
          <p:nvPr/>
        </p:nvSpPr>
        <p:spPr>
          <a:xfrm>
            <a:off x="3972295" y="5650181"/>
            <a:ext cx="747403" cy="6744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79" name="Rectangle 78"/>
          <p:cNvSpPr/>
          <p:nvPr/>
        </p:nvSpPr>
        <p:spPr>
          <a:xfrm>
            <a:off x="3243448" y="5638800"/>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78" name="Rectangle 77"/>
          <p:cNvSpPr/>
          <p:nvPr/>
        </p:nvSpPr>
        <p:spPr>
          <a:xfrm>
            <a:off x="2514600" y="5638800"/>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77" name="Rectangle 76"/>
          <p:cNvSpPr/>
          <p:nvPr/>
        </p:nvSpPr>
        <p:spPr>
          <a:xfrm>
            <a:off x="1795666" y="5638800"/>
            <a:ext cx="728848"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p>
        </p:txBody>
      </p:sp>
      <p:sp>
        <p:nvSpPr>
          <p:cNvPr id="47" name="Rectangle 46"/>
          <p:cNvSpPr/>
          <p:nvPr/>
        </p:nvSpPr>
        <p:spPr>
          <a:xfrm>
            <a:off x="1048821" y="3247902"/>
            <a:ext cx="1484334" cy="30875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b="1"/>
          </a:p>
        </p:txBody>
      </p:sp>
      <p:sp>
        <p:nvSpPr>
          <p:cNvPr id="58" name="Rectangle 57"/>
          <p:cNvSpPr/>
          <p:nvPr/>
        </p:nvSpPr>
        <p:spPr>
          <a:xfrm>
            <a:off x="1048821" y="3551648"/>
            <a:ext cx="1484334" cy="30875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title"/>
          </p:nvPr>
        </p:nvSpPr>
        <p:spPr/>
        <p:txBody>
          <a:bodyPr/>
          <a:lstStyle/>
          <a:p>
            <a:r>
              <a:rPr lang="en-US" smtClean="0"/>
              <a:t>FAT – Create New File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b="1" smtClean="0"/>
              <a:pPr>
                <a:defRPr/>
              </a:pPr>
              <a:t>16</a:t>
            </a:fld>
            <a:endParaRPr lang="en-US" b="1" dirty="0"/>
          </a:p>
        </p:txBody>
      </p:sp>
      <p:sp>
        <p:nvSpPr>
          <p:cNvPr id="5" name="Rectangle 4"/>
          <p:cNvSpPr/>
          <p:nvPr/>
        </p:nvSpPr>
        <p:spPr>
          <a:xfrm>
            <a:off x="1048821" y="2632365"/>
            <a:ext cx="1484334" cy="30875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b="1" dirty="0"/>
          </a:p>
        </p:txBody>
      </p:sp>
      <p:sp>
        <p:nvSpPr>
          <p:cNvPr id="6" name="Rectangle 5"/>
          <p:cNvSpPr/>
          <p:nvPr/>
        </p:nvSpPr>
        <p:spPr>
          <a:xfrm>
            <a:off x="7030934" y="1264723"/>
            <a:ext cx="1295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p>
        </p:txBody>
      </p:sp>
      <p:sp>
        <p:nvSpPr>
          <p:cNvPr id="7" name="Rectangle 6"/>
          <p:cNvSpPr/>
          <p:nvPr/>
        </p:nvSpPr>
        <p:spPr>
          <a:xfrm>
            <a:off x="7030934" y="1569523"/>
            <a:ext cx="1295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8" name="Rectangle 7"/>
          <p:cNvSpPr/>
          <p:nvPr/>
        </p:nvSpPr>
        <p:spPr>
          <a:xfrm>
            <a:off x="7030934" y="18743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lang="en-US" b="1" dirty="0"/>
          </a:p>
        </p:txBody>
      </p:sp>
      <p:sp>
        <p:nvSpPr>
          <p:cNvPr id="9" name="Rectangle 8"/>
          <p:cNvSpPr/>
          <p:nvPr/>
        </p:nvSpPr>
        <p:spPr>
          <a:xfrm>
            <a:off x="7030934" y="21791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lang="en-US" b="1" dirty="0"/>
          </a:p>
        </p:txBody>
      </p:sp>
      <p:sp>
        <p:nvSpPr>
          <p:cNvPr id="14" name="Rectangle 13"/>
          <p:cNvSpPr/>
          <p:nvPr/>
        </p:nvSpPr>
        <p:spPr>
          <a:xfrm>
            <a:off x="7030934" y="24839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lang="en-US" b="1" dirty="0"/>
          </a:p>
        </p:txBody>
      </p:sp>
      <p:sp>
        <p:nvSpPr>
          <p:cNvPr id="15" name="Rectangle 14"/>
          <p:cNvSpPr/>
          <p:nvPr/>
        </p:nvSpPr>
        <p:spPr>
          <a:xfrm>
            <a:off x="7030934" y="27887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7</a:t>
            </a:r>
            <a:endParaRPr lang="en-US" b="1" dirty="0"/>
          </a:p>
        </p:txBody>
      </p:sp>
      <p:sp>
        <p:nvSpPr>
          <p:cNvPr id="16" name="Rectangle 15"/>
          <p:cNvSpPr/>
          <p:nvPr/>
        </p:nvSpPr>
        <p:spPr>
          <a:xfrm>
            <a:off x="7030934" y="30935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8</a:t>
            </a:r>
            <a:endParaRPr lang="en-US" b="1" dirty="0"/>
          </a:p>
        </p:txBody>
      </p:sp>
      <p:sp>
        <p:nvSpPr>
          <p:cNvPr id="17" name="Rectangle 16"/>
          <p:cNvSpPr/>
          <p:nvPr/>
        </p:nvSpPr>
        <p:spPr>
          <a:xfrm>
            <a:off x="7030934" y="33983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EOF</a:t>
            </a:r>
            <a:endParaRPr lang="en-US" b="1" dirty="0"/>
          </a:p>
        </p:txBody>
      </p:sp>
      <p:sp>
        <p:nvSpPr>
          <p:cNvPr id="18" name="Rectangle 17"/>
          <p:cNvSpPr/>
          <p:nvPr/>
        </p:nvSpPr>
        <p:spPr>
          <a:xfrm>
            <a:off x="7030934" y="37031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p>
        </p:txBody>
      </p:sp>
      <p:sp>
        <p:nvSpPr>
          <p:cNvPr id="19" name="Rectangle 18"/>
          <p:cNvSpPr/>
          <p:nvPr/>
        </p:nvSpPr>
        <p:spPr>
          <a:xfrm>
            <a:off x="7030934" y="4007923"/>
            <a:ext cx="1295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20" name="Rectangle 19"/>
          <p:cNvSpPr/>
          <p:nvPr/>
        </p:nvSpPr>
        <p:spPr>
          <a:xfrm>
            <a:off x="7030934" y="4312723"/>
            <a:ext cx="1295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21" name="Rectangle 20"/>
          <p:cNvSpPr/>
          <p:nvPr/>
        </p:nvSpPr>
        <p:spPr>
          <a:xfrm>
            <a:off x="7030934" y="4617523"/>
            <a:ext cx="1295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p>
        </p:txBody>
      </p:sp>
      <p:sp>
        <p:nvSpPr>
          <p:cNvPr id="34" name="Rectangle 33"/>
          <p:cNvSpPr/>
          <p:nvPr/>
        </p:nvSpPr>
        <p:spPr>
          <a:xfrm>
            <a:off x="1075459" y="5638800"/>
            <a:ext cx="728848"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p>
        </p:txBody>
      </p:sp>
      <p:sp>
        <p:nvSpPr>
          <p:cNvPr id="35" name="Rectangle 34"/>
          <p:cNvSpPr/>
          <p:nvPr/>
        </p:nvSpPr>
        <p:spPr>
          <a:xfrm>
            <a:off x="2523241" y="5650181"/>
            <a:ext cx="728848"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36" name="Rectangle 35"/>
          <p:cNvSpPr/>
          <p:nvPr/>
        </p:nvSpPr>
        <p:spPr>
          <a:xfrm>
            <a:off x="3262003" y="5650181"/>
            <a:ext cx="728848"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37" name="Rectangle 36"/>
          <p:cNvSpPr/>
          <p:nvPr/>
        </p:nvSpPr>
        <p:spPr>
          <a:xfrm>
            <a:off x="6924798" y="5638800"/>
            <a:ext cx="728848"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38" name="Rectangle 37"/>
          <p:cNvSpPr/>
          <p:nvPr/>
        </p:nvSpPr>
        <p:spPr>
          <a:xfrm>
            <a:off x="3993735" y="5650181"/>
            <a:ext cx="728848"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39" name="Rectangle 38"/>
          <p:cNvSpPr/>
          <p:nvPr/>
        </p:nvSpPr>
        <p:spPr>
          <a:xfrm>
            <a:off x="4719699" y="5638800"/>
            <a:ext cx="728848"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a:p>
        </p:txBody>
      </p:sp>
      <p:sp>
        <p:nvSpPr>
          <p:cNvPr id="40" name="Rectangle 39"/>
          <p:cNvSpPr/>
          <p:nvPr/>
        </p:nvSpPr>
        <p:spPr>
          <a:xfrm>
            <a:off x="5448547" y="5638800"/>
            <a:ext cx="728848"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a:p>
        </p:txBody>
      </p:sp>
      <p:sp>
        <p:nvSpPr>
          <p:cNvPr id="41" name="Rectangle 40"/>
          <p:cNvSpPr/>
          <p:nvPr/>
        </p:nvSpPr>
        <p:spPr>
          <a:xfrm>
            <a:off x="6177395" y="5638800"/>
            <a:ext cx="728848"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a:p>
        </p:txBody>
      </p:sp>
      <p:sp>
        <p:nvSpPr>
          <p:cNvPr id="43" name="Rectangle 42"/>
          <p:cNvSpPr/>
          <p:nvPr/>
        </p:nvSpPr>
        <p:spPr>
          <a:xfrm>
            <a:off x="1799350" y="5650181"/>
            <a:ext cx="728848"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p>
        </p:txBody>
      </p:sp>
      <p:sp>
        <p:nvSpPr>
          <p:cNvPr id="46" name="Rectangle 45"/>
          <p:cNvSpPr/>
          <p:nvPr/>
        </p:nvSpPr>
        <p:spPr>
          <a:xfrm>
            <a:off x="1048821" y="2939144"/>
            <a:ext cx="1093273" cy="30875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b="1" dirty="0" err="1" smtClean="0">
                <a:solidFill>
                  <a:schemeClr val="bg1"/>
                </a:solidFill>
              </a:rPr>
              <a:t>Hello.c</a:t>
            </a:r>
            <a:endParaRPr lang="en-US" sz="1800" b="1" dirty="0">
              <a:solidFill>
                <a:schemeClr val="bg1"/>
              </a:solidFill>
            </a:endParaRPr>
          </a:p>
        </p:txBody>
      </p:sp>
      <p:sp>
        <p:nvSpPr>
          <p:cNvPr id="51" name="TextBox 50"/>
          <p:cNvSpPr txBox="1"/>
          <p:nvPr/>
        </p:nvSpPr>
        <p:spPr>
          <a:xfrm>
            <a:off x="1087606" y="2133600"/>
            <a:ext cx="142699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Directory</a:t>
            </a:r>
            <a:endParaRPr lang="en-US" sz="2000" b="1" dirty="0">
              <a:effectLst>
                <a:outerShdw blurRad="38100" dist="38100" dir="2700000" algn="tl">
                  <a:srgbClr val="000000">
                    <a:alpha val="43137"/>
                  </a:srgbClr>
                </a:outerShdw>
              </a:effectLst>
            </a:endParaRPr>
          </a:p>
        </p:txBody>
      </p:sp>
      <p:sp>
        <p:nvSpPr>
          <p:cNvPr id="53" name="Rectangle 52"/>
          <p:cNvSpPr/>
          <p:nvPr/>
        </p:nvSpPr>
        <p:spPr>
          <a:xfrm>
            <a:off x="2168731" y="2941123"/>
            <a:ext cx="364424" cy="30875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b="1" dirty="0" smtClean="0">
                <a:solidFill>
                  <a:schemeClr val="bg1"/>
                </a:solidFill>
              </a:rPr>
              <a:t>6</a:t>
            </a:r>
            <a:endParaRPr lang="en-US" b="1" dirty="0">
              <a:solidFill>
                <a:schemeClr val="bg1"/>
              </a:solidFill>
            </a:endParaRPr>
          </a:p>
        </p:txBody>
      </p:sp>
      <p:sp>
        <p:nvSpPr>
          <p:cNvPr id="60" name="Rectangle 59"/>
          <p:cNvSpPr/>
          <p:nvPr/>
        </p:nvSpPr>
        <p:spPr>
          <a:xfrm>
            <a:off x="6504214" y="12647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1</a:t>
            </a:r>
            <a:endParaRPr lang="en-US" sz="2000" b="1" dirty="0">
              <a:solidFill>
                <a:srgbClr val="FFFFFF"/>
              </a:solidFill>
            </a:endParaRPr>
          </a:p>
        </p:txBody>
      </p:sp>
      <p:sp>
        <p:nvSpPr>
          <p:cNvPr id="61" name="Rectangle 60"/>
          <p:cNvSpPr/>
          <p:nvPr/>
        </p:nvSpPr>
        <p:spPr>
          <a:xfrm>
            <a:off x="6504214" y="15695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2</a:t>
            </a:r>
            <a:endParaRPr lang="en-US" sz="2000" b="1" dirty="0">
              <a:solidFill>
                <a:srgbClr val="FFFFFF"/>
              </a:solidFill>
            </a:endParaRPr>
          </a:p>
        </p:txBody>
      </p:sp>
      <p:sp>
        <p:nvSpPr>
          <p:cNvPr id="62" name="Rectangle 61"/>
          <p:cNvSpPr/>
          <p:nvPr/>
        </p:nvSpPr>
        <p:spPr>
          <a:xfrm>
            <a:off x="6504214" y="18743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3</a:t>
            </a:r>
            <a:endParaRPr lang="en-US" sz="2000" b="1" dirty="0">
              <a:solidFill>
                <a:srgbClr val="FFFFFF"/>
              </a:solidFill>
            </a:endParaRPr>
          </a:p>
        </p:txBody>
      </p:sp>
      <p:sp>
        <p:nvSpPr>
          <p:cNvPr id="63" name="Rectangle 62"/>
          <p:cNvSpPr/>
          <p:nvPr/>
        </p:nvSpPr>
        <p:spPr>
          <a:xfrm>
            <a:off x="6504214" y="21791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4</a:t>
            </a:r>
            <a:endParaRPr lang="en-US" sz="2000" b="1" dirty="0">
              <a:solidFill>
                <a:srgbClr val="FFFFFF"/>
              </a:solidFill>
            </a:endParaRPr>
          </a:p>
        </p:txBody>
      </p:sp>
      <p:sp>
        <p:nvSpPr>
          <p:cNvPr id="64" name="Rectangle 63"/>
          <p:cNvSpPr/>
          <p:nvPr/>
        </p:nvSpPr>
        <p:spPr>
          <a:xfrm>
            <a:off x="6504214" y="24839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5</a:t>
            </a:r>
            <a:endParaRPr lang="en-US" sz="2000" b="1" dirty="0">
              <a:solidFill>
                <a:srgbClr val="FFFFFF"/>
              </a:solidFill>
            </a:endParaRPr>
          </a:p>
        </p:txBody>
      </p:sp>
      <p:sp>
        <p:nvSpPr>
          <p:cNvPr id="65" name="Rectangle 64"/>
          <p:cNvSpPr/>
          <p:nvPr/>
        </p:nvSpPr>
        <p:spPr>
          <a:xfrm>
            <a:off x="6504214" y="27887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6</a:t>
            </a:r>
            <a:endParaRPr lang="en-US" sz="2000" b="1" dirty="0">
              <a:solidFill>
                <a:srgbClr val="FFFFFF"/>
              </a:solidFill>
            </a:endParaRPr>
          </a:p>
        </p:txBody>
      </p:sp>
      <p:sp>
        <p:nvSpPr>
          <p:cNvPr id="66" name="Rectangle 65"/>
          <p:cNvSpPr/>
          <p:nvPr/>
        </p:nvSpPr>
        <p:spPr>
          <a:xfrm>
            <a:off x="6504214" y="30935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7</a:t>
            </a:r>
            <a:endParaRPr lang="en-US" sz="2000" b="1" dirty="0">
              <a:solidFill>
                <a:srgbClr val="FFFFFF"/>
              </a:solidFill>
            </a:endParaRPr>
          </a:p>
        </p:txBody>
      </p:sp>
      <p:sp>
        <p:nvSpPr>
          <p:cNvPr id="67" name="Rectangle 66"/>
          <p:cNvSpPr/>
          <p:nvPr/>
        </p:nvSpPr>
        <p:spPr>
          <a:xfrm>
            <a:off x="6504214" y="33983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8</a:t>
            </a:r>
            <a:endParaRPr lang="en-US" sz="2000" b="1" dirty="0">
              <a:solidFill>
                <a:srgbClr val="FFFFFF"/>
              </a:solidFill>
            </a:endParaRPr>
          </a:p>
        </p:txBody>
      </p:sp>
      <p:sp>
        <p:nvSpPr>
          <p:cNvPr id="68" name="Rectangle 67"/>
          <p:cNvSpPr/>
          <p:nvPr/>
        </p:nvSpPr>
        <p:spPr>
          <a:xfrm>
            <a:off x="6504214" y="37031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9</a:t>
            </a:r>
            <a:endParaRPr lang="en-US" sz="2000" b="1" dirty="0">
              <a:solidFill>
                <a:srgbClr val="FFFFFF"/>
              </a:solidFill>
            </a:endParaRPr>
          </a:p>
        </p:txBody>
      </p:sp>
      <p:sp>
        <p:nvSpPr>
          <p:cNvPr id="69" name="Rectangle 68"/>
          <p:cNvSpPr/>
          <p:nvPr/>
        </p:nvSpPr>
        <p:spPr>
          <a:xfrm>
            <a:off x="6504214" y="40079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10</a:t>
            </a:r>
            <a:endParaRPr lang="en-US" sz="2000" b="1" dirty="0">
              <a:solidFill>
                <a:srgbClr val="FFFFFF"/>
              </a:solidFill>
            </a:endParaRPr>
          </a:p>
        </p:txBody>
      </p:sp>
      <p:sp>
        <p:nvSpPr>
          <p:cNvPr id="70" name="Rectangle 69"/>
          <p:cNvSpPr/>
          <p:nvPr/>
        </p:nvSpPr>
        <p:spPr>
          <a:xfrm>
            <a:off x="6504214" y="43127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11</a:t>
            </a:r>
            <a:endParaRPr lang="en-US" sz="2000" b="1" dirty="0">
              <a:solidFill>
                <a:srgbClr val="FFFFFF"/>
              </a:solidFill>
            </a:endParaRPr>
          </a:p>
        </p:txBody>
      </p:sp>
      <p:sp>
        <p:nvSpPr>
          <p:cNvPr id="71" name="Rectangle 70"/>
          <p:cNvSpPr/>
          <p:nvPr/>
        </p:nvSpPr>
        <p:spPr>
          <a:xfrm>
            <a:off x="6504214" y="4617523"/>
            <a:ext cx="526720" cy="3048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sz="2000" b="1" dirty="0" smtClean="0">
                <a:solidFill>
                  <a:srgbClr val="FFFFFF"/>
                </a:solidFill>
              </a:rPr>
              <a:t>12</a:t>
            </a:r>
            <a:endParaRPr lang="en-US" sz="2000" b="1" dirty="0">
              <a:solidFill>
                <a:srgbClr val="FFFFFF"/>
              </a:solidFill>
            </a:endParaRPr>
          </a:p>
        </p:txBody>
      </p:sp>
      <p:sp>
        <p:nvSpPr>
          <p:cNvPr id="73" name="Rectangle 72"/>
          <p:cNvSpPr/>
          <p:nvPr/>
        </p:nvSpPr>
        <p:spPr>
          <a:xfrm>
            <a:off x="1040180" y="3249881"/>
            <a:ext cx="1119911" cy="3087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b="1" dirty="0" smtClean="0">
                <a:solidFill>
                  <a:schemeClr val="bg1"/>
                </a:solidFill>
              </a:rPr>
              <a:t>Hello.exe</a:t>
            </a:r>
            <a:endParaRPr lang="en-US" sz="1800" b="1" dirty="0">
              <a:solidFill>
                <a:schemeClr val="bg1"/>
              </a:solidFill>
            </a:endParaRPr>
          </a:p>
        </p:txBody>
      </p:sp>
      <p:sp>
        <p:nvSpPr>
          <p:cNvPr id="75" name="Rectangle 74"/>
          <p:cNvSpPr/>
          <p:nvPr/>
        </p:nvSpPr>
        <p:spPr>
          <a:xfrm>
            <a:off x="2160090" y="3251860"/>
            <a:ext cx="364424" cy="308758"/>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b"/>
          <a:lstStyle/>
          <a:p>
            <a:pPr algn="ctr"/>
            <a:r>
              <a:rPr lang="en-US" sz="1800" b="1" dirty="0" smtClean="0">
                <a:solidFill>
                  <a:schemeClr val="bg1"/>
                </a:solidFill>
              </a:rPr>
              <a:t>3</a:t>
            </a:r>
            <a:endParaRPr lang="en-US" b="1" dirty="0">
              <a:solidFill>
                <a:schemeClr val="bg1"/>
              </a:solidFill>
            </a:endParaRPr>
          </a:p>
        </p:txBody>
      </p:sp>
      <p:sp>
        <p:nvSpPr>
          <p:cNvPr id="86" name="Rectangle 85"/>
          <p:cNvSpPr/>
          <p:nvPr/>
        </p:nvSpPr>
        <p:spPr>
          <a:xfrm>
            <a:off x="1075459"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1</a:t>
            </a:r>
            <a:endParaRPr lang="en-US" b="1" dirty="0">
              <a:solidFill>
                <a:srgbClr val="FFFFFF"/>
              </a:solidFill>
            </a:endParaRPr>
          </a:p>
        </p:txBody>
      </p:sp>
      <p:sp>
        <p:nvSpPr>
          <p:cNvPr id="87" name="Rectangle 86"/>
          <p:cNvSpPr/>
          <p:nvPr/>
        </p:nvSpPr>
        <p:spPr>
          <a:xfrm>
            <a:off x="1804307"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2</a:t>
            </a:r>
            <a:endParaRPr lang="en-US" b="1" dirty="0">
              <a:solidFill>
                <a:srgbClr val="FFFFFF"/>
              </a:solidFill>
            </a:endParaRPr>
          </a:p>
        </p:txBody>
      </p:sp>
      <p:sp>
        <p:nvSpPr>
          <p:cNvPr id="88" name="Rectangle 87"/>
          <p:cNvSpPr/>
          <p:nvPr/>
        </p:nvSpPr>
        <p:spPr>
          <a:xfrm>
            <a:off x="2533155"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3</a:t>
            </a:r>
            <a:endParaRPr lang="en-US" b="1" dirty="0">
              <a:solidFill>
                <a:srgbClr val="FFFFFF"/>
              </a:solidFill>
            </a:endParaRPr>
          </a:p>
        </p:txBody>
      </p:sp>
      <p:sp>
        <p:nvSpPr>
          <p:cNvPr id="89" name="Rectangle 88"/>
          <p:cNvSpPr/>
          <p:nvPr/>
        </p:nvSpPr>
        <p:spPr>
          <a:xfrm>
            <a:off x="3262003"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4</a:t>
            </a:r>
            <a:endParaRPr lang="en-US" b="1" dirty="0">
              <a:solidFill>
                <a:srgbClr val="FFFFFF"/>
              </a:solidFill>
            </a:endParaRPr>
          </a:p>
        </p:txBody>
      </p:sp>
      <p:sp>
        <p:nvSpPr>
          <p:cNvPr id="90" name="Rectangle 89"/>
          <p:cNvSpPr/>
          <p:nvPr/>
        </p:nvSpPr>
        <p:spPr>
          <a:xfrm>
            <a:off x="3990851"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5</a:t>
            </a:r>
            <a:endParaRPr lang="en-US" b="1" dirty="0">
              <a:solidFill>
                <a:srgbClr val="FFFFFF"/>
              </a:solidFill>
            </a:endParaRPr>
          </a:p>
        </p:txBody>
      </p:sp>
      <p:sp>
        <p:nvSpPr>
          <p:cNvPr id="91" name="Rectangle 90"/>
          <p:cNvSpPr/>
          <p:nvPr/>
        </p:nvSpPr>
        <p:spPr>
          <a:xfrm>
            <a:off x="4719699"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6</a:t>
            </a:r>
            <a:endParaRPr lang="en-US" b="1" dirty="0">
              <a:solidFill>
                <a:srgbClr val="FFFFFF"/>
              </a:solidFill>
            </a:endParaRPr>
          </a:p>
        </p:txBody>
      </p:sp>
      <p:sp>
        <p:nvSpPr>
          <p:cNvPr id="92" name="Rectangle 91"/>
          <p:cNvSpPr/>
          <p:nvPr/>
        </p:nvSpPr>
        <p:spPr>
          <a:xfrm>
            <a:off x="5448547"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7</a:t>
            </a:r>
            <a:endParaRPr lang="en-US" b="1" dirty="0">
              <a:solidFill>
                <a:srgbClr val="FFFFFF"/>
              </a:solidFill>
            </a:endParaRPr>
          </a:p>
        </p:txBody>
      </p:sp>
      <p:sp>
        <p:nvSpPr>
          <p:cNvPr id="93" name="Rectangle 92"/>
          <p:cNvSpPr/>
          <p:nvPr/>
        </p:nvSpPr>
        <p:spPr>
          <a:xfrm>
            <a:off x="6177395"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8</a:t>
            </a:r>
            <a:endParaRPr lang="en-US" b="1" dirty="0">
              <a:solidFill>
                <a:srgbClr val="FFFFFF"/>
              </a:solidFill>
            </a:endParaRPr>
          </a:p>
        </p:txBody>
      </p:sp>
      <p:sp>
        <p:nvSpPr>
          <p:cNvPr id="94" name="Rectangle 93"/>
          <p:cNvSpPr/>
          <p:nvPr/>
        </p:nvSpPr>
        <p:spPr>
          <a:xfrm>
            <a:off x="6906243"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9</a:t>
            </a:r>
            <a:endParaRPr lang="en-US" b="1" dirty="0">
              <a:solidFill>
                <a:srgbClr val="FFFFFF"/>
              </a:solidFill>
            </a:endParaRPr>
          </a:p>
        </p:txBody>
      </p:sp>
      <p:sp>
        <p:nvSpPr>
          <p:cNvPr id="95" name="Rectangle 94"/>
          <p:cNvSpPr/>
          <p:nvPr/>
        </p:nvSpPr>
        <p:spPr>
          <a:xfrm>
            <a:off x="7635091" y="5307281"/>
            <a:ext cx="728848" cy="342900"/>
          </a:xfrm>
          <a:prstGeom prst="rect">
            <a:avLst/>
          </a:prstGeom>
        </p:spPr>
        <p:style>
          <a:lnRef idx="1">
            <a:schemeClr val="dk1"/>
          </a:lnRef>
          <a:fillRef idx="1003">
            <a:schemeClr val="dk1"/>
          </a:fillRef>
          <a:effectRef idx="1">
            <a:schemeClr val="dk1"/>
          </a:effectRef>
          <a:fontRef idx="minor">
            <a:schemeClr val="dk1"/>
          </a:fontRef>
        </p:style>
        <p:txBody>
          <a:bodyPr rtlCol="0" anchor="ctr"/>
          <a:lstStyle/>
          <a:p>
            <a:pPr algn="ctr"/>
            <a:r>
              <a:rPr lang="en-US" b="1" dirty="0" smtClean="0">
                <a:solidFill>
                  <a:srgbClr val="FFFFFF"/>
                </a:solidFill>
              </a:rPr>
              <a:t>10</a:t>
            </a:r>
            <a:endParaRPr lang="en-US" b="1" dirty="0">
              <a:solidFill>
                <a:srgbClr val="FFFFFF"/>
              </a:solidFill>
            </a:endParaRPr>
          </a:p>
        </p:txBody>
      </p:sp>
      <p:sp>
        <p:nvSpPr>
          <p:cNvPr id="3" name="Right Arrow 2"/>
          <p:cNvSpPr/>
          <p:nvPr/>
        </p:nvSpPr>
        <p:spPr>
          <a:xfrm rot="16200000">
            <a:off x="1973201" y="6458114"/>
            <a:ext cx="391061" cy="256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790988" y="5661562"/>
            <a:ext cx="728848"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84" name="Rectangle 83"/>
          <p:cNvSpPr/>
          <p:nvPr/>
        </p:nvSpPr>
        <p:spPr>
          <a:xfrm>
            <a:off x="7030788" y="1867691"/>
            <a:ext cx="12954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lang="en-US" sz="2400" b="1" dirty="0" smtClean="0"/>
              <a:t>4</a:t>
            </a:r>
            <a:endParaRPr lang="en-US" b="1" dirty="0"/>
          </a:p>
        </p:txBody>
      </p:sp>
      <p:sp>
        <p:nvSpPr>
          <p:cNvPr id="85" name="Rectangle 84"/>
          <p:cNvSpPr/>
          <p:nvPr/>
        </p:nvSpPr>
        <p:spPr>
          <a:xfrm>
            <a:off x="7030788" y="2172491"/>
            <a:ext cx="12954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lang="en-US" b="1" dirty="0" smtClean="0"/>
              <a:t>5</a:t>
            </a:r>
            <a:endParaRPr lang="en-US" b="1" dirty="0"/>
          </a:p>
        </p:txBody>
      </p:sp>
      <p:sp>
        <p:nvSpPr>
          <p:cNvPr id="96" name="Rectangle 95"/>
          <p:cNvSpPr/>
          <p:nvPr/>
        </p:nvSpPr>
        <p:spPr>
          <a:xfrm>
            <a:off x="7030788" y="2490555"/>
            <a:ext cx="12954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lang="en-US" b="1" dirty="0"/>
              <a:t>9</a:t>
            </a:r>
          </a:p>
        </p:txBody>
      </p:sp>
      <p:sp>
        <p:nvSpPr>
          <p:cNvPr id="97" name="Rectangle 96"/>
          <p:cNvSpPr/>
          <p:nvPr/>
        </p:nvSpPr>
        <p:spPr>
          <a:xfrm>
            <a:off x="7030788" y="3703123"/>
            <a:ext cx="12954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2</a:t>
            </a:r>
            <a:endParaRPr lang="en-US" b="1" dirty="0"/>
          </a:p>
        </p:txBody>
      </p:sp>
      <p:sp>
        <p:nvSpPr>
          <p:cNvPr id="99" name="Rectangle 98"/>
          <p:cNvSpPr/>
          <p:nvPr/>
        </p:nvSpPr>
        <p:spPr>
          <a:xfrm>
            <a:off x="7030788" y="1569523"/>
            <a:ext cx="12954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p>
        </p:txBody>
      </p:sp>
      <p:sp>
        <p:nvSpPr>
          <p:cNvPr id="100" name="Right Arrow 99"/>
          <p:cNvSpPr/>
          <p:nvPr/>
        </p:nvSpPr>
        <p:spPr>
          <a:xfrm rot="10800000">
            <a:off x="8605101" y="1593768"/>
            <a:ext cx="391061" cy="256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030788" y="1561130"/>
            <a:ext cx="1295400" cy="3045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EOF</a:t>
            </a:r>
          </a:p>
        </p:txBody>
      </p:sp>
      <p:sp>
        <p:nvSpPr>
          <p:cNvPr id="11" name="Curved Up Arrow 10"/>
          <p:cNvSpPr/>
          <p:nvPr/>
        </p:nvSpPr>
        <p:spPr>
          <a:xfrm rot="5211951">
            <a:off x="6029027" y="2085087"/>
            <a:ext cx="435429" cy="322412"/>
          </a:xfrm>
          <a:prstGeom prst="curved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01" name="Curved Up Arrow 100"/>
          <p:cNvSpPr/>
          <p:nvPr/>
        </p:nvSpPr>
        <p:spPr>
          <a:xfrm rot="5211951">
            <a:off x="6038111" y="2378553"/>
            <a:ext cx="435429" cy="322412"/>
          </a:xfrm>
          <a:prstGeom prst="curved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02" name="Curved Up Arrow 101"/>
          <p:cNvSpPr/>
          <p:nvPr/>
        </p:nvSpPr>
        <p:spPr>
          <a:xfrm rot="5211951">
            <a:off x="5645054" y="3127071"/>
            <a:ext cx="1346895" cy="322412"/>
          </a:xfrm>
          <a:prstGeom prst="curved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03" name="Curved Up Arrow 102"/>
          <p:cNvSpPr/>
          <p:nvPr/>
        </p:nvSpPr>
        <p:spPr>
          <a:xfrm rot="16200000">
            <a:off x="7471988" y="2527971"/>
            <a:ext cx="2224385" cy="440483"/>
          </a:xfrm>
          <a:prstGeom prst="curved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04" name="Rectangle 103"/>
          <p:cNvSpPr/>
          <p:nvPr/>
        </p:nvSpPr>
        <p:spPr>
          <a:xfrm>
            <a:off x="1981200" y="905727"/>
            <a:ext cx="3121971" cy="959923"/>
          </a:xfrm>
          <a:prstGeom prst="rect">
            <a:avLst/>
          </a:prstGeom>
        </p:spPr>
        <p:style>
          <a:lnRef idx="1">
            <a:schemeClr val="accent2"/>
          </a:lnRef>
          <a:fillRef idx="2">
            <a:schemeClr val="accent2"/>
          </a:fillRef>
          <a:effectRef idx="1">
            <a:schemeClr val="accent2"/>
          </a:effectRef>
          <a:fontRef idx="minor">
            <a:schemeClr val="dk1"/>
          </a:fontRef>
        </p:style>
        <p:txBody>
          <a:bodyPr lIns="180000" rIns="180000" rtlCol="0" anchor="ctr"/>
          <a:lstStyle/>
          <a:p>
            <a:r>
              <a:rPr lang="en-US" sz="2800" b="1" dirty="0" smtClean="0"/>
              <a:t>Fragmentation!!!</a:t>
            </a:r>
            <a:endParaRPr lang="en-US" sz="2800" b="1" dirty="0"/>
          </a:p>
        </p:txBody>
      </p:sp>
    </p:spTree>
    <p:extLst>
      <p:ext uri="{BB962C8B-B14F-4D97-AF65-F5344CB8AC3E}">
        <p14:creationId xmlns:p14="http://schemas.microsoft.com/office/powerpoint/2010/main" val="285015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2" presetClass="entr" presetSubtype="4" fill="hold" grpId="0" nodeType="withEffect">
                                  <p:stCondLst>
                                    <p:cond delay="0"/>
                                  </p:stCondLst>
                                  <p:childTnLst>
                                    <p:set>
                                      <p:cBhvr>
                                        <p:cTn id="38" dur="1" fill="hold">
                                          <p:stCondLst>
                                            <p:cond delay="0"/>
                                          </p:stCondLst>
                                        </p:cTn>
                                        <p:tgtEl>
                                          <p:spTgt spid="100"/>
                                        </p:tgtEl>
                                        <p:attrNameLst>
                                          <p:attrName>style.visibility</p:attrName>
                                        </p:attrNameLst>
                                      </p:cBhvr>
                                      <p:to>
                                        <p:strVal val="visible"/>
                                      </p:to>
                                    </p:set>
                                    <p:anim calcmode="lin" valueType="num">
                                      <p:cBhvr additive="base">
                                        <p:cTn id="39" dur="500" fill="hold"/>
                                        <p:tgtEl>
                                          <p:spTgt spid="100"/>
                                        </p:tgtEl>
                                        <p:attrNameLst>
                                          <p:attrName>ppt_x</p:attrName>
                                        </p:attrNameLst>
                                      </p:cBhvr>
                                      <p:tavLst>
                                        <p:tav tm="0">
                                          <p:val>
                                            <p:strVal val="#ppt_x"/>
                                          </p:val>
                                        </p:tav>
                                        <p:tav tm="100000">
                                          <p:val>
                                            <p:strVal val="#ppt_x"/>
                                          </p:val>
                                        </p:tav>
                                      </p:tavLst>
                                    </p:anim>
                                    <p:anim calcmode="lin" valueType="num">
                                      <p:cBhvr additive="base">
                                        <p:cTn id="40" dur="500" fill="hold"/>
                                        <p:tgtEl>
                                          <p:spTgt spid="100"/>
                                        </p:tgtEl>
                                        <p:attrNameLst>
                                          <p:attrName>ppt_y</p:attrName>
                                        </p:attrNameLst>
                                      </p:cBhvr>
                                      <p:tavLst>
                                        <p:tav tm="0">
                                          <p:val>
                                            <p:strVal val="1+#ppt_h/2"/>
                                          </p:val>
                                        </p:tav>
                                        <p:tav tm="100000">
                                          <p:val>
                                            <p:strVal val="#ppt_y"/>
                                          </p:val>
                                        </p:tav>
                                      </p:tavLst>
                                    </p:anim>
                                  </p:childTnLst>
                                </p:cTn>
                              </p:par>
                              <p:par>
                                <p:cTn id="41" presetID="1" presetClass="entr" presetSubtype="0" fill="hold" grpId="0"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2" presetClass="entr" presetSubtype="4"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par>
                                <p:cTn id="49" presetID="1" presetClass="entr" presetSubtype="0" fill="hold" grpId="0" nodeType="with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additive="base">
                                        <p:cTn id="63" dur="500" fill="hold"/>
                                        <p:tgtEl>
                                          <p:spTgt spid="104"/>
                                        </p:tgtEl>
                                        <p:attrNameLst>
                                          <p:attrName>ppt_x</p:attrName>
                                        </p:attrNameLst>
                                      </p:cBhvr>
                                      <p:tavLst>
                                        <p:tav tm="0">
                                          <p:val>
                                            <p:strVal val="#ppt_x"/>
                                          </p:val>
                                        </p:tav>
                                        <p:tav tm="100000">
                                          <p:val>
                                            <p:strVal val="#ppt_x"/>
                                          </p:val>
                                        </p:tav>
                                      </p:tavLst>
                                    </p:anim>
                                    <p:anim calcmode="lin" valueType="num">
                                      <p:cBhvr additive="base">
                                        <p:cTn id="64"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43" grpId="0" animBg="1"/>
      <p:bldP spid="73" grpId="0" animBg="1"/>
      <p:bldP spid="75" grpId="0" animBg="1"/>
      <p:bldP spid="3" grpId="0" animBg="1"/>
      <p:bldP spid="42" grpId="0" animBg="1"/>
      <p:bldP spid="84" grpId="0" animBg="1"/>
      <p:bldP spid="85" grpId="0" animBg="1"/>
      <p:bldP spid="96" grpId="0" animBg="1"/>
      <p:bldP spid="97" grpId="0" animBg="1"/>
      <p:bldP spid="99" grpId="0" animBg="1"/>
      <p:bldP spid="100" grpId="0" animBg="1"/>
      <p:bldP spid="98" grpId="0" animBg="1"/>
      <p:bldP spid="11" grpId="0" animBg="1"/>
      <p:bldP spid="101" grpId="0" animBg="1"/>
      <p:bldP spid="102" grpId="0" animBg="1"/>
      <p:bldP spid="103" grpId="0" animBg="1"/>
      <p:bldP spid="10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Fat32 </a:t>
            </a:r>
            <a:r>
              <a:rPr lang="en-US" sz="3200" dirty="0" smtClean="0"/>
              <a:t>Advantages and Disadvantages</a:t>
            </a:r>
            <a:endParaRPr lang="en-US" dirty="0"/>
          </a:p>
        </p:txBody>
      </p:sp>
      <p:sp>
        <p:nvSpPr>
          <p:cNvPr id="3" name="Content Placeholder 2"/>
          <p:cNvSpPr>
            <a:spLocks noGrp="1"/>
          </p:cNvSpPr>
          <p:nvPr>
            <p:ph idx="1"/>
          </p:nvPr>
        </p:nvSpPr>
        <p:spPr>
          <a:xfrm>
            <a:off x="381000" y="3858026"/>
            <a:ext cx="8382000" cy="2618973"/>
          </a:xfrm>
        </p:spPr>
        <p:style>
          <a:lnRef idx="1">
            <a:schemeClr val="accent1"/>
          </a:lnRef>
          <a:fillRef idx="3">
            <a:schemeClr val="accent1"/>
          </a:fillRef>
          <a:effectRef idx="2">
            <a:schemeClr val="accent1"/>
          </a:effectRef>
          <a:fontRef idx="minor">
            <a:schemeClr val="lt1"/>
          </a:fontRef>
        </p:style>
        <p:txBody>
          <a:bodyPr/>
          <a:lstStyle/>
          <a:p>
            <a:r>
              <a:rPr lang="en-US" sz="2400" dirty="0" smtClean="0"/>
              <a:t>High Fragmentation </a:t>
            </a:r>
          </a:p>
          <a:p>
            <a:r>
              <a:rPr lang="en-US" sz="2400" dirty="0" smtClean="0"/>
              <a:t>Missing Security Model</a:t>
            </a:r>
          </a:p>
          <a:p>
            <a:r>
              <a:rPr lang="en-US" sz="2400" dirty="0" smtClean="0"/>
              <a:t>Slow performance </a:t>
            </a:r>
          </a:p>
          <a:p>
            <a:r>
              <a:rPr lang="en-US" sz="2400" dirty="0" smtClean="0"/>
              <a:t>Max file size (One </a:t>
            </a:r>
            <a:r>
              <a:rPr lang="en-US" sz="2400" dirty="0"/>
              <a:t>byte less than 4 </a:t>
            </a:r>
            <a:r>
              <a:rPr lang="en-US" sz="2400" dirty="0" smtClean="0"/>
              <a:t>GB)</a:t>
            </a:r>
          </a:p>
          <a:p>
            <a:r>
              <a:rPr lang="en-US" sz="2400" dirty="0" smtClean="0"/>
              <a:t>Partitions and drives up </a:t>
            </a:r>
            <a:r>
              <a:rPr lang="en-US" sz="2400" dirty="0"/>
              <a:t>to 2 </a:t>
            </a:r>
            <a:r>
              <a:rPr lang="en-US" sz="2400" dirty="0" smtClean="0"/>
              <a:t>terabytes</a:t>
            </a:r>
            <a:endParaRPr lang="en-US" sz="2400" dirty="0"/>
          </a:p>
        </p:txBody>
      </p:sp>
      <p:sp>
        <p:nvSpPr>
          <p:cNvPr id="4" name="Content Placeholder 2"/>
          <p:cNvSpPr txBox="1">
            <a:spLocks/>
          </p:cNvSpPr>
          <p:nvPr/>
        </p:nvSpPr>
        <p:spPr>
          <a:xfrm>
            <a:off x="381000" y="1257300"/>
            <a:ext cx="8382000" cy="2019300"/>
          </a:xfrm>
          <a:prstGeom prst="rect">
            <a:avLst/>
          </a:prstGeom>
        </p:spPr>
        <p:style>
          <a:lnRef idx="1">
            <a:schemeClr val="accent5"/>
          </a:lnRef>
          <a:fillRef idx="3">
            <a:schemeClr val="accent5"/>
          </a:fillRef>
          <a:effectRef idx="2">
            <a:schemeClr val="accent5"/>
          </a:effectRef>
          <a:fontRef idx="minor">
            <a:schemeClr val="lt1"/>
          </a:fontRef>
        </p:style>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a:t>S</a:t>
            </a:r>
            <a:r>
              <a:rPr lang="en-US" sz="2400" dirty="0" smtClean="0"/>
              <a:t>imple file system</a:t>
            </a:r>
          </a:p>
          <a:p>
            <a:r>
              <a:rPr lang="en-US" sz="2400" dirty="0"/>
              <a:t>S</a:t>
            </a:r>
            <a:r>
              <a:rPr lang="en-US" sz="2400" dirty="0" smtClean="0"/>
              <a:t>upported by many computer operating systems</a:t>
            </a:r>
          </a:p>
          <a:p>
            <a:r>
              <a:rPr lang="en-US" sz="2400" dirty="0"/>
              <a:t>S</a:t>
            </a:r>
            <a:r>
              <a:rPr lang="en-US" sz="2400" dirty="0" smtClean="0"/>
              <a:t>upported by portable and embedded devices such as phones and tablets.</a:t>
            </a:r>
          </a:p>
          <a:p>
            <a:endParaRPr lang="en-US" sz="2400" dirty="0"/>
          </a:p>
        </p:txBody>
      </p:sp>
      <p:sp>
        <p:nvSpPr>
          <p:cNvPr id="5" name="TextBox 4"/>
          <p:cNvSpPr txBox="1"/>
          <p:nvPr/>
        </p:nvSpPr>
        <p:spPr>
          <a:xfrm>
            <a:off x="381000" y="804260"/>
            <a:ext cx="8382000" cy="477054"/>
          </a:xfrm>
          <a:prstGeom prst="rect">
            <a:avLst/>
          </a:prstGeom>
          <a:noFill/>
        </p:spPr>
        <p:txBody>
          <a:bodyPr wrap="square" rtlCol="0">
            <a:spAutoFit/>
          </a:bodyPr>
          <a:lstStyle/>
          <a:p>
            <a:r>
              <a:rPr lang="en-US" b="1" dirty="0" smtClean="0"/>
              <a:t>Advantages</a:t>
            </a:r>
            <a:endParaRPr lang="en-US" b="1" dirty="0"/>
          </a:p>
        </p:txBody>
      </p:sp>
      <p:sp>
        <p:nvSpPr>
          <p:cNvPr id="6" name="TextBox 5"/>
          <p:cNvSpPr txBox="1"/>
          <p:nvPr/>
        </p:nvSpPr>
        <p:spPr>
          <a:xfrm>
            <a:off x="304800" y="3380973"/>
            <a:ext cx="8458200" cy="477054"/>
          </a:xfrm>
          <a:prstGeom prst="rect">
            <a:avLst/>
          </a:prstGeom>
          <a:noFill/>
        </p:spPr>
        <p:txBody>
          <a:bodyPr wrap="square" rtlCol="0">
            <a:spAutoFit/>
          </a:bodyPr>
          <a:lstStyle/>
          <a:p>
            <a:r>
              <a:rPr lang="en-US" b="1" dirty="0" smtClean="0"/>
              <a:t>Disadvantages</a:t>
            </a:r>
            <a:endParaRPr lang="en-US" b="1" dirty="0"/>
          </a:p>
        </p:txBody>
      </p:sp>
    </p:spTree>
    <p:extLst>
      <p:ext uri="{BB962C8B-B14F-4D97-AF65-F5344CB8AC3E}">
        <p14:creationId xmlns:p14="http://schemas.microsoft.com/office/powerpoint/2010/main" val="1692623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extFAT</a:t>
            </a:r>
            <a:r>
              <a:rPr lang="en-US" dirty="0"/>
              <a:t> </a:t>
            </a:r>
            <a:r>
              <a:rPr lang="en-US" sz="2800" dirty="0"/>
              <a:t>(Extended File Allocation Table </a:t>
            </a:r>
            <a:r>
              <a:rPr lang="en-US" sz="2800" dirty="0" smtClean="0"/>
              <a:t>) </a:t>
            </a:r>
            <a:endParaRPr lang="en-US" dirty="0"/>
          </a:p>
        </p:txBody>
      </p:sp>
      <p:sp>
        <p:nvSpPr>
          <p:cNvPr id="3" name="Content Placeholder 2"/>
          <p:cNvSpPr>
            <a:spLocks noGrp="1"/>
          </p:cNvSpPr>
          <p:nvPr>
            <p:ph idx="1"/>
          </p:nvPr>
        </p:nvSpPr>
        <p:spPr>
          <a:xfrm>
            <a:off x="228600" y="1828800"/>
            <a:ext cx="8686800" cy="4876800"/>
          </a:xfrm>
        </p:spPr>
        <p:txBody>
          <a:bodyPr/>
          <a:lstStyle/>
          <a:p>
            <a:r>
              <a:rPr lang="en-US" sz="2800" dirty="0" smtClean="0"/>
              <a:t>Introduced in Vista SP1 </a:t>
            </a:r>
          </a:p>
          <a:p>
            <a:r>
              <a:rPr lang="en-US" sz="2800" dirty="0" smtClean="0"/>
              <a:t>Significant improvement in volume and file size limitations</a:t>
            </a:r>
          </a:p>
          <a:p>
            <a:r>
              <a:rPr lang="en-US" sz="2800" dirty="0" smtClean="0"/>
              <a:t>Uses free </a:t>
            </a:r>
            <a:r>
              <a:rPr lang="en-US" sz="2800" dirty="0"/>
              <a:t>space bitmaps to reduce fragmentation and free space allocation/detection issues</a:t>
            </a:r>
            <a:r>
              <a:rPr lang="en-US" sz="2800" dirty="0" smtClean="0"/>
              <a:t>.</a:t>
            </a:r>
          </a:p>
          <a:p>
            <a:r>
              <a:rPr lang="en-US" sz="2800" dirty="0" smtClean="0"/>
              <a:t>There </a:t>
            </a:r>
            <a:r>
              <a:rPr lang="en-US" sz="2800" dirty="0"/>
              <a:t>is no official specification and the most findings are based on reverse </a:t>
            </a:r>
            <a:r>
              <a:rPr lang="en-US" sz="2800" dirty="0" smtClean="0"/>
              <a:t>engineering</a:t>
            </a:r>
            <a:endParaRPr lang="en-US" sz="2800" dirty="0"/>
          </a:p>
          <a:p>
            <a:r>
              <a:rPr lang="en-US" sz="2800" dirty="0" smtClean="0"/>
              <a:t>Windows </a:t>
            </a:r>
            <a:r>
              <a:rPr lang="en-US" sz="2800" dirty="0"/>
              <a:t>XP drivers are </a:t>
            </a:r>
            <a:r>
              <a:rPr lang="en-US" sz="2800" dirty="0" smtClean="0"/>
              <a:t>available by Microsoft</a:t>
            </a:r>
            <a:endParaRPr lang="en-US" sz="2800" dirty="0"/>
          </a:p>
          <a:p>
            <a:r>
              <a:rPr lang="en-US" sz="2800" dirty="0"/>
              <a:t>What about </a:t>
            </a:r>
            <a:r>
              <a:rPr lang="en-US" sz="2800" dirty="0" smtClean="0"/>
              <a:t>Linux/BSD/OSX/…???</a:t>
            </a:r>
            <a:endParaRPr lang="en-US" sz="2800" dirty="0"/>
          </a:p>
          <a:p>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 name="Rectangle 4"/>
          <p:cNvSpPr/>
          <p:nvPr/>
        </p:nvSpPr>
        <p:spPr>
          <a:xfrm>
            <a:off x="381000" y="914400"/>
            <a:ext cx="83820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err="1"/>
              <a:t>extFAT</a:t>
            </a:r>
            <a:r>
              <a:rPr lang="en-US" dirty="0"/>
              <a:t> is </a:t>
            </a:r>
            <a:r>
              <a:rPr lang="en-US" dirty="0" smtClean="0"/>
              <a:t>a Microsoft </a:t>
            </a:r>
            <a:r>
              <a:rPr lang="en-US" dirty="0"/>
              <a:t>proprietary file system optimized for flash </a:t>
            </a:r>
            <a:r>
              <a:rPr lang="en-US" dirty="0" smtClean="0"/>
              <a:t>drives and multimedia devices.</a:t>
            </a:r>
            <a:endParaRPr lang="en-US" dirty="0"/>
          </a:p>
        </p:txBody>
      </p:sp>
    </p:spTree>
    <p:extLst>
      <p:ext uri="{BB962C8B-B14F-4D97-AF65-F5344CB8AC3E}">
        <p14:creationId xmlns:p14="http://schemas.microsoft.com/office/powerpoint/2010/main" val="2208670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New Technology File System (NTFS)</a:t>
            </a:r>
            <a:endParaRPr lang="en-US" sz="3200" dirty="0"/>
          </a:p>
        </p:txBody>
      </p:sp>
      <p:sp>
        <p:nvSpPr>
          <p:cNvPr id="3" name="Content Placeholder 2"/>
          <p:cNvSpPr>
            <a:spLocks noGrp="1"/>
          </p:cNvSpPr>
          <p:nvPr>
            <p:ph idx="1"/>
          </p:nvPr>
        </p:nvSpPr>
        <p:spPr>
          <a:xfrm>
            <a:off x="228600" y="2438400"/>
            <a:ext cx="8686800" cy="4267200"/>
          </a:xfrm>
        </p:spPr>
        <p:txBody>
          <a:bodyPr/>
          <a:lstStyle/>
          <a:p>
            <a:r>
              <a:rPr lang="en-US" dirty="0" smtClean="0"/>
              <a:t>Preferred  file system for all Windows (Based on NT)</a:t>
            </a:r>
          </a:p>
          <a:p>
            <a:r>
              <a:rPr lang="en-US" dirty="0" smtClean="0"/>
              <a:t>Provides a </a:t>
            </a:r>
            <a:r>
              <a:rPr lang="en-US" dirty="0"/>
              <a:t>combination of </a:t>
            </a:r>
            <a:r>
              <a:rPr lang="en-US" dirty="0" smtClean="0"/>
              <a:t>performance and  reliability </a:t>
            </a:r>
            <a:r>
              <a:rPr lang="en-US" dirty="0"/>
              <a:t>not found in the FAT file </a:t>
            </a:r>
            <a:r>
              <a:rPr lang="en-US" dirty="0" smtClean="0"/>
              <a:t>system</a:t>
            </a:r>
          </a:p>
          <a:p>
            <a:r>
              <a:rPr lang="en-US" dirty="0" smtClean="0"/>
              <a:t>Includes many features </a:t>
            </a:r>
            <a:r>
              <a:rPr lang="en-US" dirty="0"/>
              <a:t>required </a:t>
            </a:r>
            <a:r>
              <a:rPr lang="en-US" dirty="0" smtClean="0"/>
              <a:t>in corporate environment</a:t>
            </a:r>
            <a:endParaRPr lang="en-US" dirty="0"/>
          </a:p>
        </p:txBody>
      </p:sp>
      <p:sp>
        <p:nvSpPr>
          <p:cNvPr id="4" name="Rectangle 3"/>
          <p:cNvSpPr/>
          <p:nvPr/>
        </p:nvSpPr>
        <p:spPr>
          <a:xfrm>
            <a:off x="381000" y="919480"/>
            <a:ext cx="8382000" cy="1295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b="1" dirty="0"/>
              <a:t>New Technology File System (NTFS) is a proprietary </a:t>
            </a:r>
            <a:r>
              <a:rPr lang="en-US" b="1" dirty="0" smtClean="0"/>
              <a:t>file system </a:t>
            </a:r>
            <a:r>
              <a:rPr lang="en-US" b="1" dirty="0"/>
              <a:t>developed by Microsoft for Windows NT and all successors to date.</a:t>
            </a:r>
          </a:p>
        </p:txBody>
      </p:sp>
    </p:spTree>
    <p:extLst>
      <p:ext uri="{BB962C8B-B14F-4D97-AF65-F5344CB8AC3E}">
        <p14:creationId xmlns:p14="http://schemas.microsoft.com/office/powerpoint/2010/main" val="1051690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228600" y="914400"/>
            <a:ext cx="8686800" cy="5715000"/>
          </a:xfrm>
        </p:spPr>
        <p:txBody>
          <a:bodyPr/>
          <a:lstStyle/>
          <a:p>
            <a:r>
              <a:rPr lang="en-US" dirty="0" smtClean="0"/>
              <a:t>What is a File System?</a:t>
            </a:r>
          </a:p>
          <a:p>
            <a:r>
              <a:rPr lang="en-US" dirty="0" smtClean="0"/>
              <a:t>What is a File?</a:t>
            </a:r>
          </a:p>
          <a:p>
            <a:r>
              <a:rPr lang="en-US" dirty="0" smtClean="0"/>
              <a:t>What is a Directory?</a:t>
            </a:r>
            <a:endParaRPr lang="en-US" dirty="0"/>
          </a:p>
          <a:p>
            <a:r>
              <a:rPr lang="en-US" dirty="0" smtClean="0"/>
              <a:t>What is a Cluster?</a:t>
            </a:r>
          </a:p>
          <a:p>
            <a:r>
              <a:rPr lang="en-US" dirty="0" smtClean="0"/>
              <a:t>Overview of File Allocation Table (FAT)</a:t>
            </a:r>
          </a:p>
          <a:p>
            <a:r>
              <a:rPr lang="en-US" dirty="0" smtClean="0"/>
              <a:t>Overview of New Technology</a:t>
            </a:r>
            <a:br>
              <a:rPr lang="en-US" dirty="0" smtClean="0"/>
            </a:br>
            <a:r>
              <a:rPr lang="en-US" dirty="0" smtClean="0"/>
              <a:t>File System (NTFS)</a:t>
            </a:r>
          </a:p>
          <a:p>
            <a:r>
              <a:rPr lang="en-US" dirty="0" smtClean="0"/>
              <a:t>NTFS Advanced Features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26" name="Picture 2" descr="books, read, school, study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29400" y="1523999"/>
            <a:ext cx="1828800" cy="18288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st, type, white icon"/>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8000" y="4648199"/>
            <a:ext cx="1676400" cy="1676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Structure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6" name="Rectangle 5"/>
          <p:cNvSpPr/>
          <p:nvPr/>
        </p:nvSpPr>
        <p:spPr>
          <a:xfrm>
            <a:off x="811602" y="2658648"/>
            <a:ext cx="1143000"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smtClean="0">
                <a:solidFill>
                  <a:schemeClr val="bg1">
                    <a:lumMod val="95000"/>
                    <a:lumOff val="5000"/>
                  </a:schemeClr>
                </a:solidFill>
              </a:rPr>
              <a:t>Partition Boot Sector </a:t>
            </a:r>
            <a:endParaRPr lang="en-US" sz="2000" dirty="0">
              <a:solidFill>
                <a:schemeClr val="bg1">
                  <a:lumMod val="95000"/>
                  <a:lumOff val="5000"/>
                </a:schemeClr>
              </a:solidFill>
            </a:endParaRPr>
          </a:p>
        </p:txBody>
      </p:sp>
      <p:sp>
        <p:nvSpPr>
          <p:cNvPr id="7" name="Rectangle 6"/>
          <p:cNvSpPr/>
          <p:nvPr/>
        </p:nvSpPr>
        <p:spPr>
          <a:xfrm>
            <a:off x="1954602" y="2658648"/>
            <a:ext cx="2083998"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nchorCtr="1"/>
          <a:lstStyle/>
          <a:p>
            <a:r>
              <a:rPr lang="en-US" sz="2000" dirty="0" smtClean="0">
                <a:solidFill>
                  <a:schemeClr val="bg1">
                    <a:lumMod val="95000"/>
                    <a:lumOff val="5000"/>
                  </a:schemeClr>
                </a:solidFill>
              </a:rPr>
              <a:t>Master </a:t>
            </a:r>
            <a:r>
              <a:rPr lang="en-US" sz="2000" dirty="0" smtClean="0">
                <a:solidFill>
                  <a:schemeClr val="bg1">
                    <a:lumMod val="95000"/>
                    <a:lumOff val="5000"/>
                  </a:schemeClr>
                </a:solidFill>
              </a:rPr>
              <a:t>File table</a:t>
            </a:r>
            <a:endParaRPr lang="en-US" sz="2000" dirty="0">
              <a:solidFill>
                <a:schemeClr val="bg1">
                  <a:lumMod val="95000"/>
                  <a:lumOff val="5000"/>
                </a:schemeClr>
              </a:solidFill>
            </a:endParaRPr>
          </a:p>
        </p:txBody>
      </p:sp>
      <p:sp>
        <p:nvSpPr>
          <p:cNvPr id="9" name="Rectangle 8"/>
          <p:cNvSpPr/>
          <p:nvPr/>
        </p:nvSpPr>
        <p:spPr>
          <a:xfrm>
            <a:off x="4038600" y="2658648"/>
            <a:ext cx="2057400"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smtClean="0">
                <a:solidFill>
                  <a:schemeClr val="bg1">
                    <a:lumMod val="95000"/>
                    <a:lumOff val="5000"/>
                  </a:schemeClr>
                </a:solidFill>
              </a:rPr>
              <a:t>File System</a:t>
            </a:r>
          </a:p>
          <a:p>
            <a:r>
              <a:rPr lang="en-US" sz="2000" dirty="0" smtClean="0">
                <a:solidFill>
                  <a:schemeClr val="bg1">
                    <a:lumMod val="95000"/>
                    <a:lumOff val="5000"/>
                  </a:schemeClr>
                </a:solidFill>
              </a:rPr>
              <a:t>Data</a:t>
            </a:r>
            <a:endParaRPr lang="en-US" sz="2000" dirty="0">
              <a:solidFill>
                <a:schemeClr val="bg1">
                  <a:lumMod val="95000"/>
                  <a:lumOff val="5000"/>
                </a:schemeClr>
              </a:solidFill>
            </a:endParaRPr>
          </a:p>
        </p:txBody>
      </p:sp>
      <p:sp>
        <p:nvSpPr>
          <p:cNvPr id="10" name="Rectangle 9"/>
          <p:cNvSpPr/>
          <p:nvPr/>
        </p:nvSpPr>
        <p:spPr>
          <a:xfrm>
            <a:off x="6096000" y="2658648"/>
            <a:ext cx="1954602"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smtClean="0">
                <a:solidFill>
                  <a:schemeClr val="bg1">
                    <a:lumMod val="95000"/>
                    <a:lumOff val="5000"/>
                  </a:schemeClr>
                </a:solidFill>
              </a:rPr>
              <a:t>MFT Copy</a:t>
            </a:r>
            <a:endParaRPr lang="en-US" sz="2000" dirty="0">
              <a:solidFill>
                <a:schemeClr val="bg1">
                  <a:lumMod val="95000"/>
                  <a:lumOff val="5000"/>
                </a:schemeClr>
              </a:solidFill>
            </a:endParaRPr>
          </a:p>
        </p:txBody>
      </p:sp>
    </p:spTree>
    <p:extLst>
      <p:ext uri="{BB962C8B-B14F-4D97-AF65-F5344CB8AC3E}">
        <p14:creationId xmlns:p14="http://schemas.microsoft.com/office/powerpoint/2010/main" val="3422848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Boot Sector</a:t>
            </a:r>
            <a:endParaRPr lang="en-US" dirty="0"/>
          </a:p>
        </p:txBody>
      </p:sp>
      <p:sp>
        <p:nvSpPr>
          <p:cNvPr id="3" name="Content Placeholder 2"/>
          <p:cNvSpPr>
            <a:spLocks noGrp="1"/>
          </p:cNvSpPr>
          <p:nvPr>
            <p:ph idx="1"/>
          </p:nvPr>
        </p:nvSpPr>
        <p:spPr/>
        <p:txBody>
          <a:bodyPr/>
          <a:lstStyle/>
          <a:p>
            <a:r>
              <a:rPr lang="en-US" dirty="0"/>
              <a:t>When you format an NTFS volume, the format program allocates the first 16 sectors for the $Boot metadata </a:t>
            </a:r>
            <a:r>
              <a:rPr lang="en-US" dirty="0" smtClean="0"/>
              <a:t>file</a:t>
            </a:r>
          </a:p>
          <a:p>
            <a:r>
              <a:rPr lang="en-US" dirty="0"/>
              <a:t>First sector, in fact, is a boot sector with a "bootstrap" code and the following 15 sectors are the boot sector's IPL (initial program loader). </a:t>
            </a:r>
            <a:endParaRPr lang="en-US" dirty="0" smtClean="0"/>
          </a:p>
          <a:p>
            <a:r>
              <a:rPr lang="en-US" dirty="0"/>
              <a:t>To increase file system reliability the very last sector an NTFS partition contains a spare copy of the boot sector</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1168847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Master File Table (MFT)</a:t>
            </a:r>
            <a:endParaRPr lang="en-US" dirty="0"/>
          </a:p>
        </p:txBody>
      </p:sp>
      <p:sp>
        <p:nvSpPr>
          <p:cNvPr id="3" name="Content Placeholder 2"/>
          <p:cNvSpPr>
            <a:spLocks noGrp="1"/>
          </p:cNvSpPr>
          <p:nvPr>
            <p:ph idx="1"/>
          </p:nvPr>
        </p:nvSpPr>
        <p:spPr>
          <a:xfrm>
            <a:off x="228600" y="2209800"/>
            <a:ext cx="8686800" cy="4495800"/>
          </a:xfrm>
        </p:spPr>
        <p:txBody>
          <a:bodyPr/>
          <a:lstStyle/>
          <a:p>
            <a:r>
              <a:rPr lang="en-US" dirty="0" smtClean="0"/>
              <a:t>The MFT </a:t>
            </a:r>
            <a:r>
              <a:rPr lang="en-US" dirty="0"/>
              <a:t>is not located in a predefined sector, as on </a:t>
            </a:r>
            <a:r>
              <a:rPr lang="en-US" dirty="0" smtClean="0"/>
              <a:t>FAT volumes.</a:t>
            </a:r>
          </a:p>
          <a:p>
            <a:r>
              <a:rPr lang="en-US" dirty="0" smtClean="0"/>
              <a:t>The MFT </a:t>
            </a:r>
            <a:r>
              <a:rPr lang="en-US" dirty="0"/>
              <a:t>can be moved if there is a bad sector in its normal </a:t>
            </a:r>
            <a:r>
              <a:rPr lang="en-US" dirty="0" smtClean="0"/>
              <a:t>location</a:t>
            </a:r>
          </a:p>
          <a:p>
            <a:r>
              <a:rPr lang="en-US" dirty="0" smtClean="0"/>
              <a:t>The </a:t>
            </a:r>
            <a:r>
              <a:rPr lang="en-US" dirty="0"/>
              <a:t>first 16 records of the table </a:t>
            </a:r>
            <a:r>
              <a:rPr lang="en-US" dirty="0" smtClean="0"/>
              <a:t>are reserved for special file system </a:t>
            </a:r>
            <a:r>
              <a:rPr lang="en-US" dirty="0"/>
              <a:t>information.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 name="Rectangle 4"/>
          <p:cNvSpPr/>
          <p:nvPr/>
        </p:nvSpPr>
        <p:spPr>
          <a:xfrm>
            <a:off x="457200" y="914401"/>
            <a:ext cx="8382000"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b="1" dirty="0"/>
              <a:t>Each file on an NTFS volume is represented by a record in a special file called the master file table (MFT)</a:t>
            </a:r>
          </a:p>
        </p:txBody>
      </p:sp>
    </p:spTree>
    <p:extLst>
      <p:ext uri="{BB962C8B-B14F-4D97-AF65-F5344CB8AC3E}">
        <p14:creationId xmlns:p14="http://schemas.microsoft.com/office/powerpoint/2010/main" val="2141721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Structure</a:t>
            </a:r>
            <a:endParaRPr lang="en-US" dirty="0"/>
          </a:p>
        </p:txBody>
      </p:sp>
      <p:sp>
        <p:nvSpPr>
          <p:cNvPr id="3" name="Content Placeholder 2"/>
          <p:cNvSpPr>
            <a:spLocks noGrp="1"/>
          </p:cNvSpPr>
          <p:nvPr>
            <p:ph idx="1"/>
          </p:nvPr>
        </p:nvSpPr>
        <p:spPr>
          <a:xfrm>
            <a:off x="228600" y="3276600"/>
            <a:ext cx="8686800" cy="3429000"/>
          </a:xfrm>
        </p:spPr>
        <p:txBody>
          <a:bodyPr/>
          <a:lstStyle/>
          <a:p>
            <a:r>
              <a:rPr lang="en-US" dirty="0" smtClean="0"/>
              <a:t>Everything </a:t>
            </a:r>
            <a:r>
              <a:rPr lang="en-US" dirty="0"/>
              <a:t>in NTFS is a </a:t>
            </a:r>
            <a:r>
              <a:rPr lang="en-US" dirty="0" smtClean="0"/>
              <a:t>file </a:t>
            </a:r>
            <a:endParaRPr lang="en-US" dirty="0"/>
          </a:p>
          <a:p>
            <a:r>
              <a:rPr lang="en-US" dirty="0"/>
              <a:t>The MFT is a </a:t>
            </a:r>
            <a:r>
              <a:rPr lang="en-US" dirty="0" smtClean="0"/>
              <a:t>file</a:t>
            </a:r>
            <a:endParaRPr lang="en-US" dirty="0"/>
          </a:p>
          <a:p>
            <a:r>
              <a:rPr lang="en-US" dirty="0"/>
              <a:t>The boot sector is a </a:t>
            </a:r>
            <a:r>
              <a:rPr lang="en-US" dirty="0" smtClean="0"/>
              <a:t>file</a:t>
            </a:r>
            <a:endParaRPr lang="en-US" dirty="0"/>
          </a:p>
          <a:p>
            <a:r>
              <a:rPr lang="en-US" dirty="0"/>
              <a:t>Directory entries are files that contain a list of other </a:t>
            </a:r>
            <a:r>
              <a:rPr lang="en-US" dirty="0" smtClean="0"/>
              <a:t>files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8" name="Rectangle 7"/>
          <p:cNvSpPr/>
          <p:nvPr/>
        </p:nvSpPr>
        <p:spPr>
          <a:xfrm>
            <a:off x="457200" y="1066801"/>
            <a:ext cx="8382000" cy="213359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b="1" dirty="0">
                <a:solidFill>
                  <a:schemeClr val="bg1"/>
                </a:solidFill>
              </a:rPr>
              <a:t>NTFS </a:t>
            </a:r>
            <a:r>
              <a:rPr lang="en-US" b="1" dirty="0" smtClean="0">
                <a:solidFill>
                  <a:schemeClr val="bg1"/>
                </a:solidFill>
              </a:rPr>
              <a:t>is </a:t>
            </a:r>
            <a:r>
              <a:rPr lang="en-US" b="1" dirty="0">
                <a:solidFill>
                  <a:schemeClr val="bg1"/>
                </a:solidFill>
              </a:rPr>
              <a:t>designed as a database. Microsoft's documentation says, "</a:t>
            </a:r>
            <a:r>
              <a:rPr lang="en-US" b="1" dirty="0" smtClean="0">
                <a:solidFill>
                  <a:schemeClr val="bg1"/>
                </a:solidFill>
              </a:rPr>
              <a:t>The </a:t>
            </a:r>
            <a:r>
              <a:rPr lang="en-US" b="1" dirty="0">
                <a:solidFill>
                  <a:schemeClr val="bg1"/>
                </a:solidFill>
              </a:rPr>
              <a:t>MFT is a relational database that consists of rows of file records and columns of file attributes. It contains at least one entry for every file on an NTFS volume, including the MFT itself."</a:t>
            </a:r>
          </a:p>
        </p:txBody>
      </p:sp>
    </p:spTree>
    <p:extLst>
      <p:ext uri="{BB962C8B-B14F-4D97-AF65-F5344CB8AC3E}">
        <p14:creationId xmlns:p14="http://schemas.microsoft.com/office/powerpoint/2010/main" val="3618717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File Table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6" name="Rectangle 5"/>
          <p:cNvSpPr/>
          <p:nvPr/>
        </p:nvSpPr>
        <p:spPr>
          <a:xfrm>
            <a:off x="811602" y="2658648"/>
            <a:ext cx="1143000"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smtClean="0">
                <a:solidFill>
                  <a:schemeClr val="bg1">
                    <a:lumMod val="95000"/>
                    <a:lumOff val="5000"/>
                  </a:schemeClr>
                </a:solidFill>
              </a:rPr>
              <a:t>Partition Boot Sector </a:t>
            </a:r>
            <a:endParaRPr lang="en-US" sz="2000" dirty="0">
              <a:solidFill>
                <a:schemeClr val="bg1">
                  <a:lumMod val="95000"/>
                  <a:lumOff val="5000"/>
                </a:schemeClr>
              </a:solidFill>
            </a:endParaRPr>
          </a:p>
        </p:txBody>
      </p:sp>
      <p:sp>
        <p:nvSpPr>
          <p:cNvPr id="7" name="Rectangle 6"/>
          <p:cNvSpPr/>
          <p:nvPr/>
        </p:nvSpPr>
        <p:spPr>
          <a:xfrm>
            <a:off x="1954602" y="2658648"/>
            <a:ext cx="2083998"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nchorCtr="1"/>
          <a:lstStyle/>
          <a:p>
            <a:endParaRPr lang="en-US" sz="2000" dirty="0">
              <a:solidFill>
                <a:schemeClr val="bg1">
                  <a:lumMod val="95000"/>
                  <a:lumOff val="5000"/>
                </a:schemeClr>
              </a:solidFill>
            </a:endParaRPr>
          </a:p>
        </p:txBody>
      </p:sp>
      <p:sp>
        <p:nvSpPr>
          <p:cNvPr id="9" name="Rectangle 8"/>
          <p:cNvSpPr/>
          <p:nvPr/>
        </p:nvSpPr>
        <p:spPr>
          <a:xfrm>
            <a:off x="4038600" y="2658648"/>
            <a:ext cx="2057400"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smtClean="0">
                <a:solidFill>
                  <a:schemeClr val="bg1">
                    <a:lumMod val="95000"/>
                    <a:lumOff val="5000"/>
                  </a:schemeClr>
                </a:solidFill>
              </a:rPr>
              <a:t>File System</a:t>
            </a:r>
          </a:p>
          <a:p>
            <a:r>
              <a:rPr lang="en-US" sz="2000" dirty="0" smtClean="0">
                <a:solidFill>
                  <a:schemeClr val="bg1">
                    <a:lumMod val="95000"/>
                    <a:lumOff val="5000"/>
                  </a:schemeClr>
                </a:solidFill>
              </a:rPr>
              <a:t>Data</a:t>
            </a:r>
            <a:endParaRPr lang="en-US" sz="2000" dirty="0">
              <a:solidFill>
                <a:schemeClr val="bg1">
                  <a:lumMod val="95000"/>
                  <a:lumOff val="5000"/>
                </a:schemeClr>
              </a:solidFill>
            </a:endParaRPr>
          </a:p>
        </p:txBody>
      </p:sp>
      <p:sp>
        <p:nvSpPr>
          <p:cNvPr id="10" name="Rectangle 9"/>
          <p:cNvSpPr/>
          <p:nvPr/>
        </p:nvSpPr>
        <p:spPr>
          <a:xfrm>
            <a:off x="6096000" y="2658648"/>
            <a:ext cx="1954602" cy="10751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smtClean="0">
                <a:solidFill>
                  <a:schemeClr val="bg1">
                    <a:lumMod val="95000"/>
                    <a:lumOff val="5000"/>
                  </a:schemeClr>
                </a:solidFill>
              </a:rPr>
              <a:t>MFT Copy</a:t>
            </a:r>
            <a:endParaRPr lang="en-US" sz="2000" dirty="0">
              <a:solidFill>
                <a:schemeClr val="bg1">
                  <a:lumMod val="95000"/>
                  <a:lumOff val="5000"/>
                </a:schemeClr>
              </a:solidFill>
            </a:endParaRPr>
          </a:p>
        </p:txBody>
      </p:sp>
      <p:sp>
        <p:nvSpPr>
          <p:cNvPr id="13" name="Rectangle 12"/>
          <p:cNvSpPr/>
          <p:nvPr/>
        </p:nvSpPr>
        <p:spPr>
          <a:xfrm rot="16200000">
            <a:off x="1587046" y="3034841"/>
            <a:ext cx="1075151" cy="3227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nchorCtr="1"/>
          <a:lstStyle/>
          <a:p>
            <a:r>
              <a:rPr lang="en-US" sz="1800" dirty="0" smtClean="0">
                <a:solidFill>
                  <a:schemeClr val="bg1">
                    <a:lumMod val="95000"/>
                    <a:lumOff val="5000"/>
                  </a:schemeClr>
                </a:solidFill>
              </a:rPr>
              <a:t>MFT </a:t>
            </a:r>
            <a:r>
              <a:rPr lang="en-US" sz="1800" dirty="0" err="1" smtClean="0">
                <a:solidFill>
                  <a:schemeClr val="bg1">
                    <a:lumMod val="95000"/>
                    <a:lumOff val="5000"/>
                  </a:schemeClr>
                </a:solidFill>
              </a:rPr>
              <a:t>Ent</a:t>
            </a:r>
            <a:endParaRPr lang="en-US" sz="1800" dirty="0">
              <a:solidFill>
                <a:schemeClr val="bg1">
                  <a:lumMod val="95000"/>
                  <a:lumOff val="5000"/>
                </a:schemeClr>
              </a:solidFill>
            </a:endParaRPr>
          </a:p>
        </p:txBody>
      </p:sp>
      <p:sp>
        <p:nvSpPr>
          <p:cNvPr id="23" name="Rectangle 22"/>
          <p:cNvSpPr/>
          <p:nvPr/>
        </p:nvSpPr>
        <p:spPr>
          <a:xfrm rot="16200000">
            <a:off x="1925514" y="3034841"/>
            <a:ext cx="1075151" cy="3227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nchorCtr="1"/>
          <a:lstStyle/>
          <a:p>
            <a:r>
              <a:rPr lang="en-US" sz="1800" dirty="0" smtClean="0">
                <a:solidFill>
                  <a:schemeClr val="bg1">
                    <a:lumMod val="95000"/>
                    <a:lumOff val="5000"/>
                  </a:schemeClr>
                </a:solidFill>
              </a:rPr>
              <a:t>Boot </a:t>
            </a:r>
            <a:r>
              <a:rPr lang="en-US" sz="1800" dirty="0" err="1" smtClean="0">
                <a:solidFill>
                  <a:schemeClr val="bg1">
                    <a:lumMod val="95000"/>
                    <a:lumOff val="5000"/>
                  </a:schemeClr>
                </a:solidFill>
              </a:rPr>
              <a:t>Ent</a:t>
            </a:r>
            <a:endParaRPr lang="en-US" sz="1800" dirty="0">
              <a:solidFill>
                <a:schemeClr val="bg1">
                  <a:lumMod val="95000"/>
                  <a:lumOff val="5000"/>
                </a:schemeClr>
              </a:solidFill>
            </a:endParaRPr>
          </a:p>
        </p:txBody>
      </p:sp>
      <p:sp>
        <p:nvSpPr>
          <p:cNvPr id="24" name="Curved Up Arrow 23"/>
          <p:cNvSpPr/>
          <p:nvPr/>
        </p:nvSpPr>
        <p:spPr>
          <a:xfrm rot="20546906" flipH="1">
            <a:off x="1398397" y="4026040"/>
            <a:ext cx="1248634" cy="588941"/>
          </a:xfrm>
          <a:prstGeom prst="curvedUpArrow">
            <a:avLst>
              <a:gd name="adj1" fmla="val 14758"/>
              <a:gd name="adj2" fmla="val 44756"/>
              <a:gd name="adj3" fmla="val 291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Brace 25"/>
          <p:cNvSpPr/>
          <p:nvPr/>
        </p:nvSpPr>
        <p:spPr>
          <a:xfrm rot="5400000">
            <a:off x="1221723" y="3411280"/>
            <a:ext cx="331398" cy="115164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ight Brace 26"/>
          <p:cNvSpPr/>
          <p:nvPr/>
        </p:nvSpPr>
        <p:spPr>
          <a:xfrm rot="16200000">
            <a:off x="2858290" y="1434527"/>
            <a:ext cx="331398" cy="2029232"/>
          </a:xfrm>
          <a:prstGeom prst="rightBrace">
            <a:avLst>
              <a:gd name="adj1" fmla="val 42468"/>
              <a:gd name="adj2" fmla="val 50000"/>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2" name="Curved Up Arrow 21"/>
          <p:cNvSpPr/>
          <p:nvPr/>
        </p:nvSpPr>
        <p:spPr>
          <a:xfrm rot="10800000" flipH="1">
            <a:off x="1373335" y="1739246"/>
            <a:ext cx="760265" cy="906046"/>
          </a:xfrm>
          <a:prstGeom prst="curvedUpArrow">
            <a:avLst>
              <a:gd name="adj1" fmla="val 14758"/>
              <a:gd name="adj2" fmla="val 44756"/>
              <a:gd name="adj3" fmla="val 291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rot="9717611" flipH="1">
            <a:off x="2023087" y="1918650"/>
            <a:ext cx="1042078" cy="548313"/>
          </a:xfrm>
          <a:prstGeom prst="curvedUpArrow">
            <a:avLst>
              <a:gd name="adj1" fmla="val 14758"/>
              <a:gd name="adj2" fmla="val 44756"/>
              <a:gd name="adj3" fmla="val 291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29" name="TextBox 28"/>
          <p:cNvSpPr txBox="1"/>
          <p:nvPr/>
        </p:nvSpPr>
        <p:spPr>
          <a:xfrm>
            <a:off x="1963243" y="2984602"/>
            <a:ext cx="1964577" cy="400110"/>
          </a:xfrm>
          <a:prstGeom prst="rect">
            <a:avLst/>
          </a:prstGeom>
          <a:noFill/>
        </p:spPr>
        <p:txBody>
          <a:bodyPr wrap="none" rtlCol="0">
            <a:spAutoFit/>
          </a:bodyPr>
          <a:lstStyle/>
          <a:p>
            <a:r>
              <a:rPr lang="en-US" sz="2000" dirty="0" smtClean="0"/>
              <a:t>Master File Table</a:t>
            </a:r>
            <a:endParaRPr lang="en-US" sz="2000" dirty="0"/>
          </a:p>
        </p:txBody>
      </p:sp>
    </p:spTree>
    <p:extLst>
      <p:ext uri="{BB962C8B-B14F-4D97-AF65-F5344CB8AC3E}">
        <p14:creationId xmlns:p14="http://schemas.microsoft.com/office/powerpoint/2010/main" val="185881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1.38889E-6 -1.85185E-6 L 0.00555 -1.85185E-6 C 0.00798 -1.85185E-6 0.01128 -0.05833 0.01128 -0.10532 L 0.01128 -0.21065 " pathEditMode="relative" rAng="0" ptsTypes="AAAA">
                                      <p:cBhvr>
                                        <p:cTn id="10" dur="2000" fill="hold"/>
                                        <p:tgtEl>
                                          <p:spTgt spid="29"/>
                                        </p:tgtEl>
                                        <p:attrNameLst>
                                          <p:attrName>ppt_x</p:attrName>
                                          <p:attrName>ppt_y</p:attrName>
                                        </p:attrNameLst>
                                      </p:cBhvr>
                                      <p:rCtr x="556" y="-10532"/>
                                    </p:animMotion>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4" grpId="0" animBg="1"/>
      <p:bldP spid="26" grpId="0" animBg="1"/>
      <p:bldP spid="27" grpId="0" animBg="1"/>
      <p:bldP spid="22" grpId="0" animBg="1"/>
      <p:bldP spid="28" grpId="0" animBg="1"/>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MFT Attributes</a:t>
            </a:r>
            <a:endParaRPr lang="en-US" dirty="0"/>
          </a:p>
        </p:txBody>
      </p:sp>
      <p:sp>
        <p:nvSpPr>
          <p:cNvPr id="3" name="Content Placeholder 2"/>
          <p:cNvSpPr>
            <a:spLocks noGrp="1"/>
          </p:cNvSpPr>
          <p:nvPr>
            <p:ph idx="1"/>
          </p:nvPr>
        </p:nvSpPr>
        <p:spPr/>
        <p:txBody>
          <a:bodyPr/>
          <a:lstStyle/>
          <a:p>
            <a:r>
              <a:rPr lang="en-US" dirty="0"/>
              <a:t>Resident </a:t>
            </a:r>
            <a:r>
              <a:rPr lang="en-US" dirty="0" smtClean="0"/>
              <a:t>Attributes</a:t>
            </a:r>
          </a:p>
          <a:p>
            <a:r>
              <a:rPr lang="en-US" dirty="0"/>
              <a:t>Non-Resident Attributes</a:t>
            </a:r>
          </a:p>
        </p:txBody>
      </p:sp>
      <p:pic>
        <p:nvPicPr>
          <p:cNvPr id="4" name="Content Placeholder 4"/>
          <p:cNvPicPr>
            <a:picLocks noChangeAspect="1"/>
          </p:cNvPicPr>
          <p:nvPr/>
        </p:nvPicPr>
        <p:blipFill>
          <a:blip r:embed="rId3"/>
          <a:stretch>
            <a:fillRect/>
          </a:stretch>
        </p:blipFill>
        <p:spPr>
          <a:xfrm>
            <a:off x="533400" y="2362200"/>
            <a:ext cx="7627393" cy="3840312"/>
          </a:xfrm>
          <a:prstGeom prst="rect">
            <a:avLst/>
          </a:prstGeom>
        </p:spPr>
      </p:pic>
    </p:spTree>
    <p:extLst>
      <p:ext uri="{BB962C8B-B14F-4D97-AF65-F5344CB8AC3E}">
        <p14:creationId xmlns:p14="http://schemas.microsoft.com/office/powerpoint/2010/main" val="3029324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Metafiles</a:t>
            </a:r>
            <a:endParaRPr lang="en-US" dirty="0"/>
          </a:p>
        </p:txBody>
      </p:sp>
      <p:sp>
        <p:nvSpPr>
          <p:cNvPr id="3" name="Content Placeholder 2"/>
          <p:cNvSpPr>
            <a:spLocks noGrp="1"/>
          </p:cNvSpPr>
          <p:nvPr>
            <p:ph idx="1"/>
          </p:nvPr>
        </p:nvSpPr>
        <p:spPr>
          <a:xfrm>
            <a:off x="228600" y="762000"/>
            <a:ext cx="8686800" cy="5943600"/>
          </a:xfrm>
        </p:spPr>
        <p:txBody>
          <a:bodyPr/>
          <a:lstStyle/>
          <a:p>
            <a:r>
              <a:rPr lang="en-US" dirty="0"/>
              <a:t>NTFS contains </a:t>
            </a:r>
            <a:r>
              <a:rPr lang="en-US" dirty="0" smtClean="0"/>
              <a:t>several metadata files that </a:t>
            </a:r>
            <a:r>
              <a:rPr lang="en-US" dirty="0"/>
              <a:t>define and organize the file </a:t>
            </a:r>
            <a:r>
              <a:rPr lang="en-US" dirty="0" smtClean="0"/>
              <a:t>system</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47849102"/>
              </p:ext>
            </p:extLst>
          </p:nvPr>
        </p:nvGraphicFramePr>
        <p:xfrm>
          <a:off x="247650" y="2057400"/>
          <a:ext cx="8534400" cy="4428471"/>
        </p:xfrm>
        <a:graphic>
          <a:graphicData uri="http://schemas.openxmlformats.org/drawingml/2006/table">
            <a:tbl>
              <a:tblPr firstRow="1" bandRow="1">
                <a:tableStyleId>{22838BEF-8BB2-4498-84A7-C5851F593DF1}</a:tableStyleId>
              </a:tblPr>
              <a:tblGrid>
                <a:gridCol w="1122947"/>
                <a:gridCol w="7411453"/>
              </a:tblGrid>
              <a:tr h="335424">
                <a:tc>
                  <a:txBody>
                    <a:bodyPr/>
                    <a:lstStyle/>
                    <a:p>
                      <a:r>
                        <a:rPr lang="en-US" dirty="0" smtClean="0"/>
                        <a:t>File</a:t>
                      </a:r>
                      <a:r>
                        <a:rPr lang="en-US" baseline="0" dirty="0" smtClean="0"/>
                        <a:t>name</a:t>
                      </a:r>
                      <a:endParaRPr lang="en-US" dirty="0"/>
                    </a:p>
                  </a:txBody>
                  <a:tcPr/>
                </a:tc>
                <a:tc>
                  <a:txBody>
                    <a:bodyPr/>
                    <a:lstStyle/>
                    <a:p>
                      <a:r>
                        <a:rPr lang="en-US" dirty="0" smtClean="0"/>
                        <a:t>Description</a:t>
                      </a:r>
                      <a:endParaRPr lang="en-US" dirty="0"/>
                    </a:p>
                  </a:txBody>
                  <a:tcPr/>
                </a:tc>
              </a:tr>
              <a:tr h="621525">
                <a:tc>
                  <a:txBody>
                    <a:bodyPr/>
                    <a:lstStyle/>
                    <a:p>
                      <a:r>
                        <a:rPr lang="en-US" dirty="0" smtClean="0"/>
                        <a:t>$Boot</a:t>
                      </a:r>
                      <a:endParaRPr lang="en-US" dirty="0"/>
                    </a:p>
                  </a:txBody>
                  <a:tcPr/>
                </a:tc>
                <a:tc>
                  <a:txBody>
                    <a:bodyPr/>
                    <a:lstStyle/>
                    <a:p>
                      <a:r>
                        <a:rPr lang="en-US" dirty="0" smtClean="0"/>
                        <a:t>Contains bootstrap code and a BIOS parameter block including a volume serial number and cluster numbers of $MFT and $</a:t>
                      </a:r>
                      <a:r>
                        <a:rPr lang="en-US" dirty="0" err="1" smtClean="0"/>
                        <a:t>MFTMirr</a:t>
                      </a:r>
                      <a:r>
                        <a:rPr lang="en-US" dirty="0" smtClean="0"/>
                        <a:t>. </a:t>
                      </a:r>
                      <a:endParaRPr lang="en-US" dirty="0"/>
                    </a:p>
                  </a:txBody>
                  <a:tcPr/>
                </a:tc>
              </a:tr>
              <a:tr h="580980">
                <a:tc>
                  <a:txBody>
                    <a:bodyPr/>
                    <a:lstStyle/>
                    <a:p>
                      <a:r>
                        <a:rPr lang="en-US" dirty="0" smtClean="0"/>
                        <a:t>$</a:t>
                      </a:r>
                      <a:r>
                        <a:rPr lang="en-US" dirty="0" err="1" smtClean="0"/>
                        <a:t>MFTMirr</a:t>
                      </a:r>
                      <a:endParaRPr lang="en-US" dirty="0"/>
                    </a:p>
                  </a:txBody>
                  <a:tcPr/>
                </a:tc>
                <a:tc>
                  <a:txBody>
                    <a:bodyPr/>
                    <a:lstStyle/>
                    <a:p>
                      <a:r>
                        <a:rPr lang="en-US" dirty="0" smtClean="0"/>
                        <a:t>Duplicate of the first vital entries of $MFT, usually 4 entries (4 Kilobytes).</a:t>
                      </a:r>
                      <a:endParaRPr lang="en-US" dirty="0"/>
                    </a:p>
                  </a:txBody>
                  <a:tcPr/>
                </a:tc>
              </a:tr>
              <a:tr h="829971">
                <a:tc>
                  <a:txBody>
                    <a:bodyPr/>
                    <a:lstStyle/>
                    <a:p>
                      <a:r>
                        <a:rPr lang="en-US" dirty="0" smtClean="0"/>
                        <a:t>$</a:t>
                      </a:r>
                      <a:r>
                        <a:rPr lang="en-US" dirty="0" err="1" smtClean="0"/>
                        <a:t>LogFile</a:t>
                      </a:r>
                      <a:endParaRPr lang="en-US" dirty="0"/>
                    </a:p>
                  </a:txBody>
                  <a:tcPr/>
                </a:tc>
                <a:tc>
                  <a:txBody>
                    <a:bodyPr/>
                    <a:lstStyle/>
                    <a:p>
                      <a:r>
                        <a:rPr lang="en-US" sz="1800" u="none" strike="noStrike" kern="1200" baseline="0" dirty="0" smtClean="0"/>
                        <a:t>Used to record all disk operations that affect the NTFS volume</a:t>
                      </a:r>
                    </a:p>
                    <a:p>
                      <a:r>
                        <a:rPr lang="en-US" sz="1800" u="none" strike="noStrike" kern="1200" baseline="0" dirty="0" smtClean="0"/>
                        <a:t>structure such as file creations, file copying, file deletion, etc. After a system</a:t>
                      </a:r>
                      <a:endParaRPr lang="en-US" dirty="0"/>
                    </a:p>
                  </a:txBody>
                  <a:tcPr/>
                </a:tc>
              </a:tr>
              <a:tr h="586992">
                <a:tc>
                  <a:txBody>
                    <a:bodyPr/>
                    <a:lstStyle/>
                    <a:p>
                      <a:r>
                        <a:rPr lang="en-US" dirty="0" smtClean="0"/>
                        <a:t>$Volume</a:t>
                      </a:r>
                      <a:endParaRPr lang="en-US" dirty="0"/>
                    </a:p>
                  </a:txBody>
                  <a:tcPr/>
                </a:tc>
                <a:tc>
                  <a:txBody>
                    <a:bodyPr/>
                    <a:lstStyle/>
                    <a:p>
                      <a:r>
                        <a:rPr lang="en-US" dirty="0" smtClean="0"/>
                        <a:t> Contains information about the volume</a:t>
                      </a:r>
                      <a:r>
                        <a:rPr lang="en-US" baseline="0" dirty="0" smtClean="0"/>
                        <a:t> ( e.g. </a:t>
                      </a:r>
                      <a:r>
                        <a:rPr lang="en-US" dirty="0" smtClean="0"/>
                        <a:t>file system version and </a:t>
                      </a:r>
                      <a:r>
                        <a:rPr lang="en-US" smtClean="0"/>
                        <a:t>volume label)</a:t>
                      </a:r>
                      <a:endParaRPr lang="en-US" dirty="0"/>
                    </a:p>
                  </a:txBody>
                  <a:tcPr/>
                </a:tc>
              </a:tr>
              <a:tr h="586992">
                <a:tc>
                  <a:txBody>
                    <a:bodyPr/>
                    <a:lstStyle/>
                    <a:p>
                      <a:r>
                        <a:rPr lang="en-US" dirty="0" smtClean="0"/>
                        <a:t>$Bitmap</a:t>
                      </a:r>
                      <a:endParaRPr lang="en-US" dirty="0"/>
                    </a:p>
                  </a:txBody>
                  <a:tcPr/>
                </a:tc>
                <a:tc>
                  <a:txBody>
                    <a:bodyPr/>
                    <a:lstStyle/>
                    <a:p>
                      <a:r>
                        <a:rPr lang="en-US" dirty="0" smtClean="0"/>
                        <a:t>An array of bit entries - each bit indicates whether its corresponding cluster is used (allocated) or free (available for allocation).</a:t>
                      </a:r>
                      <a:endParaRPr lang="en-US" dirty="0"/>
                    </a:p>
                  </a:txBody>
                  <a:tcPr/>
                </a:tc>
              </a:tr>
              <a:tr h="335424">
                <a:tc>
                  <a:txBody>
                    <a:bodyPr/>
                    <a:lstStyle/>
                    <a:p>
                      <a:r>
                        <a:rPr lang="en-US" dirty="0" smtClean="0"/>
                        <a:t>$Secure</a:t>
                      </a:r>
                      <a:endParaRPr lang="en-US" dirty="0"/>
                    </a:p>
                  </a:txBody>
                  <a:tcPr/>
                </a:tc>
                <a:tc>
                  <a:txBody>
                    <a:bodyPr/>
                    <a:lstStyle/>
                    <a:p>
                      <a:r>
                        <a:rPr lang="en-US" dirty="0" smtClean="0"/>
                        <a:t>Stores</a:t>
                      </a:r>
                      <a:r>
                        <a:rPr lang="en-US" baseline="0" dirty="0" smtClean="0"/>
                        <a:t> security information for each object on the file systems objects</a:t>
                      </a:r>
                      <a:endParaRPr lang="en-US" dirty="0"/>
                    </a:p>
                  </a:txBody>
                  <a:tcPr/>
                </a:tc>
              </a:tr>
              <a:tr h="335424">
                <a:tc>
                  <a:txBody>
                    <a:bodyPr/>
                    <a:lstStyle/>
                    <a:p>
                      <a:r>
                        <a:rPr lang="en-US" dirty="0" smtClean="0"/>
                        <a:t>$</a:t>
                      </a:r>
                      <a:r>
                        <a:rPr lang="en-US" dirty="0" err="1" smtClean="0"/>
                        <a:t>BedClus</a:t>
                      </a:r>
                      <a:endParaRPr lang="en-US" dirty="0"/>
                    </a:p>
                  </a:txBody>
                  <a:tcPr/>
                </a:tc>
                <a:tc>
                  <a:txBody>
                    <a:bodyPr/>
                    <a:lstStyle/>
                    <a:p>
                      <a:r>
                        <a:rPr lang="en-US" dirty="0" smtClean="0"/>
                        <a:t>A file that contains all the clusters marked as having bad sectors.</a:t>
                      </a:r>
                      <a:endParaRPr lang="en-US" dirty="0"/>
                    </a:p>
                  </a:txBody>
                  <a:tcPr/>
                </a:tc>
              </a:tr>
            </a:tbl>
          </a:graphicData>
        </a:graphic>
      </p:graphicFrame>
    </p:spTree>
    <p:extLst>
      <p:ext uri="{BB962C8B-B14F-4D97-AF65-F5344CB8AC3E}">
        <p14:creationId xmlns:p14="http://schemas.microsoft.com/office/powerpoint/2010/main" val="2426695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Features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3" name="Content Placeholder 2"/>
          <p:cNvSpPr>
            <a:spLocks noGrp="1"/>
          </p:cNvSpPr>
          <p:nvPr>
            <p:ph idx="1"/>
          </p:nvPr>
        </p:nvSpPr>
        <p:spPr>
          <a:xfrm>
            <a:off x="228600" y="762000"/>
            <a:ext cx="8686800" cy="5943600"/>
          </a:xfrm>
        </p:spPr>
        <p:txBody>
          <a:bodyPr/>
          <a:lstStyle/>
          <a:p>
            <a:r>
              <a:rPr lang="en-US" sz="2800" dirty="0"/>
              <a:t>NTFS </a:t>
            </a:r>
            <a:r>
              <a:rPr lang="en-US" sz="2800" dirty="0" smtClean="0"/>
              <a:t>Log</a:t>
            </a:r>
          </a:p>
          <a:p>
            <a:r>
              <a:rPr lang="en-US" sz="2800" dirty="0" smtClean="0"/>
              <a:t>USN Journal</a:t>
            </a:r>
          </a:p>
          <a:p>
            <a:r>
              <a:rPr lang="en-US" sz="2800" dirty="0" smtClean="0"/>
              <a:t>Hard links</a:t>
            </a:r>
          </a:p>
          <a:p>
            <a:r>
              <a:rPr lang="en-US" sz="2800" dirty="0" smtClean="0"/>
              <a:t>Symbolic Links (Soft Links) and junction </a:t>
            </a:r>
            <a:r>
              <a:rPr lang="en-US" sz="2800" dirty="0"/>
              <a:t>points</a:t>
            </a:r>
            <a:endParaRPr lang="en-US" sz="2800" dirty="0" smtClean="0"/>
          </a:p>
          <a:p>
            <a:r>
              <a:rPr lang="en-US" sz="2800" dirty="0" smtClean="0"/>
              <a:t>Volume </a:t>
            </a:r>
            <a:r>
              <a:rPr lang="en-US" sz="2800" dirty="0"/>
              <a:t>mount </a:t>
            </a:r>
            <a:r>
              <a:rPr lang="en-US" sz="2800" dirty="0" smtClean="0"/>
              <a:t>points</a:t>
            </a:r>
          </a:p>
          <a:p>
            <a:r>
              <a:rPr lang="en-US" sz="2800" dirty="0"/>
              <a:t>Alternate data streams </a:t>
            </a:r>
            <a:endParaRPr lang="en-US" sz="2800" dirty="0" smtClean="0"/>
          </a:p>
          <a:p>
            <a:r>
              <a:rPr lang="en-US" sz="2800" dirty="0"/>
              <a:t>File </a:t>
            </a:r>
            <a:r>
              <a:rPr lang="en-US" sz="2800" dirty="0" smtClean="0"/>
              <a:t>compression</a:t>
            </a:r>
          </a:p>
          <a:p>
            <a:r>
              <a:rPr lang="en-US" sz="2800" dirty="0"/>
              <a:t>Encrypting File System (EFS</a:t>
            </a:r>
            <a:r>
              <a:rPr lang="en-US" sz="2800" dirty="0" smtClean="0"/>
              <a:t>)</a:t>
            </a:r>
          </a:p>
          <a:p>
            <a:r>
              <a:rPr lang="en-US" sz="2800" dirty="0" smtClean="0"/>
              <a:t>Quotas</a:t>
            </a:r>
          </a:p>
          <a:p>
            <a:r>
              <a:rPr lang="en-US" sz="2800" dirty="0" smtClean="0"/>
              <a:t>Permissions</a:t>
            </a:r>
          </a:p>
        </p:txBody>
      </p:sp>
    </p:spTree>
    <p:extLst>
      <p:ext uri="{BB962C8B-B14F-4D97-AF65-F5344CB8AC3E}">
        <p14:creationId xmlns:p14="http://schemas.microsoft.com/office/powerpoint/2010/main" val="23092679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Hard Links</a:t>
            </a:r>
            <a:endParaRPr lang="en-US"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 name="Rectangle 4"/>
          <p:cNvSpPr/>
          <p:nvPr/>
        </p:nvSpPr>
        <p:spPr>
          <a:xfrm>
            <a:off x="578912" y="3870382"/>
            <a:ext cx="31242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File 1</a:t>
            </a:r>
            <a:endParaRPr lang="en-US" dirty="0"/>
          </a:p>
        </p:txBody>
      </p:sp>
      <p:sp>
        <p:nvSpPr>
          <p:cNvPr id="6" name="Rectangle 5"/>
          <p:cNvSpPr/>
          <p:nvPr/>
        </p:nvSpPr>
        <p:spPr>
          <a:xfrm>
            <a:off x="578912" y="5742410"/>
            <a:ext cx="3124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File 2</a:t>
            </a:r>
            <a:endParaRPr lang="en-US" dirty="0"/>
          </a:p>
        </p:txBody>
      </p:sp>
      <p:sp>
        <p:nvSpPr>
          <p:cNvPr id="7" name="Rectangle 6"/>
          <p:cNvSpPr/>
          <p:nvPr/>
        </p:nvSpPr>
        <p:spPr>
          <a:xfrm>
            <a:off x="5262973" y="4175182"/>
            <a:ext cx="3124200" cy="198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File Data</a:t>
            </a:r>
            <a:endParaRPr lang="en-US" dirty="0"/>
          </a:p>
        </p:txBody>
      </p:sp>
      <p:sp>
        <p:nvSpPr>
          <p:cNvPr id="8" name="Right Arrow 7"/>
          <p:cNvSpPr/>
          <p:nvPr/>
        </p:nvSpPr>
        <p:spPr>
          <a:xfrm rot="1230471">
            <a:off x="3797309" y="4289482"/>
            <a:ext cx="12917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20516508">
            <a:off x="3824739" y="5637637"/>
            <a:ext cx="1316607"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810790"/>
            <a:ext cx="8382000" cy="25013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2575" indent="-282575" eaLnBrk="0" hangingPunct="0">
              <a:lnSpc>
                <a:spcPct val="105000"/>
              </a:lnSpc>
              <a:spcBef>
                <a:spcPts val="600"/>
              </a:spcBef>
              <a:spcAft>
                <a:spcPts val="600"/>
              </a:spcAft>
              <a:buClr>
                <a:schemeClr val="tx1"/>
              </a:buClr>
              <a:buSzPct val="70000"/>
              <a:buFont typeface="Wingdings 2" pitchFamily="18" charset="2"/>
              <a:buChar char=""/>
              <a:tabLst>
                <a:tab pos="282575" algn="l"/>
              </a:tabLst>
            </a:pPr>
            <a:r>
              <a:rPr lang="en-US" sz="2400" dirty="0"/>
              <a:t>A hard link allows multiple paths </a:t>
            </a:r>
            <a:r>
              <a:rPr lang="en-US" sz="2400" dirty="0" smtClean="0"/>
              <a:t>and filenames to </a:t>
            </a:r>
            <a:r>
              <a:rPr lang="en-US" sz="2400" dirty="0"/>
              <a:t>refer to the </a:t>
            </a:r>
            <a:r>
              <a:rPr lang="en-US" sz="2400" dirty="0" smtClean="0"/>
              <a:t>same on-disk file</a:t>
            </a:r>
          </a:p>
          <a:p>
            <a:pPr marL="282575" indent="-282575" eaLnBrk="0" hangingPunct="0">
              <a:lnSpc>
                <a:spcPct val="105000"/>
              </a:lnSpc>
              <a:spcBef>
                <a:spcPts val="600"/>
              </a:spcBef>
              <a:spcAft>
                <a:spcPts val="600"/>
              </a:spcAft>
              <a:buClr>
                <a:schemeClr val="tx1"/>
              </a:buClr>
              <a:buSzPct val="70000"/>
              <a:buFont typeface="Wingdings 2" pitchFamily="18" charset="2"/>
              <a:buChar char=""/>
              <a:tabLst>
                <a:tab pos="282575" algn="l"/>
              </a:tabLst>
            </a:pPr>
            <a:r>
              <a:rPr lang="en-US" sz="2400" dirty="0" smtClean="0"/>
              <a:t>A hard link cat exists only within the same volume</a:t>
            </a:r>
          </a:p>
          <a:p>
            <a:pPr marL="282575" indent="-282575" eaLnBrk="0" hangingPunct="0">
              <a:lnSpc>
                <a:spcPct val="105000"/>
              </a:lnSpc>
              <a:spcBef>
                <a:spcPts val="600"/>
              </a:spcBef>
              <a:spcAft>
                <a:spcPts val="600"/>
              </a:spcAft>
              <a:buClr>
                <a:schemeClr val="tx1"/>
              </a:buClr>
              <a:buSzPct val="70000"/>
              <a:buFont typeface="Wingdings 2" pitchFamily="18" charset="2"/>
              <a:buChar char=""/>
              <a:tabLst>
                <a:tab pos="282575" algn="l"/>
              </a:tabLst>
            </a:pPr>
            <a:r>
              <a:rPr lang="en-US" sz="2400" dirty="0"/>
              <a:t>Hard link uses the same MFT entry as the original file. Adding a hard link creates a new name </a:t>
            </a:r>
            <a:r>
              <a:rPr lang="en-US" sz="2400" dirty="0" smtClean="0"/>
              <a:t>attribute</a:t>
            </a:r>
          </a:p>
        </p:txBody>
      </p:sp>
    </p:spTree>
    <p:extLst>
      <p:ext uri="{BB962C8B-B14F-4D97-AF65-F5344CB8AC3E}">
        <p14:creationId xmlns:p14="http://schemas.microsoft.com/office/powerpoint/2010/main" val="818730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Junction Points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 name="Rectangle 4"/>
          <p:cNvSpPr/>
          <p:nvPr/>
        </p:nvSpPr>
        <p:spPr>
          <a:xfrm>
            <a:off x="542925" y="4051805"/>
            <a:ext cx="31242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Directory1</a:t>
            </a:r>
            <a:endParaRPr lang="en-US" dirty="0"/>
          </a:p>
        </p:txBody>
      </p:sp>
      <p:sp>
        <p:nvSpPr>
          <p:cNvPr id="6" name="Rectangle 5"/>
          <p:cNvSpPr/>
          <p:nvPr/>
        </p:nvSpPr>
        <p:spPr>
          <a:xfrm>
            <a:off x="542925" y="5867400"/>
            <a:ext cx="3124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Directory2</a:t>
            </a:r>
            <a:endParaRPr lang="en-US" dirty="0"/>
          </a:p>
        </p:txBody>
      </p:sp>
      <p:sp>
        <p:nvSpPr>
          <p:cNvPr id="9" name="Right Arrow 8"/>
          <p:cNvSpPr/>
          <p:nvPr/>
        </p:nvSpPr>
        <p:spPr>
          <a:xfrm rot="16200000">
            <a:off x="1609727" y="5029200"/>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3997" y="3057525"/>
            <a:ext cx="31242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File1</a:t>
            </a:r>
          </a:p>
        </p:txBody>
      </p:sp>
      <p:sp>
        <p:nvSpPr>
          <p:cNvPr id="12" name="Rectangle 11"/>
          <p:cNvSpPr/>
          <p:nvPr/>
        </p:nvSpPr>
        <p:spPr>
          <a:xfrm>
            <a:off x="5333997" y="3762375"/>
            <a:ext cx="31242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File2</a:t>
            </a:r>
          </a:p>
        </p:txBody>
      </p:sp>
      <p:sp>
        <p:nvSpPr>
          <p:cNvPr id="13" name="Rectangle 12"/>
          <p:cNvSpPr/>
          <p:nvPr/>
        </p:nvSpPr>
        <p:spPr>
          <a:xfrm>
            <a:off x="5333997" y="4467225"/>
            <a:ext cx="31242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File3</a:t>
            </a:r>
          </a:p>
        </p:txBody>
      </p:sp>
      <p:sp>
        <p:nvSpPr>
          <p:cNvPr id="14" name="Rectangle 13"/>
          <p:cNvSpPr/>
          <p:nvPr/>
        </p:nvSpPr>
        <p:spPr>
          <a:xfrm>
            <a:off x="5333997" y="5172075"/>
            <a:ext cx="31242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File4</a:t>
            </a:r>
          </a:p>
        </p:txBody>
      </p:sp>
      <p:sp>
        <p:nvSpPr>
          <p:cNvPr id="15" name="Right Arrow 14"/>
          <p:cNvSpPr/>
          <p:nvPr/>
        </p:nvSpPr>
        <p:spPr>
          <a:xfrm>
            <a:off x="3890961" y="4223459"/>
            <a:ext cx="1219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9561" y="817634"/>
            <a:ext cx="8382000" cy="18933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2575" indent="-282575" eaLnBrk="0" hangingPunct="0">
              <a:lnSpc>
                <a:spcPct val="105000"/>
              </a:lnSpc>
              <a:spcBef>
                <a:spcPts val="600"/>
              </a:spcBef>
              <a:spcAft>
                <a:spcPts val="600"/>
              </a:spcAft>
              <a:buClr>
                <a:schemeClr val="tx1">
                  <a:lumMod val="75000"/>
                </a:schemeClr>
              </a:buClr>
              <a:buSzPct val="70000"/>
              <a:buFont typeface="Wingdings 2" pitchFamily="18" charset="2"/>
              <a:buChar char=""/>
              <a:tabLst>
                <a:tab pos="282575" algn="l"/>
              </a:tabLst>
            </a:pPr>
            <a:r>
              <a:rPr lang="en-US" sz="2400" dirty="0"/>
              <a:t>Junction points </a:t>
            </a:r>
            <a:r>
              <a:rPr lang="en-US" sz="2400" dirty="0" smtClean="0"/>
              <a:t>refers only to directories</a:t>
            </a:r>
            <a:endParaRPr lang="en-US" sz="2400" dirty="0"/>
          </a:p>
          <a:p>
            <a:pPr marL="282575" indent="-282575" eaLnBrk="0" hangingPunct="0">
              <a:lnSpc>
                <a:spcPct val="105000"/>
              </a:lnSpc>
              <a:spcBef>
                <a:spcPts val="600"/>
              </a:spcBef>
              <a:spcAft>
                <a:spcPts val="600"/>
              </a:spcAft>
              <a:buClr>
                <a:schemeClr val="tx1"/>
              </a:buClr>
              <a:buSzPct val="70000"/>
              <a:buFont typeface="Wingdings 2" pitchFamily="18" charset="2"/>
              <a:buChar char=""/>
              <a:tabLst>
                <a:tab pos="282575" algn="l"/>
              </a:tabLst>
            </a:pPr>
            <a:r>
              <a:rPr lang="en-US" sz="2400" dirty="0" smtClean="0"/>
              <a:t>Can link </a:t>
            </a:r>
            <a:r>
              <a:rPr lang="en-US" sz="2400" dirty="0"/>
              <a:t>directories located on different local volumes on the same computer</a:t>
            </a:r>
          </a:p>
        </p:txBody>
      </p:sp>
    </p:spTree>
    <p:extLst>
      <p:ext uri="{BB962C8B-B14F-4D97-AF65-F5344CB8AC3E}">
        <p14:creationId xmlns:p14="http://schemas.microsoft.com/office/powerpoint/2010/main" val="199758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Organization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8505" y="914400"/>
            <a:ext cx="6042732" cy="45356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095750"/>
            <a:ext cx="3429000" cy="2571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338" y="793833"/>
            <a:ext cx="3208337" cy="20844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19405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Symbolic Link</a:t>
            </a:r>
            <a:endParaRPr lang="en-US"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 name="Rectangle 4"/>
          <p:cNvSpPr/>
          <p:nvPr/>
        </p:nvSpPr>
        <p:spPr>
          <a:xfrm>
            <a:off x="674612" y="3884037"/>
            <a:ext cx="31242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File 1</a:t>
            </a:r>
            <a:endParaRPr lang="en-US" dirty="0"/>
          </a:p>
        </p:txBody>
      </p:sp>
      <p:sp>
        <p:nvSpPr>
          <p:cNvPr id="6" name="Rectangle 5"/>
          <p:cNvSpPr/>
          <p:nvPr/>
        </p:nvSpPr>
        <p:spPr>
          <a:xfrm>
            <a:off x="674612" y="5712837"/>
            <a:ext cx="3124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File 2</a:t>
            </a:r>
            <a:endParaRPr lang="en-US" dirty="0"/>
          </a:p>
        </p:txBody>
      </p:sp>
      <p:sp>
        <p:nvSpPr>
          <p:cNvPr id="7" name="Rectangle 6"/>
          <p:cNvSpPr/>
          <p:nvPr/>
        </p:nvSpPr>
        <p:spPr>
          <a:xfrm>
            <a:off x="5229601" y="4112637"/>
            <a:ext cx="3124200" cy="1981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File Data</a:t>
            </a:r>
            <a:endParaRPr lang="en-US" dirty="0"/>
          </a:p>
        </p:txBody>
      </p:sp>
      <p:sp>
        <p:nvSpPr>
          <p:cNvPr id="8" name="Right Arrow 7"/>
          <p:cNvSpPr/>
          <p:nvPr/>
        </p:nvSpPr>
        <p:spPr>
          <a:xfrm rot="1230471">
            <a:off x="3912008" y="4510193"/>
            <a:ext cx="12917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6200000">
            <a:off x="1779514" y="4912737"/>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9561" y="817634"/>
            <a:ext cx="8382000" cy="23827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2575" indent="-282575" eaLnBrk="0" hangingPunct="0">
              <a:lnSpc>
                <a:spcPct val="105000"/>
              </a:lnSpc>
              <a:spcBef>
                <a:spcPts val="600"/>
              </a:spcBef>
              <a:spcAft>
                <a:spcPts val="600"/>
              </a:spcAft>
              <a:buClr>
                <a:schemeClr val="tx1">
                  <a:lumMod val="75000"/>
                </a:schemeClr>
              </a:buClr>
              <a:buSzPct val="70000"/>
              <a:buFont typeface="Wingdings 2" pitchFamily="18" charset="2"/>
              <a:buChar char=""/>
              <a:tabLst>
                <a:tab pos="282575" algn="l"/>
              </a:tabLst>
            </a:pPr>
            <a:r>
              <a:rPr lang="en-US" sz="2400" dirty="0" smtClean="0"/>
              <a:t>Introduced in Windows Vista</a:t>
            </a:r>
          </a:p>
          <a:p>
            <a:pPr marL="282575" indent="-282575" eaLnBrk="0" hangingPunct="0">
              <a:lnSpc>
                <a:spcPct val="105000"/>
              </a:lnSpc>
              <a:spcBef>
                <a:spcPts val="600"/>
              </a:spcBef>
              <a:spcAft>
                <a:spcPts val="600"/>
              </a:spcAft>
              <a:buClr>
                <a:schemeClr val="tx1">
                  <a:lumMod val="75000"/>
                </a:schemeClr>
              </a:buClr>
              <a:buSzPct val="70000"/>
              <a:buFont typeface="Wingdings 2" pitchFamily="18" charset="2"/>
              <a:buChar char=""/>
              <a:tabLst>
                <a:tab pos="282575" algn="l"/>
              </a:tabLst>
            </a:pPr>
            <a:r>
              <a:rPr lang="en-US" sz="2400" dirty="0" smtClean="0"/>
              <a:t>Symbolic </a:t>
            </a:r>
            <a:r>
              <a:rPr lang="en-US" sz="2400" dirty="0"/>
              <a:t>Links are </a:t>
            </a:r>
            <a:r>
              <a:rPr lang="en-US" sz="2400" dirty="0" smtClean="0"/>
              <a:t>files </a:t>
            </a:r>
            <a:r>
              <a:rPr lang="en-US" sz="2400" dirty="0"/>
              <a:t>that contains a reference to another file or </a:t>
            </a:r>
            <a:r>
              <a:rPr lang="en-US" sz="2400" dirty="0" smtClean="0"/>
              <a:t>directory</a:t>
            </a:r>
            <a:endParaRPr lang="en-US" sz="2400" dirty="0"/>
          </a:p>
          <a:p>
            <a:pPr marL="282575" indent="-282575" eaLnBrk="0" hangingPunct="0">
              <a:lnSpc>
                <a:spcPct val="105000"/>
              </a:lnSpc>
              <a:spcBef>
                <a:spcPts val="600"/>
              </a:spcBef>
              <a:spcAft>
                <a:spcPts val="600"/>
              </a:spcAft>
              <a:buClr>
                <a:schemeClr val="tx1">
                  <a:lumMod val="75000"/>
                </a:schemeClr>
              </a:buClr>
              <a:buSzPct val="70000"/>
              <a:buFont typeface="Wingdings 2" pitchFamily="18" charset="2"/>
              <a:buChar char=""/>
              <a:tabLst>
                <a:tab pos="282575" algn="l"/>
              </a:tabLst>
            </a:pPr>
            <a:r>
              <a:rPr lang="en-US" sz="2400" dirty="0" smtClean="0"/>
              <a:t>Can refer </a:t>
            </a:r>
            <a:r>
              <a:rPr lang="en-US" sz="2400" dirty="0"/>
              <a:t>to locations on any storage device, including ones on a different local volume or even a share on a different system</a:t>
            </a:r>
          </a:p>
        </p:txBody>
      </p:sp>
    </p:spTree>
    <p:extLst>
      <p:ext uri="{BB962C8B-B14F-4D97-AF65-F5344CB8AC3E}">
        <p14:creationId xmlns:p14="http://schemas.microsoft.com/office/powerpoint/2010/main" val="2517061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Hard and Soft Links</a:t>
            </a:r>
            <a:endParaRPr lang="en-US" dirty="0"/>
          </a:p>
        </p:txBody>
      </p:sp>
      <p:sp>
        <p:nvSpPr>
          <p:cNvPr id="3" name="Content Placeholder 2"/>
          <p:cNvSpPr>
            <a:spLocks noGrp="1"/>
          </p:cNvSpPr>
          <p:nvPr>
            <p:ph idx="1"/>
          </p:nvPr>
        </p:nvSpPr>
        <p:spPr/>
        <p:txBody>
          <a:bodyPr/>
          <a:lstStyle/>
          <a:p>
            <a:r>
              <a:rPr lang="en-US" sz="2800" dirty="0"/>
              <a:t>MKLINK [[/D] | [/H] | [/J]] Link </a:t>
            </a:r>
            <a:r>
              <a:rPr lang="en-US" sz="2800" dirty="0" smtClean="0"/>
              <a:t>Target</a:t>
            </a:r>
            <a:endParaRPr lang="en-US" sz="2000" dirty="0"/>
          </a:p>
          <a:p>
            <a:r>
              <a:rPr lang="en-US" sz="2000" dirty="0" smtClean="0"/>
              <a:t>/</a:t>
            </a:r>
            <a:r>
              <a:rPr lang="en-US" sz="2000" dirty="0"/>
              <a:t>D      Creates a directory symbolic link.  Default is a </a:t>
            </a:r>
            <a:r>
              <a:rPr lang="en-US" sz="2000" dirty="0" smtClean="0"/>
              <a:t>file </a:t>
            </a:r>
            <a:r>
              <a:rPr lang="en-US" sz="2000" dirty="0"/>
              <a:t>symbolic link.</a:t>
            </a:r>
          </a:p>
          <a:p>
            <a:r>
              <a:rPr lang="en-US" sz="2000" dirty="0" smtClean="0"/>
              <a:t>/</a:t>
            </a:r>
            <a:r>
              <a:rPr lang="en-US" sz="2000" dirty="0"/>
              <a:t>H      Creates a hard link instead of a symbolic link.</a:t>
            </a:r>
          </a:p>
          <a:p>
            <a:r>
              <a:rPr lang="en-US" sz="2000" dirty="0" smtClean="0"/>
              <a:t>/</a:t>
            </a:r>
            <a:r>
              <a:rPr lang="en-US" sz="2000" dirty="0"/>
              <a:t>J      Creates a Directory Junction.</a:t>
            </a:r>
          </a:p>
          <a:p>
            <a:r>
              <a:rPr lang="en-US" sz="2000" dirty="0" smtClean="0"/>
              <a:t>Link    </a:t>
            </a:r>
            <a:r>
              <a:rPr lang="en-US" sz="2000" dirty="0"/>
              <a:t>specifies the new symbolic link name</a:t>
            </a:r>
            <a:r>
              <a:rPr lang="en-US" sz="2000" dirty="0" smtClean="0"/>
              <a:t>.</a:t>
            </a:r>
          </a:p>
          <a:p>
            <a:r>
              <a:rPr lang="en-US" sz="2000" dirty="0" smtClean="0"/>
              <a:t>Target  </a:t>
            </a:r>
            <a:r>
              <a:rPr lang="en-US" sz="2000" dirty="0"/>
              <a:t>specifies the path (relative or absolute) that the new </a:t>
            </a:r>
            <a:r>
              <a:rPr lang="en-US" sz="2000" dirty="0" smtClean="0"/>
              <a:t>link </a:t>
            </a:r>
            <a:r>
              <a:rPr lang="en-US" sz="2000" dirty="0"/>
              <a:t>refers to.</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14788492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Mount Point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7" name="Oval 6"/>
          <p:cNvSpPr/>
          <p:nvPr/>
        </p:nvSpPr>
        <p:spPr>
          <a:xfrm>
            <a:off x="1052512" y="4271744"/>
            <a:ext cx="1981200" cy="98107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C:\Program Files</a:t>
            </a:r>
            <a:endParaRPr lang="en-US" sz="2000" dirty="0"/>
          </a:p>
        </p:txBody>
      </p:sp>
      <p:sp>
        <p:nvSpPr>
          <p:cNvPr id="8" name="Oval 7"/>
          <p:cNvSpPr/>
          <p:nvPr/>
        </p:nvSpPr>
        <p:spPr>
          <a:xfrm>
            <a:off x="2195513" y="5466632"/>
            <a:ext cx="1981200" cy="98107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Microsoft SQL Server</a:t>
            </a:r>
          </a:p>
        </p:txBody>
      </p:sp>
      <p:sp>
        <p:nvSpPr>
          <p:cNvPr id="9" name="Oval 8"/>
          <p:cNvSpPr/>
          <p:nvPr/>
        </p:nvSpPr>
        <p:spPr>
          <a:xfrm>
            <a:off x="61912" y="5466631"/>
            <a:ext cx="1981200" cy="98107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Microsoft Office</a:t>
            </a:r>
            <a:endParaRPr lang="en-US" sz="2000" dirty="0"/>
          </a:p>
        </p:txBody>
      </p:sp>
      <p:sp>
        <p:nvSpPr>
          <p:cNvPr id="12" name="Oval 11"/>
          <p:cNvSpPr/>
          <p:nvPr/>
        </p:nvSpPr>
        <p:spPr>
          <a:xfrm>
            <a:off x="4857749" y="5366171"/>
            <a:ext cx="2038350" cy="98107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t>TempData1</a:t>
            </a:r>
            <a:endParaRPr lang="en-US" sz="2000" dirty="0"/>
          </a:p>
        </p:txBody>
      </p:sp>
      <p:sp>
        <p:nvSpPr>
          <p:cNvPr id="13" name="Right Arrow 12"/>
          <p:cNvSpPr/>
          <p:nvPr/>
        </p:nvSpPr>
        <p:spPr>
          <a:xfrm rot="7330190">
            <a:off x="1823589" y="3737150"/>
            <a:ext cx="97865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7455132">
            <a:off x="1217083" y="5175671"/>
            <a:ext cx="36496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3675346">
            <a:off x="2544499" y="5169224"/>
            <a:ext cx="36496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7277612">
            <a:off x="5466674" y="4415062"/>
            <a:ext cx="180715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91350" y="5359724"/>
            <a:ext cx="2038350" cy="98107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err="1" smtClean="0"/>
              <a:t>TmpLogs</a:t>
            </a:r>
            <a:endParaRPr lang="en-US" sz="2000" dirty="0"/>
          </a:p>
        </p:txBody>
      </p:sp>
      <p:sp>
        <p:nvSpPr>
          <p:cNvPr id="22" name="Right Arrow 21"/>
          <p:cNvSpPr/>
          <p:nvPr/>
        </p:nvSpPr>
        <p:spPr>
          <a:xfrm rot="4219487">
            <a:off x="6950381" y="4395711"/>
            <a:ext cx="170285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111904" y="2743200"/>
            <a:ext cx="2133598" cy="126627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HardDisk:3:Partition:2:</a:t>
            </a:r>
            <a:endParaRPr lang="en-US" sz="2000" dirty="0"/>
          </a:p>
        </p:txBody>
      </p:sp>
      <p:sp>
        <p:nvSpPr>
          <p:cNvPr id="19" name="Right Arrow 18"/>
          <p:cNvSpPr/>
          <p:nvPr/>
        </p:nvSpPr>
        <p:spPr>
          <a:xfrm rot="19658321">
            <a:off x="4740559" y="3850869"/>
            <a:ext cx="170274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19735" y="4271744"/>
            <a:ext cx="1981200" cy="98107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C:\Temp</a:t>
            </a:r>
            <a:endParaRPr lang="en-US" sz="2000" dirty="0"/>
          </a:p>
        </p:txBody>
      </p:sp>
      <p:sp>
        <p:nvSpPr>
          <p:cNvPr id="14" name="Right Arrow 13"/>
          <p:cNvSpPr/>
          <p:nvPr/>
        </p:nvSpPr>
        <p:spPr>
          <a:xfrm rot="3426806">
            <a:off x="3358892" y="3808311"/>
            <a:ext cx="88954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93119" y="2626070"/>
            <a:ext cx="2185988" cy="11154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HardDisk:1:Partition:1:</a:t>
            </a:r>
          </a:p>
          <a:p>
            <a:pPr algn="ctr"/>
            <a:r>
              <a:rPr lang="en-US" sz="2000" dirty="0" smtClean="0"/>
              <a:t>C:\</a:t>
            </a:r>
            <a:endParaRPr lang="en-US" sz="2000" dirty="0"/>
          </a:p>
        </p:txBody>
      </p:sp>
      <p:sp>
        <p:nvSpPr>
          <p:cNvPr id="23" name="Rectangle 22"/>
          <p:cNvSpPr/>
          <p:nvPr/>
        </p:nvSpPr>
        <p:spPr>
          <a:xfrm>
            <a:off x="381000" y="1051082"/>
            <a:ext cx="83820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eaLnBrk="1" hangingPunct="1">
              <a:lnSpc>
                <a:spcPct val="90000"/>
              </a:lnSpc>
            </a:pPr>
            <a:r>
              <a:rPr lang="en-US" sz="2800" dirty="0" smtClean="0"/>
              <a:t>Volume mount points enables you to mount volumes as folders</a:t>
            </a:r>
            <a:endParaRPr lang="en-US" sz="2800" dirty="0"/>
          </a:p>
        </p:txBody>
      </p:sp>
    </p:spTree>
    <p:extLst>
      <p:ext uri="{BB962C8B-B14F-4D97-AF65-F5344CB8AC3E}">
        <p14:creationId xmlns:p14="http://schemas.microsoft.com/office/powerpoint/2010/main" val="4166731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File Compression</a:t>
            </a:r>
            <a:endParaRPr lang="en-US" dirty="0"/>
          </a:p>
        </p:txBody>
      </p:sp>
      <p:sp>
        <p:nvSpPr>
          <p:cNvPr id="3" name="Content Placeholder 2"/>
          <p:cNvSpPr>
            <a:spLocks noGrp="1"/>
          </p:cNvSpPr>
          <p:nvPr>
            <p:ph idx="1"/>
          </p:nvPr>
        </p:nvSpPr>
        <p:spPr>
          <a:xfrm>
            <a:off x="228600" y="1905000"/>
            <a:ext cx="8686800" cy="4800600"/>
          </a:xfrm>
        </p:spPr>
        <p:txBody>
          <a:bodyPr/>
          <a:lstStyle/>
          <a:p>
            <a:r>
              <a:rPr lang="en-US" sz="2800" dirty="0" smtClean="0"/>
              <a:t>Read–Write </a:t>
            </a:r>
            <a:r>
              <a:rPr lang="en-US" sz="2800" dirty="0"/>
              <a:t>access to compressed </a:t>
            </a:r>
            <a:r>
              <a:rPr lang="en-US" sz="2800" dirty="0" smtClean="0"/>
              <a:t>files is transparent</a:t>
            </a:r>
          </a:p>
          <a:p>
            <a:r>
              <a:rPr lang="en-US" sz="2800" dirty="0" smtClean="0"/>
              <a:t>Windows Explorer shows compressed files in blue</a:t>
            </a:r>
          </a:p>
          <a:p>
            <a:r>
              <a:rPr lang="en-US" sz="2800" dirty="0" smtClean="0"/>
              <a:t>Compression is not recommended by Microsoft for files exceeding 30 MB </a:t>
            </a:r>
          </a:p>
          <a:p>
            <a:r>
              <a:rPr lang="en-US" sz="2800" dirty="0"/>
              <a:t>Compression is not recommended </a:t>
            </a:r>
            <a:r>
              <a:rPr lang="en-US" sz="2800" dirty="0" smtClean="0"/>
              <a:t>for storage-intensive applications and services</a:t>
            </a:r>
          </a:p>
          <a:p>
            <a:r>
              <a:rPr lang="en-US" sz="2800" dirty="0" smtClean="0"/>
              <a:t>Compressing </a:t>
            </a:r>
            <a:r>
              <a:rPr lang="en-US" sz="2800" dirty="0"/>
              <a:t>files that </a:t>
            </a:r>
            <a:r>
              <a:rPr lang="en-US" sz="2800" dirty="0" smtClean="0"/>
              <a:t>are already compressed may </a:t>
            </a:r>
            <a:r>
              <a:rPr lang="en-US" sz="2800" dirty="0"/>
              <a:t>make them </a:t>
            </a:r>
            <a:r>
              <a:rPr lang="en-US" sz="2800" dirty="0" smtClean="0"/>
              <a:t>bigger as well as slower</a:t>
            </a:r>
          </a:p>
          <a:p>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4"/>
          <p:cNvSpPr/>
          <p:nvPr/>
        </p:nvSpPr>
        <p:spPr>
          <a:xfrm>
            <a:off x="381000" y="838200"/>
            <a:ext cx="83820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eaLnBrk="1" hangingPunct="1">
              <a:lnSpc>
                <a:spcPct val="90000"/>
              </a:lnSpc>
            </a:pPr>
            <a:r>
              <a:rPr lang="en-US" sz="2800" dirty="0" smtClean="0"/>
              <a:t>NTFS provides built-in file compression </a:t>
            </a:r>
            <a:r>
              <a:rPr lang="en-US" sz="2800" dirty="0"/>
              <a:t>on an individual file </a:t>
            </a:r>
            <a:r>
              <a:rPr lang="en-US" sz="2800" dirty="0" smtClean="0"/>
              <a:t>basis.</a:t>
            </a:r>
            <a:endParaRPr lang="en-US" sz="2800" dirty="0"/>
          </a:p>
        </p:txBody>
      </p:sp>
    </p:spTree>
    <p:extLst>
      <p:ext uri="{BB962C8B-B14F-4D97-AF65-F5344CB8AC3E}">
        <p14:creationId xmlns:p14="http://schemas.microsoft.com/office/powerpoint/2010/main" val="2703161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Encrypted File System (EFS)</a:t>
            </a:r>
            <a:endParaRPr lang="en-US" dirty="0"/>
          </a:p>
        </p:txBody>
      </p:sp>
      <p:sp>
        <p:nvSpPr>
          <p:cNvPr id="3" name="Content Placeholder 2"/>
          <p:cNvSpPr>
            <a:spLocks noGrp="1"/>
          </p:cNvSpPr>
          <p:nvPr>
            <p:ph idx="1"/>
          </p:nvPr>
        </p:nvSpPr>
        <p:spPr>
          <a:xfrm>
            <a:off x="228600" y="2133600"/>
            <a:ext cx="8686800" cy="4572000"/>
          </a:xfrm>
        </p:spPr>
        <p:txBody>
          <a:bodyPr/>
          <a:lstStyle/>
          <a:p>
            <a:r>
              <a:rPr lang="en-US" sz="2800" dirty="0" smtClean="0"/>
              <a:t>Enables transparent file encryption and decryption </a:t>
            </a:r>
          </a:p>
          <a:p>
            <a:r>
              <a:rPr lang="en-US" sz="2800" dirty="0"/>
              <a:t>Encryption occurs </a:t>
            </a:r>
            <a:r>
              <a:rPr lang="en-US" sz="2800" dirty="0" smtClean="0"/>
              <a:t>on file level</a:t>
            </a:r>
          </a:p>
          <a:p>
            <a:r>
              <a:rPr lang="en-US" sz="2800" dirty="0" smtClean="0"/>
              <a:t>Encrypted files are protected by the user’s password</a:t>
            </a:r>
          </a:p>
          <a:p>
            <a:r>
              <a:rPr lang="en-US" sz="2800" dirty="0"/>
              <a:t>Windows Explorer shows </a:t>
            </a:r>
            <a:r>
              <a:rPr lang="en-US" sz="2800" dirty="0" smtClean="0"/>
              <a:t>encrypted </a:t>
            </a:r>
            <a:r>
              <a:rPr lang="en-US" sz="2800" dirty="0"/>
              <a:t>files in </a:t>
            </a:r>
            <a:r>
              <a:rPr lang="en-US" sz="2800" dirty="0" smtClean="0"/>
              <a:t>green</a:t>
            </a:r>
          </a:p>
          <a:p>
            <a:r>
              <a:rPr lang="en-US" sz="2800" dirty="0" smtClean="0"/>
              <a:t>Available </a:t>
            </a:r>
            <a:r>
              <a:rPr lang="en-US" sz="2800" dirty="0"/>
              <a:t>only in business </a:t>
            </a:r>
            <a:r>
              <a:rPr lang="en-US" sz="2800" dirty="0" smtClean="0"/>
              <a:t>editions</a:t>
            </a:r>
          </a:p>
          <a:p>
            <a:pPr marL="0" indent="0">
              <a:buNone/>
            </a:pPr>
            <a:endParaRPr lang="en-US" dirty="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 name="Rectangle 4"/>
          <p:cNvSpPr/>
          <p:nvPr/>
        </p:nvSpPr>
        <p:spPr>
          <a:xfrm>
            <a:off x="381000" y="914400"/>
            <a:ext cx="83820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eaLnBrk="1" hangingPunct="1">
              <a:lnSpc>
                <a:spcPct val="90000"/>
              </a:lnSpc>
            </a:pPr>
            <a:r>
              <a:rPr lang="en-US" sz="2800" dirty="0"/>
              <a:t>EFS is </a:t>
            </a:r>
            <a:r>
              <a:rPr lang="en-US" sz="2800" dirty="0" smtClean="0"/>
              <a:t>a </a:t>
            </a:r>
            <a:r>
              <a:rPr lang="en-US" sz="2800" dirty="0"/>
              <a:t>built-in file encryption </a:t>
            </a:r>
            <a:r>
              <a:rPr lang="en-US" sz="2800" dirty="0" smtClean="0"/>
              <a:t>technology integrated with NTFS</a:t>
            </a:r>
            <a:endParaRPr lang="en-US" sz="2800" dirty="0"/>
          </a:p>
        </p:txBody>
      </p:sp>
    </p:spTree>
    <p:extLst>
      <p:ext uri="{BB962C8B-B14F-4D97-AF65-F5344CB8AC3E}">
        <p14:creationId xmlns:p14="http://schemas.microsoft.com/office/powerpoint/2010/main" val="1119880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Quotas</a:t>
            </a:r>
            <a:endParaRPr lang="en-US" dirty="0"/>
          </a:p>
        </p:txBody>
      </p:sp>
      <p:sp>
        <p:nvSpPr>
          <p:cNvPr id="3" name="Content Placeholder 2"/>
          <p:cNvSpPr>
            <a:spLocks noGrp="1"/>
          </p:cNvSpPr>
          <p:nvPr>
            <p:ph idx="1"/>
          </p:nvPr>
        </p:nvSpPr>
        <p:spPr>
          <a:xfrm>
            <a:off x="228600" y="2362200"/>
            <a:ext cx="8686800" cy="4343400"/>
          </a:xfrm>
        </p:spPr>
        <p:txBody>
          <a:bodyPr/>
          <a:lstStyle/>
          <a:p>
            <a:r>
              <a:rPr lang="en-US" sz="2400" dirty="0" smtClean="0">
                <a:effectLst/>
              </a:rPr>
              <a:t>Supports per user quota management</a:t>
            </a:r>
          </a:p>
          <a:p>
            <a:r>
              <a:rPr lang="en-US" sz="2400" dirty="0" smtClean="0">
                <a:effectLst/>
              </a:rPr>
              <a:t>Tracks a user’s volume usage relying on the file ownership</a:t>
            </a:r>
          </a:p>
          <a:p>
            <a:r>
              <a:rPr lang="en-US" sz="2400" dirty="0" smtClean="0">
                <a:effectLst/>
              </a:rPr>
              <a:t>Provides Hard and Soft quota limits</a:t>
            </a:r>
          </a:p>
          <a:p>
            <a:r>
              <a:rPr lang="en-US" sz="2400" dirty="0" smtClean="0">
                <a:effectLst/>
              </a:rPr>
              <a:t>Supports logging when a user exceeds a specific space (warning threshold)</a:t>
            </a:r>
          </a:p>
          <a:p>
            <a:r>
              <a:rPr lang="en-US" sz="2400" dirty="0" smtClean="0">
                <a:effectLst/>
              </a:rPr>
              <a:t>Cannot be set on individual files </a:t>
            </a:r>
            <a:r>
              <a:rPr lang="en-US" sz="2400" smtClean="0">
                <a:effectLst/>
              </a:rPr>
              <a:t>and folders</a:t>
            </a:r>
            <a:endParaRPr lang="en-US" dirty="0" smtClean="0">
              <a:effectLst/>
            </a:endParaRPr>
          </a:p>
          <a:p>
            <a:pPr marL="282575" lvl="1" indent="-282575" eaLnBrk="1" hangingPunct="1">
              <a:buClr>
                <a:srgbClr val="FF0000"/>
              </a:buClr>
              <a:buSzPct val="90000"/>
              <a:buFont typeface="Wingdings" pitchFamily="2" charset="2"/>
              <a:buChar char="v"/>
              <a:tabLst>
                <a:tab pos="282575" algn="l"/>
              </a:tabLst>
              <a:defRPr/>
            </a:pPr>
            <a:endParaRPr lang="en-US" sz="2400" i="1" dirty="0" smtClean="0">
              <a:effectLst/>
            </a:endParaRPr>
          </a:p>
          <a:p>
            <a:pPr marL="282575" lvl="1" indent="-282575" eaLnBrk="1" hangingPunct="1">
              <a:buClr>
                <a:srgbClr val="FF0000"/>
              </a:buClr>
              <a:buSzPct val="90000"/>
              <a:buFont typeface="Wingdings" pitchFamily="2" charset="2"/>
              <a:buChar char="v"/>
              <a:tabLst>
                <a:tab pos="282575" algn="l"/>
              </a:tabLst>
              <a:defRPr/>
            </a:pPr>
            <a:r>
              <a:rPr lang="en-US" sz="2400" i="1" dirty="0" smtClean="0">
                <a:effectLst/>
              </a:rPr>
              <a:t>By </a:t>
            </a:r>
            <a:r>
              <a:rPr lang="en-US" sz="2400" i="1" dirty="0">
                <a:effectLst/>
              </a:rPr>
              <a:t>using File Server Resource </a:t>
            </a:r>
            <a:r>
              <a:rPr lang="en-US" sz="2400" i="1" dirty="0" smtClean="0">
                <a:effectLst/>
              </a:rPr>
              <a:t>Manager (FSRM), </a:t>
            </a:r>
            <a:r>
              <a:rPr lang="en-US" sz="2400" i="1" dirty="0">
                <a:effectLst/>
              </a:rPr>
              <a:t>administrators can </a:t>
            </a:r>
            <a:r>
              <a:rPr lang="en-US" sz="2400" i="1" dirty="0" smtClean="0">
                <a:effectLst/>
              </a:rPr>
              <a:t>place also quota limitations on folders</a:t>
            </a:r>
            <a:endParaRPr lang="en-US" i="1"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p:nvPr/>
        </p:nvSpPr>
        <p:spPr>
          <a:xfrm>
            <a:off x="381000" y="819150"/>
            <a:ext cx="8382000" cy="14668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eaLnBrk="1" hangingPunct="1">
              <a:lnSpc>
                <a:spcPct val="90000"/>
              </a:lnSpc>
            </a:pPr>
            <a:r>
              <a:rPr lang="en-US" sz="2800" dirty="0" smtClean="0"/>
              <a:t>NTFS Quotas </a:t>
            </a:r>
            <a:r>
              <a:rPr lang="en-US" sz="2800" dirty="0"/>
              <a:t>track and control disk space </a:t>
            </a:r>
            <a:r>
              <a:rPr lang="en-US" sz="2800" dirty="0" smtClean="0"/>
              <a:t>usage and </a:t>
            </a:r>
            <a:r>
              <a:rPr lang="en-US" sz="2800" dirty="0"/>
              <a:t>allowing administrators to control the amount of data that each user can store on a specific </a:t>
            </a:r>
            <a:r>
              <a:rPr lang="en-US" sz="2800" dirty="0" smtClean="0"/>
              <a:t>volume</a:t>
            </a:r>
            <a:endParaRPr lang="en-US" sz="2800" dirty="0"/>
          </a:p>
        </p:txBody>
      </p:sp>
    </p:spTree>
    <p:extLst>
      <p:ext uri="{BB962C8B-B14F-4D97-AF65-F5344CB8AC3E}">
        <p14:creationId xmlns:p14="http://schemas.microsoft.com/office/powerpoint/2010/main" val="19534921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Permissions</a:t>
            </a:r>
            <a:endParaRPr lang="en-US" dirty="0"/>
          </a:p>
        </p:txBody>
      </p:sp>
      <p:sp>
        <p:nvSpPr>
          <p:cNvPr id="3" name="Content Placeholder 2"/>
          <p:cNvSpPr>
            <a:spLocks noGrp="1"/>
          </p:cNvSpPr>
          <p:nvPr>
            <p:ph idx="1"/>
          </p:nvPr>
        </p:nvSpPr>
        <p:spPr>
          <a:xfrm>
            <a:off x="228600" y="2819400"/>
            <a:ext cx="8686800" cy="3886200"/>
          </a:xfrm>
        </p:spPr>
        <p:txBody>
          <a:bodyPr/>
          <a:lstStyle/>
          <a:p>
            <a:r>
              <a:rPr lang="en-US" dirty="0" smtClean="0"/>
              <a:t>Based on the standard NT Security Model </a:t>
            </a:r>
          </a:p>
          <a:p>
            <a:r>
              <a:rPr lang="en-US" dirty="0" smtClean="0"/>
              <a:t>Requirement for multi user environment </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 name="Rectangle 4"/>
          <p:cNvSpPr/>
          <p:nvPr/>
        </p:nvSpPr>
        <p:spPr>
          <a:xfrm>
            <a:off x="381000" y="885825"/>
            <a:ext cx="8382000" cy="14668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t>NTFS </a:t>
            </a:r>
            <a:r>
              <a:rPr lang="en-US" sz="2800" dirty="0" smtClean="0"/>
              <a:t>permissions </a:t>
            </a:r>
            <a:r>
              <a:rPr lang="en-US" sz="2800" dirty="0"/>
              <a:t>are used to control the access </a:t>
            </a:r>
            <a:r>
              <a:rPr lang="en-US" sz="2800" dirty="0" smtClean="0"/>
              <a:t>level that </a:t>
            </a:r>
            <a:r>
              <a:rPr lang="en-US" sz="2800" dirty="0"/>
              <a:t>a </a:t>
            </a:r>
            <a:r>
              <a:rPr lang="en-US" sz="2800" dirty="0" smtClean="0"/>
              <a:t>user</a:t>
            </a:r>
            <a:r>
              <a:rPr lang="en-US" sz="2800" dirty="0"/>
              <a:t> </a:t>
            </a:r>
            <a:r>
              <a:rPr lang="en-US" sz="2800" dirty="0" smtClean="0"/>
              <a:t>or group has to files and directories</a:t>
            </a:r>
            <a:endParaRPr lang="en-US" sz="2800" dirty="0"/>
          </a:p>
        </p:txBody>
      </p:sp>
      <p:sp>
        <p:nvSpPr>
          <p:cNvPr id="6" name="Rectangle 5"/>
          <p:cNvSpPr/>
          <p:nvPr/>
        </p:nvSpPr>
        <p:spPr>
          <a:xfrm>
            <a:off x="381000" y="4495800"/>
            <a:ext cx="8382000" cy="1447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t>Will be </a:t>
            </a:r>
            <a:r>
              <a:rPr lang="en-US" sz="2800" dirty="0" smtClean="0"/>
              <a:t>discussed further in the next course</a:t>
            </a:r>
            <a:endParaRPr lang="en-US" sz="2800" dirty="0"/>
          </a:p>
        </p:txBody>
      </p:sp>
    </p:spTree>
    <p:extLst>
      <p:ext uri="{BB962C8B-B14F-4D97-AF65-F5344CB8AC3E}">
        <p14:creationId xmlns:p14="http://schemas.microsoft.com/office/powerpoint/2010/main" val="27891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Recovery</a:t>
            </a:r>
            <a:endParaRPr lang="en-US" dirty="0"/>
          </a:p>
        </p:txBody>
      </p:sp>
      <p:sp>
        <p:nvSpPr>
          <p:cNvPr id="3" name="Content Placeholder 2"/>
          <p:cNvSpPr>
            <a:spLocks noGrp="1"/>
          </p:cNvSpPr>
          <p:nvPr>
            <p:ph idx="1"/>
          </p:nvPr>
        </p:nvSpPr>
        <p:spPr/>
        <p:txBody>
          <a:bodyPr/>
          <a:lstStyle/>
          <a:p>
            <a:r>
              <a:rPr lang="en-US" dirty="0" smtClean="0"/>
              <a:t>CHKDSK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772475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Interoperability</a:t>
            </a:r>
            <a:endParaRPr lang="en-US" dirty="0"/>
          </a:p>
        </p:txBody>
      </p:sp>
      <p:sp>
        <p:nvSpPr>
          <p:cNvPr id="3" name="Content Placeholder 2"/>
          <p:cNvSpPr>
            <a:spLocks noGrp="1"/>
          </p:cNvSpPr>
          <p:nvPr>
            <p:ph idx="1"/>
          </p:nvPr>
        </p:nvSpPr>
        <p:spPr/>
        <p:txBody>
          <a:bodyPr/>
          <a:lstStyle/>
          <a:p>
            <a:r>
              <a:rPr lang="en-US" dirty="0" smtClean="0"/>
              <a:t>Linux</a:t>
            </a:r>
          </a:p>
          <a:p>
            <a:r>
              <a:rPr lang="en-US" dirty="0" smtClean="0"/>
              <a:t>OS X</a:t>
            </a:r>
          </a:p>
          <a:p>
            <a:r>
              <a:rPr lang="en-US" dirty="0" smtClean="0"/>
              <a:t>BSD</a:t>
            </a:r>
          </a:p>
          <a:p>
            <a:r>
              <a:rPr lang="en-US" dirty="0" smtClean="0"/>
              <a:t>Other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8318015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File Systems</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File System?</a:t>
            </a:r>
            <a:endParaRPr lang="en-US" dirty="0"/>
          </a:p>
        </p:txBody>
      </p:sp>
      <p:sp>
        <p:nvSpPr>
          <p:cNvPr id="3" name="Content Placeholder 2"/>
          <p:cNvSpPr>
            <a:spLocks noGrp="1"/>
          </p:cNvSpPr>
          <p:nvPr>
            <p:ph idx="1"/>
          </p:nvPr>
        </p:nvSpPr>
        <p:spPr/>
        <p:txBody>
          <a:bodyPr/>
          <a:lstStyle/>
          <a:p>
            <a:r>
              <a:rPr lang="en-US" dirty="0"/>
              <a:t>A </a:t>
            </a:r>
            <a:r>
              <a:rPr lang="en-US" dirty="0">
                <a:solidFill>
                  <a:schemeClr val="accent5">
                    <a:lumMod val="20000"/>
                    <a:lumOff val="80000"/>
                  </a:schemeClr>
                </a:solidFill>
              </a:rPr>
              <a:t>file system </a:t>
            </a:r>
            <a:r>
              <a:rPr lang="en-US" dirty="0" smtClean="0"/>
              <a:t>is</a:t>
            </a:r>
          </a:p>
          <a:p>
            <a:pPr lvl="1"/>
            <a:r>
              <a:rPr lang="en-US" dirty="0" smtClean="0"/>
              <a:t>A </a:t>
            </a:r>
            <a:r>
              <a:rPr lang="en-US" dirty="0"/>
              <a:t>required part of the operating </a:t>
            </a:r>
            <a:r>
              <a:rPr lang="en-US" dirty="0" smtClean="0"/>
              <a:t>system</a:t>
            </a:r>
          </a:p>
          <a:p>
            <a:pPr lvl="1"/>
            <a:r>
              <a:rPr lang="en-US" dirty="0" smtClean="0"/>
              <a:t>Determines </a:t>
            </a:r>
            <a:r>
              <a:rPr lang="en-US" dirty="0"/>
              <a:t>how files are named, stored, and organized on a </a:t>
            </a:r>
            <a:r>
              <a:rPr lang="en-US" dirty="0" smtClean="0"/>
              <a:t>volume</a:t>
            </a:r>
          </a:p>
          <a:p>
            <a:pPr lvl="1"/>
            <a:r>
              <a:rPr lang="en-US" dirty="0" smtClean="0"/>
              <a:t>Manages </a:t>
            </a:r>
            <a:r>
              <a:rPr lang="en-US" dirty="0"/>
              <a:t>files and folders, and the information needed to locate and access these </a:t>
            </a:r>
            <a:r>
              <a:rPr lang="en-US" dirty="0" smtClean="0"/>
              <a:t>items</a:t>
            </a:r>
            <a:endParaRPr lang="en-US" dirty="0"/>
          </a:p>
        </p:txBody>
      </p:sp>
    </p:spTree>
    <p:extLst>
      <p:ext uri="{BB962C8B-B14F-4D97-AF65-F5344CB8AC3E}">
        <p14:creationId xmlns:p14="http://schemas.microsoft.com/office/powerpoint/2010/main" val="13800474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File?</a:t>
            </a:r>
            <a:endParaRPr lang="en-US" dirty="0"/>
          </a:p>
        </p:txBody>
      </p:sp>
      <p:sp>
        <p:nvSpPr>
          <p:cNvPr id="3" name="Content Placeholder 2"/>
          <p:cNvSpPr>
            <a:spLocks noGrp="1"/>
          </p:cNvSpPr>
          <p:nvPr>
            <p:ph idx="1"/>
          </p:nvPr>
        </p:nvSpPr>
        <p:spPr/>
        <p:txBody>
          <a:bodyPr/>
          <a:lstStyle/>
          <a:p>
            <a:r>
              <a:rPr lang="en-US" dirty="0"/>
              <a:t>A </a:t>
            </a:r>
            <a:r>
              <a:rPr lang="en-US" dirty="0">
                <a:solidFill>
                  <a:schemeClr val="accent5">
                    <a:lumMod val="20000"/>
                    <a:lumOff val="80000"/>
                  </a:schemeClr>
                </a:solidFill>
              </a:rPr>
              <a:t>file</a:t>
            </a:r>
            <a:r>
              <a:rPr lang="en-US" dirty="0"/>
              <a:t> is a logical grouping of related data, identified by a </a:t>
            </a:r>
            <a:r>
              <a:rPr lang="en-US" dirty="0" smtClean="0"/>
              <a:t>filename</a:t>
            </a:r>
          </a:p>
          <a:p>
            <a:pPr lvl="1"/>
            <a:r>
              <a:rPr lang="en-US" dirty="0" smtClean="0"/>
              <a:t>It can be a document, audio, picture, video, application or other</a:t>
            </a:r>
            <a:endParaRPr lang="en-US" dirty="0"/>
          </a:p>
        </p:txBody>
      </p:sp>
    </p:spTree>
    <p:extLst>
      <p:ext uri="{BB962C8B-B14F-4D97-AF65-F5344CB8AC3E}">
        <p14:creationId xmlns:p14="http://schemas.microsoft.com/office/powerpoint/2010/main" val="1844570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Directory?</a:t>
            </a:r>
            <a:endParaRPr lang="en-US" dirty="0"/>
          </a:p>
        </p:txBody>
      </p:sp>
      <p:sp>
        <p:nvSpPr>
          <p:cNvPr id="3" name="Content Placeholder 2"/>
          <p:cNvSpPr>
            <a:spLocks noGrp="1"/>
          </p:cNvSpPr>
          <p:nvPr>
            <p:ph idx="1"/>
          </p:nvPr>
        </p:nvSpPr>
        <p:spPr/>
        <p:txBody>
          <a:bodyPr/>
          <a:lstStyle/>
          <a:p>
            <a:r>
              <a:rPr lang="en-US" dirty="0"/>
              <a:t>A </a:t>
            </a:r>
            <a:r>
              <a:rPr lang="en-US" dirty="0">
                <a:solidFill>
                  <a:schemeClr val="accent5">
                    <a:lumMod val="20000"/>
                    <a:lumOff val="80000"/>
                  </a:schemeClr>
                </a:solidFill>
              </a:rPr>
              <a:t>directory </a:t>
            </a:r>
            <a:r>
              <a:rPr lang="en-US" dirty="0"/>
              <a:t>is a hierarchical collection of </a:t>
            </a:r>
            <a:r>
              <a:rPr lang="en-US" dirty="0" smtClean="0"/>
              <a:t>files and other directories</a:t>
            </a:r>
            <a:endParaRPr lang="en-US" dirty="0"/>
          </a:p>
        </p:txBody>
      </p:sp>
      <p:sp>
        <p:nvSpPr>
          <p:cNvPr id="4" name="Oval 3"/>
          <p:cNvSpPr/>
          <p:nvPr/>
        </p:nvSpPr>
        <p:spPr>
          <a:xfrm>
            <a:off x="216816" y="4142299"/>
            <a:ext cx="1981200" cy="98107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D</a:t>
            </a:r>
            <a:r>
              <a:rPr lang="en-US" sz="2000" dirty="0" smtClean="0"/>
              <a:t>:\Docs</a:t>
            </a:r>
            <a:endParaRPr lang="en-US" sz="2000" dirty="0"/>
          </a:p>
        </p:txBody>
      </p:sp>
      <p:sp>
        <p:nvSpPr>
          <p:cNvPr id="5" name="Right Arrow 4"/>
          <p:cNvSpPr/>
          <p:nvPr/>
        </p:nvSpPr>
        <p:spPr>
          <a:xfrm rot="7330190">
            <a:off x="987893" y="3607705"/>
            <a:ext cx="97865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40811" y="3237201"/>
            <a:ext cx="1981200" cy="98107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D:\Music</a:t>
            </a:r>
            <a:endParaRPr lang="en-US" sz="2000" dirty="0"/>
          </a:p>
        </p:txBody>
      </p:sp>
      <p:sp>
        <p:nvSpPr>
          <p:cNvPr id="7" name="Right Arrow 6"/>
          <p:cNvSpPr/>
          <p:nvPr/>
        </p:nvSpPr>
        <p:spPr>
          <a:xfrm rot="968186">
            <a:off x="3215065" y="3182662"/>
            <a:ext cx="133486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257423" y="2496625"/>
            <a:ext cx="2185988" cy="11154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Root Directory:</a:t>
            </a:r>
          </a:p>
          <a:p>
            <a:pPr algn="ctr"/>
            <a:r>
              <a:rPr lang="en-US" sz="2000" dirty="0"/>
              <a:t>D</a:t>
            </a:r>
            <a:r>
              <a:rPr lang="en-US" sz="2000" dirty="0" smtClean="0"/>
              <a:t>:\</a:t>
            </a:r>
            <a:endParaRPr lang="en-US" sz="2000" dirty="0"/>
          </a:p>
        </p:txBody>
      </p:sp>
      <p:sp>
        <p:nvSpPr>
          <p:cNvPr id="10" name="Rectangle 9"/>
          <p:cNvSpPr/>
          <p:nvPr/>
        </p:nvSpPr>
        <p:spPr>
          <a:xfrm>
            <a:off x="1688795" y="5327331"/>
            <a:ext cx="1496628" cy="4171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File1.txt</a:t>
            </a:r>
            <a:endParaRPr lang="en-US" dirty="0"/>
          </a:p>
        </p:txBody>
      </p:sp>
      <p:sp>
        <p:nvSpPr>
          <p:cNvPr id="11" name="Rectangle 10"/>
          <p:cNvSpPr/>
          <p:nvPr/>
        </p:nvSpPr>
        <p:spPr>
          <a:xfrm>
            <a:off x="1691787" y="5912182"/>
            <a:ext cx="1496628" cy="4171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File2.doc</a:t>
            </a:r>
            <a:endParaRPr lang="en-US" dirty="0"/>
          </a:p>
        </p:txBody>
      </p:sp>
      <p:sp>
        <p:nvSpPr>
          <p:cNvPr id="14" name="Right Arrow 13"/>
          <p:cNvSpPr/>
          <p:nvPr/>
        </p:nvSpPr>
        <p:spPr>
          <a:xfrm>
            <a:off x="1162890" y="5335924"/>
            <a:ext cx="59032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1162891" y="5885331"/>
            <a:ext cx="59032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06422" y="5065332"/>
            <a:ext cx="151002" cy="1106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84667" y="4450807"/>
            <a:ext cx="1496628" cy="4171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File1.mp3</a:t>
            </a:r>
            <a:endParaRPr lang="en-US" dirty="0"/>
          </a:p>
        </p:txBody>
      </p:sp>
      <p:sp>
        <p:nvSpPr>
          <p:cNvPr id="18" name="Rectangle 17"/>
          <p:cNvSpPr/>
          <p:nvPr/>
        </p:nvSpPr>
        <p:spPr>
          <a:xfrm>
            <a:off x="5987659" y="5035658"/>
            <a:ext cx="1496628" cy="4171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File2.flac</a:t>
            </a:r>
            <a:endParaRPr lang="en-US" dirty="0"/>
          </a:p>
        </p:txBody>
      </p:sp>
      <p:sp>
        <p:nvSpPr>
          <p:cNvPr id="19" name="Right Arrow 18"/>
          <p:cNvSpPr/>
          <p:nvPr/>
        </p:nvSpPr>
        <p:spPr>
          <a:xfrm>
            <a:off x="5458762" y="4459400"/>
            <a:ext cx="59032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5458763" y="5008807"/>
            <a:ext cx="59032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02294" y="4188808"/>
            <a:ext cx="151002" cy="1106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482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cluster?</a:t>
            </a:r>
            <a:endParaRPr lang="en-US" dirty="0"/>
          </a:p>
        </p:txBody>
      </p:sp>
      <p:sp>
        <p:nvSpPr>
          <p:cNvPr id="3" name="Content Placeholder 2"/>
          <p:cNvSpPr>
            <a:spLocks noGrp="1"/>
          </p:cNvSpPr>
          <p:nvPr>
            <p:ph idx="1"/>
          </p:nvPr>
        </p:nvSpPr>
        <p:spPr/>
        <p:txBody>
          <a:bodyPr>
            <a:normAutofit lnSpcReduction="10000"/>
          </a:bodyPr>
          <a:lstStyle/>
          <a:p>
            <a:r>
              <a:rPr lang="en-US" dirty="0" smtClean="0"/>
              <a:t>A File System </a:t>
            </a:r>
            <a:r>
              <a:rPr lang="en-US" dirty="0" smtClean="0">
                <a:solidFill>
                  <a:schemeClr val="accent5">
                    <a:lumMod val="20000"/>
                    <a:lumOff val="80000"/>
                  </a:schemeClr>
                </a:solidFill>
              </a:rPr>
              <a:t>cluster</a:t>
            </a:r>
            <a:r>
              <a:rPr lang="en-US" dirty="0" smtClean="0"/>
              <a:t> is a unit of disk space allocation for files and directories</a:t>
            </a:r>
          </a:p>
          <a:p>
            <a:pPr lvl="1"/>
            <a:r>
              <a:rPr lang="en-US" dirty="0" smtClean="0"/>
              <a:t>To </a:t>
            </a:r>
            <a:r>
              <a:rPr lang="en-US" dirty="0"/>
              <a:t>reduce the overhead of managing on-disk data structures, the </a:t>
            </a:r>
            <a:r>
              <a:rPr lang="en-US" dirty="0" smtClean="0"/>
              <a:t>file system </a:t>
            </a:r>
            <a:r>
              <a:rPr lang="en-US" dirty="0"/>
              <a:t>does not allocate individual disk sectors by default, but contiguous groups of </a:t>
            </a:r>
            <a:r>
              <a:rPr lang="en-US" dirty="0" smtClean="0"/>
              <a:t>sectors</a:t>
            </a:r>
            <a:r>
              <a:rPr lang="en-US" dirty="0"/>
              <a:t>, called </a:t>
            </a:r>
            <a:r>
              <a:rPr lang="en-US" dirty="0" smtClean="0"/>
              <a:t>clusters</a:t>
            </a:r>
            <a:endParaRPr lang="en-US" dirty="0"/>
          </a:p>
          <a:p>
            <a:r>
              <a:rPr lang="en-US" dirty="0" smtClean="0"/>
              <a:t>A </a:t>
            </a:r>
            <a:r>
              <a:rPr lang="en-US" dirty="0"/>
              <a:t>cluster is the smallest logical amount of disk space that can be allocated to hold a </a:t>
            </a:r>
            <a:r>
              <a:rPr lang="en-US" dirty="0" smtClean="0"/>
              <a:t>file</a:t>
            </a:r>
          </a:p>
          <a:p>
            <a:pPr lvl="1"/>
            <a:r>
              <a:rPr lang="en-US" dirty="0" smtClean="0"/>
              <a:t>Storing </a:t>
            </a:r>
            <a:r>
              <a:rPr lang="en-US" dirty="0"/>
              <a:t>small files on a </a:t>
            </a:r>
            <a:r>
              <a:rPr lang="en-US" dirty="0" err="1"/>
              <a:t>filesystem</a:t>
            </a:r>
            <a:r>
              <a:rPr lang="en-US" dirty="0"/>
              <a:t> with large clusters will therefore waste disk space; such wasted disk space is called slack </a:t>
            </a:r>
            <a:r>
              <a:rPr lang="en-US" dirty="0" smtClean="0"/>
              <a:t>space</a:t>
            </a:r>
            <a:endParaRPr lang="en-US" dirty="0"/>
          </a:p>
        </p:txBody>
      </p:sp>
    </p:spTree>
    <p:extLst>
      <p:ext uri="{BB962C8B-B14F-4D97-AF65-F5344CB8AC3E}">
        <p14:creationId xmlns:p14="http://schemas.microsoft.com/office/powerpoint/2010/main" val="168093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File System </a:t>
            </a:r>
            <a:endParaRPr lang="en-US" dirty="0"/>
          </a:p>
        </p:txBody>
      </p:sp>
      <p:sp>
        <p:nvSpPr>
          <p:cNvPr id="3" name="Content Placeholder 2"/>
          <p:cNvSpPr>
            <a:spLocks noGrp="1"/>
          </p:cNvSpPr>
          <p:nvPr>
            <p:ph idx="1"/>
          </p:nvPr>
        </p:nvSpPr>
        <p:spPr>
          <a:xfrm>
            <a:off x="381000" y="914400"/>
            <a:ext cx="8686800" cy="57912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Rectangle 3"/>
          <p:cNvSpPr/>
          <p:nvPr/>
        </p:nvSpPr>
        <p:spPr>
          <a:xfrm>
            <a:off x="381000" y="914400"/>
            <a:ext cx="8382000" cy="2108200"/>
          </a:xfrm>
          <a:prstGeom prst="rect">
            <a:avLst/>
          </a:prstGeom>
        </p:spPr>
        <p:style>
          <a:lnRef idx="1">
            <a:schemeClr val="accent6"/>
          </a:lnRef>
          <a:fillRef idx="2">
            <a:schemeClr val="accent6"/>
          </a:fillRef>
          <a:effectRef idx="1">
            <a:schemeClr val="accent6"/>
          </a:effectRef>
          <a:fontRef idx="minor">
            <a:schemeClr val="dk1"/>
          </a:fontRef>
        </p:style>
        <p:txBody>
          <a:bodyPr lIns="180000" rIns="180000" rtlCol="0" anchor="ctr"/>
          <a:lstStyle/>
          <a:p>
            <a:r>
              <a:rPr lang="en-US" sz="2800" b="1" dirty="0"/>
              <a:t>File Allocation Table (FAT) is a file system developed by Microsoft for MS-DOS and was the primary file system for </a:t>
            </a:r>
            <a:r>
              <a:rPr lang="en-US" sz="2800" b="1" dirty="0" smtClean="0"/>
              <a:t>all consumer </a:t>
            </a:r>
            <a:r>
              <a:rPr lang="en-US" sz="2800" b="1" dirty="0"/>
              <a:t>versions of Microsoft Windows up to and including Windows Me. </a:t>
            </a:r>
          </a:p>
        </p:txBody>
      </p:sp>
      <p:sp>
        <p:nvSpPr>
          <p:cNvPr id="6" name="Content Placeholder 2"/>
          <p:cNvSpPr txBox="1">
            <a:spLocks/>
          </p:cNvSpPr>
          <p:nvPr/>
        </p:nvSpPr>
        <p:spPr>
          <a:xfrm>
            <a:off x="228600" y="3200400"/>
            <a:ext cx="8686800" cy="3505200"/>
          </a:xfrm>
          <a:prstGeom prst="rect">
            <a:avLst/>
          </a:prstGeom>
        </p:spPr>
        <p:txBody>
          <a:bodyPr>
            <a:normAutofit/>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FAT </a:t>
            </a:r>
            <a:r>
              <a:rPr lang="en-US" dirty="0" smtClean="0"/>
              <a:t>is </a:t>
            </a:r>
            <a:r>
              <a:rPr lang="en-US" dirty="0"/>
              <a:t>a simple legacy file </a:t>
            </a:r>
            <a:r>
              <a:rPr lang="en-US" dirty="0" smtClean="0"/>
              <a:t>system</a:t>
            </a:r>
          </a:p>
          <a:p>
            <a:r>
              <a:rPr lang="en-US" dirty="0"/>
              <a:t>It offers good performance, but cannot deliver the same performance, reliability and scalability as some modern file systems. </a:t>
            </a:r>
          </a:p>
          <a:p>
            <a:r>
              <a:rPr lang="en-US" dirty="0" smtClean="0"/>
              <a:t>It </a:t>
            </a:r>
            <a:r>
              <a:rPr lang="en-US" dirty="0"/>
              <a:t>is however supported for </a:t>
            </a:r>
            <a:r>
              <a:rPr lang="en-US" dirty="0" smtClean="0"/>
              <a:t>compatibility</a:t>
            </a:r>
            <a:endParaRPr lang="en-US" dirty="0"/>
          </a:p>
        </p:txBody>
      </p:sp>
    </p:spTree>
    <p:extLst>
      <p:ext uri="{BB962C8B-B14F-4D97-AF65-F5344CB8AC3E}">
        <p14:creationId xmlns:p14="http://schemas.microsoft.com/office/powerpoint/2010/main" val="3367462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t>
            </a:r>
            <a:r>
              <a:rPr lang="en-US" dirty="0" smtClean="0"/>
              <a:t>File System (2)</a:t>
            </a:r>
            <a:endParaRPr lang="en-US" dirty="0"/>
          </a:p>
        </p:txBody>
      </p:sp>
      <p:sp>
        <p:nvSpPr>
          <p:cNvPr id="3" name="Content Placeholder 2"/>
          <p:cNvSpPr>
            <a:spLocks noGrp="1"/>
          </p:cNvSpPr>
          <p:nvPr>
            <p:ph idx="1"/>
          </p:nvPr>
        </p:nvSpPr>
        <p:spPr/>
        <p:txBody>
          <a:bodyPr>
            <a:normAutofit/>
          </a:bodyPr>
          <a:lstStyle/>
          <a:p>
            <a:r>
              <a:rPr lang="en-US" dirty="0"/>
              <a:t>Technically, the term "FAT file system" refers to all three major variants of the file </a:t>
            </a:r>
            <a:r>
              <a:rPr lang="en-US" dirty="0" smtClean="0"/>
              <a:t>system</a:t>
            </a:r>
          </a:p>
          <a:p>
            <a:pPr lvl="1"/>
            <a:r>
              <a:rPr lang="en-US" dirty="0" smtClean="0"/>
              <a:t>FAT8</a:t>
            </a:r>
          </a:p>
          <a:p>
            <a:pPr lvl="1"/>
            <a:r>
              <a:rPr lang="en-US" dirty="0" smtClean="0"/>
              <a:t>FAT12</a:t>
            </a:r>
          </a:p>
          <a:p>
            <a:pPr lvl="1"/>
            <a:r>
              <a:rPr lang="en-US" dirty="0" smtClean="0"/>
              <a:t>FAT16</a:t>
            </a:r>
          </a:p>
          <a:p>
            <a:pPr lvl="1"/>
            <a:r>
              <a:rPr lang="en-US" dirty="0" smtClean="0"/>
              <a:t>FAT32</a:t>
            </a:r>
          </a:p>
          <a:p>
            <a:r>
              <a:rPr lang="en-US" dirty="0" smtClean="0"/>
              <a:t>The numbers (8,12,16,32) </a:t>
            </a:r>
            <a:r>
              <a:rPr lang="en-US" dirty="0"/>
              <a:t>refer to the number of bits available to define </a:t>
            </a:r>
            <a:r>
              <a:rPr lang="en-US" dirty="0" smtClean="0"/>
              <a:t>clusters</a:t>
            </a:r>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257" b="96144" l="2750" r="96125"/>
                    </a14:imgEffect>
                  </a14:imgLayer>
                </a14:imgProps>
              </a:ext>
              <a:ext uri="{28A0092B-C50C-407E-A947-70E740481C1C}">
                <a14:useLocalDpi xmlns:a14="http://schemas.microsoft.com/office/drawing/2010/main" val="0"/>
              </a:ext>
            </a:extLst>
          </a:blip>
          <a:stretch>
            <a:fillRect/>
          </a:stretch>
        </p:blipFill>
        <p:spPr>
          <a:xfrm>
            <a:off x="3505200" y="2209800"/>
            <a:ext cx="4754567" cy="2311908"/>
          </a:xfrm>
          <a:prstGeom prst="rect">
            <a:avLst/>
          </a:prstGeom>
        </p:spPr>
      </p:pic>
    </p:spTree>
    <p:extLst>
      <p:ext uri="{BB962C8B-B14F-4D97-AF65-F5344CB8AC3E}">
        <p14:creationId xmlns:p14="http://schemas.microsoft.com/office/powerpoint/2010/main" val="4252793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7979</TotalTime>
  <Words>2474</Words>
  <Application>Microsoft Office PowerPoint</Application>
  <PresentationFormat>On-screen Show (4:3)</PresentationFormat>
  <Paragraphs>394</Paragraphs>
  <Slides>40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Calibri</vt:lpstr>
      <vt:lpstr>Cambria</vt:lpstr>
      <vt:lpstr>Consolas</vt:lpstr>
      <vt:lpstr>Corbel</vt:lpstr>
      <vt:lpstr>Liberation Sans</vt:lpstr>
      <vt:lpstr>Wingdings</vt:lpstr>
      <vt:lpstr>Wingdings 2</vt:lpstr>
      <vt:lpstr>Telerik Academy</vt:lpstr>
      <vt:lpstr>Storage Technologies</vt:lpstr>
      <vt:lpstr>Table of Contents</vt:lpstr>
      <vt:lpstr>Data Organization</vt:lpstr>
      <vt:lpstr>What is a File System?</vt:lpstr>
      <vt:lpstr>What is a File?</vt:lpstr>
      <vt:lpstr>What is a Directory?</vt:lpstr>
      <vt:lpstr>What is a cluster?</vt:lpstr>
      <vt:lpstr>FAT File System </vt:lpstr>
      <vt:lpstr>FAT File System (2)</vt:lpstr>
      <vt:lpstr>FAT4</vt:lpstr>
      <vt:lpstr>FAT Volume Organization</vt:lpstr>
      <vt:lpstr>What is a File Allocation Table?</vt:lpstr>
      <vt:lpstr>What is a Directory Entry?</vt:lpstr>
      <vt:lpstr>Structure of FAT Volume</vt:lpstr>
      <vt:lpstr>FAT – Read File </vt:lpstr>
      <vt:lpstr>FAT – Create New File </vt:lpstr>
      <vt:lpstr>Fat32 Advantages and Disadvantages</vt:lpstr>
      <vt:lpstr>extFAT (Extended File Allocation Table ) </vt:lpstr>
      <vt:lpstr>New Technology File System (NTFS)</vt:lpstr>
      <vt:lpstr>NTFS Structure</vt:lpstr>
      <vt:lpstr>NTFS Boot Sector</vt:lpstr>
      <vt:lpstr>NTFS Master File Table (MFT)</vt:lpstr>
      <vt:lpstr>NTFS Structure</vt:lpstr>
      <vt:lpstr>Master File Table</vt:lpstr>
      <vt:lpstr>MFT Attributes</vt:lpstr>
      <vt:lpstr>NTFS Metafiles</vt:lpstr>
      <vt:lpstr>NTFS Features</vt:lpstr>
      <vt:lpstr>Hard Links</vt:lpstr>
      <vt:lpstr>Junction Points</vt:lpstr>
      <vt:lpstr>Symbolic Link</vt:lpstr>
      <vt:lpstr>Managing Hard and Soft Links</vt:lpstr>
      <vt:lpstr>Volume Mount Point</vt:lpstr>
      <vt:lpstr>NTFS File Compression</vt:lpstr>
      <vt:lpstr>Encrypted File System (EFS)</vt:lpstr>
      <vt:lpstr>Volume Quotas</vt:lpstr>
      <vt:lpstr>NTFS Permissions</vt:lpstr>
      <vt:lpstr>NTFS Recovery</vt:lpstr>
      <vt:lpstr>Interoperability</vt:lpstr>
      <vt:lpstr>Windows File Systems</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Windows File Systems</dc:title>
  <dc:subject>Telerik Software Academy</dc:subject>
  <dc:creator>Svetlin Nakov</dc:creator>
  <cp:keywords>telerik software academy, free courses for developers</cp:keywords>
  <cp:lastModifiedBy>Borislav Varadinov</cp:lastModifiedBy>
  <cp:revision>751</cp:revision>
  <dcterms:created xsi:type="dcterms:W3CDTF">2007-12-08T16:03:35Z</dcterms:created>
  <dcterms:modified xsi:type="dcterms:W3CDTF">2013-03-28T20:32:07Z</dcterms:modified>
  <cp:category>software engineering</cp:category>
</cp:coreProperties>
</file>