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handoutMasterIdLst>
    <p:handoutMasterId r:id="rId36"/>
  </p:handoutMasterIdLst>
  <p:sldIdLst>
    <p:sldId id="570" r:id="rId2"/>
    <p:sldId id="711" r:id="rId3"/>
    <p:sldId id="816" r:id="rId4"/>
    <p:sldId id="813" r:id="rId5"/>
    <p:sldId id="819" r:id="rId6"/>
    <p:sldId id="820" r:id="rId7"/>
    <p:sldId id="828" r:id="rId8"/>
    <p:sldId id="829" r:id="rId9"/>
    <p:sldId id="836" r:id="rId10"/>
    <p:sldId id="821" r:id="rId11"/>
    <p:sldId id="822" r:id="rId12"/>
    <p:sldId id="823" r:id="rId13"/>
    <p:sldId id="824" r:id="rId14"/>
    <p:sldId id="826" r:id="rId15"/>
    <p:sldId id="825" r:id="rId16"/>
    <p:sldId id="837" r:id="rId17"/>
    <p:sldId id="831" r:id="rId18"/>
    <p:sldId id="838" r:id="rId19"/>
    <p:sldId id="817" r:id="rId20"/>
    <p:sldId id="814" r:id="rId21"/>
    <p:sldId id="832" r:id="rId22"/>
    <p:sldId id="833" r:id="rId23"/>
    <p:sldId id="839" r:id="rId24"/>
    <p:sldId id="840" r:id="rId25"/>
    <p:sldId id="834" r:id="rId26"/>
    <p:sldId id="841" r:id="rId27"/>
    <p:sldId id="818" r:id="rId28"/>
    <p:sldId id="815" r:id="rId29"/>
    <p:sldId id="843" r:id="rId30"/>
    <p:sldId id="460" r:id="rId31"/>
    <p:sldId id="812" r:id="rId32"/>
    <p:sldId id="835" r:id="rId33"/>
    <p:sldId id="333" r:id="rId34"/>
  </p:sldIdLst>
  <p:sldSz cx="9144000" cy="6858000" type="screen4x3"/>
  <p:notesSz cx="6881813" cy="92964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Content" id="{F0578A4B-B5C8-4AF0-97DB-2598DA6B9C6D}">
          <p14:sldIdLst>
            <p14:sldId id="570"/>
            <p14:sldId id="711"/>
          </p14:sldIdLst>
        </p14:section>
        <p14:section name="Sorting" id="{DF45FF64-DB7C-405E-A7CB-71847B8D4EF6}">
          <p14:sldIdLst>
            <p14:sldId id="816"/>
            <p14:sldId id="813"/>
            <p14:sldId id="819"/>
            <p14:sldId id="820"/>
            <p14:sldId id="828"/>
            <p14:sldId id="829"/>
            <p14:sldId id="836"/>
            <p14:sldId id="821"/>
            <p14:sldId id="822"/>
            <p14:sldId id="823"/>
            <p14:sldId id="824"/>
            <p14:sldId id="826"/>
            <p14:sldId id="825"/>
            <p14:sldId id="837"/>
            <p14:sldId id="831"/>
            <p14:sldId id="838"/>
          </p14:sldIdLst>
        </p14:section>
        <p14:section name="Searching" id="{53A7F148-F609-4AE0-BF79-B927B72BEEBE}">
          <p14:sldIdLst>
            <p14:sldId id="817"/>
            <p14:sldId id="814"/>
            <p14:sldId id="832"/>
            <p14:sldId id="833"/>
            <p14:sldId id="839"/>
            <p14:sldId id="840"/>
            <p14:sldId id="834"/>
            <p14:sldId id="841"/>
          </p14:sldIdLst>
        </p14:section>
        <p14:section name="Shuffling" id="{3207C354-DBDF-45E3-BA9F-5B2AC3C0110B}">
          <p14:sldIdLst>
            <p14:sldId id="818"/>
            <p14:sldId id="815"/>
            <p14:sldId id="843"/>
          </p14:sldIdLst>
        </p14:section>
        <p14:section name="Questions" id="{8D72C05E-39A0-4D2C-9043-EFF11327E274}">
          <p14:sldIdLst>
            <p14:sldId id="460"/>
            <p14:sldId id="812"/>
            <p14:sldId id="835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 varScale="1">
        <p:scale>
          <a:sx n="125" d="100"/>
          <a:sy n="125" d="100"/>
        </p:scale>
        <p:origin x="100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4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hyperlink" Target="http://nikolay.it/" TargetMode="External"/><Relationship Id="rId9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en.wikipedia.org/wiki/Quicksor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erge_sor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en.wikipedia.org/wiki/Heap_(data_structure)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Heapsor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07/relationships/hdphoto" Target="../media/hdphoto3.wdp"/><Relationship Id="rId7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22.png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youtube.com/watch?v=l1ed_bTv7Hw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hyperlink" Target="http://en.wikipedia.org/wiki/Shufflin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6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election_sor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ubble_sor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election_sor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1" y="2286000"/>
            <a:ext cx="7086600" cy="1524000"/>
          </a:xfrm>
        </p:spPr>
        <p:txBody>
          <a:bodyPr/>
          <a:lstStyle/>
          <a:p>
            <a:r>
              <a:rPr lang="en-US" dirty="0" smtClean="0"/>
              <a:t>Sorting and</a:t>
            </a:r>
            <a:br>
              <a:rPr lang="en-US" dirty="0" smtClean="0"/>
            </a:br>
            <a:r>
              <a:rPr lang="en-US" dirty="0" smtClean="0"/>
              <a:t>Searching Algorithms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495800"/>
            <a:ext cx="3853295" cy="533400"/>
          </a:xfrm>
        </p:spPr>
        <p:txBody>
          <a:bodyPr/>
          <a:lstStyle/>
          <a:p>
            <a:r>
              <a:rPr lang="en-US" dirty="0" smtClean="0"/>
              <a:t>Nikolay </a:t>
            </a:r>
            <a:r>
              <a:rPr lang="en-US" noProof="1" smtClean="0"/>
              <a:t>Kostov</a:t>
            </a:r>
            <a:endParaRPr lang="en-US" noProof="1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955268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2146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4914781"/>
            <a:ext cx="3838864" cy="800219"/>
          </a:xfrm>
        </p:spPr>
        <p:txBody>
          <a:bodyPr/>
          <a:lstStyle/>
          <a:p>
            <a:pPr marL="0" indent="0"/>
            <a:r>
              <a:rPr lang="en-US" dirty="0" smtClean="0"/>
              <a:t>Senior Software Developer</a:t>
            </a:r>
            <a:br>
              <a:rPr lang="en-US" dirty="0" smtClean="0"/>
            </a:br>
            <a:r>
              <a:rPr lang="en-US" dirty="0" smtClean="0"/>
              <a:t>and 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650468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http://Nikolay.IT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0" y="4476997"/>
            <a:ext cx="1763490" cy="1923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 descr="http://www.bigsunphotography.com/wp-content/uploads/2010/10/sorting.gif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4400797"/>
            <a:ext cx="2057400" cy="1923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docs.google.com/drawings/pub?id=19rpn5BY3JJOSpRPAJ9hpAoQeHVymxGxFNueuYCogmI4&amp;w=620&amp;h=39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" y="866815"/>
            <a:ext cx="3468803" cy="223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codingmash.com/wp-content/uploads/2012/08/linear-search-200x150.jpg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79048"/>
            <a:ext cx="2743200" cy="147835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First </a:t>
            </a:r>
            <a:r>
              <a:rPr lang="en-US" dirty="0"/>
              <a:t>divides a large list into two smaller sub-lists then recursively sort the sub-lists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Best and average case: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n*log(n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, worst: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Memory: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log(n)</a:t>
            </a:r>
            <a:r>
              <a:rPr lang="en-US" dirty="0"/>
              <a:t> stack space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Stable: Depends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Method: </a:t>
            </a:r>
            <a:r>
              <a:rPr lang="en-US" dirty="0" smtClean="0"/>
              <a:t>Partitioning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en.wikipedia.org/wiki/Quicksort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" y="3921528"/>
            <a:ext cx="8258175" cy="1977735"/>
          </a:xfrm>
          <a:prstGeom prst="rect">
            <a:avLst/>
          </a:prstGeom>
        </p:spPr>
      </p:pic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4885346" y="3772992"/>
            <a:ext cx="3900486" cy="527804"/>
          </a:xfrm>
          <a:prstGeom prst="wedgeRoundRectCallout">
            <a:avLst>
              <a:gd name="adj1" fmla="val -87450"/>
              <a:gd name="adj2" fmla="val 2400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Stable implementation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05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</a:t>
            </a:r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8392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Conceptually, a merge sort works as follows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Divide </a:t>
            </a:r>
            <a:r>
              <a:rPr lang="en-US" dirty="0"/>
              <a:t>the unsorted list into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/>
              <a:t> </a:t>
            </a:r>
            <a:r>
              <a:rPr lang="en-US" dirty="0" err="1"/>
              <a:t>sublists</a:t>
            </a:r>
            <a:r>
              <a:rPr lang="en-US" dirty="0"/>
              <a:t>, each containing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element </a:t>
            </a:r>
            <a:r>
              <a:rPr lang="en-US" dirty="0" smtClean="0"/>
              <a:t>(list </a:t>
            </a:r>
            <a:r>
              <a:rPr lang="en-US" dirty="0"/>
              <a:t>of 1 element </a:t>
            </a:r>
            <a:r>
              <a:rPr lang="en-US" dirty="0" smtClean="0"/>
              <a:t>is sorted)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Repeatedly </a:t>
            </a:r>
            <a:r>
              <a:rPr lang="en-US" dirty="0"/>
              <a:t>merge </a:t>
            </a:r>
            <a:r>
              <a:rPr lang="en-US" dirty="0" err="1"/>
              <a:t>sublists</a:t>
            </a:r>
            <a:r>
              <a:rPr lang="en-US" dirty="0"/>
              <a:t> to produce new </a:t>
            </a:r>
            <a:r>
              <a:rPr lang="en-US" dirty="0" err="1"/>
              <a:t>sublists</a:t>
            </a:r>
            <a:r>
              <a:rPr lang="en-US" dirty="0"/>
              <a:t> until there is only 1 </a:t>
            </a:r>
            <a:r>
              <a:rPr lang="en-US" dirty="0" err="1"/>
              <a:t>sublist</a:t>
            </a:r>
            <a:r>
              <a:rPr lang="en-US" dirty="0"/>
              <a:t> </a:t>
            </a:r>
            <a:r>
              <a:rPr lang="en-US" dirty="0" smtClean="0"/>
              <a:t>remaining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Best, average and worst case</a:t>
            </a:r>
            <a:r>
              <a:rPr lang="en-US" dirty="0"/>
              <a:t>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n*log(n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3000" baseline="30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Memory</a:t>
            </a:r>
            <a:r>
              <a:rPr lang="en-US" dirty="0"/>
              <a:t>: Depends; worst case is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en-US" dirty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Stable: </a:t>
            </a:r>
            <a:r>
              <a:rPr lang="en-US" dirty="0" smtClean="0"/>
              <a:t>Yes; Method</a:t>
            </a:r>
            <a:r>
              <a:rPr lang="en-US" dirty="0"/>
              <a:t>: </a:t>
            </a:r>
            <a:r>
              <a:rPr lang="en-US" dirty="0" smtClean="0"/>
              <a:t>Merging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Highly </a:t>
            </a:r>
            <a:r>
              <a:rPr lang="en-US" dirty="0"/>
              <a:t>parallelizable (up to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O(log(n)</a:t>
            </a:r>
            <a:r>
              <a:rPr lang="en-US" dirty="0"/>
              <a:t>) using the Three Hungarian's </a:t>
            </a:r>
            <a:r>
              <a:rPr lang="en-US" dirty="0" smtClean="0"/>
              <a:t>Algorithm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en.wikipedia.org/wiki/Merge_sort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9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</a:t>
            </a:r>
            <a:r>
              <a:rPr lang="en-US" dirty="0" smtClean="0"/>
              <a:t>Sort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1" y="909918"/>
            <a:ext cx="8691281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merge_sort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(list 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if list size is 0 (empty) or 1, consider it sorted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(using less than or equal prevents infinite recursion for a zero length 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length(m) &lt;= 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m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else list size is &gt; 1, so split the list into two sublists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list left, right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integer middle = length(m) / 2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each x in m before middle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add x to left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each x in m after or equal middle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add x to right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recursively call merge_sort() to further split each sublist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until sublist size is 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left =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merge_sort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(left)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right =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merge_sort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(right)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merge the sublists returned from prior calls to merge_sort()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and return the resulting merged sublist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(left, right)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8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</a:t>
            </a:r>
            <a:r>
              <a:rPr lang="en-US" dirty="0" smtClean="0"/>
              <a:t>Sort </a:t>
            </a:r>
            <a:r>
              <a:rPr lang="en-US" dirty="0" err="1" smtClean="0"/>
              <a:t>Pseudocode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1" y="914400"/>
            <a:ext cx="6934199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(left, right)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list result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length(left) &gt; 0 or length(right) &gt; 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length(left) &gt; 0 and length(right) &gt; 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first(left) &lt;= first(right)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first(left) to result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left = rest(left)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first(right) to result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right = rest(right)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 if length(left) &gt; 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first(left) to result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left = rest(left)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 if length(right) &gt; 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first(right) to result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right = rest(right)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end while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result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170" name="Picture 2" descr="File:Merge sort algorithm diagram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180" y="3532095"/>
            <a:ext cx="3007530" cy="2895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55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Specialized </a:t>
            </a:r>
            <a:r>
              <a:rPr lang="en-US" dirty="0"/>
              <a:t>tree-based data structure that satisfies the heap </a:t>
            </a:r>
            <a:r>
              <a:rPr lang="en-US" dirty="0" smtClean="0"/>
              <a:t>property:</a:t>
            </a:r>
          </a:p>
          <a:p>
            <a:pPr lvl="1"/>
            <a:r>
              <a:rPr lang="en-US" dirty="0" smtClean="0"/>
              <a:t>Parent </a:t>
            </a:r>
            <a:r>
              <a:rPr lang="en-US" dirty="0"/>
              <a:t>nodes are always greater </a:t>
            </a:r>
            <a:r>
              <a:rPr lang="en-US" dirty="0" smtClean="0"/>
              <a:t>(less) than </a:t>
            </a:r>
            <a:r>
              <a:rPr lang="en-US" dirty="0"/>
              <a:t>or equal to the </a:t>
            </a:r>
            <a:r>
              <a:rPr lang="en-US" dirty="0" smtClean="0"/>
              <a:t>children</a:t>
            </a:r>
          </a:p>
          <a:p>
            <a:pPr lvl="2"/>
            <a:r>
              <a:rPr lang="en-US" dirty="0" smtClean="0"/>
              <a:t>No </a:t>
            </a:r>
            <a:r>
              <a:rPr lang="en-US" dirty="0"/>
              <a:t>implied </a:t>
            </a:r>
            <a:r>
              <a:rPr lang="en-US" dirty="0" smtClean="0"/>
              <a:t>ordering</a:t>
            </a:r>
            <a:br>
              <a:rPr lang="en-US" dirty="0" smtClean="0"/>
            </a:br>
            <a:r>
              <a:rPr lang="en-US" dirty="0" smtClean="0"/>
              <a:t>between </a:t>
            </a:r>
            <a:r>
              <a:rPr lang="en-US" dirty="0"/>
              <a:t>siblings or </a:t>
            </a:r>
            <a:r>
              <a:rPr lang="en-US" dirty="0" smtClean="0"/>
              <a:t>cousins</a:t>
            </a:r>
          </a:p>
          <a:p>
            <a:endParaRPr lang="en-US" dirty="0" smtClean="0"/>
          </a:p>
          <a:p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r>
              <a:rPr lang="en-US" dirty="0">
                <a:hlinkClick r:id="rId2"/>
              </a:rPr>
              <a:t>e</a:t>
            </a:r>
            <a:r>
              <a:rPr lang="en-US" dirty="0" smtClean="0">
                <a:hlinkClick r:id="rId2"/>
              </a:rPr>
              <a:t>n.wikipedia.org/wiki/Heap_(</a:t>
            </a:r>
            <a:r>
              <a:rPr lang="en-US" dirty="0" err="1" smtClean="0">
                <a:hlinkClick r:id="rId2"/>
              </a:rPr>
              <a:t>data_structure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4098" name="Picture 2" descr="File:Max-Heap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971800"/>
            <a:ext cx="2819400" cy="20878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572223"/>
              </p:ext>
            </p:extLst>
          </p:nvPr>
        </p:nvGraphicFramePr>
        <p:xfrm>
          <a:off x="735105" y="4114800"/>
          <a:ext cx="4876800" cy="182880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438400"/>
                <a:gridCol w="24384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find-min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Θ(1)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delete-min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Θ(</a:t>
                      </a:r>
                      <a:r>
                        <a:rPr lang="en-US" dirty="0"/>
                        <a:t>log n)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Θ(</a:t>
                      </a:r>
                      <a:r>
                        <a:rPr lang="en-US" dirty="0"/>
                        <a:t>log n)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decrease-key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Θ(</a:t>
                      </a:r>
                      <a:r>
                        <a:rPr lang="en-US" dirty="0"/>
                        <a:t>log n)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merge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Θ(</a:t>
                      </a:r>
                      <a:r>
                        <a:rPr lang="en-US" dirty="0"/>
                        <a:t>n)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54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Can </a:t>
            </a:r>
            <a:r>
              <a:rPr lang="en-US" dirty="0"/>
              <a:t>be divided into two </a:t>
            </a:r>
            <a:r>
              <a:rPr lang="en-US" dirty="0" smtClean="0"/>
              <a:t>parts</a:t>
            </a:r>
          </a:p>
          <a:p>
            <a:pPr lvl="1"/>
            <a:r>
              <a:rPr lang="en-US" dirty="0"/>
              <a:t>In the first step, a heap is built out of the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sorted array is created by repeatedly removing the largest element from the </a:t>
            </a:r>
            <a:r>
              <a:rPr lang="en-US" dirty="0" smtClean="0"/>
              <a:t>heap</a:t>
            </a:r>
            <a:endParaRPr lang="en-US" dirty="0"/>
          </a:p>
          <a:p>
            <a:r>
              <a:rPr lang="en-US" dirty="0" smtClean="0"/>
              <a:t>Best</a:t>
            </a:r>
            <a:r>
              <a:rPr lang="en-US" dirty="0"/>
              <a:t>, average and worst case: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n*log(n)</a:t>
            </a:r>
            <a:endParaRPr lang="en-US" sz="3000" baseline="30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Memory</a:t>
            </a:r>
            <a:r>
              <a:rPr lang="en-US" dirty="0"/>
              <a:t>: </a:t>
            </a:r>
            <a:r>
              <a:rPr lang="en-US" dirty="0" smtClean="0"/>
              <a:t>Constant -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O(1)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Stable: </a:t>
            </a:r>
            <a:r>
              <a:rPr lang="en-US" dirty="0" smtClean="0"/>
              <a:t>No</a:t>
            </a:r>
          </a:p>
          <a:p>
            <a:r>
              <a:rPr lang="en-US" dirty="0" smtClean="0"/>
              <a:t>Method</a:t>
            </a:r>
            <a:r>
              <a:rPr lang="en-US" dirty="0"/>
              <a:t>: Selection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en.wikipedia.org/wiki/Heapsort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</a:t>
            </a:r>
            <a:r>
              <a:rPr lang="en-US" dirty="0"/>
              <a:t>for sorting a collection of objects according to keys that are small integers</a:t>
            </a:r>
          </a:p>
          <a:p>
            <a:r>
              <a:rPr lang="en-US" dirty="0" smtClean="0"/>
              <a:t>Not </a:t>
            </a:r>
            <a:r>
              <a:rPr lang="en-US" dirty="0"/>
              <a:t>a comparison </a:t>
            </a:r>
            <a:r>
              <a:rPr lang="en-US" dirty="0" smtClean="0"/>
              <a:t>sort</a:t>
            </a:r>
          </a:p>
          <a:p>
            <a:r>
              <a:rPr lang="en-US" dirty="0" smtClean="0"/>
              <a:t>Average case: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 + r</a:t>
            </a:r>
          </a:p>
          <a:p>
            <a:r>
              <a:rPr lang="en-US" dirty="0" smtClean="0"/>
              <a:t>Worst case: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 + r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dirty="0"/>
              <a:t> is the range of numbers to be </a:t>
            </a:r>
            <a:r>
              <a:rPr lang="en-US" dirty="0" smtClean="0"/>
              <a:t>sorted</a:t>
            </a:r>
          </a:p>
          <a:p>
            <a:r>
              <a:rPr lang="en-US" dirty="0" smtClean="0"/>
              <a:t>Stable: </a:t>
            </a:r>
            <a:r>
              <a:rPr lang="en-US" dirty="0"/>
              <a:t>Y</a:t>
            </a:r>
            <a:r>
              <a:rPr lang="en-US" dirty="0" smtClean="0"/>
              <a:t>es</a:t>
            </a:r>
          </a:p>
          <a:p>
            <a:r>
              <a:rPr lang="en-US" dirty="0" smtClean="0"/>
              <a:t>Memory: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 + 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6146" name="Picture 2" descr="http://www.cs.rit.edu/%7Evcss233/Labs/lab05/images/count_sort_ex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133600"/>
            <a:ext cx="3276600" cy="18494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79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Partitioning </a:t>
            </a:r>
            <a:r>
              <a:rPr lang="en-US" dirty="0"/>
              <a:t>an array into a number of </a:t>
            </a:r>
            <a:r>
              <a:rPr lang="en-US" dirty="0" smtClean="0"/>
              <a:t>buckets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bucket is </a:t>
            </a:r>
            <a:r>
              <a:rPr lang="en-US" dirty="0" smtClean="0"/>
              <a:t>then sorted individually</a:t>
            </a:r>
          </a:p>
          <a:p>
            <a:r>
              <a:rPr lang="en-US" dirty="0" smtClean="0"/>
              <a:t>Not </a:t>
            </a:r>
            <a:r>
              <a:rPr lang="en-US" dirty="0"/>
              <a:t>a comparison </a:t>
            </a:r>
            <a:r>
              <a:rPr lang="en-US" dirty="0" smtClean="0"/>
              <a:t>sort</a:t>
            </a:r>
          </a:p>
          <a:p>
            <a:r>
              <a:rPr lang="en-US" dirty="0" smtClean="0"/>
              <a:t>Average case: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 +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dirty="0">
                <a:solidFill>
                  <a:srgbClr val="EBFFD2"/>
                </a:solidFill>
              </a:rPr>
              <a:t> </a:t>
            </a:r>
            <a:r>
              <a:rPr lang="en-US" sz="2800" dirty="0" smtClean="0">
                <a:solidFill>
                  <a:srgbClr val="EBFFD2"/>
                </a:solidFill>
              </a:rPr>
              <a:t>= </a:t>
            </a:r>
            <a:r>
              <a:rPr lang="en-US" sz="2800" dirty="0"/>
              <a:t>the number of buckets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Worst case: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* k</a:t>
            </a:r>
          </a:p>
          <a:p>
            <a:r>
              <a:rPr lang="en-US" dirty="0" smtClean="0"/>
              <a:t>Stable: Yes</a:t>
            </a:r>
          </a:p>
          <a:p>
            <a:r>
              <a:rPr lang="en-US" dirty="0" smtClean="0"/>
              <a:t>Memory: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 * 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4098" name="Picture 2" descr="http://upload.wikimedia.org/wikipedia/commons/6/61/Bucket_sor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359" y="2362200"/>
            <a:ext cx="3256241" cy="1371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ile:Bucket sort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359" y="3962400"/>
            <a:ext cx="3256241" cy="13820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13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Comparison of Sorting </a:t>
            </a:r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/>
              <a:t>There are hundreds of sorting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177423"/>
              </p:ext>
            </p:extLst>
          </p:nvPr>
        </p:nvGraphicFramePr>
        <p:xfrm>
          <a:off x="305005" y="1752600"/>
          <a:ext cx="8533991" cy="47186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3222"/>
                <a:gridCol w="1311593"/>
                <a:gridCol w="1311593"/>
                <a:gridCol w="1311593"/>
                <a:gridCol w="1060767"/>
                <a:gridCol w="1067118"/>
                <a:gridCol w="1348105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 anchor="ctr"/>
                </a:tc>
              </a:tr>
              <a:tr h="3795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Selection 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en-US" sz="1800" b="1" kern="1200" baseline="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en-US" sz="1800" b="1" kern="1200" baseline="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en-US" sz="1800" b="1" kern="1200" baseline="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Selection</a:t>
                      </a:r>
                      <a:endParaRPr lang="en-US" dirty="0"/>
                    </a:p>
                  </a:txBody>
                  <a:tcPr anchor="ctr"/>
                </a:tc>
              </a:tr>
              <a:tr h="3368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Bubble 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en-US" sz="1800" b="1" kern="1200" baseline="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en-US" sz="1800" b="1" kern="1200" baseline="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Exchanging</a:t>
                      </a:r>
                      <a:endParaRPr lang="en-US" dirty="0"/>
                    </a:p>
                  </a:txBody>
                  <a:tcPr anchor="ctr"/>
                </a:tc>
              </a:tr>
              <a:tr h="3795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Insertion 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en-US" sz="1800" b="1" kern="1200" baseline="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en-US" sz="1800" b="1" kern="1200" baseline="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Insertion</a:t>
                      </a:r>
                      <a:endParaRPr lang="en-US" dirty="0"/>
                    </a:p>
                  </a:txBody>
                  <a:tcPr anchor="ctr"/>
                </a:tc>
              </a:tr>
              <a:tr h="3795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Quicksort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Depends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Partitioning</a:t>
                      </a:r>
                      <a:endParaRPr lang="en-US" dirty="0"/>
                    </a:p>
                  </a:txBody>
                  <a:tcPr anchor="ctr"/>
                </a:tc>
              </a:tr>
              <a:tr h="3795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Merge 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Depends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worst case is </a:t>
                      </a: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Merging</a:t>
                      </a:r>
                      <a:endParaRPr lang="en-US" dirty="0"/>
                    </a:p>
                  </a:txBody>
                  <a:tcPr anchor="ctr"/>
                </a:tc>
              </a:tr>
              <a:tr h="37957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Heapsort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Selection</a:t>
                      </a:r>
                      <a:endParaRPr lang="en-US" dirty="0"/>
                    </a:p>
                  </a:txBody>
                  <a:tcPr anchor="ctr"/>
                </a:tc>
              </a:tr>
              <a:tr h="37957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Bogosort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n*n!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n*n!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Luck</a:t>
                      </a:r>
                      <a:endParaRPr lang="en-US" dirty="0"/>
                    </a:p>
                  </a:txBody>
                  <a:tcPr anchor="ctr"/>
                </a:tc>
              </a:tr>
              <a:tr h="3795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31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924800" cy="685800"/>
          </a:xfrm>
        </p:spPr>
        <p:txBody>
          <a:bodyPr/>
          <a:lstStyle/>
          <a:p>
            <a:r>
              <a:rPr lang="en-US" sz="6000" dirty="0" smtClean="0"/>
              <a:t>Searching</a:t>
            </a:r>
            <a:endParaRPr lang="en-US" dirty="0"/>
          </a:p>
        </p:txBody>
      </p:sp>
      <p:pic>
        <p:nvPicPr>
          <p:cNvPr id="4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3223">
            <a:off x="1314831" y="4007514"/>
            <a:ext cx="2574070" cy="17864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508168">
            <a:off x="5712734" y="3941386"/>
            <a:ext cx="2103558" cy="17864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2" descr="http://codingmash.com/wp-content/uploads/2012/08/linear-search-200x150.jpg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09890">
            <a:off x="959227" y="1053522"/>
            <a:ext cx="2381875" cy="17864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encrypted-tbn0.gstatic.com/images?q=tbn:ANd9GcRqPqPZF8ZOO-LtKrSntMfmbj0d-YX_-veD6KzhPDIu8vQYOXop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5145">
            <a:off x="6002861" y="977769"/>
            <a:ext cx="2059523" cy="17864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19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Sorting</a:t>
            </a:r>
          </a:p>
          <a:p>
            <a:pPr lvl="1"/>
            <a:r>
              <a:rPr lang="en-US" dirty="0" smtClean="0"/>
              <a:t>Sorting and classification</a:t>
            </a:r>
          </a:p>
          <a:p>
            <a:pPr lvl="1"/>
            <a:r>
              <a:rPr lang="en-US" dirty="0" smtClean="0"/>
              <a:t>Review of the most popular</a:t>
            </a:r>
            <a:br>
              <a:rPr lang="en-US" dirty="0" smtClean="0"/>
            </a:br>
            <a:r>
              <a:rPr lang="en-US" dirty="0" smtClean="0"/>
              <a:t>sorting algorithms</a:t>
            </a:r>
            <a:endParaRPr lang="en-US" dirty="0"/>
          </a:p>
          <a:p>
            <a:r>
              <a:rPr lang="en-US" dirty="0" smtClean="0"/>
              <a:t>Searching</a:t>
            </a:r>
          </a:p>
          <a:p>
            <a:pPr lvl="1"/>
            <a:r>
              <a:rPr lang="en-US" dirty="0" smtClean="0"/>
              <a:t>Linear </a:t>
            </a:r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Binary </a:t>
            </a:r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Interpolation search</a:t>
            </a:r>
          </a:p>
          <a:p>
            <a:r>
              <a:rPr lang="en-US" dirty="0" smtClean="0"/>
              <a:t>Shuffling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291" y="957336"/>
            <a:ext cx="2814563" cy="281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nkostov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724996" y="3582127"/>
            <a:ext cx="3539062" cy="29492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46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An </a:t>
            </a:r>
            <a:r>
              <a:rPr lang="en-US" dirty="0"/>
              <a:t>algorithm for finding an item with specified properties among a collection of </a:t>
            </a:r>
            <a:r>
              <a:rPr lang="en-US" dirty="0" smtClean="0"/>
              <a:t>items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Different types of searching algorithms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For virtual search </a:t>
            </a:r>
            <a:r>
              <a:rPr lang="en-US" dirty="0" smtClean="0"/>
              <a:t>spaces</a:t>
            </a:r>
          </a:p>
          <a:p>
            <a:pPr lvl="2">
              <a:spcAft>
                <a:spcPts val="300"/>
              </a:spcAft>
            </a:pPr>
            <a:r>
              <a:rPr lang="en-US" dirty="0"/>
              <a:t>satisfy specific mathematical </a:t>
            </a:r>
            <a:r>
              <a:rPr lang="en-US" dirty="0" smtClean="0"/>
              <a:t>equations</a:t>
            </a:r>
          </a:p>
          <a:p>
            <a:pPr lvl="2">
              <a:spcAft>
                <a:spcPts val="300"/>
              </a:spcAft>
            </a:pPr>
            <a:r>
              <a:rPr lang="en-US" dirty="0" smtClean="0"/>
              <a:t>try </a:t>
            </a:r>
            <a:r>
              <a:rPr lang="en-US" dirty="0"/>
              <a:t>to exploit partial knowledge about </a:t>
            </a:r>
            <a:r>
              <a:rPr lang="en-US" dirty="0" smtClean="0"/>
              <a:t>structure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For sub-structures of a given </a:t>
            </a:r>
            <a:r>
              <a:rPr lang="en-US" dirty="0" smtClean="0"/>
              <a:t>structure</a:t>
            </a:r>
          </a:p>
          <a:p>
            <a:pPr lvl="2">
              <a:spcAft>
                <a:spcPts val="300"/>
              </a:spcAft>
            </a:pPr>
            <a:r>
              <a:rPr lang="en-US" dirty="0"/>
              <a:t>graph, a string, a finite group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Search for the </a:t>
            </a:r>
            <a:r>
              <a:rPr lang="en-US" dirty="0" smtClean="0"/>
              <a:t>max (min) </a:t>
            </a:r>
            <a:r>
              <a:rPr lang="en-US" dirty="0"/>
              <a:t>of a </a:t>
            </a:r>
            <a:r>
              <a:rPr lang="en-US" dirty="0" smtClean="0"/>
              <a:t>function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7170" name="Picture 2" descr="http://www.racinelibrary.info/wordpress/wp-content/uploads/2011/04/Site-Icons-Search-We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800600"/>
            <a:ext cx="1226795" cy="10641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605357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/>
              <a:t>for finding a particular value in a </a:t>
            </a:r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Checking </a:t>
            </a:r>
            <a:r>
              <a:rPr lang="en-US" dirty="0"/>
              <a:t>every one of </a:t>
            </a:r>
            <a:r>
              <a:rPr lang="en-US" dirty="0" smtClean="0"/>
              <a:t>the elements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at a time </a:t>
            </a:r>
            <a:r>
              <a:rPr lang="en-US" dirty="0" smtClean="0"/>
              <a:t>in sequence</a:t>
            </a:r>
          </a:p>
          <a:p>
            <a:pPr lvl="1"/>
            <a:r>
              <a:rPr lang="en-US" dirty="0" smtClean="0"/>
              <a:t>Until </a:t>
            </a:r>
            <a:r>
              <a:rPr lang="en-US" dirty="0"/>
              <a:t>the desired one is </a:t>
            </a:r>
            <a:r>
              <a:rPr lang="en-US" dirty="0" smtClean="0"/>
              <a:t>found</a:t>
            </a:r>
          </a:p>
          <a:p>
            <a:r>
              <a:rPr lang="en-US" dirty="0" smtClean="0"/>
              <a:t>Worst and average performance: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O(n)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4191000"/>
            <a:ext cx="724348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 each item in the list: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if that item has the desired value,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stop the search and return the item's location.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Return Λ.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098" name="Picture 2" descr="linear-searc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918" y="5172074"/>
            <a:ext cx="3779783" cy="13049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526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839200" cy="5791200"/>
          </a:xfrm>
        </p:spPr>
        <p:txBody>
          <a:bodyPr/>
          <a:lstStyle/>
          <a:p>
            <a:r>
              <a:rPr lang="en-US" dirty="0" smtClean="0"/>
              <a:t>Finds </a:t>
            </a:r>
            <a:r>
              <a:rPr lang="en-US" dirty="0"/>
              <a:t>the position of a specified value </a:t>
            </a:r>
            <a:r>
              <a:rPr lang="en-US" dirty="0" smtClean="0"/>
              <a:t>within </a:t>
            </a:r>
            <a:r>
              <a:rPr lang="en-US" dirty="0"/>
              <a:t>a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</a:t>
            </a:r>
            <a:r>
              <a:rPr lang="en-US" dirty="0"/>
              <a:t> </a:t>
            </a:r>
            <a:r>
              <a:rPr lang="en-US" dirty="0" smtClean="0"/>
              <a:t>data structure</a:t>
            </a:r>
          </a:p>
          <a:p>
            <a:r>
              <a:rPr lang="en-US" dirty="0"/>
              <a:t>In each step, </a:t>
            </a:r>
            <a:r>
              <a:rPr lang="en-US" dirty="0" smtClean="0"/>
              <a:t>compare </a:t>
            </a:r>
            <a:r>
              <a:rPr lang="en-US" dirty="0"/>
              <a:t>the </a:t>
            </a:r>
            <a:r>
              <a:rPr lang="en-US" dirty="0" smtClean="0"/>
              <a:t>input with the middle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algorithm repeats its action </a:t>
            </a:r>
            <a:r>
              <a:rPr lang="en-US" dirty="0" smtClean="0"/>
              <a:t>to </a:t>
            </a:r>
            <a:r>
              <a:rPr lang="en-US" dirty="0"/>
              <a:t>the </a:t>
            </a:r>
            <a:r>
              <a:rPr lang="en-US" dirty="0" smtClean="0"/>
              <a:t>left or right sub-structure</a:t>
            </a:r>
          </a:p>
          <a:p>
            <a:r>
              <a:rPr lang="en-US" dirty="0" smtClean="0"/>
              <a:t>Average performance: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O(log(n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))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3074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593" y="4375756"/>
            <a:ext cx="2983807" cy="20707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375756"/>
            <a:ext cx="2438400" cy="20707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3750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Binary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1" y="909918"/>
            <a:ext cx="8691281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binary_search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A[], int key, int imin, int imax)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(imax &lt; imin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set is empty, so return value showing not found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KEY_NOT_FOUND;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calculate midpoint to cut set in half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imid = midpoint(imin, imax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(A[imid] &gt; key)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key is in lower subset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binary_search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(A, key, imin, imid-1);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(A[imid] &lt; key)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key is in upper subset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binary_search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(A, key, imid+1, imax);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key has been found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imid;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04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Binary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1" y="909918"/>
            <a:ext cx="8691281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binary_search(int A[], int key, int imin, int imax)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searching while [imin,imax] is not empty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(imax &gt;= imin)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calculate the midpoint for roughly equal partition */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imid = midpoint(imin, imax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determine which subarray to search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(A[imid] &lt; key)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change min index to search upper subarray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imin = imid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(A[imid] &gt; key)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change max index to search lower subarray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imax = imid - 1;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key found at index imid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imid;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KEY_NOT_FOUND;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748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</a:t>
            </a:r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5791200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algorithm for searching for a given key value in an indexed array that has been ordered by the values of the </a:t>
            </a:r>
            <a:r>
              <a:rPr lang="en-US" dirty="0" smtClean="0"/>
              <a:t>key</a:t>
            </a:r>
          </a:p>
          <a:p>
            <a:pPr lvl="1"/>
            <a:r>
              <a:rPr lang="en-US" dirty="0" smtClean="0"/>
              <a:t>Parallels </a:t>
            </a:r>
            <a:r>
              <a:rPr lang="en-US" dirty="0"/>
              <a:t>how humans search through a telephone </a:t>
            </a:r>
            <a:r>
              <a:rPr lang="en-US" dirty="0" smtClean="0"/>
              <a:t>book</a:t>
            </a:r>
          </a:p>
          <a:p>
            <a:pPr lvl="1"/>
            <a:r>
              <a:rPr lang="en-US" dirty="0" smtClean="0"/>
              <a:t>Calculates </a:t>
            </a:r>
            <a:r>
              <a:rPr lang="en-US" dirty="0"/>
              <a:t>where in the remaining search space the sought item might </a:t>
            </a:r>
            <a:r>
              <a:rPr lang="en-US" dirty="0" smtClean="0"/>
              <a:t>be</a:t>
            </a:r>
          </a:p>
          <a:p>
            <a:pPr lvl="2"/>
            <a:r>
              <a:rPr lang="en-US" dirty="0" smtClean="0"/>
              <a:t>Binary search always chooses the middle element</a:t>
            </a:r>
          </a:p>
          <a:p>
            <a:r>
              <a:rPr lang="en-US" dirty="0" smtClean="0"/>
              <a:t>Average case: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log(log(n))</a:t>
            </a:r>
            <a:r>
              <a:rPr lang="en-US" dirty="0" smtClean="0"/>
              <a:t>, Worst case: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O(n)</a:t>
            </a:r>
          </a:p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://youtube.com/watch?v=l1ed_bTv7Hw</a:t>
            </a:r>
            <a:endParaRPr lang="en-US" dirty="0"/>
          </a:p>
          <a:p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77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Interpolation </a:t>
            </a:r>
            <a:r>
              <a:rPr lang="en-US" dirty="0" smtClean="0"/>
              <a:t>Search</a:t>
            </a:r>
            <a:br>
              <a:rPr lang="en-US" dirty="0" smtClean="0"/>
            </a:br>
            <a:r>
              <a:rPr lang="en-US" dirty="0" smtClean="0"/>
              <a:t>Sample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501" y="1143000"/>
            <a:ext cx="8762999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interpolationSearch(int[] sortedArray, int toFind){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Returns index of toFind in sortedArray, or -1 if not found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low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 = sortedArray.length - 1;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while(sortedArray[low] &lt;= toFind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sortedArray[high] &gt;= toFind)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mid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low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((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toFind - sortedArray[low]) * (high - low)) /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sortedArray[high] - sortedArray[low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1800" b="1" noProof="1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out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range is </a:t>
            </a:r>
            <a:r>
              <a:rPr lang="en-US" sz="1800" b="1" noProof="1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possible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(sortedArray[mid] &lt; toFind)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low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mid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(sortedArray[mid] &gt; toFind)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high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mid - 1;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(sortedArray[low] == toFind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return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low;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-1;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Not found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677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429000"/>
            <a:ext cx="7924800" cy="685800"/>
          </a:xfrm>
        </p:spPr>
        <p:txBody>
          <a:bodyPr/>
          <a:lstStyle/>
          <a:p>
            <a:r>
              <a:rPr lang="en-US" sz="6000" dirty="0" smtClean="0"/>
              <a:t>Shuffling</a:t>
            </a:r>
            <a:endParaRPr lang="en-US" sz="6000" dirty="0"/>
          </a:p>
        </p:txBody>
      </p:sp>
      <p:pic>
        <p:nvPicPr>
          <p:cNvPr id="3074" name="Picture 2" descr="http://cdn.tutsplus.com/gamedev.tutsplus.com/authors/michael-james-williams/Fisher-Yates_Shuffle_Algorithm_lo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800100"/>
            <a:ext cx="2286000" cy="2286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faculty.orangecoastcollege.edu/sgilbert/book/10-3-ArraysAndLoops-B/images/shuffle0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2" y="4343400"/>
            <a:ext cx="578167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90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procedure used to randomize </a:t>
            </a:r>
            <a:r>
              <a:rPr lang="en-US" dirty="0" smtClean="0"/>
              <a:t>the order of items in a collection</a:t>
            </a:r>
          </a:p>
          <a:p>
            <a:pPr lvl="1"/>
            <a:r>
              <a:rPr lang="en-US" dirty="0" smtClean="0"/>
              <a:t>Generating random permutation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en.wikipedia.org/wiki/Shuffling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4098" name="Picture 2" descr="http://cardshuffles.com/img/shuffl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2895600"/>
            <a:ext cx="3257550" cy="24431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033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Fisher–Yates </a:t>
            </a:r>
            <a:r>
              <a:rPr lang="en-US" dirty="0" smtClean="0"/>
              <a:t>shuffle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6701" y="1017687"/>
            <a:ext cx="8610599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IEnumerable&lt;T&gt; Shuffle&lt;T&gt;(this IEnumerable&lt;T&gt; source)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 = source.ToArray();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array.Length;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 = 0; i &lt; n;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Exchange a[i] with random element in a[i..n-1]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= i + RandomProvider.Instance.Next(0, n - 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 = array[i];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array[i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array[r];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array[r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temp;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class RandomProvider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Random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 = new Random();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175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3048000"/>
            <a:ext cx="7924800" cy="685800"/>
          </a:xfrm>
        </p:spPr>
        <p:txBody>
          <a:bodyPr/>
          <a:lstStyle/>
          <a:p>
            <a:r>
              <a:rPr lang="en-US" sz="6000" dirty="0" smtClean="0"/>
              <a:t>Sorting</a:t>
            </a:r>
            <a:endParaRPr lang="en-US" dirty="0"/>
          </a:p>
        </p:txBody>
      </p:sp>
      <p:pic>
        <p:nvPicPr>
          <p:cNvPr id="4" name="Picture 2" descr="File:Sorting stability playing cards.sv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7107">
            <a:off x="6163720" y="3634908"/>
            <a:ext cx="1390919" cy="229904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/>
        </p:spPr>
      </p:pic>
      <p:pic>
        <p:nvPicPr>
          <p:cNvPr id="3074" name="Picture 2" descr="http://blog.pagerduty.com/wp-content/uploads/sorting-lego.jp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5101">
            <a:off x="1153693" y="1051536"/>
            <a:ext cx="2317145" cy="173785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/>
        </p:spPr>
      </p:pic>
      <p:pic>
        <p:nvPicPr>
          <p:cNvPr id="3076" name="Picture 4" descr="http://www.bigsunphotography.com/wp-content/uploads/2010/10/sorting.gif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44067">
            <a:off x="6059079" y="589453"/>
            <a:ext cx="2057400" cy="192380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854673">
            <a:off x="1402030" y="4207183"/>
            <a:ext cx="2209800" cy="176217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788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228600"/>
            <a:ext cx="6934200" cy="838200"/>
          </a:xfrm>
        </p:spPr>
        <p:txBody>
          <a:bodyPr/>
          <a:lstStyle/>
          <a:p>
            <a:r>
              <a:rPr lang="en-US" dirty="0"/>
              <a:t>Sorting and Searching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Sorting-and-Searching-Algorithms-Homework.zip</a:t>
            </a:r>
            <a:r>
              <a:rPr lang="en-US" sz="2800" dirty="0"/>
              <a:t> </a:t>
            </a:r>
            <a:r>
              <a:rPr lang="en-US" sz="2800" dirty="0" smtClean="0"/>
              <a:t>and: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sz="2600" dirty="0"/>
              <a:t>Implement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SelectionSorter.Sort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method using selection sort algorithm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sz="2600" dirty="0"/>
              <a:t>Implement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Quicksorter.Sort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method using quicksort algorithm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sz="2600" dirty="0"/>
              <a:t>Implement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MergeSorter.Sort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method using merge sort algorithm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sz="2600" dirty="0"/>
              <a:t>Implement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SortableCollection.LinearSearch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method using linear search</a:t>
            </a:r>
          </a:p>
          <a:p>
            <a:pPr lvl="2"/>
            <a:r>
              <a:rPr lang="en-US" sz="2400" dirty="0" smtClean="0"/>
              <a:t>Don’t use built-in search methods. Write your own.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871538" lvl="1" indent="-514350">
              <a:spcAft>
                <a:spcPts val="300"/>
              </a:spcAft>
              <a:buFont typeface="+mj-lt"/>
              <a:buAutoNum type="arabicPeriod" startAt="5"/>
            </a:pPr>
            <a:r>
              <a:rPr lang="en-US" sz="2600" dirty="0"/>
              <a:t>Implement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SortableCollection.BinarySearch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</a:t>
            </a:r>
            <a:r>
              <a:rPr lang="en-US" sz="2600" dirty="0"/>
              <a:t>method using binary search algorithm</a:t>
            </a:r>
          </a:p>
          <a:p>
            <a:pPr marL="871538" lvl="1" indent="-514350">
              <a:spcAft>
                <a:spcPts val="300"/>
              </a:spcAft>
              <a:buFont typeface="+mj-lt"/>
              <a:buAutoNum type="arabicPeriod" startAt="5"/>
            </a:pPr>
            <a:r>
              <a:rPr lang="en-US" sz="2600" dirty="0"/>
              <a:t>Implement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SortableCollection.Shuffle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method </a:t>
            </a:r>
            <a:r>
              <a:rPr lang="en-US" sz="2600" dirty="0"/>
              <a:t>using </a:t>
            </a:r>
            <a:r>
              <a:rPr lang="en-US" sz="2600" dirty="0" smtClean="0"/>
              <a:t>shuffle algorithm of your </a:t>
            </a:r>
            <a:r>
              <a:rPr lang="en-US" sz="2600" dirty="0" smtClean="0"/>
              <a:t>choice</a:t>
            </a:r>
          </a:p>
          <a:p>
            <a:pPr lvl="2">
              <a:spcAft>
                <a:spcPts val="300"/>
              </a:spcAft>
            </a:pPr>
            <a:r>
              <a:rPr lang="en-US" sz="2400" dirty="0"/>
              <a:t>Document what is the complexity </a:t>
            </a:r>
            <a:r>
              <a:rPr lang="en-US" sz="2400" dirty="0" smtClean="0"/>
              <a:t>of the algorithm</a:t>
            </a:r>
            <a:endParaRPr lang="en-US" sz="2400" dirty="0"/>
          </a:p>
          <a:p>
            <a:pPr marL="871538" lvl="1" indent="-514350">
              <a:spcAft>
                <a:spcPts val="300"/>
              </a:spcAft>
              <a:buFont typeface="+mj-lt"/>
              <a:buAutoNum type="arabicPeriod" startAt="5"/>
            </a:pPr>
            <a:r>
              <a:rPr lang="en-US" sz="2600" dirty="0" smtClean="0"/>
              <a:t>* </a:t>
            </a:r>
            <a:r>
              <a:rPr lang="en-US" sz="2600" dirty="0" smtClean="0"/>
              <a:t>Unit test sorting algorithms</a:t>
            </a:r>
          </a:p>
          <a:p>
            <a:pPr lvl="2">
              <a:spcAft>
                <a:spcPts val="300"/>
              </a:spcAft>
            </a:pP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SelectionSorter.Sort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200" dirty="0" smtClean="0"/>
          </a:p>
          <a:p>
            <a:pPr lvl="2">
              <a:spcAft>
                <a:spcPts val="300"/>
              </a:spcAft>
            </a:pP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Quicksorter.Sort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200" dirty="0" smtClean="0"/>
          </a:p>
          <a:p>
            <a:pPr lvl="2">
              <a:spcAft>
                <a:spcPts val="300"/>
              </a:spcAft>
            </a:pP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MergeSorter.Sort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200" dirty="0" smtClean="0"/>
          </a:p>
          <a:p>
            <a:pPr marL="871538" lvl="1" indent="-514350">
              <a:spcAft>
                <a:spcPts val="300"/>
              </a:spcAft>
              <a:buFont typeface="+mj-lt"/>
              <a:buAutoNum type="arabicPeriod" startAt="5"/>
            </a:pPr>
            <a:r>
              <a:rPr lang="en-US" sz="2600" dirty="0" smtClean="0"/>
              <a:t>* Unit test searching algorithms</a:t>
            </a:r>
          </a:p>
          <a:p>
            <a:pPr lvl="2">
              <a:spcAft>
                <a:spcPts val="300"/>
              </a:spcAft>
            </a:pP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SortableCollection.LinearSearch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200" dirty="0" smtClean="0"/>
          </a:p>
          <a:p>
            <a:pPr lvl="2">
              <a:spcAft>
                <a:spcPts val="300"/>
              </a:spcAft>
            </a:pP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SortableCollection.BinarySearch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Sorting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8895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Sorting algorithm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An </a:t>
            </a:r>
            <a:r>
              <a:rPr lang="en-US" dirty="0"/>
              <a:t>algorithm that puts elements of a list in a certain </a:t>
            </a:r>
            <a:r>
              <a:rPr lang="en-US" dirty="0" smtClean="0"/>
              <a:t>order (most common lexicographically)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More formally: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The output is in some (non-decreasing) order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The output is a permutation </a:t>
            </a:r>
            <a:r>
              <a:rPr lang="en-US" dirty="0" smtClean="0"/>
              <a:t>of </a:t>
            </a:r>
            <a:r>
              <a:rPr lang="en-US" dirty="0"/>
              <a:t>the input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Efficient </a:t>
            </a:r>
            <a:r>
              <a:rPr lang="en-US" dirty="0"/>
              <a:t>sorting is important </a:t>
            </a:r>
            <a:r>
              <a:rPr lang="en-US" dirty="0" smtClean="0"/>
              <a:t>for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producing human-readable output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err="1" smtClean="0"/>
              <a:t>canonicalizing</a:t>
            </a:r>
            <a:r>
              <a:rPr lang="en-US" dirty="0" smtClean="0"/>
              <a:t> </a:t>
            </a:r>
            <a:r>
              <a:rPr lang="en-US" dirty="0"/>
              <a:t>data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optimizing </a:t>
            </a:r>
            <a:r>
              <a:rPr lang="en-US" dirty="0"/>
              <a:t>the use of other </a:t>
            </a:r>
            <a:r>
              <a:rPr lang="en-US" dirty="0" smtClean="0"/>
              <a:t>algorithms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Sorting presents many </a:t>
            </a:r>
            <a:r>
              <a:rPr lang="en-US" dirty="0"/>
              <a:t>important techniques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5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Sorting algorithms are often classified </a:t>
            </a:r>
            <a:r>
              <a:rPr lang="en-US" dirty="0" smtClean="0"/>
              <a:t>by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Computational </a:t>
            </a:r>
            <a:r>
              <a:rPr lang="en-US" dirty="0" smtClean="0"/>
              <a:t>complexity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worst, average and best behavior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/>
              <a:t>Memory </a:t>
            </a:r>
            <a:r>
              <a:rPr lang="en-US" dirty="0" smtClean="0"/>
              <a:t>usage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Recursive </a:t>
            </a:r>
            <a:r>
              <a:rPr lang="en-US" dirty="0"/>
              <a:t>or non-recursive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smtClean="0"/>
              <a:t>Stability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Whether or not they are a comparison </a:t>
            </a:r>
            <a:r>
              <a:rPr lang="en-US" dirty="0" smtClean="0"/>
              <a:t>sort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General </a:t>
            </a:r>
            <a:r>
              <a:rPr lang="en-US" dirty="0" smtClean="0"/>
              <a:t>method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insertion, exchange (bubble sort and </a:t>
            </a:r>
            <a:r>
              <a:rPr lang="en-US" dirty="0" smtClean="0"/>
              <a:t>quicksort</a:t>
            </a:r>
            <a:r>
              <a:rPr lang="en-US" dirty="0"/>
              <a:t>), </a:t>
            </a:r>
            <a:r>
              <a:rPr lang="en-US" dirty="0" smtClean="0"/>
              <a:t>selection (</a:t>
            </a:r>
            <a:r>
              <a:rPr lang="en-US" dirty="0" err="1" smtClean="0"/>
              <a:t>heapsort</a:t>
            </a:r>
            <a:r>
              <a:rPr lang="en-US" dirty="0" smtClean="0"/>
              <a:t>), </a:t>
            </a:r>
            <a:r>
              <a:rPr lang="en-US" dirty="0"/>
              <a:t>merging, serial or </a:t>
            </a:r>
            <a:r>
              <a:rPr lang="en-US" dirty="0" smtClean="0"/>
              <a:t>parallel…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22797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 of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Stable </a:t>
            </a:r>
            <a:r>
              <a:rPr lang="en-US" dirty="0"/>
              <a:t>sorting </a:t>
            </a:r>
            <a:r>
              <a:rPr lang="en-US" dirty="0" smtClean="0"/>
              <a:t>algorithms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aintain </a:t>
            </a:r>
            <a:r>
              <a:rPr lang="en-US" dirty="0"/>
              <a:t>the relative </a:t>
            </a:r>
            <a:r>
              <a:rPr lang="en-US" dirty="0" smtClean="0"/>
              <a:t>order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records with </a:t>
            </a:r>
            <a:r>
              <a:rPr lang="en-US" dirty="0" smtClean="0"/>
              <a:t>equal</a:t>
            </a:r>
            <a:r>
              <a:rPr lang="bg-BG" dirty="0" smtClean="0"/>
              <a:t> </a:t>
            </a:r>
            <a:r>
              <a:rPr lang="en-US" dirty="0" smtClean="0"/>
              <a:t>values</a:t>
            </a:r>
          </a:p>
          <a:p>
            <a:r>
              <a:rPr lang="en-US" dirty="0"/>
              <a:t>If two items compare as</a:t>
            </a:r>
            <a:br>
              <a:rPr lang="en-US" dirty="0"/>
            </a:br>
            <a:r>
              <a:rPr lang="en-US" dirty="0"/>
              <a:t>equal, then their relative</a:t>
            </a:r>
            <a:br>
              <a:rPr lang="en-US" dirty="0"/>
            </a:br>
            <a:r>
              <a:rPr lang="en-US" dirty="0"/>
              <a:t>order will be preserved</a:t>
            </a:r>
          </a:p>
          <a:p>
            <a:pPr lvl="1"/>
            <a:r>
              <a:rPr lang="en-US" dirty="0" smtClean="0"/>
              <a:t>When sorting </a:t>
            </a:r>
            <a:r>
              <a:rPr lang="en-US" dirty="0"/>
              <a:t>only part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data is </a:t>
            </a:r>
            <a:r>
              <a:rPr lang="en-US" dirty="0" smtClean="0"/>
              <a:t>examined</a:t>
            </a:r>
            <a:br>
              <a:rPr lang="en-US" dirty="0" smtClean="0"/>
            </a:br>
            <a:r>
              <a:rPr lang="en-US" dirty="0" smtClean="0"/>
              <a:t>when </a:t>
            </a:r>
            <a:r>
              <a:rPr lang="en-US" dirty="0"/>
              <a:t>determining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sort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26" name="Picture 2" descr="File:Sorting stability playing card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990600"/>
            <a:ext cx="3042666" cy="5029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39464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Very simple and very inefficient algorithm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Best, worst and average </a:t>
            </a:r>
            <a:r>
              <a:rPr lang="en-US" dirty="0"/>
              <a:t>case: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baseline="30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Memory: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(constant, only for the min element)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Stable: </a:t>
            </a:r>
            <a:r>
              <a:rPr lang="en-US" dirty="0" smtClean="0"/>
              <a:t>No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Method: </a:t>
            </a:r>
            <a:r>
              <a:rPr lang="en-US" dirty="0" smtClean="0"/>
              <a:t>Selection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en.wikipedia.org/wiki/Selection_sort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3913" y="3657600"/>
            <a:ext cx="7956175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(j = 0; j &lt; n-1; j++)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/* find the min element in the unsorted a[j .. n-1]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*/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iMin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j;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 i = j+1; i &lt; n; i++)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(a[i] &lt; a[iMin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 iMin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(iMin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j) swap(a[j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], a[iMin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0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Repeatedly </a:t>
            </a:r>
            <a:r>
              <a:rPr lang="en-US" dirty="0"/>
              <a:t>stepping through the </a:t>
            </a:r>
            <a:r>
              <a:rPr lang="en-US" dirty="0" smtClean="0"/>
              <a:t>list, comparing </a:t>
            </a:r>
            <a:r>
              <a:rPr lang="en-US" dirty="0"/>
              <a:t>each pair of adjacent items and </a:t>
            </a:r>
            <a:r>
              <a:rPr lang="en-US" dirty="0" smtClean="0"/>
              <a:t>swap </a:t>
            </a:r>
            <a:r>
              <a:rPr lang="en-US" dirty="0"/>
              <a:t>them if they are in the wrong order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Best case: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, </a:t>
            </a:r>
            <a:r>
              <a:rPr lang="en-US" dirty="0"/>
              <a:t>worst and average case: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Memory: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Stable</a:t>
            </a:r>
            <a:r>
              <a:rPr lang="en-US" dirty="0"/>
              <a:t>: </a:t>
            </a:r>
            <a:r>
              <a:rPr lang="en-US" dirty="0" smtClean="0"/>
              <a:t>Yes, Method</a:t>
            </a:r>
            <a:r>
              <a:rPr lang="en-US" dirty="0"/>
              <a:t>: Exchanging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en.wikipedia.org/wiki/Bubble_sort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6114" y="3563470"/>
            <a:ext cx="5191772" cy="2433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01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Builds </a:t>
            </a:r>
            <a:r>
              <a:rPr lang="en-US" dirty="0"/>
              <a:t>the final sorted array </a:t>
            </a:r>
            <a:r>
              <a:rPr lang="en-US" dirty="0" smtClean="0"/>
              <a:t>one </a:t>
            </a:r>
            <a:r>
              <a:rPr lang="en-US" dirty="0"/>
              <a:t>item at a </a:t>
            </a:r>
            <a:r>
              <a:rPr lang="en-US" dirty="0" smtClean="0"/>
              <a:t>time</a:t>
            </a:r>
          </a:p>
          <a:p>
            <a:pPr lvl="1"/>
            <a:r>
              <a:rPr lang="en-US" dirty="0"/>
              <a:t>Best case: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/>
              <a:t>, worst and average case: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Memory</a:t>
            </a:r>
            <a:r>
              <a:rPr lang="en-US" dirty="0"/>
              <a:t>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Stable</a:t>
            </a:r>
            <a:r>
              <a:rPr lang="en-US" dirty="0"/>
              <a:t>: </a:t>
            </a:r>
            <a:r>
              <a:rPr lang="en-US" dirty="0" smtClean="0"/>
              <a:t>Yes, Method</a:t>
            </a:r>
            <a:r>
              <a:rPr lang="en-US" dirty="0"/>
              <a:t>: </a:t>
            </a:r>
            <a:r>
              <a:rPr lang="en-US" dirty="0" smtClean="0"/>
              <a:t>Insertion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marL="357188" lvl="1" indent="0">
              <a:spcBef>
                <a:spcPts val="0"/>
              </a:spcBef>
              <a:spcAft>
                <a:spcPts val="300"/>
              </a:spcAft>
              <a:buNone/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en.wikipedia.org/wiki/Selection_sort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9953" y="2743200"/>
            <a:ext cx="8104094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← 1 to i ← length(A)-1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valueToInsert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← A[i]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holePos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← i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holePos &gt; 0 and valueToInsert &lt; A[holePos - 1]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A[holePos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← A[holePos - 1]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shift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larger value up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holePos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← holePos - 1  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move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hole position down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A[holePos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← valueToInsert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99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7371</TotalTime>
  <Words>2035</Words>
  <Application>Microsoft Office PowerPoint</Application>
  <PresentationFormat>On-screen Show (4:3)</PresentationFormat>
  <Paragraphs>448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Cambria</vt:lpstr>
      <vt:lpstr>Consolas</vt:lpstr>
      <vt:lpstr>Corbel</vt:lpstr>
      <vt:lpstr>Wingdings 2</vt:lpstr>
      <vt:lpstr>Telerik Academy</vt:lpstr>
      <vt:lpstr>Sorting and Searching Algorithms</vt:lpstr>
      <vt:lpstr>Table of Contents</vt:lpstr>
      <vt:lpstr>Sorting</vt:lpstr>
      <vt:lpstr>What is a Sorting Algorithm?</vt:lpstr>
      <vt:lpstr>Classification</vt:lpstr>
      <vt:lpstr>Stability of Sorting</vt:lpstr>
      <vt:lpstr>Selection sort</vt:lpstr>
      <vt:lpstr>Bubble sort</vt:lpstr>
      <vt:lpstr>Insertion sort</vt:lpstr>
      <vt:lpstr>Quicksort</vt:lpstr>
      <vt:lpstr>Merge Sort</vt:lpstr>
      <vt:lpstr>Merge Sort Pseudocode</vt:lpstr>
      <vt:lpstr>Merge Sort Pseudocode (2)</vt:lpstr>
      <vt:lpstr>Heap</vt:lpstr>
      <vt:lpstr>Heapsort</vt:lpstr>
      <vt:lpstr>Counting sort</vt:lpstr>
      <vt:lpstr>Bucket sort</vt:lpstr>
      <vt:lpstr>Comparison of Sorting Algorithms</vt:lpstr>
      <vt:lpstr>Searching</vt:lpstr>
      <vt:lpstr>Search Algorithm </vt:lpstr>
      <vt:lpstr>Linear Search</vt:lpstr>
      <vt:lpstr>Binary Search</vt:lpstr>
      <vt:lpstr>Recursive Binary Search</vt:lpstr>
      <vt:lpstr>Iterative Binary Search</vt:lpstr>
      <vt:lpstr>Interpolation Search</vt:lpstr>
      <vt:lpstr>Interpolation Search Sample Implementation</vt:lpstr>
      <vt:lpstr>Shuffling</vt:lpstr>
      <vt:lpstr>Shuffling</vt:lpstr>
      <vt:lpstr>Fisher–Yates shuffle algorithm</vt:lpstr>
      <vt:lpstr>Sorting and Searching Algorithms</vt:lpstr>
      <vt:lpstr>Homework</vt:lpstr>
      <vt:lpstr>Homework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Nikolay</cp:lastModifiedBy>
  <cp:revision>1860</cp:revision>
  <dcterms:created xsi:type="dcterms:W3CDTF">2007-12-08T16:03:35Z</dcterms:created>
  <dcterms:modified xsi:type="dcterms:W3CDTF">2013-06-06T09:15:25Z</dcterms:modified>
  <cp:category>quality code, software engineering</cp:category>
</cp:coreProperties>
</file>