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320" r:id="rId2"/>
    <p:sldId id="568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601" r:id="rId12"/>
    <p:sldId id="604" r:id="rId13"/>
    <p:sldId id="602" r:id="rId14"/>
    <p:sldId id="603" r:id="rId15"/>
    <p:sldId id="606" r:id="rId16"/>
    <p:sldId id="605" r:id="rId17"/>
    <p:sldId id="607" r:id="rId18"/>
    <p:sldId id="608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9" r:id="rId44"/>
    <p:sldId id="54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468" autoAdjust="0"/>
  </p:normalViewPr>
  <p:slideViewPr>
    <p:cSldViewPr>
      <p:cViewPr varScale="1">
        <p:scale>
          <a:sx n="85" d="100"/>
          <a:sy n="85" d="100"/>
        </p:scale>
        <p:origin x="7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11.06.2013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11.06.2013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57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C7D2F-4E5A-4C01-97B3-45D4569DC80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3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134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360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888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blog/2013/01/23/indirect-recursion/" TargetMode="External"/><Relationship Id="rId2" Type="http://schemas.openxmlformats.org/officeDocument/2006/relationships/hyperlink" Target="http://www.nakov.com/blog/2013/01/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024d.files.wordpress.com/2011/03/recursion-00.jpg?w=450&amp;h=2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74467"/>
            <a:ext cx="4597554" cy="2136294"/>
          </a:xfrm>
          <a:prstGeom prst="roundRect">
            <a:avLst>
              <a:gd name="adj" fmla="val 259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743339"/>
            <a:ext cx="1487756" cy="14184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904202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48676"/>
            <a:ext cx="8229600" cy="569120"/>
          </a:xfrm>
        </p:spPr>
        <p:txBody>
          <a:bodyPr/>
          <a:lstStyle/>
          <a:p>
            <a:r>
              <a:rPr lang="en-US" dirty="0"/>
              <a:t>The Power of </a:t>
            </a:r>
            <a:r>
              <a:rPr lang="en-US" dirty="0" smtClean="0"/>
              <a:t>the Recursive Algorithms</a:t>
            </a:r>
            <a:endParaRPr lang="en-US" dirty="0"/>
          </a:p>
        </p:txBody>
      </p:sp>
      <p:pic>
        <p:nvPicPr>
          <p:cNvPr id="13" name="Picture 1" descr="C:\NAKOV\Telerik-Academy-Course-2009\Fundamentals-of-C#-Programming\Trainer\10. Recursion\recursion-title-slide-picture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683404" y="4572000"/>
            <a:ext cx="2876550" cy="1761131"/>
          </a:xfrm>
          <a:prstGeom prst="roundRect">
            <a:avLst>
              <a:gd name="adj" fmla="val 8109"/>
            </a:avLst>
          </a:prstGeom>
          <a:noFill/>
        </p:spPr>
      </p:pic>
      <p:pic>
        <p:nvPicPr>
          <p:cNvPr id="18" name="Picture 3" descr="http://logos.cs.uic.edu/APCS/Notes/Java/Recursion/MirrorInAMirror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542694" y="1002597"/>
            <a:ext cx="2971800" cy="1847850"/>
          </a:xfrm>
          <a:prstGeom prst="roundRect">
            <a:avLst>
              <a:gd name="adj" fmla="val 7423"/>
            </a:avLst>
          </a:prstGeom>
          <a:noFill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049538" y="3133433"/>
            <a:ext cx="1220604" cy="133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Generating 0/1 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3" name="Picture 1" descr="C:\Trash\binary-digits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 rot="21446788">
            <a:off x="755860" y="789913"/>
            <a:ext cx="8162278" cy="3048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  <a:scene3d>
            <a:camera prst="perspectiveContrastingRightFacing" fov="1200000">
              <a:rot lat="623785" lon="18963666" rev="21213211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551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79230"/>
            <a:ext cx="7924800" cy="569120"/>
          </a:xfrm>
        </p:spPr>
        <p:txBody>
          <a:bodyPr/>
          <a:lstStyle/>
          <a:p>
            <a:r>
              <a:rPr lang="en-US" dirty="0" smtClean="0"/>
              <a:t>Simple Recursive Algorithm</a:t>
            </a:r>
            <a:endParaRPr lang="en-US" dirty="0"/>
          </a:p>
        </p:txBody>
      </p:sp>
      <p:pic>
        <p:nvPicPr>
          <p:cNvPr id="2050" name="Picture 2" descr="http://www2.hiren.info/desktopwallpapers/3d/10-dic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33600" y="739589"/>
            <a:ext cx="4876800" cy="3960158"/>
          </a:xfrm>
          <a:prstGeom prst="roundRect">
            <a:avLst>
              <a:gd name="adj" fmla="val 448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6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Combinations are give the ways to select a subset of larger set of elements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members from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Example: there are 10 ways to select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different elements from the set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/>
              <a:t>}:</a:t>
            </a:r>
          </a:p>
          <a:p>
            <a:pPr marL="628650" lvl="1" indent="0" defTabSz="360000">
              <a:buNone/>
            </a:pPr>
            <a:r>
              <a:rPr lang="en-US" dirty="0"/>
              <a:t>(4, 5, 6</a:t>
            </a:r>
            <a:r>
              <a:rPr lang="en-US" dirty="0" smtClean="0"/>
              <a:t>)	(</a:t>
            </a:r>
            <a:r>
              <a:rPr lang="en-US" dirty="0"/>
              <a:t>4, 5, 7</a:t>
            </a:r>
            <a:r>
              <a:rPr lang="en-US" dirty="0" smtClean="0"/>
              <a:t>)	(</a:t>
            </a:r>
            <a:r>
              <a:rPr lang="en-US" dirty="0"/>
              <a:t>4, 5, 8</a:t>
            </a:r>
            <a:r>
              <a:rPr lang="en-US" dirty="0" smtClean="0"/>
              <a:t>)	(</a:t>
            </a:r>
            <a:r>
              <a:rPr lang="en-US" dirty="0"/>
              <a:t>4, 6, 7</a:t>
            </a:r>
            <a:r>
              <a:rPr lang="en-US" dirty="0" smtClean="0"/>
              <a:t>)	(</a:t>
            </a:r>
            <a:r>
              <a:rPr lang="en-US" dirty="0"/>
              <a:t>4, 6, 8</a:t>
            </a:r>
            <a:r>
              <a:rPr lang="en-US" dirty="0" smtClean="0"/>
              <a:t>)</a:t>
            </a:r>
          </a:p>
          <a:p>
            <a:pPr marL="628650" lvl="1" indent="0" defTabSz="360000">
              <a:buNone/>
            </a:pPr>
            <a:r>
              <a:rPr lang="en-US" dirty="0" smtClean="0"/>
              <a:t>(</a:t>
            </a:r>
            <a:r>
              <a:rPr lang="en-US" dirty="0"/>
              <a:t>4, 7, 8</a:t>
            </a:r>
            <a:r>
              <a:rPr lang="en-US" dirty="0" smtClean="0"/>
              <a:t>)	(5</a:t>
            </a:r>
            <a:r>
              <a:rPr lang="en-US" dirty="0"/>
              <a:t>, 6, 7</a:t>
            </a:r>
            <a:r>
              <a:rPr lang="en-US" dirty="0" smtClean="0"/>
              <a:t>)	(</a:t>
            </a:r>
            <a:r>
              <a:rPr lang="en-US" dirty="0"/>
              <a:t>5, 6, 8</a:t>
            </a:r>
            <a:r>
              <a:rPr lang="en-US" dirty="0" smtClean="0"/>
              <a:t>)	(</a:t>
            </a:r>
            <a:r>
              <a:rPr lang="en-US" dirty="0"/>
              <a:t>5, 7, 8</a:t>
            </a:r>
            <a:r>
              <a:rPr lang="en-US" dirty="0" smtClean="0"/>
              <a:t>)	(</a:t>
            </a:r>
            <a:r>
              <a:rPr lang="en-US" dirty="0"/>
              <a:t>6, 7, 8</a:t>
            </a:r>
            <a:r>
              <a:rPr lang="en-US" dirty="0" smtClean="0"/>
              <a:t>)</a:t>
            </a:r>
          </a:p>
          <a:p>
            <a:pPr defTabSz="360000">
              <a:spcBef>
                <a:spcPts val="1200"/>
              </a:spcBef>
            </a:pPr>
            <a:r>
              <a:rPr lang="en-US" dirty="0" smtClean="0"/>
              <a:t>Combinations with and without repetitions can be easily generated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628650" lvl="1" indent="0" defTabSz="3600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Combinations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15290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: put the numbers </a:t>
            </a:r>
            <a:r>
              <a:rPr lang="en-US" sz="3000" dirty="0"/>
              <a:t>[1..n] at </a:t>
            </a:r>
            <a:r>
              <a:rPr lang="en-US" sz="3000" dirty="0" smtClean="0"/>
              <a:t>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000" dirty="0" smtClean="0"/>
              <a:t> the and call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GenCombs(k+1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recursively for the rest of the elements: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950679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493479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75645"/>
              </p:ext>
            </p:extLst>
          </p:nvPr>
        </p:nvGraphicFramePr>
        <p:xfrm>
          <a:off x="910142" y="3480941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580198" y="2766189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131125" y="3069741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493479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GenCombs(0):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4261991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0225" y="5715000"/>
            <a:ext cx="4114800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GenCombs(n)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04801" y="4776650"/>
            <a:ext cx="3581399" cy="953453"/>
          </a:xfrm>
          <a:prstGeom prst="wedgeRoundRectCallout">
            <a:avLst>
              <a:gd name="adj1" fmla="val -27009"/>
              <a:gd name="adj2" fmla="val -1481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724400" y="2953648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4724400" y="2496448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72989"/>
              </p:ext>
            </p:extLst>
          </p:nvPr>
        </p:nvGraphicFramePr>
        <p:xfrm>
          <a:off x="5024942" y="348391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6925119" y="2999278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5698175" y="307271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3961" y="2496448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7226" y="4264960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495800" y="4788525"/>
            <a:ext cx="3581399" cy="953453"/>
          </a:xfrm>
          <a:prstGeom prst="wedgeRoundRectCallout">
            <a:avLst>
              <a:gd name="adj1" fmla="val -16067"/>
              <a:gd name="adj2" fmla="val -1494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121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Generating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60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m.rgbimg.com/cache1nASDd/users/l/lu/lusi/600/mgyRanU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57400" y="950733"/>
            <a:ext cx="4876800" cy="3661134"/>
          </a:xfrm>
          <a:prstGeom prst="roundRect">
            <a:avLst>
              <a:gd name="adj" fmla="val 1098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950120"/>
          </a:xfrm>
        </p:spPr>
        <p:txBody>
          <a:bodyPr/>
          <a:lstStyle/>
          <a:p>
            <a:r>
              <a:rPr lang="en-US" dirty="0" smtClean="0"/>
              <a:t>Solving Computational Problems</a:t>
            </a:r>
            <a:br>
              <a:rPr lang="en-US" dirty="0" smtClean="0"/>
            </a:br>
            <a:r>
              <a:rPr lang="en-US" dirty="0" smtClean="0"/>
              <a:t>by Generating All Candidates</a:t>
            </a:r>
            <a:endParaRPr lang="en-US" dirty="0"/>
          </a:p>
        </p:txBody>
      </p:sp>
      <p:pic>
        <p:nvPicPr>
          <p:cNvPr id="4098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6087" y="847725"/>
            <a:ext cx="3171825" cy="3343275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backtracking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Backtracking is a </a:t>
            </a:r>
            <a:r>
              <a:rPr lang="en-US" dirty="0" smtClean="0"/>
              <a:t>class of algorithms </a:t>
            </a:r>
            <a:r>
              <a:rPr lang="en-US" dirty="0"/>
              <a:t>for finding </a:t>
            </a:r>
            <a:r>
              <a:rPr lang="en-US" dirty="0" smtClean="0"/>
              <a:t>all solutions </a:t>
            </a:r>
            <a:r>
              <a:rPr lang="en-US" dirty="0"/>
              <a:t>to some computational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E.g. find all paths from Sofia to Varna</a:t>
            </a:r>
          </a:p>
          <a:p>
            <a:r>
              <a:rPr lang="en-US" dirty="0" smtClean="0"/>
              <a:t>How does backtracking work?</a:t>
            </a:r>
          </a:p>
          <a:p>
            <a:pPr lvl="1"/>
            <a:r>
              <a:rPr lang="en-US" dirty="0" smtClean="0"/>
              <a:t>Usually implemented recursively</a:t>
            </a:r>
          </a:p>
          <a:p>
            <a:pPr lvl="1"/>
            <a:r>
              <a:rPr lang="en-US" dirty="0" smtClean="0"/>
              <a:t>At each step we try all perspective possibilities to generate a solution</a:t>
            </a:r>
          </a:p>
          <a:p>
            <a:r>
              <a:rPr lang="en-US" dirty="0" smtClean="0"/>
              <a:t>Backtracking has exponential running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8 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Write a program to find all </a:t>
            </a:r>
            <a:r>
              <a:rPr lang="en-US" dirty="0"/>
              <a:t>possible placements of </a:t>
            </a:r>
            <a:r>
              <a:rPr lang="en-US" dirty="0" smtClean="0"/>
              <a:t>8 queens </a:t>
            </a:r>
            <a:r>
              <a:rPr lang="en-US" dirty="0"/>
              <a:t>on </a:t>
            </a:r>
            <a:r>
              <a:rPr lang="en-US" dirty="0" smtClean="0"/>
              <a:t>a chessboard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that no two queens attack each </a:t>
            </a:r>
            <a:r>
              <a:rPr lang="en-US" dirty="0" smtClean="0"/>
              <a:t>other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en.wikipedia.org/wiki/Eight_queens_puzzle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693225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r>
              <a:rPr lang="en-US" dirty="0"/>
              <a:t>8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sz="3000" dirty="0" smtClean="0"/>
              <a:t>Backtracking algorithm for finding all solutions to the "8 Queens Puzzle"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033650"/>
            <a:ext cx="777081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PutQueens(int count)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(count &gt; 8)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PrintSolution();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 = 0; row &lt; 8; 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8;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if (CanPlaceQueen(row, col))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MarkAllAttackedPositions(row, cow);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PutQueens(count + 1);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UnmarkAllAttackedPositions(row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97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All Paths in a Labyrinth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are given a labyrinth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Empty cells are passable, the others (*) are not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start from the top left corner and can move in the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 directions: left, right, up, down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 need to find all paths to the bottom right corner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66800" y="5029200"/>
            <a:ext cx="1447800" cy="953453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200" y="5354096"/>
            <a:ext cx="1447800" cy="936924"/>
          </a:xfrm>
          <a:prstGeom prst="wedgeRoundRectCallout">
            <a:avLst>
              <a:gd name="adj1" fmla="val -108751"/>
              <a:gd name="adj2" fmla="val 535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119"/>
              </p:ext>
            </p:extLst>
          </p:nvPr>
        </p:nvGraphicFramePr>
        <p:xfrm>
          <a:off x="3230544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is Recursion?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Calculating Factorial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Generating 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Vectors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Finding All Paths in a Labyrinth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Recursion or Iteration?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Harmful Recursion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Optimizing Bad Recursion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2532" name="Picture 4" descr="C:\Trash\book-ope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>
            <a:off x="6096000" y="4572000"/>
            <a:ext cx="2486025" cy="1657350"/>
          </a:xfrm>
          <a:prstGeom prst="snip2DiagRect">
            <a:avLst>
              <a:gd name="adj1" fmla="val 35640"/>
              <a:gd name="adj2" fmla="val 280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36576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3 different paths from the top left corner to the bottom right corner: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007808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011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2)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00400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2000" b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0800" y="5297992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28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All Paths in a Labyrinth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Suppose we have an algorithm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FindExit(x,y)</a:t>
            </a:r>
            <a:r>
              <a:rPr lang="en-US" sz="3000" noProof="1" smtClean="0"/>
              <a:t> </a:t>
            </a:r>
            <a:r>
              <a:rPr lang="en-US" sz="3000" dirty="0" smtClean="0"/>
              <a:t>that finds and prints all paths to the exit (bottom right corner) starting from </a:t>
            </a:r>
            <a:r>
              <a:rPr lang="en-US" sz="3000" dirty="0"/>
              <a:t>position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dirty="0" smtClean="0"/>
              <a:t> is not passable,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dirty="0" smtClean="0"/>
              <a:t> is already visited, no paths are found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Otherwise: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visited (to avoid cycles)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Find recursively all paths to the exit from all neighbor cells: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(x-1,y)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(x+1,y)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(x,y+1)</a:t>
            </a:r>
            <a:r>
              <a:rPr lang="en-US" sz="2800" dirty="0" smtClean="0"/>
              <a:t> 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(x,y-1)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Mark position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800" dirty="0" smtClean="0"/>
              <a:t> as free (can be visited 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Representing the labyrinth as matrix of characters (in this example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rows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 smtClean="0"/>
              <a:t> columns):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Spaces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/>
              <a:t>') are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Asterisks ('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 smtClean="0"/>
              <a:t>') are  not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The symbol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 smtClean="0"/>
              <a:t>' is the exit (can occur multiple times)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1336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'*',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 ', '*', ' 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'*', '*', '*', '*', '*', ' 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е'},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020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049873"/>
            <a:ext cx="7770812" cy="5427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FindExit(int row, int col)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((col &lt; 0) || (row &lt; 0) || (col &gt;= lab.GetLength(1))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|| (row &gt;= lab.GetLength(0)))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We are out of the labyrinth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if we have found the exit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the exit!");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!= ' 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current cell is not free -&gt; can't find a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bg-BG" sz="18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Paths: Algorithm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435417"/>
            <a:ext cx="7770812" cy="4431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Temporary mark the current cell as visited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's';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Invoke recursion to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col-1);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FindExit(row-1, col);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col+1);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FindExit(row+1, col); // down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Mark back the current cell as free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 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FindExit(0, 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Find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19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7" name="Picture 1" descr="C:\Trash\labyrint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0600" y="3238500"/>
            <a:ext cx="7239000" cy="2857500"/>
          </a:xfrm>
          <a:prstGeom prst="roundRect">
            <a:avLst>
              <a:gd name="adj" fmla="val 2299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948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Paths and Print Them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How to print all paths found by our recursive algorithm?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Each move's direction can be stored in a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Need to pass the movement direction at each recursive call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,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start of each recursive call the current direction is appended to the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At the end of each recursive call the last direction is removed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647890"/>
            <a:ext cx="7239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List&lt;char&gt; path = new List&lt;char&gt;();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Find All Paths and Print Them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FindPathToExit(int row, int col, char direction)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Append the current direction to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path.Add(direction);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exit is found -&gt; print the current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Recursively explore all possible directions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- 1, 'L'); //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- 1, col, 'U'); //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+ 1, 'R'); //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+ 1, col, 'D'); //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Remove the last direction from the path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path.RemoveAt(path.Count-1);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1200"/>
            <a:ext cx="60960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Find and Print All Paths in a Labyrinth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xyzmo.com/en/solutions/PublishingImages/Labyrinth_53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39533">
            <a:off x="2319464" y="4444007"/>
            <a:ext cx="6315075" cy="1581720"/>
          </a:xfrm>
          <a:prstGeom prst="roundRect">
            <a:avLst>
              <a:gd name="adj" fmla="val 2111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0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267199"/>
            <a:ext cx="6705600" cy="914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Recursion or Iteration?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45880"/>
            <a:ext cx="7772400" cy="569120"/>
          </a:xfrm>
        </p:spPr>
        <p:txBody>
          <a:bodyPr/>
          <a:lstStyle/>
          <a:p>
            <a:r>
              <a:rPr lang="en-US" dirty="0" smtClean="0"/>
              <a:t>When to Use and When to Avoid Recursion?</a:t>
            </a:r>
            <a:endParaRPr lang="en-US" dirty="0"/>
          </a:p>
        </p:txBody>
      </p:sp>
      <p:pic>
        <p:nvPicPr>
          <p:cNvPr id="40961" name="Picture 1" descr="C:\Trash\recursive-hand.png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 rot="1208497">
            <a:off x="2799851" y="751100"/>
            <a:ext cx="4522320" cy="3391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57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 is </a:t>
            </a:r>
            <a:r>
              <a:rPr lang="en-US" dirty="0" smtClean="0"/>
              <a:t>when a methods calls itself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Very powerful technique for implementing </a:t>
            </a:r>
            <a:r>
              <a:rPr lang="en-US" dirty="0" smtClean="0"/>
              <a:t>combinatorial and other algorithms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Recursion should have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indirect</a:t>
            </a:r>
            <a:r>
              <a:rPr lang="en-US" dirty="0"/>
              <a:t> recursive </a:t>
            </a:r>
            <a:r>
              <a:rPr lang="en-US" dirty="0" smtClean="0"/>
              <a:t>call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 calls itself </a:t>
            </a:r>
            <a:r>
              <a:rPr lang="en-US" dirty="0" smtClean="0"/>
              <a:t>directly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О</a:t>
            </a:r>
            <a:r>
              <a:rPr lang="en-US" dirty="0" smtClean="0"/>
              <a:t>r </a:t>
            </a:r>
            <a:r>
              <a:rPr lang="en-US" dirty="0"/>
              <a:t>through other </a:t>
            </a:r>
            <a:r>
              <a:rPr lang="en-US" dirty="0" smtClean="0"/>
              <a:t>methods (see this example: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://www.nakov.com/blog/2013/01/23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bg-BG" dirty="0" smtClean="0">
              <a:hlinkClick r:id="rId3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Exit criteria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Prevents </a:t>
            </a:r>
            <a:r>
              <a:rPr lang="en-US" dirty="0"/>
              <a:t>infinite recursion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482" name="Picture 2" descr="http://futurismic.com/wp-content/uploads/2008/10/recursive-pda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86600" y="2667000"/>
            <a:ext cx="1676400" cy="1571625"/>
          </a:xfrm>
          <a:prstGeom prst="roundRect">
            <a:avLst>
              <a:gd name="adj" fmla="val 89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514036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Can be Harmful!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When used incorrectly the recursion could take too much memory and computing power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2743200"/>
            <a:ext cx="78486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// 89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// This will hang!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7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895601"/>
            <a:ext cx="6858000" cy="685800"/>
          </a:xfrm>
        </p:spPr>
        <p:txBody>
          <a:bodyPr/>
          <a:lstStyle/>
          <a:p>
            <a:r>
              <a:rPr lang="en-US" dirty="0" smtClean="0"/>
              <a:t>Harmful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218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7890" name="Picture 2" descr="http://www.health-safety-signs.uk.com/productimages/Harmful-Chemicals.gif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 rot="1028897">
            <a:off x="1192182" y="4020855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37892" name="Picture 4" descr="http://bcross1.skills21schools.org/pesticides/3272879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919331">
            <a:off x="6529881" y="4253242"/>
            <a:ext cx="1725876" cy="1953692"/>
          </a:xfrm>
          <a:prstGeom prst="rect">
            <a:avLst/>
          </a:prstGeom>
          <a:noFill/>
        </p:spPr>
      </p:pic>
      <p:pic>
        <p:nvPicPr>
          <p:cNvPr id="37896" name="Picture 8" descr="http://www.health-safety-signs.uk.com/productimages/Danger-Radioactive.gif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rot="14013000">
            <a:off x="4694136" y="454689"/>
            <a:ext cx="1590675" cy="20383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71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the Recursive Fibonacci Calculation Works?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2192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fib(n) makes about fib(n) recursive calls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same value is calculated many, many times!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799" y="1371600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0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Each Fibonacci sequence member can be remembered once it is calculated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Can be returned directly when needed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703008"/>
            <a:ext cx="77724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decimal[] fib = new decimal[MAX_FIB];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(fib[n] ==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value of fib[n] is still not calculated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((n == 1) || (n == 2))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1;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Fibonacci(n - 1) + Fibonacci(n - 2);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fib[n];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1"/>
            <a:ext cx="6858000" cy="685800"/>
          </a:xfrm>
        </p:spPr>
        <p:txBody>
          <a:bodyPr/>
          <a:lstStyle/>
          <a:p>
            <a:r>
              <a:rPr lang="en-US" dirty="0" smtClean="0"/>
              <a:t>Fast Recursive Fibonacci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836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5842" name="Picture 2" descr="http://www.abc.net.au/science/photos/mathsinnature/img/1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29200" y="3943350"/>
            <a:ext cx="3571875" cy="2381250"/>
          </a:xfrm>
          <a:prstGeom prst="roundRect">
            <a:avLst>
              <a:gd name="adj" fmla="val 28482"/>
            </a:avLst>
          </a:prstGeom>
          <a:noFill/>
        </p:spPr>
      </p:pic>
      <p:pic>
        <p:nvPicPr>
          <p:cNvPr id="35845" name="Picture 5" descr="C:\Trash\fibonacci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0861149">
            <a:off x="1048220" y="3246358"/>
            <a:ext cx="2174999" cy="2918708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9447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Recursion?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recursion when an obvious iterative algorithm exists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factorial, Fibonacci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recursion for combinatorial algorithm where at each step you need to recursively explore more than one possible continuation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permutations, all paths in labyrinth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have only one recursive call in the body of a recursive method, it can directly become iterative (like calculating factorial)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means to call a method from itself</a:t>
            </a:r>
          </a:p>
          <a:p>
            <a:pPr lvl="1"/>
            <a:r>
              <a:rPr lang="en-US" dirty="0" smtClean="0"/>
              <a:t>It should always have a bottom at which recursive calls stop</a:t>
            </a:r>
          </a:p>
          <a:p>
            <a:r>
              <a:rPr lang="en-US" dirty="0" smtClean="0"/>
              <a:t>Very powerful technique for implementing combinatorial algorithms</a:t>
            </a:r>
          </a:p>
          <a:p>
            <a:pPr lvl="1"/>
            <a:r>
              <a:rPr lang="en-US" dirty="0" smtClean="0"/>
              <a:t>Examples: generating combinatorial configurations like permutations, combinations, variations, etc.</a:t>
            </a:r>
          </a:p>
          <a:p>
            <a:r>
              <a:rPr lang="en-US" dirty="0" smtClean="0"/>
              <a:t>Recursion can be harmful when not used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87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10242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09677">
            <a:off x="2246028" y="4407792"/>
            <a:ext cx="4661040" cy="1575238"/>
          </a:xfrm>
          <a:prstGeom prst="roundRect">
            <a:avLst>
              <a:gd name="adj" fmla="val 10337"/>
            </a:avLst>
          </a:prstGeom>
          <a:noFill/>
        </p:spPr>
      </p:pic>
      <p:pic>
        <p:nvPicPr>
          <p:cNvPr id="6" name="Picture 2" descr="http://www.spamzapper.us/spamzapperimages/questions2.jpg"/>
          <p:cNvPicPr>
            <a:picLocks noChangeAspect="1" noChangeArrowheads="1"/>
          </p:cNvPicPr>
          <p:nvPr/>
        </p:nvPicPr>
        <p:blipFill>
          <a:blip r:embed="rId2" cstate="screen">
            <a:lum bright="-20000" contrast="-20000"/>
          </a:blip>
          <a:srcRect/>
          <a:stretch>
            <a:fillRect/>
          </a:stretch>
        </p:blipFill>
        <p:spPr bwMode="auto">
          <a:xfrm rot="21365482" flipV="1">
            <a:off x="1828800" y="1475958"/>
            <a:ext cx="5334000" cy="1066800"/>
          </a:xfrm>
          <a:prstGeom prst="roundRect">
            <a:avLst>
              <a:gd name="adj" fmla="val 10337"/>
            </a:avLst>
          </a:prstGeom>
          <a:noFill/>
        </p:spPr>
      </p:pic>
      <p:sp>
        <p:nvSpPr>
          <p:cNvPr id="7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0365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recursive program </a:t>
            </a:r>
            <a:r>
              <a:rPr lang="en-US" sz="2800" dirty="0"/>
              <a:t>that simulates </a:t>
            </a:r>
            <a:r>
              <a:rPr lang="en-US" sz="2800" dirty="0" smtClean="0"/>
              <a:t>the execution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800" dirty="0" smtClean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800" dirty="0" smtClean="0">
                <a:solidFill>
                  <a:srgbClr val="EBFFD2"/>
                </a:solidFill>
              </a:rPr>
              <a:t>	n=3, k=2 </a:t>
            </a:r>
            <a:r>
              <a:rPr lang="en-US" sz="2800" dirty="0" smtClean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Modify the previous program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dirty="0" smtClean="0">
                <a:solidFill>
                  <a:srgbClr val="EBFFD2"/>
                </a:solidFill>
              </a:rPr>
              <a:t>n=4, </a:t>
            </a:r>
            <a:r>
              <a:rPr lang="en-US" dirty="0">
                <a:solidFill>
                  <a:srgbClr val="EBFFD2"/>
                </a:solidFill>
              </a:rPr>
              <a:t>k=2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rgbClr val="EBFFD2"/>
                </a:solidFill>
              </a:rPr>
              <a:t>1 2), (1 3), (1 </a:t>
            </a:r>
            <a:r>
              <a:rPr lang="en-US" dirty="0" smtClean="0">
                <a:solidFill>
                  <a:srgbClr val="EBFFD2"/>
                </a:solidFill>
              </a:rPr>
              <a:t>4), (</a:t>
            </a:r>
            <a:r>
              <a:rPr lang="en-US" dirty="0">
                <a:solidFill>
                  <a:srgbClr val="EBFFD2"/>
                </a:solidFill>
              </a:rPr>
              <a:t>2 3), </a:t>
            </a:r>
            <a:r>
              <a:rPr lang="en-US" dirty="0" smtClean="0">
                <a:solidFill>
                  <a:srgbClr val="EBFFD2"/>
                </a:solidFill>
              </a:rPr>
              <a:t>(2 4), (</a:t>
            </a:r>
            <a:r>
              <a:rPr lang="en-US" dirty="0">
                <a:solidFill>
                  <a:srgbClr val="EBFFD2"/>
                </a:solidFill>
              </a:rPr>
              <a:t>3 </a:t>
            </a:r>
            <a:r>
              <a:rPr lang="en-US" dirty="0" smtClean="0">
                <a:solidFill>
                  <a:srgbClr val="EBFFD2"/>
                </a:solidFill>
              </a:rPr>
              <a:t>4)</a:t>
            </a:r>
            <a:endParaRPr lang="en-US" dirty="0" smtClean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800" dirty="0" smtClean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FontTx/>
              <a:buNone/>
              <a:tabLst>
                <a:tab pos="1527175" algn="l"/>
              </a:tabLst>
            </a:pPr>
            <a:r>
              <a:rPr lang="en-US" sz="2800" dirty="0" smtClean="0"/>
              <a:t>	n=3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{1, 2, 3}, {1, 3, 2}, {2, 1, 3},					{2, 3, 1}, {3, 1, 2},{3, 2, 1}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Factorial </a:t>
            </a:r>
            <a:r>
              <a:rPr lang="en-US" dirty="0"/>
              <a:t>– Example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Recursive definition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n!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factorial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828800"/>
            <a:ext cx="76136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2819400"/>
            <a:ext cx="8686800" cy="3810000"/>
          </a:xfrm>
          <a:prstGeom prst="rect">
            <a:avLst/>
          </a:prstGeom>
        </p:spPr>
        <p:txBody>
          <a:bodyPr/>
          <a:lstStyle/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5! = 5 * 4!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5 * 4 * 3 * 2 * 1 * 1 = 120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4! = 4 * 3! = 4 * 3 * 2 * 1 * 1 = 24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3! = 3 * 2! = 3 * 2 * 1 * 1 = 6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2! = 2 * 1! = 2 * 1 * 1 = 2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1! = 1 * 0! = 1 * 1 = 1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0! = 1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7" name="Picture 1" descr="C:\Trash\combinatorial-figur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92214" y="4191000"/>
            <a:ext cx="3355708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8469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</a:t>
            </a:r>
            <a:r>
              <a:rPr lang="en-US" sz="2800" dirty="0"/>
              <a:t>ordered k-element subsets from n-element set 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noProof="1"/>
              <a:t>).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Example</a:t>
            </a:r>
            <a:r>
              <a:rPr lang="en-US" sz="2800" dirty="0"/>
              <a:t>: n=3, </a:t>
            </a:r>
            <a:r>
              <a:rPr lang="en-US" sz="2800" dirty="0" smtClean="0"/>
              <a:t>k=2, set = {hi, a, b} =&gt;</a:t>
            </a:r>
            <a:endParaRPr lang="en-US" sz="2800" dirty="0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700" dirty="0" smtClean="0"/>
              <a:t>	(hi hi), (hi a), (hi b), (a hi), (a a), (a b), (b hi), (b a), (b b)</a:t>
            </a:r>
            <a:endParaRPr lang="en-US" sz="27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program for generating and printing</a:t>
            </a:r>
            <a:r>
              <a:rPr lang="en-US" sz="2800" noProof="1" smtClean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800" dirty="0"/>
              <a:t> from </a:t>
            </a:r>
            <a:r>
              <a:rPr lang="en-US" sz="28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Example</a:t>
            </a:r>
            <a:r>
              <a:rPr lang="en-US" sz="2800" noProof="1"/>
              <a:t>: s = {test, </a:t>
            </a:r>
            <a:r>
              <a:rPr lang="en-US" sz="2800" dirty="0"/>
              <a:t>rock</a:t>
            </a:r>
            <a:r>
              <a:rPr lang="en-US" sz="2800" noProof="1"/>
              <a:t>, </a:t>
            </a:r>
            <a:r>
              <a:rPr lang="en-US" sz="2800" dirty="0"/>
              <a:t>fun</a:t>
            </a:r>
            <a:r>
              <a:rPr lang="en-US" sz="2800" noProof="1"/>
              <a:t>}</a:t>
            </a:r>
            <a:r>
              <a:rPr lang="en-US" sz="2800" dirty="0"/>
              <a:t>, k=2</a:t>
            </a:r>
            <a:endParaRPr lang="en-US" sz="2800" noProof="1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(</a:t>
            </a:r>
            <a:r>
              <a:rPr lang="en-US" sz="2800" noProof="1"/>
              <a:t>test </a:t>
            </a:r>
            <a:r>
              <a:rPr lang="en-US" sz="2800" dirty="0"/>
              <a:t>rock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 (test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</a:t>
            </a:r>
            <a:r>
              <a:rPr lang="en-US" sz="2800" noProof="1" smtClean="0"/>
              <a:t> (</a:t>
            </a:r>
            <a:r>
              <a:rPr lang="en-US" sz="2800" dirty="0"/>
              <a:t>rock</a:t>
            </a:r>
            <a:r>
              <a:rPr lang="en-US" sz="2800" noProof="1"/>
              <a:t>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* We </a:t>
            </a:r>
            <a:r>
              <a:rPr lang="en-US" sz="2800" dirty="0">
                <a:sym typeface="Wingdings" pitchFamily="2" charset="2"/>
              </a:rPr>
              <a:t>are given a matrix of passable and non-passable cells. Write a recursive program for finding all areas of passable cells in the matrix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 smtClean="0">
                <a:sym typeface="Wingdings" pitchFamily="2" charset="2"/>
              </a:rPr>
              <a:t>* Write a program to generate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800" dirty="0" smtClean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1</a:t>
            </a:r>
            <a:r>
              <a:rPr lang="en-US" sz="2400" dirty="0">
                <a:sym typeface="Wingdings" pitchFamily="2" charset="2"/>
              </a:rPr>
              <a:t>, 5, 3,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3</a:t>
            </a:r>
            <a:r>
              <a:rPr lang="en-US" sz="2400" dirty="0">
                <a:sym typeface="Wingdings" pitchFamily="2" charset="2"/>
              </a:rPr>
              <a:t>, 5,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3</a:t>
            </a:r>
            <a:r>
              <a:rPr lang="en-US" sz="2400" dirty="0">
                <a:sym typeface="Wingdings" pitchFamily="2" charset="2"/>
              </a:rPr>
              <a:t>, 5,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</a:t>
            </a:r>
            <a:r>
              <a:rPr lang="en-US" sz="2400" dirty="0">
                <a:sym typeface="Wingdings" pitchFamily="2" charset="2"/>
              </a:rPr>
              <a:t>, 3,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5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5, 1, 3 }	{ 5, 5, 3, 1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800" dirty="0"/>
              <a:t>{ 1, 5, 5, 5, 5, 5, 5, 5, 5, 5, 5, 5, 5, 5, 5, 5, 5, </a:t>
            </a:r>
            <a:r>
              <a:rPr lang="en-US" sz="2800" dirty="0" smtClean="0"/>
              <a:t>5, 5, 5, 5, 5, 5, 5, 5, 5, 5, 5, 5, 5, 5 }.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8300" y="2971800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hardprogrammer.blogspot.com/2006/11/permutaciones-con-repeticin.html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2800" dirty="0" smtClean="0">
                <a:sym typeface="Wingdings" pitchFamily="2" charset="2"/>
              </a:rPr>
              <a:t>* Write a recursive program to solve the "8 Queens Puzzle" with backtracking.</a:t>
            </a:r>
            <a:r>
              <a:rPr lang="bg-BG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Learn more at: </a:t>
            </a:r>
            <a:r>
              <a:rPr lang="en-US" sz="2800" dirty="0">
                <a:hlinkClick r:id="rId2"/>
              </a:rPr>
              <a:t>http://en.wikipedia.org/wiki/Eight_queens_puzzle</a:t>
            </a:r>
            <a:endParaRPr lang="bg-BG" sz="2800" dirty="0" smtClean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factorial: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!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n! = n* (n-1)!, </a:t>
            </a:r>
            <a:r>
              <a:rPr lang="en-US" dirty="0" smtClean="0"/>
              <a:t>n&gt;0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Don't try this </a:t>
            </a:r>
            <a:r>
              <a:rPr lang="en-US" dirty="0"/>
              <a:t>at home!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iteration instead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1079500" y="2860426"/>
            <a:ext cx="69215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- 1); </a:t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433950"/>
            <a:ext cx="2630992" cy="953453"/>
          </a:xfrm>
          <a:prstGeom prst="wedgeRoundRectCallout">
            <a:avLst>
              <a:gd name="adj1" fmla="val -113200"/>
              <a:gd name="adj2" fmla="val 167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bottom of the recursion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53000" y="5452297"/>
            <a:ext cx="3200400" cy="953453"/>
          </a:xfrm>
          <a:prstGeom prst="wedgeRoundRectCallout">
            <a:avLst>
              <a:gd name="adj1" fmla="val -52321"/>
              <a:gd name="adj2" fmla="val -106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Recursive call: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19483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5791200" cy="685800"/>
          </a:xfrm>
        </p:spPr>
        <p:txBody>
          <a:bodyPr/>
          <a:lstStyle/>
          <a:p>
            <a:r>
              <a:rPr lang="en-US" dirty="0" smtClean="0"/>
              <a:t>Recursive Factorial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097880"/>
            <a:ext cx="198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hig.no/~algmet/recursion/hand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" t="1667" r="8750" b="1667"/>
          <a:stretch>
            <a:fillRect/>
          </a:stretch>
        </p:blipFill>
        <p:spPr bwMode="auto">
          <a:xfrm>
            <a:off x="4650828" y="2514600"/>
            <a:ext cx="3807372" cy="3200400"/>
          </a:xfrm>
          <a:prstGeom prst="roundRect">
            <a:avLst>
              <a:gd name="adj" fmla="val 6436"/>
            </a:avLst>
          </a:prstGeom>
          <a:noFill/>
        </p:spPr>
      </p:pic>
      <p:pic>
        <p:nvPicPr>
          <p:cNvPr id="5123" name="Picture 3" descr="C:\Trash\n-factorial.pn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 rot="21195297">
            <a:off x="1227480" y="2677956"/>
            <a:ext cx="2902819" cy="205589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9122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How to generate all 8-bit </a:t>
            </a:r>
            <a:r>
              <a:rPr lang="en-US" dirty="0" smtClean="0"/>
              <a:t>vectors recursively?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r>
              <a:rPr lang="en-US" dirty="0"/>
              <a:t>How to generate all n-bit </a:t>
            </a:r>
            <a:r>
              <a:rPr lang="en-US" dirty="0" smtClean="0"/>
              <a:t>vectors</a:t>
            </a:r>
            <a:r>
              <a:rPr lang="en-US" dirty="0"/>
              <a:t>?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386" name="Picture 2" descr="http://www.dreamstime.com/binary-data-leak-thumb61503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</a:blip>
          <a:srcRect/>
          <a:stretch>
            <a:fillRect/>
          </a:stretch>
        </p:blipFill>
        <p:spPr bwMode="auto">
          <a:xfrm>
            <a:off x="3962400" y="2209800"/>
            <a:ext cx="4636698" cy="3276600"/>
          </a:xfrm>
          <a:prstGeom prst="roundRect">
            <a:avLst>
              <a:gd name="adj" fmla="val 71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841184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0/1 Vectors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Algorithm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Gen01(n)</a:t>
            </a:r>
            <a:r>
              <a:rPr lang="en-US" sz="3000" dirty="0" smtClean="0"/>
              <a:t>: put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at the last position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 smtClean="0"/>
              <a:t> and call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Gen01(n-1)</a:t>
            </a:r>
            <a:r>
              <a:rPr lang="en-US" sz="3000" dirty="0" smtClean="0"/>
              <a:t> for the rest: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6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096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9101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131830" y="231419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3867709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91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Gen01(6):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13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Group 3"/>
          <p:cNvGraphicFramePr>
            <a:graphicFrameLocks noGrp="1"/>
          </p:cNvGraphicFramePr>
          <p:nvPr/>
        </p:nvGraphicFramePr>
        <p:xfrm>
          <a:off x="9085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AutoShape 25"/>
          <p:cNvSpPr>
            <a:spLocks/>
          </p:cNvSpPr>
          <p:nvPr/>
        </p:nvSpPr>
        <p:spPr bwMode="auto">
          <a:xfrm rot="16200000">
            <a:off x="2131027" y="3853308"/>
            <a:ext cx="287337" cy="271222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93"/>
          <p:cNvSpPr>
            <a:spLocks noChangeShapeType="1"/>
          </p:cNvSpPr>
          <p:nvPr/>
        </p:nvSpPr>
        <p:spPr bwMode="auto">
          <a:xfrm>
            <a:off x="38661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97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7244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7244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/>
        </p:nvGraphicFramePr>
        <p:xfrm>
          <a:off x="5024942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AutoShape 25"/>
          <p:cNvSpPr>
            <a:spLocks/>
          </p:cNvSpPr>
          <p:nvPr/>
        </p:nvSpPr>
        <p:spPr bwMode="auto">
          <a:xfrm rot="16200000">
            <a:off x="6027241" y="2543635"/>
            <a:ext cx="287337" cy="225174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Line 93"/>
          <p:cNvSpPr>
            <a:spLocks noChangeShapeType="1"/>
          </p:cNvSpPr>
          <p:nvPr/>
        </p:nvSpPr>
        <p:spPr bwMode="auto">
          <a:xfrm>
            <a:off x="7523704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3961" y="2133600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6187" y="3810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0" name="Group 3"/>
          <p:cNvGraphicFramePr>
            <a:graphicFrameLocks noGrp="1"/>
          </p:cNvGraphicFramePr>
          <p:nvPr/>
        </p:nvGraphicFramePr>
        <p:xfrm>
          <a:off x="5023337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Line 93"/>
          <p:cNvSpPr>
            <a:spLocks noChangeShapeType="1"/>
          </p:cNvSpPr>
          <p:nvPr/>
        </p:nvSpPr>
        <p:spPr bwMode="auto">
          <a:xfrm>
            <a:off x="75237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4582" y="5334000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utoShape 25"/>
          <p:cNvSpPr>
            <a:spLocks/>
          </p:cNvSpPr>
          <p:nvPr/>
        </p:nvSpPr>
        <p:spPr bwMode="auto">
          <a:xfrm rot="16200000">
            <a:off x="6027240" y="4064458"/>
            <a:ext cx="287337" cy="225174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24200" y="5854930"/>
            <a:ext cx="32004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Gen01(-1)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</a:t>
            </a:r>
            <a:r>
              <a:rPr lang="en-US" dirty="0" smtClean="0"/>
              <a:t>Vectors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85800" y="1043050"/>
            <a:ext cx="7770812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Gen01(int index, int[] vector)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(index == -1)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Print(vector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i&lt;=1;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vector[index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Gen01(index-1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size = 8;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vector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Gen01(size-1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vector);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338" name="Picture 2" descr="http://mises.org/images4/binary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6553200" y="1600200"/>
            <a:ext cx="2114741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1120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3055</TotalTime>
  <Words>2496</Words>
  <Application>Microsoft Office PowerPoint</Application>
  <PresentationFormat>On-screen Show (4:3)</PresentationFormat>
  <Paragraphs>525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</vt:lpstr>
      <vt:lpstr>Recursion</vt:lpstr>
      <vt:lpstr>Table of Contents</vt:lpstr>
      <vt:lpstr>What is Recursion?</vt:lpstr>
      <vt:lpstr>Recursive Factorial – Example</vt:lpstr>
      <vt:lpstr>Recursive Factorial – Example</vt:lpstr>
      <vt:lpstr>Recursive Factorial</vt:lpstr>
      <vt:lpstr>Generating 0/1 Vectors</vt:lpstr>
      <vt:lpstr>Generating 0/1 Vectors (2)</vt:lpstr>
      <vt:lpstr>Generating 0/1 Vectors (3)</vt:lpstr>
      <vt:lpstr>Generating 0/1 Vectors</vt:lpstr>
      <vt:lpstr>Generating Combinations</vt:lpstr>
      <vt:lpstr>Generating Combinations</vt:lpstr>
      <vt:lpstr>Generating Combinations (2)</vt:lpstr>
      <vt:lpstr>Generating Combinations</vt:lpstr>
      <vt:lpstr>Backtracking</vt:lpstr>
      <vt:lpstr>Backtracking</vt:lpstr>
      <vt:lpstr>The 8 Queens Problem</vt:lpstr>
      <vt:lpstr>Solving The 8 Queens Problem</vt:lpstr>
      <vt:lpstr>Finding All Paths in a Labyrinth</vt:lpstr>
      <vt:lpstr>Finding All Paths in a Labyrinth (2)</vt:lpstr>
      <vt:lpstr>Finding All Paths in a Labyrinth (3)</vt:lpstr>
      <vt:lpstr>Find All Paths: Algorithm</vt:lpstr>
      <vt:lpstr>Find All Paths: Algorithm (2)</vt:lpstr>
      <vt:lpstr>Find All Paths: Algorithm (3)</vt:lpstr>
      <vt:lpstr>Find All Paths in a Labyrinth</vt:lpstr>
      <vt:lpstr>Find All Paths and Print Them</vt:lpstr>
      <vt:lpstr>Find All Paths and Print Them (2)</vt:lpstr>
      <vt:lpstr>Find and Print All Paths in a Labyrinth</vt:lpstr>
      <vt:lpstr>Recursion or Iteration?</vt:lpstr>
      <vt:lpstr>Recursion Can be Harmful!</vt:lpstr>
      <vt:lpstr>Harmful Recursion</vt:lpstr>
      <vt:lpstr>How the Recursive Fibonacci Calculation Works?</vt:lpstr>
      <vt:lpstr>Fast Recursive Fibonacci</vt:lpstr>
      <vt:lpstr>Fast Recursive Fibonacci</vt:lpstr>
      <vt:lpstr>When to Use Recursion?</vt:lpstr>
      <vt:lpstr>Summary</vt:lpstr>
      <vt:lpstr>Recursion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Telerik Software Academy</dc:subject>
  <dc:creator>Svetlin Nakov</dc:creator>
  <cp:keywords>data structures, algorithms, recursion, recursive algorithms, programming</cp:keywords>
  <cp:lastModifiedBy>Svetlin Nakov</cp:lastModifiedBy>
  <cp:revision>1170</cp:revision>
  <dcterms:created xsi:type="dcterms:W3CDTF">2007-12-08T16:03:35Z</dcterms:created>
  <dcterms:modified xsi:type="dcterms:W3CDTF">2013-06-11T15:01:11Z</dcterms:modified>
  <cp:category>computer science, computer programming, software engineering</cp:category>
</cp:coreProperties>
</file>