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610" r:id="rId2"/>
    <p:sldId id="611" r:id="rId3"/>
    <p:sldId id="612" r:id="rId4"/>
    <p:sldId id="613" r:id="rId5"/>
    <p:sldId id="614" r:id="rId6"/>
    <p:sldId id="615" r:id="rId7"/>
    <p:sldId id="618" r:id="rId8"/>
    <p:sldId id="646" r:id="rId9"/>
    <p:sldId id="647" r:id="rId10"/>
    <p:sldId id="648" r:id="rId11"/>
    <p:sldId id="655" r:id="rId12"/>
    <p:sldId id="652" r:id="rId13"/>
    <p:sldId id="651" r:id="rId14"/>
    <p:sldId id="653" r:id="rId15"/>
    <p:sldId id="656" r:id="rId16"/>
    <p:sldId id="645" r:id="rId17"/>
    <p:sldId id="649" r:id="rId18"/>
    <p:sldId id="650" r:id="rId19"/>
    <p:sldId id="661" r:id="rId20"/>
    <p:sldId id="657" r:id="rId21"/>
    <p:sldId id="658" r:id="rId22"/>
    <p:sldId id="662" r:id="rId23"/>
    <p:sldId id="627" r:id="rId24"/>
    <p:sldId id="628" r:id="rId25"/>
    <p:sldId id="629" r:id="rId26"/>
    <p:sldId id="630" r:id="rId27"/>
    <p:sldId id="660" r:id="rId28"/>
    <p:sldId id="631" r:id="rId29"/>
    <p:sldId id="632" r:id="rId30"/>
    <p:sldId id="633" r:id="rId31"/>
    <p:sldId id="634" r:id="rId32"/>
    <p:sldId id="635" r:id="rId33"/>
    <p:sldId id="636" r:id="rId34"/>
    <p:sldId id="659" r:id="rId35"/>
    <p:sldId id="663" r:id="rId36"/>
    <p:sldId id="654" r:id="rId37"/>
    <p:sldId id="637" r:id="rId38"/>
    <p:sldId id="638" r:id="rId39"/>
    <p:sldId id="639" r:id="rId40"/>
    <p:sldId id="640" r:id="rId41"/>
    <p:sldId id="664" r:id="rId42"/>
    <p:sldId id="643" r:id="rId43"/>
    <p:sldId id="644" r:id="rId44"/>
    <p:sldId id="543" r:id="rId45"/>
  </p:sldIdLst>
  <p:sldSz cx="9144000" cy="6858000" type="screen4x3"/>
  <p:notesSz cx="6881813" cy="92964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94468" autoAdjust="0"/>
  </p:normalViewPr>
  <p:slideViewPr>
    <p:cSldViewPr>
      <p:cViewPr varScale="1">
        <p:scale>
          <a:sx n="60" d="100"/>
          <a:sy n="60" d="100"/>
        </p:scale>
        <p:origin x="-70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11-06-2013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11-06-2013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098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58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sharpfundamentals.telerik.com/" TargetMode="External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microsoft.com/office/2007/relationships/hdphoto" Target="../media/hdphoto6.wdp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telenet.be/vdmoortel/dirk/Maths/PermVarComb.html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Contest/Practice/59" TargetMode="External"/><Relationship Id="rId2" Type="http://schemas.openxmlformats.org/officeDocument/2006/relationships/hyperlink" Target="http://academy.telerik.com/algoacademy/season-2012-2013/training-27-28-Oct-2012-combinatoric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2088996"/>
            <a:ext cx="5410200" cy="9144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noProof="1" smtClean="0"/>
              <a:t>Combinatorics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079596"/>
            <a:ext cx="5314950" cy="873920"/>
          </a:xfrm>
        </p:spPr>
        <p:txBody>
          <a:bodyPr/>
          <a:lstStyle/>
          <a:p>
            <a:r>
              <a:rPr lang="en-US" dirty="0" smtClean="0"/>
              <a:t>Brief Overview of Combinations, Permutations and Binary Vectors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86980"/>
            <a:ext cx="3352800" cy="523220"/>
          </a:xfrm>
        </p:spPr>
        <p:txBody>
          <a:bodyPr/>
          <a:lstStyle/>
          <a:p>
            <a:r>
              <a:rPr lang="en-US" dirty="0" smtClean="0"/>
              <a:t>Nikolay Kostov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http://Nikolay.IT</a:t>
            </a:r>
            <a:endParaRPr lang="en-US" dirty="0"/>
          </a:p>
        </p:txBody>
      </p:sp>
      <p:pic>
        <p:nvPicPr>
          <p:cNvPr id="11266" name="Picture 2" descr="File:Partition3D.sv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5945">
            <a:off x="5931547" y="302950"/>
            <a:ext cx="2282352" cy="171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img.ehowcdn.com/article-new/ehow/images/a06/66/ag/change-digital-safe-combination-800x800.jp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80281"/>
            <a:ext cx="3397774" cy="20411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3.bp.blogspot.com/_MDUvQh4tF8E/Sirt7EiOY6I/AAAAAAAAAHw/xFHVr5PNBes/s400/perm_cube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750" b="97750" l="2320" r="96392">
                        <a14:foregroundMark x1="16237" y1="80250" x2="55412" y2="64250"/>
                        <a14:foregroundMark x1="10825" y1="82500" x2="45619" y2="94500"/>
                        <a14:foregroundMark x1="47165" y1="95000" x2="93814" y2="81250"/>
                        <a14:foregroundMark x1="59278" y1="59750" x2="91237" y2="80250"/>
                        <a14:foregroundMark x1="24742" y1="81000" x2="65464" y2="71750"/>
                        <a14:foregroundMark x1="32732" y1="82750" x2="79897" y2="80250"/>
                        <a14:foregroundMark x1="70361" y1="74250" x2="80412" y2="80000"/>
                        <a14:foregroundMark x1="83247" y1="81000" x2="41495" y2="89250"/>
                        <a14:foregroundMark x1="48196" y1="92750" x2="60052" y2="62500"/>
                        <a14:foregroundMark x1="14433" y1="81000" x2="90722" y2="81500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0" y="1219200"/>
            <a:ext cx="2472108" cy="2548565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457200" y="53910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Technical Trainer</a:t>
            </a:r>
            <a:endParaRPr lang="en-US" sz="2000" dirty="0"/>
          </a:p>
        </p:txBody>
      </p:sp>
      <p:pic>
        <p:nvPicPr>
          <p:cNvPr id="11" name="Picture 10">
            <a:hlinkClick r:id="rId8"/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6756" y="485395"/>
            <a:ext cx="1487756" cy="141845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3529341" y="4757609"/>
            <a:ext cx="1362586" cy="148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Variations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1231642"/>
            <a:ext cx="6934200" cy="5016758"/>
          </a:xfrm>
        </p:spPr>
        <p:txBody>
          <a:bodyPr/>
          <a:lstStyle/>
          <a:p>
            <a:r>
              <a:rPr lang="fr-FR" dirty="0"/>
              <a:t>static void Main()</a:t>
            </a:r>
          </a:p>
          <a:p>
            <a:r>
              <a:rPr lang="bg-BG" dirty="0"/>
              <a:t>{</a:t>
            </a:r>
          </a:p>
          <a:p>
            <a:r>
              <a:rPr lang="fr-FR" dirty="0" smtClean="0"/>
              <a:t>  GenerateVariations(0</a:t>
            </a:r>
            <a:r>
              <a:rPr lang="fr-FR" dirty="0"/>
              <a:t>);</a:t>
            </a:r>
          </a:p>
          <a:p>
            <a:r>
              <a:rPr lang="bg-BG" dirty="0"/>
              <a:t>}</a:t>
            </a:r>
          </a:p>
          <a:p>
            <a:endParaRPr lang="bg-BG" dirty="0"/>
          </a:p>
          <a:p>
            <a:r>
              <a:rPr lang="fr-FR" dirty="0"/>
              <a:t>static void </a:t>
            </a:r>
            <a:r>
              <a:rPr lang="fr-FR" dirty="0" smtClean="0"/>
              <a:t>GenerateVariations(int </a:t>
            </a:r>
            <a:r>
              <a:rPr lang="fr-FR" dirty="0"/>
              <a:t>index)</a:t>
            </a:r>
          </a:p>
          <a:p>
            <a:r>
              <a:rPr lang="bg-BG" dirty="0"/>
              <a:t>{</a:t>
            </a:r>
          </a:p>
          <a:p>
            <a:r>
              <a:rPr lang="fr-FR" dirty="0" smtClean="0"/>
              <a:t>  if </a:t>
            </a:r>
            <a:r>
              <a:rPr lang="fr-FR" dirty="0"/>
              <a:t>(index &gt;= k)</a:t>
            </a:r>
          </a:p>
          <a:p>
            <a:r>
              <a:rPr lang="fr-FR" dirty="0" smtClean="0"/>
              <a:t>    Print(arr);</a:t>
            </a:r>
            <a:endParaRPr lang="fr-FR" dirty="0"/>
          </a:p>
          <a:p>
            <a:r>
              <a:rPr lang="fr-FR" dirty="0" smtClean="0"/>
              <a:t>  else</a:t>
            </a:r>
            <a:endParaRPr lang="fr-FR" dirty="0"/>
          </a:p>
          <a:p>
            <a:r>
              <a:rPr lang="nn-NO" dirty="0" smtClean="0"/>
              <a:t>    for </a:t>
            </a:r>
            <a:r>
              <a:rPr lang="nn-NO" dirty="0"/>
              <a:t>(int i = 0; i &lt; n; i++)</a:t>
            </a:r>
          </a:p>
          <a:p>
            <a:r>
              <a:rPr lang="en-US" dirty="0" smtClean="0"/>
              <a:t>    </a:t>
            </a:r>
            <a:r>
              <a:rPr lang="bg-BG" dirty="0" smtClean="0"/>
              <a:t>{</a:t>
            </a:r>
            <a:endParaRPr lang="bg-BG" dirty="0"/>
          </a:p>
          <a:p>
            <a:r>
              <a:rPr lang="fr-FR" dirty="0" smtClean="0"/>
              <a:t>      arr[index</a:t>
            </a:r>
            <a:r>
              <a:rPr lang="fr-FR" dirty="0"/>
              <a:t>] = i;</a:t>
            </a:r>
          </a:p>
          <a:p>
            <a:r>
              <a:rPr lang="fr-FR" dirty="0" smtClean="0"/>
              <a:t>      GenerateVariations(index </a:t>
            </a:r>
            <a:r>
              <a:rPr lang="fr-FR" dirty="0"/>
              <a:t>+ 1);</a:t>
            </a:r>
          </a:p>
          <a:p>
            <a:r>
              <a:rPr lang="en-US" dirty="0" smtClean="0"/>
              <a:t>    </a:t>
            </a:r>
            <a:r>
              <a:rPr lang="bg-BG" dirty="0" smtClean="0"/>
              <a:t>}</a:t>
            </a:r>
            <a:endParaRPr lang="bg-BG" dirty="0"/>
          </a:p>
          <a:p>
            <a:r>
              <a:rPr lang="bg-BG" dirty="0" smtClean="0"/>
              <a:t>}</a:t>
            </a:r>
            <a:endParaRPr lang="bg-BG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516" y="1143000"/>
            <a:ext cx="72228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0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93480"/>
            <a:ext cx="7924800" cy="685800"/>
          </a:xfrm>
        </p:spPr>
        <p:txBody>
          <a:bodyPr/>
          <a:lstStyle/>
          <a:p>
            <a:r>
              <a:rPr lang="en-US" dirty="0" smtClean="0"/>
              <a:t>Variations with Repetitions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990600"/>
            <a:ext cx="540534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>
                <a:solidFill>
                  <a:srgbClr val="CCFF33"/>
                </a:solidFill>
              </a:rPr>
              <a:t>Variations without </a:t>
            </a:r>
            <a:r>
              <a:rPr lang="en-US" sz="3800" dirty="0" smtClean="0">
                <a:solidFill>
                  <a:srgbClr val="CCFF33"/>
                </a:solidFill>
              </a:rPr>
              <a:t>Repetition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have 16 billiard balls</a:t>
                </a:r>
              </a:p>
              <a:p>
                <a:pPr lvl="1"/>
                <a:r>
                  <a:rPr lang="en-US" dirty="0" smtClean="0"/>
                  <a:t>But maybe you don't want to choose them all, just 3 of them, so that would be only</a:t>
                </a:r>
              </a:p>
              <a:p>
                <a:pPr lvl="2"/>
                <a:r>
                  <a:rPr lang="en-US" dirty="0"/>
                  <a:t>16 × 15 × 14 = </a:t>
                </a:r>
                <a:r>
                  <a:rPr lang="en-US" dirty="0" smtClean="0"/>
                  <a:t>3360</a:t>
                </a:r>
              </a:p>
              <a:p>
                <a:pPr lvl="2"/>
                <a:r>
                  <a:rPr lang="en-US" dirty="0" smtClean="0"/>
                  <a:t>There </a:t>
                </a:r>
                <a:r>
                  <a:rPr lang="en-US" dirty="0"/>
                  <a:t>are </a:t>
                </a:r>
                <a:r>
                  <a:rPr lang="en-US" dirty="0" smtClean="0"/>
                  <a:t>3360 </a:t>
                </a:r>
                <a:r>
                  <a:rPr lang="en-US" dirty="0"/>
                  <a:t>different ways that 3 pool balls could be selected out of 16 </a:t>
                </a:r>
                <a:r>
                  <a:rPr lang="en-US" dirty="0" smtClean="0"/>
                  <a:t>balls</a:t>
                </a:r>
              </a:p>
              <a:p>
                <a:pPr lvl="1"/>
                <a:r>
                  <a:rPr lang="en-US" dirty="0" smtClean="0"/>
                  <a:t>16! / 13! = 16 × 15 × 14</a:t>
                </a:r>
              </a:p>
              <a:p>
                <a:pPr marL="357188" lvl="1" indent="0">
                  <a:buNone/>
                </a:pPr>
                <a:r>
                  <a:rPr lang="en-US" dirty="0" smtClean="0">
                    <a:effectLst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5400" b="0" i="1">
                            <a:effectLst/>
                            <a:latin typeface="Cambria Math"/>
                          </a:rPr>
                          <m:t>𝑛</m:t>
                        </m:r>
                        <m:r>
                          <a:rPr lang="en-US" sz="5400" b="0" i="1">
                            <a:effectLst/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5400" b="0" i="1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5400" b="0" i="1">
                                <a:effectLst/>
                                <a:latin typeface="Cambria Math"/>
                              </a:rPr>
                              <m:t>𝑛</m:t>
                            </m:r>
                            <m:r>
                              <a:rPr lang="en-US" sz="5400" b="0" i="1"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n-US" sz="5400" b="0" i="1" smtClean="0">
                                <a:effectLst/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5400" b="0" i="1">
                            <a:effectLst/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2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5105400"/>
            <a:ext cx="5562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where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the number of things to choose from, and you choose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them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(No repetition, order matters) </a:t>
            </a:r>
          </a:p>
        </p:txBody>
      </p:sp>
    </p:spTree>
    <p:extLst>
      <p:ext uri="{BB962C8B-B14F-4D97-AF65-F5344CB8AC3E}">
        <p14:creationId xmlns:p14="http://schemas.microsoft.com/office/powerpoint/2010/main" val="11571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without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many words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</a:t>
            </a:r>
            <a:r>
              <a:rPr lang="en-US" dirty="0" smtClean="0"/>
              <a:t>letters </a:t>
            </a:r>
            <a:r>
              <a:rPr lang="en-US" dirty="0"/>
              <a:t>can you make with 4 letters </a:t>
            </a:r>
            <a:r>
              <a:rPr lang="en-US" dirty="0" smtClean="0"/>
              <a:t>{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/>
              <a:t> }?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How to generate variations</a:t>
            </a:r>
            <a:br>
              <a:rPr lang="en-US" dirty="0" smtClean="0"/>
            </a:br>
            <a:r>
              <a:rPr lang="en-US" dirty="0" smtClean="0"/>
              <a:t>without repetitions?</a:t>
            </a:r>
          </a:p>
          <a:p>
            <a:pPr lvl="1"/>
            <a:r>
              <a:rPr lang="en-US" dirty="0" smtClean="0"/>
              <a:t>The same way like variations with repetitions</a:t>
            </a:r>
          </a:p>
          <a:p>
            <a:pPr lvl="1"/>
            <a:r>
              <a:rPr lang="en-US" dirty="0" smtClean="0"/>
              <a:t>Just use each element at most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38200" y="2947313"/>
            <a:ext cx="7467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noProof="1" smtClean="0"/>
              <a:t>ab, ac, ad, ba, bc, bd, ca, cb, cd, da, db, dc</a:t>
            </a:r>
            <a:endParaRPr lang="en-US" sz="2200" noProof="1"/>
          </a:p>
        </p:txBody>
      </p:sp>
      <p:pic>
        <p:nvPicPr>
          <p:cNvPr id="1028" name="Picture 4" descr="http://users.telenet.be/vdmoortel/dirk/Maths/PermVarComb_files/image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2583654" cy="11430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Generating Variations</a:t>
            </a:r>
            <a:br>
              <a:rPr lang="en-US" dirty="0" smtClean="0"/>
            </a:br>
            <a:r>
              <a:rPr lang="en-US" dirty="0" smtClean="0"/>
              <a:t>without Repetitions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1461730"/>
            <a:ext cx="7010400" cy="4862870"/>
          </a:xfrm>
        </p:spPr>
        <p:txBody>
          <a:bodyPr/>
          <a:lstStyle/>
          <a:p>
            <a:r>
              <a:rPr lang="fr-FR" dirty="0"/>
              <a:t>static void </a:t>
            </a:r>
            <a:r>
              <a:rPr lang="fr-FR" dirty="0" smtClean="0"/>
              <a:t>GenerateVariationsNoReps(int </a:t>
            </a:r>
            <a:r>
              <a:rPr lang="fr-FR" dirty="0"/>
              <a:t>index)</a:t>
            </a:r>
          </a:p>
          <a:p>
            <a:r>
              <a:rPr lang="bg-BG" dirty="0"/>
              <a:t>{</a:t>
            </a:r>
          </a:p>
          <a:p>
            <a:r>
              <a:rPr lang="fr-FR" dirty="0" smtClean="0"/>
              <a:t>  if </a:t>
            </a:r>
            <a:r>
              <a:rPr lang="fr-FR" dirty="0"/>
              <a:t>(index &gt;= k)</a:t>
            </a:r>
          </a:p>
          <a:p>
            <a:r>
              <a:rPr lang="fr-FR" dirty="0" smtClean="0"/>
              <a:t>    PrintVariations</a:t>
            </a:r>
            <a:r>
              <a:rPr lang="fr-FR" dirty="0"/>
              <a:t>();</a:t>
            </a:r>
          </a:p>
          <a:p>
            <a:r>
              <a:rPr lang="fr-FR" dirty="0" smtClean="0"/>
              <a:t>  else</a:t>
            </a:r>
            <a:endParaRPr lang="fr-FR" dirty="0"/>
          </a:p>
          <a:p>
            <a:r>
              <a:rPr lang="nn-NO" dirty="0" smtClean="0"/>
              <a:t>    for </a:t>
            </a:r>
            <a:r>
              <a:rPr lang="nn-NO" dirty="0"/>
              <a:t>(int i = 0; i &lt; n; i++)</a:t>
            </a:r>
          </a:p>
          <a:p>
            <a:r>
              <a:rPr lang="fr-FR" dirty="0" smtClean="0"/>
              <a:t>      if </a:t>
            </a:r>
            <a:r>
              <a:rPr lang="fr-FR" dirty="0"/>
              <a:t>(!used[i])</a:t>
            </a:r>
          </a:p>
          <a:p>
            <a:r>
              <a:rPr lang="en-US" dirty="0" smtClean="0"/>
              <a:t>      </a:t>
            </a:r>
            <a:r>
              <a:rPr lang="bg-BG" dirty="0" smtClean="0"/>
              <a:t>{</a:t>
            </a:r>
            <a:endParaRPr lang="bg-BG" dirty="0"/>
          </a:p>
          <a:p>
            <a:r>
              <a:rPr lang="fr-FR" dirty="0" smtClean="0"/>
              <a:t>        used[i</a:t>
            </a:r>
            <a:r>
              <a:rPr lang="fr-FR" dirty="0"/>
              <a:t>] = true;</a:t>
            </a:r>
          </a:p>
          <a:p>
            <a:r>
              <a:rPr lang="fr-FR" dirty="0" smtClean="0"/>
              <a:t>        arr[index</a:t>
            </a:r>
            <a:r>
              <a:rPr lang="fr-FR" dirty="0"/>
              <a:t>] = i;</a:t>
            </a:r>
          </a:p>
          <a:p>
            <a:r>
              <a:rPr lang="fr-FR" dirty="0" smtClean="0"/>
              <a:t>        GenerateVariationsNoReps(index </a:t>
            </a:r>
            <a:r>
              <a:rPr lang="fr-FR" dirty="0"/>
              <a:t>+ 1);</a:t>
            </a:r>
          </a:p>
          <a:p>
            <a:r>
              <a:rPr lang="fr-FR" dirty="0" smtClean="0"/>
              <a:t>        used[i</a:t>
            </a:r>
            <a:r>
              <a:rPr lang="fr-FR" dirty="0"/>
              <a:t>] = false;</a:t>
            </a:r>
          </a:p>
          <a:p>
            <a:r>
              <a:rPr lang="en-US" dirty="0" smtClean="0"/>
              <a:t>      </a:t>
            </a:r>
            <a:r>
              <a:rPr lang="bg-BG" dirty="0" smtClean="0"/>
              <a:t>}</a:t>
            </a:r>
            <a:endParaRPr lang="bg-BG" dirty="0"/>
          </a:p>
          <a:p>
            <a:r>
              <a:rPr lang="bg-BG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fr-FR" dirty="0" smtClean="0"/>
              <a:t>GenerateVariationsNoReps(0</a:t>
            </a:r>
            <a:r>
              <a:rPr lang="fr-FR" dirty="0"/>
              <a:t>);</a:t>
            </a:r>
            <a:endParaRPr lang="bg-B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898" y="1727200"/>
            <a:ext cx="997102" cy="436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7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4434680"/>
            <a:ext cx="8534400" cy="1376360"/>
          </a:xfrm>
        </p:spPr>
        <p:txBody>
          <a:bodyPr/>
          <a:lstStyle/>
          <a:p>
            <a:r>
              <a:rPr lang="en-US" dirty="0" smtClean="0"/>
              <a:t>Variations without Repetitions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933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963772"/>
            <a:ext cx="5486398" cy="322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4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C:\transparenc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80981"/>
            <a:ext cx="54006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33181"/>
            <a:ext cx="7924800" cy="685800"/>
          </a:xfrm>
        </p:spPr>
        <p:txBody>
          <a:bodyPr/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80981"/>
            <a:ext cx="1066800" cy="242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836" y="2980981"/>
            <a:ext cx="950564" cy="242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4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Permutations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number </a:t>
            </a:r>
            <a:r>
              <a:rPr lang="en-US" dirty="0"/>
              <a:t>of available choices each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What </a:t>
            </a:r>
            <a:r>
              <a:rPr lang="en-US" dirty="0"/>
              <a:t>order </a:t>
            </a:r>
            <a:r>
              <a:rPr lang="en-US" dirty="0" smtClean="0"/>
              <a:t>could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16 </a:t>
            </a:r>
            <a:r>
              <a:rPr lang="en-US" dirty="0"/>
              <a:t>pool balls be in</a:t>
            </a:r>
            <a:r>
              <a:rPr lang="en-US" dirty="0" smtClean="0"/>
              <a:t>?</a:t>
            </a:r>
          </a:p>
          <a:p>
            <a:r>
              <a:rPr lang="en-US" dirty="0"/>
              <a:t>After </a:t>
            </a:r>
            <a:r>
              <a:rPr lang="en-US" dirty="0" smtClean="0"/>
              <a:t>choosing, ball 9</a:t>
            </a:r>
            <a:br>
              <a:rPr lang="en-US" dirty="0" smtClean="0"/>
            </a:br>
            <a:r>
              <a:rPr lang="en-US" dirty="0" smtClean="0"/>
              <a:t>we can't </a:t>
            </a:r>
            <a:r>
              <a:rPr lang="en-US" dirty="0"/>
              <a:t>choose </a:t>
            </a:r>
            <a:r>
              <a:rPr lang="en-US" dirty="0" smtClean="0"/>
              <a:t>the same ball again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choice 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16 </a:t>
            </a:r>
            <a:r>
              <a:rPr lang="en-US" dirty="0" smtClean="0"/>
              <a:t>possibilities</a:t>
            </a:r>
          </a:p>
          <a:p>
            <a:pPr lvl="1"/>
            <a:r>
              <a:rPr lang="en-US" dirty="0" smtClean="0"/>
              <a:t>Second choice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15 </a:t>
            </a:r>
            <a:r>
              <a:rPr lang="en-US" dirty="0" smtClean="0"/>
              <a:t>possibilities, etc., etc.</a:t>
            </a:r>
          </a:p>
          <a:p>
            <a:r>
              <a:rPr lang="en-US" dirty="0" smtClean="0"/>
              <a:t>Total permutations:</a:t>
            </a:r>
          </a:p>
          <a:p>
            <a:pPr lvl="1"/>
            <a:r>
              <a:rPr lang="en-US" sz="2900" dirty="0"/>
              <a:t>16 × 15 × 14 </a:t>
            </a:r>
            <a:r>
              <a:rPr lang="en-US" sz="2900" dirty="0" smtClean="0"/>
              <a:t>×...× 2 × 1 = </a:t>
            </a:r>
            <a:r>
              <a:rPr lang="en-US" sz="29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16!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900" dirty="0"/>
              <a:t>= </a:t>
            </a:r>
            <a:r>
              <a:rPr lang="en-US" sz="2900" dirty="0" smtClean="0"/>
              <a:t>20 922 789 888 000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570731" cy="1419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Permutations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1295400"/>
            <a:ext cx="6781800" cy="4939814"/>
          </a:xfrm>
        </p:spPr>
        <p:txBody>
          <a:bodyPr/>
          <a:lstStyle/>
          <a:p>
            <a:r>
              <a:rPr lang="fr-FR" sz="2100" dirty="0"/>
              <a:t>static void Perm&lt;T&gt;(T[] arr, int k)</a:t>
            </a:r>
          </a:p>
          <a:p>
            <a:r>
              <a:rPr lang="bg-BG" sz="2100" dirty="0"/>
              <a:t>{</a:t>
            </a:r>
          </a:p>
          <a:p>
            <a:r>
              <a:rPr lang="fr-FR" sz="2100" dirty="0" smtClean="0"/>
              <a:t>  if </a:t>
            </a:r>
            <a:r>
              <a:rPr lang="fr-FR" sz="2100" dirty="0"/>
              <a:t>(k &gt;= arr.Length)</a:t>
            </a:r>
          </a:p>
          <a:p>
            <a:r>
              <a:rPr lang="fr-FR" sz="2100" dirty="0" smtClean="0"/>
              <a:t>    Print(arr</a:t>
            </a:r>
            <a:r>
              <a:rPr lang="fr-FR" sz="2100" dirty="0"/>
              <a:t>);</a:t>
            </a:r>
          </a:p>
          <a:p>
            <a:r>
              <a:rPr lang="fr-FR" sz="2100" dirty="0" smtClean="0"/>
              <a:t>  else</a:t>
            </a:r>
            <a:endParaRPr lang="fr-FR" sz="2100" dirty="0"/>
          </a:p>
          <a:p>
            <a:r>
              <a:rPr lang="en-US" sz="2100" dirty="0" smtClean="0"/>
              <a:t>  </a:t>
            </a:r>
            <a:r>
              <a:rPr lang="bg-BG" sz="2100" dirty="0" smtClean="0"/>
              <a:t>{</a:t>
            </a:r>
            <a:endParaRPr lang="bg-BG" sz="2100" dirty="0"/>
          </a:p>
          <a:p>
            <a:r>
              <a:rPr lang="fr-FR" sz="2100" dirty="0" smtClean="0"/>
              <a:t>    Perm(arr</a:t>
            </a:r>
            <a:r>
              <a:rPr lang="fr-FR" sz="2100" dirty="0"/>
              <a:t>, k + 1);</a:t>
            </a:r>
          </a:p>
          <a:p>
            <a:r>
              <a:rPr lang="nn-NO" sz="2100" dirty="0" smtClean="0"/>
              <a:t>    for </a:t>
            </a:r>
            <a:r>
              <a:rPr lang="nn-NO" sz="2100" dirty="0"/>
              <a:t>(int i = k + 1; i &lt; arr.Length; i++)</a:t>
            </a:r>
          </a:p>
          <a:p>
            <a:r>
              <a:rPr lang="en-US" sz="2100" dirty="0" smtClean="0"/>
              <a:t>    </a:t>
            </a:r>
            <a:r>
              <a:rPr lang="bg-BG" sz="2100" dirty="0" smtClean="0"/>
              <a:t>{</a:t>
            </a:r>
            <a:endParaRPr lang="bg-BG" sz="2100" dirty="0"/>
          </a:p>
          <a:p>
            <a:r>
              <a:rPr lang="fr-FR" sz="2100" dirty="0" smtClean="0"/>
              <a:t>      Swap(ref </a:t>
            </a:r>
            <a:r>
              <a:rPr lang="fr-FR" sz="2100" dirty="0"/>
              <a:t>arr[k], ref arr[i]);</a:t>
            </a:r>
          </a:p>
          <a:p>
            <a:r>
              <a:rPr lang="fr-FR" sz="2100" dirty="0" smtClean="0"/>
              <a:t>      Perm(arr</a:t>
            </a:r>
            <a:r>
              <a:rPr lang="fr-FR" sz="2100" dirty="0"/>
              <a:t>, k + 1);</a:t>
            </a:r>
          </a:p>
          <a:p>
            <a:r>
              <a:rPr lang="fr-FR" sz="2100" dirty="0" smtClean="0"/>
              <a:t>      Swap(ref </a:t>
            </a:r>
            <a:r>
              <a:rPr lang="fr-FR" sz="2100" dirty="0"/>
              <a:t>arr[k], ref arr[i]);</a:t>
            </a:r>
          </a:p>
          <a:p>
            <a:r>
              <a:rPr lang="en-US" sz="2100" dirty="0" smtClean="0"/>
              <a:t>    </a:t>
            </a:r>
            <a:r>
              <a:rPr lang="bg-BG" sz="2100" dirty="0" smtClean="0"/>
              <a:t>}</a:t>
            </a:r>
            <a:endParaRPr lang="bg-BG" sz="2100" dirty="0"/>
          </a:p>
          <a:p>
            <a:r>
              <a:rPr lang="en-US" sz="2100" dirty="0" smtClean="0"/>
              <a:t>  </a:t>
            </a:r>
            <a:r>
              <a:rPr lang="bg-BG" sz="2100" dirty="0" smtClean="0"/>
              <a:t>}</a:t>
            </a:r>
            <a:endParaRPr lang="bg-BG" sz="2100" dirty="0"/>
          </a:p>
          <a:p>
            <a:r>
              <a:rPr lang="bg-BG" sz="2100" dirty="0"/>
              <a:t>}</a:t>
            </a:r>
            <a:endParaRPr lang="bg-BG" sz="21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022" y="1406981"/>
            <a:ext cx="1093978" cy="4713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914400"/>
          </a:xfrm>
        </p:spPr>
        <p:txBody>
          <a:bodyPr/>
          <a:lstStyle/>
          <a:p>
            <a:r>
              <a:rPr lang="en-US" sz="5400" dirty="0" smtClean="0"/>
              <a:t>Generating Permutations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5" y="3048000"/>
            <a:ext cx="636674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67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/>
              <a:t>Definitions in Combinatorics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Permutations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Combinations</a:t>
            </a:r>
          </a:p>
          <a:p>
            <a:pPr marL="804863" lvl="1" indent="-457200">
              <a:lnSpc>
                <a:spcPts val="4500"/>
              </a:lnSpc>
            </a:pPr>
            <a:r>
              <a:rPr lang="en-US" dirty="0" smtClean="0"/>
              <a:t>Pascal's Triangle</a:t>
            </a:r>
            <a:endParaRPr lang="en-US" dirty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Binary Vectors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Resources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Test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327400"/>
            <a:ext cx="3904577" cy="2590800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1063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Permutations with Repetitions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We have a set of elements, with repetitions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E. g. set = </a:t>
            </a:r>
            <a:r>
              <a:rPr lang="en-US" sz="2800" noProof="1" smtClean="0"/>
              <a:t>{ 3, 5, 1, 5, 5 }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/>
              <a:t>We want to generate all unique permutations (without duplicates):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1, 3, 5, 5, 5 }   </a:t>
            </a:r>
            <a:r>
              <a:rPr lang="en-US" sz="2600" dirty="0" smtClean="0"/>
              <a:t>{ </a:t>
            </a:r>
            <a:r>
              <a:rPr lang="en-US" sz="2600" dirty="0"/>
              <a:t>1, 5, 3, 5, 5 </a:t>
            </a:r>
            <a:r>
              <a:rPr lang="en-US" sz="2600" dirty="0" smtClean="0"/>
              <a:t>}   { </a:t>
            </a:r>
            <a:r>
              <a:rPr lang="en-US" sz="2600" dirty="0"/>
              <a:t>1, 5, 5, 3, 5 </a:t>
            </a:r>
            <a:r>
              <a:rPr lang="en-US" sz="2600" dirty="0" smtClean="0"/>
              <a:t>}   </a:t>
            </a:r>
            <a:r>
              <a:rPr lang="en-US" sz="2600" dirty="0"/>
              <a:t>{ 1, 5, 5, 5, 3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3, 1, 5, 5, 5 }   </a:t>
            </a:r>
            <a:r>
              <a:rPr lang="en-US" sz="2600" dirty="0" smtClean="0"/>
              <a:t>{ </a:t>
            </a:r>
            <a:r>
              <a:rPr lang="en-US" sz="2600" dirty="0"/>
              <a:t>3, 5, 1, 5, 5 </a:t>
            </a:r>
            <a:r>
              <a:rPr lang="en-US" sz="2600" dirty="0" smtClean="0"/>
              <a:t>}   { </a:t>
            </a:r>
            <a:r>
              <a:rPr lang="en-US" sz="2600" dirty="0"/>
              <a:t>3, 5, 5, 1, 5 }  </a:t>
            </a:r>
            <a:r>
              <a:rPr lang="en-US" sz="2600" dirty="0" smtClean="0"/>
              <a:t> </a:t>
            </a:r>
            <a:r>
              <a:rPr lang="en-US" sz="2600" dirty="0"/>
              <a:t>{ 3, 5, 5, 5, 1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5, 1, 3, 5, 5 }   </a:t>
            </a:r>
            <a:r>
              <a:rPr lang="en-US" sz="2600" dirty="0" smtClean="0"/>
              <a:t>{ </a:t>
            </a:r>
            <a:r>
              <a:rPr lang="en-US" sz="2600" dirty="0"/>
              <a:t>5, 1, 5, 3, 5 </a:t>
            </a:r>
            <a:r>
              <a:rPr lang="en-US" sz="2600" dirty="0" smtClean="0"/>
              <a:t>}   { </a:t>
            </a:r>
            <a:r>
              <a:rPr lang="en-US" sz="2600" dirty="0"/>
              <a:t>5, 1, 5, 5, 3 }   </a:t>
            </a:r>
            <a:r>
              <a:rPr lang="en-US" sz="2600" dirty="0" smtClean="0"/>
              <a:t>{ </a:t>
            </a:r>
            <a:r>
              <a:rPr lang="en-US" sz="2600" dirty="0"/>
              <a:t>5, 3, 1, 5, 5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5, 3, 5, 1, 5 }   </a:t>
            </a:r>
            <a:r>
              <a:rPr lang="en-US" sz="2600" dirty="0" smtClean="0"/>
              <a:t>{ </a:t>
            </a:r>
            <a:r>
              <a:rPr lang="en-US" sz="2600" dirty="0"/>
              <a:t>5, 3, 5, 5, 1 </a:t>
            </a:r>
            <a:r>
              <a:rPr lang="en-US" sz="2600" dirty="0" smtClean="0"/>
              <a:t>}   { </a:t>
            </a:r>
            <a:r>
              <a:rPr lang="en-US" sz="2600" dirty="0"/>
              <a:t>5, 5, 1, 3, 5 }   </a:t>
            </a:r>
            <a:r>
              <a:rPr lang="en-US" sz="2600" dirty="0" smtClean="0"/>
              <a:t>{ </a:t>
            </a:r>
            <a:r>
              <a:rPr lang="en-US" sz="2600" dirty="0"/>
              <a:t>5, 5, 1, 5, 3 }</a:t>
            </a:r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2600" dirty="0"/>
              <a:t>{ 5, </a:t>
            </a:r>
            <a:r>
              <a:rPr lang="en-US" sz="2600" dirty="0" smtClean="0"/>
              <a:t>5, </a:t>
            </a:r>
            <a:r>
              <a:rPr lang="en-US" sz="2600" dirty="0"/>
              <a:t>3, 1, 5 }   </a:t>
            </a:r>
            <a:r>
              <a:rPr lang="en-US" sz="2600" dirty="0" smtClean="0"/>
              <a:t>{ </a:t>
            </a:r>
            <a:r>
              <a:rPr lang="en-US" sz="2600" dirty="0"/>
              <a:t>5, 5, 3, 5, 1 </a:t>
            </a:r>
            <a:r>
              <a:rPr lang="en-US" sz="2600" dirty="0" smtClean="0"/>
              <a:t>}   { </a:t>
            </a:r>
            <a:r>
              <a:rPr lang="en-US" sz="2600" dirty="0"/>
              <a:t>5, 5, 5, 1, 3 }   </a:t>
            </a:r>
            <a:r>
              <a:rPr lang="en-US" sz="2600" dirty="0" smtClean="0"/>
              <a:t>{ </a:t>
            </a:r>
            <a:r>
              <a:rPr lang="en-US" sz="2600" dirty="0"/>
              <a:t>5, 5, 5, 3, 1 </a:t>
            </a:r>
            <a:r>
              <a:rPr lang="en-US" sz="2600" dirty="0" smtClean="0"/>
              <a:t>}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600" dirty="0" smtClean="0"/>
              <a:t>We to efficiently avoid the repeating combinations, i.e. to work fast for </a:t>
            </a:r>
            <a:r>
              <a:rPr lang="en-US" sz="2400" dirty="0"/>
              <a:t>{ 1, 5, 5, 5, 5, 5, 5, 5, 5, 5, 5, 5, 5, 5, 5, 5, 5, </a:t>
            </a:r>
            <a:r>
              <a:rPr lang="en-US" sz="2400" dirty="0" smtClean="0"/>
              <a:t>5}</a:t>
            </a:r>
            <a:endParaRPr lang="en-US" sz="2600" dirty="0"/>
          </a:p>
          <a:p>
            <a:pPr marL="347663" lvl="1" indent="0">
              <a:lnSpc>
                <a:spcPct val="110000"/>
              </a:lnSpc>
              <a:spcAft>
                <a:spcPts val="0"/>
              </a:spcAft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Generating </a:t>
            </a:r>
            <a:r>
              <a:rPr lang="en-US" dirty="0" smtClean="0"/>
              <a:t>Permutations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 smtClean="0"/>
              <a:t>Repetitions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1214021"/>
            <a:ext cx="6400800" cy="52629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700" noProof="1" smtClean="0"/>
              <a:t>var arr = new int[] { 3, 5, 1, 5, 5 };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Array.Sort(arr);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PermuteRep(arr, 0, arr.Length);</a:t>
            </a:r>
            <a:endParaRPr lang="en-US" sz="1700" noProof="1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700" noProof="1" smtClean="0"/>
              <a:t>static void PermuteRep(int[] arr, int start, int n)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{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Print(arr);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700" noProof="1" smtClean="0"/>
              <a:t>  for (int left = n - 2; left &gt;= start; left--)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{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for (int right = left + 1; right &lt; n; right++)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if (arr[left] != arr[right])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{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  Swap(ref arr[left], ref arr[right]);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  PermuteRep(arr, left + 1, n);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700" noProof="1" smtClean="0"/>
              <a:t>    var firstElement = arr[left];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for (int i = left; i &lt; n - 1; i++)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  arr[i] = arr[i + 1];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  arr[n - 1] = firstElement;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  }</a:t>
            </a:r>
          </a:p>
          <a:p>
            <a:pPr>
              <a:lnSpc>
                <a:spcPct val="90000"/>
              </a:lnSpc>
            </a:pPr>
            <a:r>
              <a:rPr lang="en-US" sz="1700" noProof="1" smtClean="0"/>
              <a:t>}</a:t>
            </a:r>
            <a:endParaRPr lang="en-US" sz="1700" noProof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1282700"/>
            <a:ext cx="1563192" cy="511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6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1447800"/>
          </a:xfrm>
        </p:spPr>
        <p:txBody>
          <a:bodyPr/>
          <a:lstStyle/>
          <a:p>
            <a:r>
              <a:rPr lang="en-US" sz="5400" dirty="0" smtClean="0"/>
              <a:t>Generating Permutations</a:t>
            </a:r>
            <a:br>
              <a:rPr lang="en-US" sz="5400" dirty="0" smtClean="0"/>
            </a:br>
            <a:r>
              <a:rPr lang="en-US" sz="5400" dirty="0" smtClean="0"/>
              <a:t>with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886210"/>
            <a:ext cx="5346700" cy="315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72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54" y="2438400"/>
            <a:ext cx="5297892" cy="352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does not matter!</a:t>
            </a:r>
          </a:p>
          <a:p>
            <a:r>
              <a:rPr lang="en-US" dirty="0" smtClean="0"/>
              <a:t>Two </a:t>
            </a:r>
            <a:r>
              <a:rPr lang="en-US" dirty="0"/>
              <a:t>types of </a:t>
            </a:r>
            <a:r>
              <a:rPr lang="en-US" dirty="0" smtClean="0"/>
              <a:t>combinations: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Repetition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allowed</a:t>
            </a:r>
          </a:p>
          <a:p>
            <a:pPr lvl="2"/>
            <a:r>
              <a:rPr lang="en-US" dirty="0" smtClean="0"/>
              <a:t>Coins </a:t>
            </a:r>
            <a:r>
              <a:rPr lang="en-US" dirty="0"/>
              <a:t>in your </a:t>
            </a:r>
            <a:r>
              <a:rPr lang="en-US" dirty="0" smtClean="0"/>
              <a:t>pocket</a:t>
            </a:r>
          </a:p>
          <a:p>
            <a:pPr lvl="2"/>
            <a:r>
              <a:rPr lang="en-US" dirty="0" smtClean="0"/>
              <a:t>5,5,20,20,20,10,10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repetition</a:t>
            </a:r>
          </a:p>
          <a:p>
            <a:pPr lvl="2"/>
            <a:r>
              <a:rPr lang="en-US" dirty="0" smtClean="0"/>
              <a:t>Lottery numbers</a:t>
            </a:r>
          </a:p>
          <a:p>
            <a:pPr lvl="2"/>
            <a:r>
              <a:rPr lang="en-US" dirty="0" smtClean="0"/>
              <a:t>TOTO 6/49, 6/42, 5/35</a:t>
            </a:r>
          </a:p>
          <a:p>
            <a:pPr lvl="2"/>
            <a:r>
              <a:rPr lang="en-US" dirty="0" smtClean="0"/>
              <a:t>2,14,15,27,30,33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645569"/>
            <a:ext cx="3409950" cy="2557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>
                <a:solidFill>
                  <a:srgbClr val="CCFF33"/>
                </a:solidFill>
              </a:rPr>
              <a:t>Combinations </a:t>
            </a:r>
            <a:r>
              <a:rPr lang="en-US" sz="3700" dirty="0" smtClean="0">
                <a:solidFill>
                  <a:srgbClr val="CCFF33"/>
                </a:solidFill>
              </a:rPr>
              <a:t>without Repetition</a:t>
            </a:r>
            <a:endParaRPr lang="en-US" sz="37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the 3 of 16 billiard balls</a:t>
            </a:r>
          </a:p>
          <a:p>
            <a:pPr lvl="1"/>
            <a:r>
              <a:rPr lang="en-US" dirty="0" smtClean="0"/>
              <a:t>Many comb. will </a:t>
            </a:r>
            <a:r>
              <a:rPr lang="en-US" dirty="0"/>
              <a:t>be </a:t>
            </a:r>
            <a:r>
              <a:rPr lang="en-US" dirty="0" smtClean="0"/>
              <a:t>the same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don't care </a:t>
            </a:r>
            <a:r>
              <a:rPr lang="en-US" dirty="0" smtClean="0"/>
              <a:t>about the order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Permutations w/o repetitions</a:t>
            </a:r>
            <a:br>
              <a:rPr lang="en-US" dirty="0" smtClean="0"/>
            </a:br>
            <a:r>
              <a:rPr lang="en-US" dirty="0" smtClean="0"/>
              <a:t>reduced </a:t>
            </a:r>
            <a:r>
              <a:rPr lang="en-US" dirty="0"/>
              <a:t>by how many ways the objects could be in </a:t>
            </a:r>
            <a:r>
              <a:rPr lang="en-US" dirty="0" smtClean="0"/>
              <a:t>order: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how lotteries </a:t>
            </a:r>
            <a:r>
              <a:rPr lang="en-US" dirty="0" smtClean="0"/>
              <a:t>work (TOTO 6/49)</a:t>
            </a:r>
            <a:endParaRPr lang="en-US" dirty="0"/>
          </a:p>
          <a:p>
            <a:r>
              <a:rPr lang="en-US" dirty="0" smtClean="0"/>
              <a:t>Often </a:t>
            </a:r>
            <a:r>
              <a:rPr lang="en-US" dirty="0"/>
              <a:t>called "n choose k</a:t>
            </a:r>
            <a:r>
              <a:rPr lang="en-US" dirty="0" smtClean="0"/>
              <a:t>" (Google it!)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16063"/>
              </p:ext>
            </p:extLst>
          </p:nvPr>
        </p:nvGraphicFramePr>
        <p:xfrm>
          <a:off x="6172200" y="1082040"/>
          <a:ext cx="2743200" cy="2194560"/>
        </p:xfrm>
        <a:graphic>
          <a:graphicData uri="http://schemas.openxmlformats.org/drawingml/2006/table">
            <a:tbl>
              <a:tblPr/>
              <a:tblGrid>
                <a:gridCol w="1295400"/>
                <a:gridCol w="14478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 </a:t>
                      </a:r>
                      <a:r>
                        <a:rPr lang="en-US" sz="16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does</a:t>
                      </a: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matter</a:t>
                      </a:r>
                      <a:endParaRPr lang="en-US" sz="16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Order doesn't matter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1 3 2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 err="1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1 3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2 3 1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3 1 2</a:t>
                      </a:r>
                      <a:b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3 2 1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352800" y="4196322"/>
                <a:ext cx="4724400" cy="959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𝑪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𝒏</m:t>
                      </m:r>
                      <m:r>
                        <a:rPr lang="en-US" sz="2800" b="1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latin typeface="Cambria Math"/>
                        </a:rPr>
                        <m:t>𝒌</m:t>
                      </m:r>
                      <m:r>
                        <a:rPr lang="en-US" sz="2800" b="1" i="1" smtClean="0">
                          <a:latin typeface="Cambria Math"/>
                        </a:rPr>
                        <m:t>)=</m:t>
                      </m:r>
                      <m:d>
                        <m:dPr>
                          <m:ctrlPr>
                            <a:rPr lang="bg-BG" sz="28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28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2800" b="1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bg-BG" sz="2800" b="1" i="1"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bg-BG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800" b="1" i="1">
                              <a:latin typeface="Cambria Math"/>
                            </a:rPr>
                            <m:t>𝒏</m:t>
                          </m:r>
                          <m:r>
                            <a:rPr lang="bg-BG" sz="2800" b="1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800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bg-BG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800" b="1" i="1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  <m:r>
                            <a:rPr lang="bg-BG" sz="2800" b="1" i="1">
                              <a:latin typeface="Cambria Math"/>
                            </a:rPr>
                            <m:t>!</m:t>
                          </m:r>
                          <m:r>
                            <a:rPr lang="bg-BG" sz="2800" b="1" i="1">
                              <a:latin typeface="Cambria Math"/>
                            </a:rPr>
                            <m:t>𝒌</m:t>
                          </m:r>
                          <m:r>
                            <a:rPr lang="bg-BG" sz="2800" b="1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sz="2800" b="1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196322"/>
                <a:ext cx="4724400" cy="9598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sz="3600" dirty="0" smtClean="0"/>
              <a:t>Generate Combinations</a:t>
            </a:r>
            <a:br>
              <a:rPr lang="en-US" sz="3600" dirty="0" smtClean="0"/>
            </a:br>
            <a:r>
              <a:rPr lang="en-US" sz="3600" dirty="0" smtClean="0"/>
              <a:t>without Repetitions</a:t>
            </a:r>
            <a:endParaRPr lang="bg-BG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1352490"/>
            <a:ext cx="6248400" cy="5016758"/>
          </a:xfrm>
        </p:spPr>
        <p:txBody>
          <a:bodyPr/>
          <a:lstStyle/>
          <a:p>
            <a:r>
              <a:rPr lang="en-US" noProof="1" smtClean="0"/>
              <a:t>static void Main()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Comb(0, 0);</a:t>
            </a:r>
          </a:p>
          <a:p>
            <a:r>
              <a:rPr lang="en-US" noProof="1" smtClean="0"/>
              <a:t>}</a:t>
            </a:r>
          </a:p>
          <a:p>
            <a:endParaRPr lang="en-US" noProof="1" smtClean="0"/>
          </a:p>
          <a:p>
            <a:r>
              <a:rPr lang="en-US" noProof="1" smtClean="0"/>
              <a:t>static void Comb(int index, int start)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if (index &gt;= k)</a:t>
            </a:r>
          </a:p>
          <a:p>
            <a:r>
              <a:rPr lang="en-US" noProof="1" smtClean="0"/>
              <a:t>    PrintVariations();</a:t>
            </a:r>
          </a:p>
          <a:p>
            <a:r>
              <a:rPr lang="en-US" noProof="1" smtClean="0"/>
              <a:t>  else</a:t>
            </a:r>
            <a:endParaRPr lang="en-US" noProof="1" smtClean="0"/>
          </a:p>
          <a:p>
            <a:r>
              <a:rPr lang="en-US" noProof="1" smtClean="0"/>
              <a:t>  </a:t>
            </a:r>
            <a:r>
              <a:rPr lang="en-US" noProof="1" smtClean="0"/>
              <a:t>  for </a:t>
            </a:r>
            <a:r>
              <a:rPr lang="en-US" noProof="1" smtClean="0"/>
              <a:t>(int i = start; i &lt; n; i++)</a:t>
            </a:r>
          </a:p>
          <a:p>
            <a:r>
              <a:rPr lang="en-US" noProof="1" smtClean="0"/>
              <a:t>  </a:t>
            </a:r>
            <a:r>
              <a:rPr lang="en-US" noProof="1" smtClean="0"/>
              <a:t>  {</a:t>
            </a:r>
            <a:endParaRPr lang="en-US" noProof="1" smtClean="0"/>
          </a:p>
          <a:p>
            <a:r>
              <a:rPr lang="en-US" noProof="1" smtClean="0"/>
              <a:t>    </a:t>
            </a:r>
            <a:r>
              <a:rPr lang="en-US" noProof="1" smtClean="0"/>
              <a:t>  arr[index</a:t>
            </a:r>
            <a:r>
              <a:rPr lang="en-US" noProof="1" smtClean="0"/>
              <a:t>] = i;</a:t>
            </a:r>
          </a:p>
          <a:p>
            <a:r>
              <a:rPr lang="en-US" noProof="1" smtClean="0"/>
              <a:t>    </a:t>
            </a:r>
            <a:r>
              <a:rPr lang="en-US" noProof="1" smtClean="0"/>
              <a:t>  Comb(index </a:t>
            </a:r>
            <a:r>
              <a:rPr lang="en-US" noProof="1" smtClean="0"/>
              <a:t>+ 1, i + 1);</a:t>
            </a:r>
          </a:p>
          <a:p>
            <a:r>
              <a:rPr lang="en-US" noProof="1" smtClean="0"/>
              <a:t> </a:t>
            </a:r>
            <a:r>
              <a:rPr lang="en-US" noProof="1" smtClean="0"/>
              <a:t>   </a:t>
            </a:r>
            <a:r>
              <a:rPr lang="en-US" noProof="1" smtClean="0"/>
              <a:t>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24" y="2286000"/>
            <a:ext cx="1436676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447800"/>
          </a:xfrm>
        </p:spPr>
        <p:txBody>
          <a:bodyPr/>
          <a:lstStyle/>
          <a:p>
            <a:r>
              <a:rPr lang="en-US" sz="5400" dirty="0"/>
              <a:t>Combinations</a:t>
            </a:r>
            <a:br>
              <a:rPr lang="en-US" sz="5400" dirty="0"/>
            </a:br>
            <a:r>
              <a:rPr lang="en-US" sz="5400" dirty="0"/>
              <a:t>without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3269547"/>
            <a:ext cx="5610224" cy="306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71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Pascal's triangle shows </a:t>
            </a:r>
            <a:r>
              <a:rPr lang="en-US" dirty="0"/>
              <a:t>you how many </a:t>
            </a:r>
            <a:r>
              <a:rPr lang="en-US" dirty="0" smtClean="0"/>
              <a:t>combinations of </a:t>
            </a:r>
            <a:r>
              <a:rPr lang="en-US" dirty="0"/>
              <a:t>objects </a:t>
            </a:r>
            <a:r>
              <a:rPr lang="en-US" dirty="0" smtClean="0"/>
              <a:t>without</a:t>
            </a:r>
            <a:br>
              <a:rPr lang="en-US" dirty="0" smtClean="0"/>
            </a:br>
            <a:r>
              <a:rPr lang="en-US" dirty="0" smtClean="0"/>
              <a:t>repetition are possible</a:t>
            </a:r>
          </a:p>
          <a:p>
            <a:pPr lvl="1"/>
            <a:r>
              <a:rPr lang="en-US" dirty="0"/>
              <a:t>Go down to row "n" (the top row is </a:t>
            </a:r>
            <a:r>
              <a:rPr lang="en-US" dirty="0" smtClean="0"/>
              <a:t>0)</a:t>
            </a:r>
          </a:p>
          <a:p>
            <a:pPr lvl="1"/>
            <a:r>
              <a:rPr lang="en-US" dirty="0" smtClean="0"/>
              <a:t>Move along "k" places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value there is your answer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Build </a:t>
            </a:r>
            <a:r>
              <a:rPr lang="en-US" dirty="0"/>
              <a:t>the triangle: start with "1" </a:t>
            </a:r>
            <a:r>
              <a:rPr lang="en-US" dirty="0" smtClean="0"/>
              <a:t>at</a:t>
            </a:r>
            <a:br>
              <a:rPr lang="en-US" dirty="0" smtClean="0"/>
            </a:br>
            <a:r>
              <a:rPr lang="en-US" dirty="0" smtClean="0"/>
              <a:t>the top</a:t>
            </a:r>
            <a:r>
              <a:rPr lang="en-US" dirty="0"/>
              <a:t>, then continue </a:t>
            </a:r>
            <a:r>
              <a:rPr lang="en-US" dirty="0" smtClean="0"/>
              <a:t>placing</a:t>
            </a:r>
            <a:br>
              <a:rPr lang="en-US" dirty="0" smtClean="0"/>
            </a:br>
            <a:r>
              <a:rPr lang="en-US" dirty="0" smtClean="0"/>
              <a:t>numbers below </a:t>
            </a:r>
            <a:r>
              <a:rPr lang="en-US" dirty="0"/>
              <a:t>it in a triangular pattern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57600"/>
            <a:ext cx="1730646" cy="1764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337300" y="1736468"/>
                <a:ext cx="2585003" cy="86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2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/>
                            </a:rPr>
                            <m:t>𝑛</m:t>
                          </m:r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bg-BG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bg-BG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  <m:r>
                            <a:rPr lang="bg-BG" sz="2400" i="1">
                              <a:latin typeface="Cambria Math"/>
                            </a:rPr>
                            <m:t>𝑘</m:t>
                          </m:r>
                          <m:r>
                            <a:rPr lang="bg-BG" sz="24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0" y="1736468"/>
                <a:ext cx="2585003" cy="867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3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</a:t>
            </a:r>
            <a:r>
              <a:rPr lang="en-US" dirty="0" smtClean="0"/>
              <a:t>Triangle's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triangle is </a:t>
            </a:r>
            <a:r>
              <a:rPr lang="en-US" dirty="0" smtClean="0"/>
              <a:t>symmetrical</a:t>
            </a:r>
          </a:p>
          <a:p>
            <a:pPr lvl="1"/>
            <a:r>
              <a:rPr lang="en-US" dirty="0" smtClean="0"/>
              <a:t>Numbers </a:t>
            </a:r>
            <a:r>
              <a:rPr lang="en-US" dirty="0"/>
              <a:t>on the left side have</a:t>
            </a:r>
            <a:br>
              <a:rPr lang="en-US" dirty="0"/>
            </a:br>
            <a:r>
              <a:rPr lang="en-US" dirty="0"/>
              <a:t>identical matching numbers on</a:t>
            </a:r>
            <a:br>
              <a:rPr lang="en-US" dirty="0"/>
            </a:br>
            <a:r>
              <a:rPr lang="en-US" dirty="0"/>
              <a:t>the right side, like a mirror image</a:t>
            </a:r>
          </a:p>
          <a:p>
            <a:r>
              <a:rPr lang="en-US" dirty="0" smtClean="0"/>
              <a:t>Diagonals:</a:t>
            </a:r>
          </a:p>
          <a:p>
            <a:pPr lvl="1"/>
            <a:r>
              <a:rPr lang="en-US" dirty="0" smtClean="0"/>
              <a:t>First diagonal – only “1”s</a:t>
            </a:r>
          </a:p>
          <a:p>
            <a:pPr lvl="1"/>
            <a:r>
              <a:rPr lang="en-US" dirty="0" smtClean="0"/>
              <a:t>Second diagonal – 1, 2, 3, etc.</a:t>
            </a:r>
          </a:p>
          <a:p>
            <a:pPr lvl="1"/>
            <a:r>
              <a:rPr lang="en-US" dirty="0" smtClean="0"/>
              <a:t>Third diagonal – triangular numbers</a:t>
            </a:r>
            <a:endParaRPr lang="en-US" dirty="0"/>
          </a:p>
          <a:p>
            <a:r>
              <a:rPr lang="en-US" dirty="0" smtClean="0"/>
              <a:t>Horizontal sums: powers of 2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95" y="1219200"/>
            <a:ext cx="174017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http://www.mathsisfun.com/images/pascals-triangle-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55" y="5105400"/>
            <a:ext cx="1755910" cy="1288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90" y="3124200"/>
            <a:ext cx="2047875" cy="18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2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Definitions in </a:t>
            </a:r>
            <a:r>
              <a:rPr lang="en-US" dirty="0"/>
              <a:t>Combinatorics</a:t>
            </a:r>
          </a:p>
        </p:txBody>
      </p:sp>
      <p:pic>
        <p:nvPicPr>
          <p:cNvPr id="12292" name="Picture 4" descr="http://www.tikirobot.net/wp/wp-content/uploads/2006/04/critterSnee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86" y="2514600"/>
            <a:ext cx="5088429" cy="34499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4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39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Calculate </a:t>
            </a:r>
            <a:r>
              <a:rPr lang="en-US" dirty="0"/>
              <a:t>using </a:t>
            </a:r>
            <a:r>
              <a:rPr lang="en-US" dirty="0" smtClean="0"/>
              <a:t>recursion: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1447800"/>
            <a:ext cx="8077200" cy="1631216"/>
          </a:xfrm>
        </p:spPr>
        <p:txBody>
          <a:bodyPr/>
          <a:lstStyle/>
          <a:p>
            <a:r>
              <a:rPr lang="en-US" noProof="1" smtClean="0"/>
              <a:t>static decimal Binom(int n, int k) </a:t>
            </a:r>
          </a:p>
          <a:p>
            <a:r>
              <a:rPr lang="en-US" noProof="1" smtClean="0"/>
              <a:t>{  if (k &gt; n) return 0;</a:t>
            </a:r>
          </a:p>
          <a:p>
            <a:r>
              <a:rPr lang="en-US" noProof="1" smtClean="0"/>
              <a:t>   else if (0 == k || k == n) return 1;</a:t>
            </a:r>
          </a:p>
          <a:p>
            <a:r>
              <a:rPr lang="en-US" noProof="1" smtClean="0"/>
              <a:t>   else return Binom(n-1, k-1) + Binom(n-1, k);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0800" y="838200"/>
                <a:ext cx="2192139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bg-BG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bg-BG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bg-BG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sz="1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bg-BG" sz="1400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bg-BG" sz="14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g-BG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38200"/>
                <a:ext cx="2192139" cy="5763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7"/>
          <p:cNvSpPr txBox="1">
            <a:spLocks/>
          </p:cNvSpPr>
          <p:nvPr/>
        </p:nvSpPr>
        <p:spPr>
          <a:xfrm>
            <a:off x="228600" y="3200400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Calculate using dynamic programming:</a:t>
            </a:r>
            <a:endParaRPr lang="bg-BG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533400" y="3922455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decimal m[MAX], i, j;</a:t>
            </a:r>
          </a:p>
          <a:p>
            <a:r>
              <a:rPr lang="en-US" noProof="1" smtClean="0"/>
              <a:t>for (i = 0; i &lt;= n; i++) {</a:t>
            </a:r>
          </a:p>
          <a:p>
            <a:r>
              <a:rPr lang="en-US" noProof="1" smtClean="0"/>
              <a:t>   m[i] = 1;</a:t>
            </a:r>
          </a:p>
          <a:p>
            <a:r>
              <a:rPr lang="en-US" noProof="1" smtClean="0"/>
              <a:t>   if (i &gt; 1) {</a:t>
            </a:r>
          </a:p>
          <a:p>
            <a:r>
              <a:rPr lang="en-US" noProof="1" smtClean="0"/>
              <a:t>      if (k &lt; i - 1) j = k; else j = i - 1;</a:t>
            </a:r>
          </a:p>
          <a:p>
            <a:r>
              <a:rPr lang="en-US" noProof="1" smtClean="0"/>
              <a:t>      for (; j &gt;= 1; j--) m[j] += m[j - 1];</a:t>
            </a:r>
          </a:p>
          <a:p>
            <a:r>
              <a:rPr lang="en-US" noProof="1" smtClean="0"/>
              <a:t>   }</a:t>
            </a:r>
          </a:p>
          <a:p>
            <a:r>
              <a:rPr lang="en-US" noProof="1" smtClean="0"/>
              <a:t>} // The answer is in m[k]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654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Repetition</a:t>
            </a:r>
            <a:endParaRPr lang="bg-BG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Ice-cream example</a:t>
            </a:r>
          </a:p>
          <a:p>
            <a:pPr lvl="1"/>
            <a:r>
              <a:rPr lang="en-US" dirty="0" smtClean="0"/>
              <a:t>5 </a:t>
            </a:r>
            <a:r>
              <a:rPr lang="en-US" dirty="0"/>
              <a:t>flavors of </a:t>
            </a:r>
            <a:r>
              <a:rPr lang="en-US" dirty="0" smtClean="0"/>
              <a:t>ice-cream: banana,</a:t>
            </a:r>
            <a:br>
              <a:rPr lang="en-US" dirty="0" smtClean="0"/>
            </a:br>
            <a:r>
              <a:rPr lang="en-US" dirty="0" smtClean="0"/>
              <a:t>chocolate</a:t>
            </a:r>
            <a:r>
              <a:rPr lang="en-US" dirty="0"/>
              <a:t>, </a:t>
            </a:r>
            <a:r>
              <a:rPr lang="en-US" dirty="0" smtClean="0"/>
              <a:t>lemon, strawberry and vanilla</a:t>
            </a:r>
          </a:p>
          <a:p>
            <a:pPr lvl="1"/>
            <a:r>
              <a:rPr lang="en-US" dirty="0" smtClean="0"/>
              <a:t>3 scoops</a:t>
            </a:r>
          </a:p>
          <a:p>
            <a:r>
              <a:rPr lang="en-US" dirty="0"/>
              <a:t>How many </a:t>
            </a:r>
            <a:r>
              <a:rPr lang="en-US" dirty="0" smtClean="0"/>
              <a:t>combinations will </a:t>
            </a:r>
            <a:r>
              <a:rPr lang="en-US" dirty="0"/>
              <a:t>there be?</a:t>
            </a:r>
            <a:endParaRPr lang="en-US" dirty="0" smtClean="0"/>
          </a:p>
          <a:p>
            <a:r>
              <a:rPr lang="en-US" dirty="0"/>
              <a:t>Let's use letters for the flavors: {b, c, l, s, v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{c, c, c} (3 scoops of chocolate)</a:t>
            </a:r>
          </a:p>
          <a:p>
            <a:pPr lvl="1"/>
            <a:r>
              <a:rPr lang="en-US" dirty="0"/>
              <a:t>{b, l, v} (one each of banana, lemon and vanilla)</a:t>
            </a:r>
          </a:p>
          <a:p>
            <a:pPr lvl="1"/>
            <a:r>
              <a:rPr lang="en-US" dirty="0"/>
              <a:t>{b, v, v} (one of banana, two of vanilla)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667000"/>
            <a:ext cx="1343024" cy="711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4" y="1067402"/>
            <a:ext cx="2286000" cy="710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0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</a:t>
            </a:r>
            <a:r>
              <a:rPr lang="en-US" dirty="0" smtClean="0">
                <a:solidFill>
                  <a:srgbClr val="CCFF33"/>
                </a:solidFill>
              </a:rPr>
              <a:t>Repetition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Ice-cream example</a:t>
            </a:r>
          </a:p>
          <a:p>
            <a:pPr lvl="1"/>
            <a:r>
              <a:rPr lang="en-US" dirty="0"/>
              <a:t>n=5 things to choose </a:t>
            </a:r>
            <a:r>
              <a:rPr lang="en-US" dirty="0" smtClean="0"/>
              <a:t>from, choose k=3 </a:t>
            </a:r>
            <a:r>
              <a:rPr lang="en-US" dirty="0"/>
              <a:t>of </a:t>
            </a:r>
            <a:r>
              <a:rPr lang="en-US" dirty="0" smtClean="0"/>
              <a:t>them</a:t>
            </a:r>
          </a:p>
          <a:p>
            <a:pPr lvl="1"/>
            <a:r>
              <a:rPr lang="en-US" dirty="0"/>
              <a:t>Order does not matter, and </a:t>
            </a:r>
            <a:r>
              <a:rPr lang="en-US" dirty="0" smtClean="0"/>
              <a:t>we can repeat</a:t>
            </a:r>
          </a:p>
          <a:p>
            <a:r>
              <a:rPr lang="en-US" dirty="0"/>
              <a:t>Think about the ice cream being in </a:t>
            </a:r>
            <a:r>
              <a:rPr lang="en-US" dirty="0" smtClean="0"/>
              <a:t>boxes</a:t>
            </a:r>
          </a:p>
          <a:p>
            <a:endParaRPr lang="en-US" dirty="0" smtClean="0"/>
          </a:p>
          <a:p>
            <a:pPr lvl="1"/>
            <a:r>
              <a:rPr lang="en-US" dirty="0"/>
              <a:t>arrow means move, circle means </a:t>
            </a:r>
            <a:r>
              <a:rPr lang="en-US" dirty="0" smtClean="0"/>
              <a:t>scoop</a:t>
            </a:r>
          </a:p>
          <a:p>
            <a:pPr lvl="1"/>
            <a:r>
              <a:rPr lang="en-US" dirty="0"/>
              <a:t>{c, c, c} (3 scoops </a:t>
            </a:r>
            <a:r>
              <a:rPr lang="en-US" dirty="0" smtClean="0"/>
              <a:t>of </a:t>
            </a:r>
            <a:r>
              <a:rPr lang="en-US" dirty="0"/>
              <a:t>chocolate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{b, l, v} </a:t>
            </a:r>
            <a:r>
              <a:rPr lang="en-US" dirty="0" smtClean="0"/>
              <a:t>(banana</a:t>
            </a:r>
            <a:r>
              <a:rPr lang="en-US" dirty="0"/>
              <a:t>, </a:t>
            </a:r>
            <a:r>
              <a:rPr lang="en-US" dirty="0" smtClean="0"/>
              <a:t>lemon, </a:t>
            </a:r>
            <a:r>
              <a:rPr lang="en-US" dirty="0"/>
              <a:t>vanilla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{b, v, v} </a:t>
            </a:r>
            <a:r>
              <a:rPr lang="en-US" dirty="0" smtClean="0"/>
              <a:t>(banana</a:t>
            </a:r>
            <a:r>
              <a:rPr lang="en-US" dirty="0"/>
              <a:t>, two of vanilla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07" y="5000625"/>
            <a:ext cx="234819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06" y="5622206"/>
            <a:ext cx="2348193" cy="31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00" y="6243879"/>
            <a:ext cx="2347200" cy="30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30600"/>
            <a:ext cx="2400689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Combinations with Repetition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have a </a:t>
            </a:r>
            <a:r>
              <a:rPr lang="en-US" i="1" dirty="0"/>
              <a:t>simpler</a:t>
            </a:r>
            <a:r>
              <a:rPr lang="en-US" dirty="0"/>
              <a:t> problem to </a:t>
            </a:r>
            <a:r>
              <a:rPr lang="en-US" dirty="0" smtClean="0"/>
              <a:t>solve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many different ways can you arrange arrows and </a:t>
            </a:r>
            <a:r>
              <a:rPr lang="en-US" dirty="0" smtClean="0"/>
              <a:t>circles?</a:t>
            </a:r>
          </a:p>
          <a:p>
            <a:pPr lvl="1"/>
            <a:r>
              <a:rPr lang="en-US" dirty="0"/>
              <a:t>3 circles (3 </a:t>
            </a:r>
            <a:r>
              <a:rPr lang="en-US" dirty="0" smtClean="0"/>
              <a:t>scoops) </a:t>
            </a:r>
            <a:r>
              <a:rPr lang="en-US" dirty="0"/>
              <a:t>and 4 arrows </a:t>
            </a:r>
            <a:r>
              <a:rPr lang="en-US" dirty="0" smtClean="0"/>
              <a:t>(we need </a:t>
            </a:r>
            <a:r>
              <a:rPr lang="en-US" dirty="0"/>
              <a:t>to move 4 times to </a:t>
            </a:r>
            <a:r>
              <a:rPr lang="en-US" dirty="0" smtClean="0"/>
              <a:t>go </a:t>
            </a:r>
            <a:r>
              <a:rPr lang="en-US" dirty="0"/>
              <a:t>from the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container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i="1" dirty="0" smtClean="0"/>
              <a:t>k </a:t>
            </a:r>
            <a:r>
              <a:rPr lang="en-US" i="1" dirty="0"/>
              <a:t>+ </a:t>
            </a:r>
            <a:r>
              <a:rPr lang="en-US" i="1" dirty="0" smtClean="0"/>
              <a:t>(n-1</a:t>
            </a:r>
            <a:r>
              <a:rPr lang="en-US" i="1" dirty="0"/>
              <a:t>)</a:t>
            </a:r>
            <a:r>
              <a:rPr lang="en-US" dirty="0"/>
              <a:t> positions, and we want to choose </a:t>
            </a:r>
            <a:r>
              <a:rPr lang="en-US" dirty="0" smtClean="0"/>
              <a:t>k </a:t>
            </a:r>
            <a:r>
              <a:rPr lang="en-US" dirty="0"/>
              <a:t>of them to have circles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43000" y="5105400"/>
                <a:ext cx="6934200" cy="956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bg-BG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b="1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bg-BG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05400"/>
                <a:ext cx="6934200" cy="9567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sz="3600" dirty="0" smtClean="0"/>
              <a:t>Generate </a:t>
            </a:r>
            <a:r>
              <a:rPr lang="en-US" sz="3600" dirty="0" smtClean="0"/>
              <a:t>Combinations</a:t>
            </a:r>
            <a:br>
              <a:rPr lang="en-US" sz="3600" dirty="0" smtClean="0"/>
            </a:br>
            <a:r>
              <a:rPr lang="en-US" sz="3600" dirty="0" smtClean="0"/>
              <a:t>with </a:t>
            </a:r>
            <a:r>
              <a:rPr lang="en-US" sz="3600" dirty="0" smtClean="0"/>
              <a:t>Repetitions</a:t>
            </a:r>
            <a:endParaRPr lang="bg-BG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9600" y="1352490"/>
            <a:ext cx="6248400" cy="5016758"/>
          </a:xfrm>
        </p:spPr>
        <p:txBody>
          <a:bodyPr/>
          <a:lstStyle/>
          <a:p>
            <a:r>
              <a:rPr lang="en-US" noProof="1" smtClean="0"/>
              <a:t>static void Main()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Comb(0, 0);</a:t>
            </a:r>
          </a:p>
          <a:p>
            <a:r>
              <a:rPr lang="en-US" noProof="1" smtClean="0"/>
              <a:t>}</a:t>
            </a:r>
          </a:p>
          <a:p>
            <a:endParaRPr lang="en-US" noProof="1" smtClean="0"/>
          </a:p>
          <a:p>
            <a:r>
              <a:rPr lang="en-US" noProof="1" smtClean="0"/>
              <a:t>static </a:t>
            </a:r>
            <a:r>
              <a:rPr lang="en-US" noProof="1" smtClean="0"/>
              <a:t>void </a:t>
            </a:r>
            <a:r>
              <a:rPr lang="en-US" noProof="1" smtClean="0"/>
              <a:t>CombReps(int </a:t>
            </a:r>
            <a:r>
              <a:rPr lang="en-US" noProof="1" smtClean="0"/>
              <a:t>index, int start)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if (index &gt;= k)</a:t>
            </a:r>
          </a:p>
          <a:p>
            <a:r>
              <a:rPr lang="en-US" noProof="1" smtClean="0"/>
              <a:t>    PrintVariations();</a:t>
            </a:r>
          </a:p>
          <a:p>
            <a:r>
              <a:rPr lang="en-US" noProof="1" smtClean="0"/>
              <a:t>  else</a:t>
            </a:r>
            <a:endParaRPr lang="en-US" noProof="1" smtClean="0"/>
          </a:p>
          <a:p>
            <a:r>
              <a:rPr lang="en-US" noProof="1" smtClean="0"/>
              <a:t>  </a:t>
            </a:r>
            <a:r>
              <a:rPr lang="en-US" noProof="1" smtClean="0"/>
              <a:t>  for </a:t>
            </a:r>
            <a:r>
              <a:rPr lang="en-US" noProof="1" smtClean="0"/>
              <a:t>(int i = start; i &lt; n; i++)</a:t>
            </a:r>
          </a:p>
          <a:p>
            <a:r>
              <a:rPr lang="en-US" noProof="1" smtClean="0"/>
              <a:t>  </a:t>
            </a:r>
            <a:r>
              <a:rPr lang="en-US" noProof="1" smtClean="0"/>
              <a:t>  {</a:t>
            </a:r>
            <a:endParaRPr lang="en-US" noProof="1" smtClean="0"/>
          </a:p>
          <a:p>
            <a:r>
              <a:rPr lang="en-US" noProof="1" smtClean="0"/>
              <a:t>    </a:t>
            </a:r>
            <a:r>
              <a:rPr lang="en-US" noProof="1" smtClean="0"/>
              <a:t>  arr[index</a:t>
            </a:r>
            <a:r>
              <a:rPr lang="en-US" noProof="1" smtClean="0"/>
              <a:t>] = i;</a:t>
            </a:r>
          </a:p>
          <a:p>
            <a:r>
              <a:rPr lang="en-US" noProof="1" smtClean="0"/>
              <a:t>    </a:t>
            </a:r>
            <a:r>
              <a:rPr lang="en-US" noProof="1" smtClean="0"/>
              <a:t>  CombReps(index </a:t>
            </a:r>
            <a:r>
              <a:rPr lang="en-US" noProof="1" smtClean="0"/>
              <a:t>+ 1</a:t>
            </a:r>
            <a:r>
              <a:rPr lang="en-US" noProof="1" smtClean="0"/>
              <a:t>, </a:t>
            </a:r>
            <a:r>
              <a:rPr lang="en-US" noProof="1" smtClean="0"/>
              <a:t>i);</a:t>
            </a:r>
            <a:endParaRPr lang="en-US" noProof="1" smtClean="0"/>
          </a:p>
          <a:p>
            <a:r>
              <a:rPr lang="en-US" noProof="1" smtClean="0"/>
              <a:t> </a:t>
            </a:r>
            <a:r>
              <a:rPr lang="en-US" noProof="1" smtClean="0"/>
              <a:t>   </a:t>
            </a:r>
            <a:r>
              <a:rPr lang="en-US" noProof="1" smtClean="0"/>
              <a:t>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284" y="1447800"/>
            <a:ext cx="90393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4292601"/>
            <a:ext cx="7924800" cy="1447800"/>
          </a:xfrm>
        </p:spPr>
        <p:txBody>
          <a:bodyPr/>
          <a:lstStyle/>
          <a:p>
            <a:r>
              <a:rPr lang="en-US" sz="5400" dirty="0" smtClean="0"/>
              <a:t>Generating Combinations</a:t>
            </a:r>
            <a:br>
              <a:rPr lang="en-US" sz="5400" dirty="0" smtClean="0"/>
            </a:br>
            <a:r>
              <a:rPr lang="en-US" sz="5400" dirty="0" smtClean="0"/>
              <a:t>with Repetitions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82833"/>
            <a:ext cx="6705600" cy="292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47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the number of permutations, variations, combinations</a:t>
            </a:r>
          </a:p>
          <a:p>
            <a:pPr lvl="1"/>
            <a:r>
              <a:rPr lang="en-US" dirty="0" smtClean="0"/>
              <a:t>Use the well known formulas: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3200"/>
            <a:ext cx="8077200" cy="34661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2470" y="6248400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users.telenet.be/vdmoortel/dirk/Maths/PermVarComb.html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9422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Binary Vectors</a:t>
            </a:r>
            <a:endParaRPr lang="en-US" dirty="0"/>
          </a:p>
        </p:txBody>
      </p:sp>
      <p:pic>
        <p:nvPicPr>
          <p:cNvPr id="4" name="Picture 4" descr="File:Self avoiding walk.sv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3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Vectors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problems can </a:t>
            </a:r>
            <a:r>
              <a:rPr lang="en-US" dirty="0"/>
              <a:t>be reformulated in terms of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binary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vectors </a:t>
            </a:r>
            <a:r>
              <a:rPr lang="en-US" dirty="0"/>
              <a:t>–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(1, 0, 1, 1, 1, 0, …)</a:t>
            </a:r>
          </a:p>
          <a:p>
            <a:r>
              <a:rPr lang="en-US" dirty="0" smtClean="0"/>
              <a:t>Combinatorial </a:t>
            </a:r>
            <a:r>
              <a:rPr lang="en-US" dirty="0"/>
              <a:t>properties of binary </a:t>
            </a:r>
            <a:r>
              <a:rPr lang="en-US" dirty="0" smtClean="0"/>
              <a:t>vectors:</a:t>
            </a:r>
          </a:p>
          <a:p>
            <a:pPr lvl="1"/>
            <a:r>
              <a:rPr lang="en-US" dirty="0"/>
              <a:t>Number of binary vectors of length n: 2</a:t>
            </a:r>
            <a:r>
              <a:rPr lang="en-US" baseline="30000" dirty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Number of binary vectors of length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and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 </a:t>
            </a:r>
            <a:r>
              <a:rPr lang="en-US" dirty="0" smtClean="0"/>
              <a:t>`1` </a:t>
            </a:r>
            <a:r>
              <a:rPr lang="en-US" dirty="0"/>
              <a:t>is </a:t>
            </a:r>
            <a:r>
              <a:rPr lang="en-US" dirty="0" smtClean="0"/>
              <a:t>C(n, k) (we choose k positions for n `1`)</a:t>
            </a:r>
          </a:p>
          <a:p>
            <a:pPr lvl="1"/>
            <a:endParaRPr lang="bg-BG" dirty="0"/>
          </a:p>
        </p:txBody>
      </p:sp>
      <p:pic>
        <p:nvPicPr>
          <p:cNvPr id="4098" name="Picture 2" descr="http://www.tumblr.com/photo/1280/isomorphismes/2078981789/1/tumblr_lcu700hq5q1qc38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95800"/>
            <a:ext cx="3429000" cy="20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s.berkeley.edu/%7Ejfc/cs174lecs/lec11/Image127.gif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24400"/>
            <a:ext cx="3653630" cy="18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</a:t>
            </a:r>
            <a:r>
              <a:rPr lang="en-US" dirty="0" smtClean="0"/>
              <a:t>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dirty="0"/>
              <a:t>Gray code </a:t>
            </a:r>
            <a:r>
              <a:rPr lang="en-US" dirty="0" smtClean="0"/>
              <a:t>(a.k.a. reflected</a:t>
            </a:r>
            <a:br>
              <a:rPr lang="en-US" dirty="0" smtClean="0"/>
            </a:br>
            <a:r>
              <a:rPr lang="en-US" dirty="0" smtClean="0"/>
              <a:t>binary </a:t>
            </a:r>
            <a:r>
              <a:rPr lang="en-US" dirty="0"/>
              <a:t>code) is a binary </a:t>
            </a:r>
            <a:r>
              <a:rPr lang="en-US" dirty="0" smtClean="0"/>
              <a:t>numeral</a:t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where two </a:t>
            </a:r>
            <a:r>
              <a:rPr lang="en-US" dirty="0" smtClean="0"/>
              <a:t>successive</a:t>
            </a:r>
            <a:br>
              <a:rPr lang="en-US" dirty="0" smtClean="0"/>
            </a:br>
            <a:r>
              <a:rPr lang="en-US" dirty="0" smtClean="0"/>
              <a:t>values </a:t>
            </a:r>
            <a:r>
              <a:rPr lang="en-US" dirty="0"/>
              <a:t>differ </a:t>
            </a:r>
            <a:r>
              <a:rPr lang="en-US" dirty="0" smtClean="0"/>
              <a:t>by only </a:t>
            </a:r>
            <a:r>
              <a:rPr lang="en-US" dirty="0"/>
              <a:t>one bit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35830"/>
              </p:ext>
            </p:extLst>
          </p:nvPr>
        </p:nvGraphicFramePr>
        <p:xfrm>
          <a:off x="6629400" y="1143000"/>
          <a:ext cx="2057400" cy="4648200"/>
        </p:xfrm>
        <a:graphic>
          <a:graphicData uri="http://schemas.openxmlformats.org/drawingml/2006/table">
            <a:tbl>
              <a:tblPr/>
              <a:tblGrid>
                <a:gridCol w="1104900"/>
                <a:gridCol w="952500"/>
              </a:tblGrid>
              <a:tr h="32470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Gray code by bit width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en-US" sz="1600" dirty="0"/>
                        <a:t>2-bit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9400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/>
                      </a:r>
                      <a:br>
                        <a:rPr lang="bg-BG" sz="1600" dirty="0">
                          <a:effectLst/>
                        </a:rPr>
                      </a:br>
                      <a:endParaRPr lang="bg-BG" sz="1600" dirty="0">
                        <a:effectLst/>
                      </a:endParaRP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1000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00">
                <a:tc>
                  <a:txBody>
                    <a:bodyPr/>
                    <a:lstStyle/>
                    <a:p>
                      <a:r>
                        <a:rPr lang="en-US" sz="1600" dirty="0"/>
                        <a:t>3-bit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124700">
                <a:tc>
                  <a:txBody>
                    <a:bodyPr/>
                    <a:lstStyle/>
                    <a:p>
                      <a:r>
                        <a:rPr lang="bg-BG" sz="1600" dirty="0">
                          <a:effectLst/>
                        </a:rPr>
                        <a:t>000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010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110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111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101</a:t>
                      </a:r>
                      <a:br>
                        <a:rPr lang="bg-BG" sz="1600" dirty="0">
                          <a:effectLst/>
                        </a:rPr>
                      </a:br>
                      <a:r>
                        <a:rPr lang="bg-BG" sz="1600" dirty="0">
                          <a:effectLst/>
                        </a:rPr>
                        <a:t>100</a:t>
                      </a:r>
                    </a:p>
                  </a:txBody>
                  <a:tcPr marL="79403" marR="79403" marT="39701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48862"/>
              </p:ext>
            </p:extLst>
          </p:nvPr>
        </p:nvGraphicFramePr>
        <p:xfrm>
          <a:off x="1371600" y="3124197"/>
          <a:ext cx="3505200" cy="327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/>
                <a:gridCol w="1168400"/>
                <a:gridCol w="1168400"/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Gray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Binary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bg-BG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8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Combinatorics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Combinatorics</a:t>
            </a:r>
            <a:r>
              <a:rPr lang="en-US" dirty="0"/>
              <a:t> is a branch of </a:t>
            </a:r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Concerning </a:t>
            </a:r>
            <a:r>
              <a:rPr lang="en-US" dirty="0"/>
              <a:t>the study of finite or countable discrete </a:t>
            </a:r>
            <a:r>
              <a:rPr lang="en-US" dirty="0" smtClean="0"/>
              <a:t>structures</a:t>
            </a:r>
          </a:p>
          <a:p>
            <a:r>
              <a:rPr lang="en-US" dirty="0"/>
              <a:t>Combinatorial problems arise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many </a:t>
            </a:r>
            <a:r>
              <a:rPr lang="en-US" dirty="0"/>
              <a:t>areas of pure </a:t>
            </a:r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Notably </a:t>
            </a:r>
            <a:r>
              <a:rPr lang="en-US" dirty="0"/>
              <a:t>in algebra, </a:t>
            </a:r>
            <a:r>
              <a:rPr lang="en-US" dirty="0" smtClean="0"/>
              <a:t>probability</a:t>
            </a:r>
            <a:br>
              <a:rPr lang="en-US" dirty="0" smtClean="0"/>
            </a:br>
            <a:r>
              <a:rPr lang="en-US" dirty="0" smtClean="0"/>
              <a:t>theory</a:t>
            </a:r>
            <a:r>
              <a:rPr lang="en-US" dirty="0"/>
              <a:t>, </a:t>
            </a:r>
            <a:r>
              <a:rPr lang="en-US" dirty="0" smtClean="0"/>
              <a:t>topology</a:t>
            </a:r>
            <a:r>
              <a:rPr lang="en-US" dirty="0"/>
              <a:t>, </a:t>
            </a:r>
            <a:r>
              <a:rPr lang="en-US" dirty="0" smtClean="0"/>
              <a:t>geometry,</a:t>
            </a:r>
            <a:br>
              <a:rPr lang="en-US" dirty="0" smtClean="0"/>
            </a:br>
            <a:r>
              <a:rPr lang="en-US" dirty="0" smtClean="0"/>
              <a:t>physics, chemistry, biology, etc.</a:t>
            </a:r>
            <a:endParaRPr lang="bg-BG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362200"/>
            <a:ext cx="1638300" cy="3228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 descr="http://www.cms.caltech.edu/images/labs/dna.jpg?13499954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12" y="5591175"/>
            <a:ext cx="2286000" cy="792804"/>
          </a:xfrm>
          <a:prstGeom prst="roundRect">
            <a:avLst>
              <a:gd name="adj" fmla="val 400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</a:t>
            </a:r>
            <a:r>
              <a:rPr lang="en-US" dirty="0" smtClean="0"/>
              <a:t>Code – </a:t>
            </a:r>
            <a:r>
              <a:rPr lang="en-US" dirty="0" smtClean="0"/>
              <a:t>Source </a:t>
            </a:r>
            <a:r>
              <a:rPr lang="en-US" dirty="0" smtClean="0"/>
              <a:t>Code 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33400" y="1219200"/>
            <a:ext cx="8077200" cy="5016758"/>
          </a:xfrm>
        </p:spPr>
        <p:txBody>
          <a:bodyPr/>
          <a:lstStyle/>
          <a:p>
            <a:r>
              <a:rPr lang="en-US" noProof="1" smtClean="0"/>
              <a:t>int n = 4, a[1000], i;</a:t>
            </a:r>
          </a:p>
          <a:p>
            <a:r>
              <a:rPr lang="en-US" noProof="1" smtClean="0"/>
              <a:t>void print(void)</a:t>
            </a:r>
          </a:p>
          <a:p>
            <a:r>
              <a:rPr lang="en-US" noProof="1" smtClean="0"/>
              <a:t>{  for (i = n; i &gt;= 1; i--) printf("%d ", a[i]);</a:t>
            </a:r>
          </a:p>
          <a:p>
            <a:r>
              <a:rPr lang="en-US" noProof="1" smtClean="0"/>
              <a:t>   printf("\n");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void backgray(int k)</a:t>
            </a:r>
          </a:p>
          <a:p>
            <a:r>
              <a:rPr lang="en-US" noProof="1" smtClean="0"/>
              <a:t>{  if (0 == k) { print(); return; }</a:t>
            </a:r>
          </a:p>
          <a:p>
            <a:r>
              <a:rPr lang="en-US" noProof="1" smtClean="0"/>
              <a:t>   a[k] = 1;  forwgray(k - 1);</a:t>
            </a:r>
          </a:p>
          <a:p>
            <a:r>
              <a:rPr lang="en-US" noProof="1" smtClean="0"/>
              <a:t>   a[k] = 0;  backgray(k - 1);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void forwgray(int k)</a:t>
            </a:r>
          </a:p>
          <a:p>
            <a:r>
              <a:rPr lang="en-US" noProof="1" smtClean="0"/>
              <a:t>{  if (0 == k) {  print(); return; }</a:t>
            </a:r>
          </a:p>
          <a:p>
            <a:r>
              <a:rPr lang="en-US" noProof="1" smtClean="0"/>
              <a:t>   a[k] = 0;  forwgray(k - 1);</a:t>
            </a:r>
          </a:p>
          <a:p>
            <a:r>
              <a:rPr lang="en-US" noProof="1" smtClean="0"/>
              <a:t>   a[k] = 1;  backgray(k - 1);</a:t>
            </a:r>
          </a:p>
          <a:p>
            <a:r>
              <a:rPr lang="en-US" noProof="1" smtClean="0"/>
              <a:t>}</a:t>
            </a:r>
          </a:p>
          <a:p>
            <a:r>
              <a:rPr lang="en-US" noProof="1" smtClean="0"/>
              <a:t>int main() { forwgray(n); return 0</a:t>
            </a:r>
            <a:r>
              <a:rPr lang="en-US" noProof="1" smtClean="0"/>
              <a:t>; </a:t>
            </a:r>
            <a:r>
              <a:rPr lang="en-US" noProof="1" smtClean="0"/>
              <a:t>}</a:t>
            </a:r>
            <a:endParaRPr lang="en-US" noProof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37692"/>
            <a:ext cx="1076325" cy="3311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7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3250" y="4815134"/>
            <a:ext cx="7924800" cy="914401"/>
          </a:xfrm>
        </p:spPr>
        <p:txBody>
          <a:bodyPr/>
          <a:lstStyle/>
          <a:p>
            <a:r>
              <a:rPr lang="en-US" sz="5400" dirty="0" smtClean="0"/>
              <a:t>Gray Code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69381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990600"/>
            <a:ext cx="5041900" cy="367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47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84772" y="6400800"/>
            <a:ext cx="3340915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http://algoacademy.telerik.com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26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Solve 2 problems by choice from Algo Academy (October 2012 – Combinatorics): </a:t>
            </a:r>
            <a:r>
              <a:rPr lang="fr-FR" sz="2800" dirty="0">
                <a:hlinkClick r:id="rId2"/>
              </a:rPr>
              <a:t>http://</a:t>
            </a:r>
            <a:r>
              <a:rPr lang="fr-FR" sz="2800" dirty="0" smtClean="0">
                <a:hlinkClick r:id="rId2"/>
              </a:rPr>
              <a:t>academy.telerik.com/algoacademy/season-2012-2013/training-27-28-Oct-2012-combinatorics</a:t>
            </a:r>
            <a:endParaRPr lang="fr-FR" sz="2800" dirty="0" smtClean="0"/>
          </a:p>
          <a:p>
            <a:pPr marL="444500" indent="0">
              <a:buNone/>
              <a:tabLst/>
            </a:pPr>
            <a:r>
              <a:rPr lang="en-US" sz="2800" dirty="0" smtClean="0"/>
              <a:t>You may test your solutions in BG Coder: </a:t>
            </a:r>
            <a:r>
              <a:rPr lang="fr-FR" sz="2800" dirty="0">
                <a:hlinkClick r:id="rId3"/>
              </a:rPr>
              <a:t>http://bgcoder.com/Contest/Practice/59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"My fruit salad is a combination of </a:t>
            </a:r>
            <a:r>
              <a:rPr lang="en-US" i="1" dirty="0" smtClean="0"/>
              <a:t>grapes, strawberries and bananas</a:t>
            </a:r>
            <a:r>
              <a:rPr lang="en-US" i="1" dirty="0"/>
              <a:t>"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don't care what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fruits are </a:t>
            </a:r>
            <a:r>
              <a:rPr lang="en-US" dirty="0" smtClean="0"/>
              <a:t>in</a:t>
            </a:r>
          </a:p>
          <a:p>
            <a:pPr lvl="2"/>
            <a:r>
              <a:rPr lang="en-US" dirty="0" smtClean="0"/>
              <a:t>"</a:t>
            </a:r>
            <a:r>
              <a:rPr lang="en-US" i="1" dirty="0"/>
              <a:t>bananas, </a:t>
            </a:r>
            <a:r>
              <a:rPr lang="en-US" i="1" dirty="0" smtClean="0"/>
              <a:t>grapes</a:t>
            </a:r>
            <a:br>
              <a:rPr lang="en-US" i="1" dirty="0" smtClean="0"/>
            </a:br>
            <a:r>
              <a:rPr lang="en-US" i="1" dirty="0" smtClean="0"/>
              <a:t>and strawberries</a:t>
            </a:r>
            <a:r>
              <a:rPr lang="en-US" dirty="0" smtClean="0"/>
              <a:t>" or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i="1" dirty="0" smtClean="0"/>
              <a:t>grapes, </a:t>
            </a:r>
            <a:r>
              <a:rPr lang="en-US" i="1" dirty="0"/>
              <a:t>bananas </a:t>
            </a:r>
            <a:r>
              <a:rPr lang="en-US" i="1" dirty="0" smtClean="0"/>
              <a:t>and</a:t>
            </a:r>
            <a:br>
              <a:rPr lang="en-US" i="1" dirty="0" smtClean="0"/>
            </a:br>
            <a:r>
              <a:rPr lang="en-US" i="1" dirty="0" smtClean="0"/>
              <a:t>strawberries</a:t>
            </a:r>
            <a:r>
              <a:rPr lang="en-US" dirty="0" smtClean="0"/>
              <a:t>" </a:t>
            </a:r>
            <a:r>
              <a:rPr lang="en-US" dirty="0" smtClean="0">
                <a:sym typeface="Wingdings" panose="05000000000000000000" pitchFamily="2" charset="2"/>
              </a:rPr>
              <a:t> it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salad</a:t>
            </a:r>
          </a:p>
          <a:p>
            <a:r>
              <a:rPr lang="en-US" dirty="0" smtClean="0"/>
              <a:t>If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doesn't </a:t>
            </a:r>
            <a:r>
              <a:rPr lang="en-US" dirty="0" smtClean="0"/>
              <a:t>matter, it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81225"/>
            <a:ext cx="3048000" cy="304800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2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 /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i="1" dirty="0"/>
              <a:t>"The combination to the safe </a:t>
            </a:r>
            <a:r>
              <a:rPr lang="en-US" i="1" dirty="0" smtClean="0"/>
              <a:t>is 4385"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Now </a:t>
            </a:r>
            <a:r>
              <a:rPr lang="en-US" dirty="0"/>
              <a:t>we do care about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i="1" dirty="0" smtClean="0"/>
              <a:t>845</a:t>
            </a:r>
            <a:r>
              <a:rPr lang="en-US" i="1" dirty="0"/>
              <a:t>3</a:t>
            </a:r>
            <a:r>
              <a:rPr lang="en-US" dirty="0" smtClean="0"/>
              <a:t>" </a:t>
            </a:r>
            <a:r>
              <a:rPr lang="en-US" dirty="0"/>
              <a:t>would not </a:t>
            </a:r>
            <a:r>
              <a:rPr lang="en-US" dirty="0" smtClean="0"/>
              <a:t>work,</a:t>
            </a:r>
            <a:br>
              <a:rPr lang="en-US" dirty="0" smtClean="0"/>
            </a:br>
            <a:r>
              <a:rPr lang="en-US" dirty="0" smtClean="0"/>
              <a:t>nor </a:t>
            </a:r>
            <a:r>
              <a:rPr lang="en-US" dirty="0"/>
              <a:t>would </a:t>
            </a:r>
            <a:r>
              <a:rPr lang="en-US" dirty="0" smtClean="0"/>
              <a:t>"</a:t>
            </a:r>
            <a:r>
              <a:rPr lang="en-US" i="1" dirty="0" smtClean="0"/>
              <a:t>4538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has to be exactly </a:t>
            </a:r>
            <a:r>
              <a:rPr lang="en-US" i="1" dirty="0" smtClean="0"/>
              <a:t>4-3-8-5</a:t>
            </a: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 does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matter </a:t>
            </a:r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permutation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/>
              <a:t>/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permutation / variation is an ordered Combination</a:t>
            </a:r>
            <a:endParaRPr lang="en-US" dirty="0" smtClean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remember: "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ermutation ...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/>
              <a:t>osition"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368297" cy="137160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pic>
        <p:nvPicPr>
          <p:cNvPr id="1026" name="Picture 2" descr="http://upload.wikimedia.org/wikipedia/commons/0/0e/Rubik's_cube_vari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9219"/>
            <a:ext cx="5715000" cy="3419475"/>
          </a:xfrm>
          <a:prstGeom prst="roundRect">
            <a:avLst>
              <a:gd name="adj" fmla="val 2081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(with repetitions)</a:t>
            </a:r>
          </a:p>
          <a:p>
            <a:pPr lvl="1"/>
            <a:r>
              <a:rPr lang="en-US" dirty="0" smtClean="0"/>
              <a:t>Easiest </a:t>
            </a:r>
            <a:r>
              <a:rPr lang="en-US" dirty="0"/>
              <a:t>to </a:t>
            </a:r>
            <a:r>
              <a:rPr lang="en-US" dirty="0" smtClean="0"/>
              <a:t>calculate</a:t>
            </a:r>
            <a:endParaRPr lang="en-US" dirty="0"/>
          </a:p>
          <a:p>
            <a:r>
              <a:rPr lang="en-US" dirty="0"/>
              <a:t>When you have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things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choose </a:t>
            </a:r>
            <a:r>
              <a:rPr lang="en-US" dirty="0"/>
              <a:t>from ... you </a:t>
            </a:r>
            <a:r>
              <a:rPr lang="en-US" dirty="0" smtClean="0"/>
              <a:t>have</a:t>
            </a:r>
            <a:br>
              <a:rPr lang="en-US" dirty="0" smtClean="0"/>
            </a:b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choices each </a:t>
            </a:r>
            <a:r>
              <a:rPr lang="en-US" dirty="0" smtClean="0"/>
              <a:t>time!</a:t>
            </a:r>
          </a:p>
          <a:p>
            <a:r>
              <a:rPr lang="en-US" dirty="0" smtClean="0"/>
              <a:t>When </a:t>
            </a:r>
            <a:r>
              <a:rPr lang="en-US" dirty="0"/>
              <a:t>choosing </a:t>
            </a:r>
            <a:r>
              <a:rPr lang="en-US" i="1" dirty="0" smtClean="0">
                <a:solidFill>
                  <a:schemeClr val="accent4"/>
                </a:solidFill>
              </a:rPr>
              <a:t>k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them,</a:t>
            </a:r>
            <a:br>
              <a:rPr lang="en-US" dirty="0" smtClean="0"/>
            </a:br>
            <a:r>
              <a:rPr lang="en-US" dirty="0" smtClean="0"/>
              <a:t>the variations are</a:t>
            </a:r>
            <a:r>
              <a:rPr lang="en-US" dirty="0"/>
              <a:t>:</a:t>
            </a:r>
          </a:p>
          <a:p>
            <a:pPr lvl="1">
              <a:spcAft>
                <a:spcPts val="0"/>
              </a:spcAft>
            </a:pP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× </a:t>
            </a: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× </a:t>
            </a:r>
            <a:r>
              <a:rPr lang="en-US" dirty="0" smtClean="0"/>
              <a:t>... </a:t>
            </a:r>
            <a:r>
              <a:rPr lang="en-US" dirty="0"/>
              <a:t>×</a:t>
            </a:r>
            <a:r>
              <a:rPr lang="en-US" i="1" dirty="0" smtClean="0"/>
              <a:t> </a:t>
            </a:r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en-US" i="1" dirty="0" smtClean="0"/>
              <a:t>(</a:t>
            </a:r>
            <a:r>
              <a:rPr lang="en-US" sz="3200" i="1" dirty="0" smtClean="0">
                <a:solidFill>
                  <a:schemeClr val="accent4"/>
                </a:solidFill>
              </a:rPr>
              <a:t>k</a:t>
            </a:r>
            <a:r>
              <a:rPr lang="en-US" i="1" dirty="0" smtClean="0"/>
              <a:t> </a:t>
            </a:r>
            <a:r>
              <a:rPr lang="en-US" i="1" dirty="0"/>
              <a:t>times</a:t>
            </a:r>
            <a:r>
              <a:rPr lang="en-US" i="1" dirty="0" smtClean="0"/>
              <a:t>)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sz="6000" dirty="0" smtClean="0"/>
              <a:t>	       </a:t>
            </a:r>
            <a:r>
              <a:rPr lang="en-US" sz="5400" noProof="1" smtClean="0"/>
              <a:t>n</a:t>
            </a:r>
            <a:r>
              <a:rPr lang="en-US" sz="5400" baseline="30000" noProof="1" smtClean="0"/>
              <a:t>k</a:t>
            </a:r>
            <a:endParaRPr lang="en-US" sz="5400" i="1" noProof="1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83" y="1066801"/>
            <a:ext cx="2232310" cy="538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in the lock </a:t>
            </a:r>
            <a:r>
              <a:rPr lang="en-US" dirty="0" smtClean="0"/>
              <a:t>below, </a:t>
            </a:r>
            <a:r>
              <a:rPr lang="en-US" dirty="0"/>
              <a:t>there are 10 numbers to choose from (0</a:t>
            </a:r>
            <a:r>
              <a:rPr lang="en-US" dirty="0" smtClean="0"/>
              <a:t>, 1, … 9</a:t>
            </a:r>
            <a:r>
              <a:rPr lang="en-US" dirty="0"/>
              <a:t>) and you choose 3 of them:</a:t>
            </a:r>
          </a:p>
          <a:p>
            <a:pPr lvl="1"/>
            <a:r>
              <a:rPr lang="en-US" dirty="0"/>
              <a:t>10 × 10 × </a:t>
            </a:r>
            <a:r>
              <a:rPr lang="en-US" dirty="0" smtClean="0"/>
              <a:t>10 </a:t>
            </a:r>
            <a:r>
              <a:rPr lang="en-US" dirty="0"/>
              <a:t>(3 times) =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= </a:t>
            </a:r>
            <a:r>
              <a:rPr lang="en-US" dirty="0" smtClean="0"/>
              <a:t>1 000 variations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variations from (0, 0, 0) to (9, 9, 9)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81500"/>
            <a:ext cx="4419600" cy="2341006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3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3254</TotalTime>
  <Words>2023</Words>
  <Application>Microsoft Office PowerPoint</Application>
  <PresentationFormat>On-screen Show (4:3)</PresentationFormat>
  <Paragraphs>386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Telerik Academy</vt:lpstr>
      <vt:lpstr>Combinatorics</vt:lpstr>
      <vt:lpstr>Table of Contents</vt:lpstr>
      <vt:lpstr>Definitions in Combinatorics</vt:lpstr>
      <vt:lpstr>Combinatorics</vt:lpstr>
      <vt:lpstr>Combinations</vt:lpstr>
      <vt:lpstr>Permutations / Variations</vt:lpstr>
      <vt:lpstr>Variations</vt:lpstr>
      <vt:lpstr>Variations</vt:lpstr>
      <vt:lpstr>Variations (2)</vt:lpstr>
      <vt:lpstr>Generating Variations</vt:lpstr>
      <vt:lpstr>Variations with Repetitions</vt:lpstr>
      <vt:lpstr>Variations without Repetition</vt:lpstr>
      <vt:lpstr>Variations without Repetition</vt:lpstr>
      <vt:lpstr>Generating Variations without Repetitions</vt:lpstr>
      <vt:lpstr>Variations without Repetitions</vt:lpstr>
      <vt:lpstr>Permutations</vt:lpstr>
      <vt:lpstr>Permutations</vt:lpstr>
      <vt:lpstr>Generating Permutations</vt:lpstr>
      <vt:lpstr>Generating Permutations</vt:lpstr>
      <vt:lpstr>Permutations with Repetitions</vt:lpstr>
      <vt:lpstr>Generating Permutations with Repetitions</vt:lpstr>
      <vt:lpstr>Generating Permutations with Repetitions</vt:lpstr>
      <vt:lpstr>Combinations</vt:lpstr>
      <vt:lpstr>Combinations</vt:lpstr>
      <vt:lpstr>Combinations without Repetition</vt:lpstr>
      <vt:lpstr>Generate Combinations without Repetitions</vt:lpstr>
      <vt:lpstr>Combinations without Repetitions</vt:lpstr>
      <vt:lpstr>Pascal's Triangle</vt:lpstr>
      <vt:lpstr>Pascal's Triangle's (2)</vt:lpstr>
      <vt:lpstr>Binomial Coefficients</vt:lpstr>
      <vt:lpstr>Combinations with Repetition</vt:lpstr>
      <vt:lpstr>Combinations with Repetition</vt:lpstr>
      <vt:lpstr>Combinations with Repetition</vt:lpstr>
      <vt:lpstr>Generate Combinations with Repetitions</vt:lpstr>
      <vt:lpstr>Generating Combinations with Repetitions</vt:lpstr>
      <vt:lpstr>Combinatorial Formulas</vt:lpstr>
      <vt:lpstr>Binary Vectors</vt:lpstr>
      <vt:lpstr>Binary Vectors</vt:lpstr>
      <vt:lpstr>Gray Code</vt:lpstr>
      <vt:lpstr>Gray Code – Source Code </vt:lpstr>
      <vt:lpstr>Gray Code</vt:lpstr>
      <vt:lpstr>Combinatorics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subject>Telerik Software Academy</dc:subject>
  <dc:creator>Svetlin Nakov</dc:creator>
  <cp:keywords>combinatorics, algorithms, recursion, recursive algorithms, programming</cp:keywords>
  <cp:lastModifiedBy>Svetlin Nakov</cp:lastModifiedBy>
  <cp:revision>1309</cp:revision>
  <dcterms:created xsi:type="dcterms:W3CDTF">2007-12-08T16:03:35Z</dcterms:created>
  <dcterms:modified xsi:type="dcterms:W3CDTF">2013-06-11T18:23:54Z</dcterms:modified>
  <cp:category>computer science, computer programming, software engineering</cp:category>
</cp:coreProperties>
</file>