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320" r:id="rId2"/>
    <p:sldId id="569" r:id="rId3"/>
    <p:sldId id="570" r:id="rId4"/>
    <p:sldId id="573" r:id="rId5"/>
    <p:sldId id="586" r:id="rId6"/>
    <p:sldId id="595" r:id="rId7"/>
    <p:sldId id="585" r:id="rId8"/>
    <p:sldId id="587" r:id="rId9"/>
    <p:sldId id="590" r:id="rId10"/>
    <p:sldId id="596" r:id="rId11"/>
    <p:sldId id="589" r:id="rId12"/>
    <p:sldId id="600" r:id="rId13"/>
    <p:sldId id="591" r:id="rId14"/>
    <p:sldId id="588" r:id="rId15"/>
    <p:sldId id="597" r:id="rId16"/>
    <p:sldId id="592" r:id="rId17"/>
    <p:sldId id="598" r:id="rId18"/>
    <p:sldId id="594" r:id="rId19"/>
    <p:sldId id="599" r:id="rId20"/>
    <p:sldId id="580" r:id="rId21"/>
    <p:sldId id="578" r:id="rId22"/>
    <p:sldId id="543" r:id="rId23"/>
  </p:sldIdLst>
  <p:sldSz cx="9144000" cy="6858000" type="screen4x3"/>
  <p:notesSz cx="6881813" cy="92964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>
        <p:scale>
          <a:sx n="66" d="100"/>
          <a:sy n="66" d="100"/>
        </p:scale>
        <p:origin x="-136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6/18/2013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6/18/2013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5489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406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406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406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406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406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406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40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16999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9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29.png"/><Relationship Id="rId15" Type="http://schemas.microsoft.com/office/2007/relationships/hdphoto" Target="../media/hdphoto5.wdp"/><Relationship Id="rId10" Type="http://schemas.openxmlformats.org/officeDocument/2006/relationships/image" Target="../media/image32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4227">
            <a:off x="7116734" y="38771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5"/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9561" y="4930832"/>
            <a:ext cx="1227557" cy="117037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448598"/>
            <a:ext cx="8229600" cy="904202"/>
          </a:xfrm>
        </p:spPr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pic>
        <p:nvPicPr>
          <p:cNvPr id="2050" name="Picture 2" descr="http://upload.wikimedia.org/wikipedia/commons/thumb/a/a8/Btree.png/800px-Btree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7037" y="4660942"/>
            <a:ext cx="3116454" cy="171015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61" y="3961395"/>
            <a:ext cx="1396859" cy="13990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" t="22682" r="5785" b="32057"/>
          <a:stretch/>
        </p:blipFill>
        <p:spPr>
          <a:xfrm>
            <a:off x="1752600" y="711002"/>
            <a:ext cx="2895600" cy="143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7924800" cy="9906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Genetic Algorithms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5" t="4302" r="8871" b="12876"/>
          <a:stretch/>
        </p:blipFill>
        <p:spPr>
          <a:xfrm>
            <a:off x="2438401" y="1962940"/>
            <a:ext cx="4267198" cy="45140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65328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r>
              <a:rPr lang="en-US" dirty="0" smtClean="0"/>
              <a:t>Part of Artificial Intelligence</a:t>
            </a:r>
          </a:p>
          <a:p>
            <a:r>
              <a:rPr lang="en-US" dirty="0" smtClean="0"/>
              <a:t>Mimics the process of natural evolution</a:t>
            </a:r>
            <a:endParaRPr lang="en-US" dirty="0"/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Population</a:t>
            </a:r>
          </a:p>
          <a:p>
            <a:pPr lvl="1"/>
            <a:r>
              <a:rPr lang="en-US" dirty="0" smtClean="0"/>
              <a:t>Fitness</a:t>
            </a:r>
            <a:endParaRPr lang="en-US" dirty="0" smtClean="0"/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Crossover</a:t>
            </a:r>
          </a:p>
          <a:p>
            <a:pPr lvl="1"/>
            <a:r>
              <a:rPr lang="en-US" dirty="0" smtClean="0"/>
              <a:t>Mutation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120243"/>
            <a:ext cx="3352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r>
              <a:rPr lang="en-US" dirty="0" smtClean="0"/>
              <a:t>Crossover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31232"/>
              </p:ext>
            </p:extLst>
          </p:nvPr>
        </p:nvGraphicFramePr>
        <p:xfrm>
          <a:off x="1219200" y="1752600"/>
          <a:ext cx="6096000" cy="396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952983"/>
              </p:ext>
            </p:extLst>
          </p:nvPr>
        </p:nvGraphicFramePr>
        <p:xfrm>
          <a:off x="1219200" y="2448560"/>
          <a:ext cx="6096000" cy="396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66229"/>
              </p:ext>
            </p:extLst>
          </p:nvPr>
        </p:nvGraphicFramePr>
        <p:xfrm>
          <a:off x="1219200" y="3210560"/>
          <a:ext cx="6096000" cy="396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610928"/>
              </p:ext>
            </p:extLst>
          </p:nvPr>
        </p:nvGraphicFramePr>
        <p:xfrm>
          <a:off x="1219200" y="4937760"/>
          <a:ext cx="6096000" cy="396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915302"/>
              </p:ext>
            </p:extLst>
          </p:nvPr>
        </p:nvGraphicFramePr>
        <p:xfrm>
          <a:off x="1219200" y="6080760"/>
          <a:ext cx="6096000" cy="396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3886200" y="5334000"/>
            <a:ext cx="685800" cy="68580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962400" y="5334000"/>
            <a:ext cx="609600" cy="68580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80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 -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r>
              <a:rPr lang="en-US" dirty="0" smtClean="0"/>
              <a:t>Create population</a:t>
            </a:r>
          </a:p>
          <a:p>
            <a:r>
              <a:rPr lang="en-US" dirty="0" smtClean="0"/>
              <a:t>Do many times (at least for 100 generations)</a:t>
            </a:r>
          </a:p>
          <a:p>
            <a:pPr marL="862013" lvl="1" indent="-514350">
              <a:buFont typeface="+mj-lt"/>
              <a:buAutoNum type="arabicPeriod"/>
            </a:pPr>
            <a:r>
              <a:rPr lang="en-US" dirty="0" smtClean="0"/>
              <a:t>Determine fitness of each individual</a:t>
            </a:r>
          </a:p>
          <a:p>
            <a:pPr marL="862013" lvl="1" indent="-514350">
              <a:buFont typeface="+mj-lt"/>
              <a:buAutoNum type="arabicPeriod"/>
            </a:pPr>
            <a:r>
              <a:rPr lang="en-US" dirty="0" smtClean="0"/>
              <a:t>Select next generation</a:t>
            </a:r>
          </a:p>
          <a:p>
            <a:pPr marL="862013" lvl="1" indent="-514350">
              <a:buFont typeface="+mj-lt"/>
              <a:buAutoNum type="arabicPeriod"/>
            </a:pPr>
            <a:r>
              <a:rPr lang="en-US" dirty="0" smtClean="0"/>
              <a:t>Crossover</a:t>
            </a:r>
          </a:p>
          <a:p>
            <a:pPr marL="862013" lvl="1" indent="-514350">
              <a:buFont typeface="+mj-lt"/>
              <a:buAutoNum type="arabicPeriod"/>
            </a:pPr>
            <a:r>
              <a:rPr lang="en-US" dirty="0" smtClean="0"/>
              <a:t>Mutation</a:t>
            </a:r>
          </a:p>
          <a:p>
            <a:pPr marL="862013" lvl="1" indent="-514350">
              <a:buFont typeface="+mj-lt"/>
              <a:buAutoNum type="arabicPeriod"/>
            </a:pPr>
            <a:r>
              <a:rPr lang="en-US" dirty="0" smtClean="0"/>
              <a:t>Back to 1</a:t>
            </a:r>
          </a:p>
          <a:p>
            <a:r>
              <a:rPr lang="en-US" dirty="0" smtClean="0"/>
              <a:t>Display results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581400"/>
            <a:ext cx="3005947" cy="2975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7385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" y="609600"/>
            <a:ext cx="7924800" cy="9906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Genetic Algorithm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66700" y="14478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44667"/>
            <a:ext cx="5638800" cy="395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92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029198"/>
            <a:ext cx="7924800" cy="9906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Randomization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457200"/>
            <a:ext cx="4597400" cy="43675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65328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making something </a:t>
            </a:r>
            <a:r>
              <a:rPr lang="en-US" dirty="0" smtClean="0"/>
              <a:t>random</a:t>
            </a:r>
          </a:p>
          <a:p>
            <a:r>
              <a:rPr lang="en-US" dirty="0" smtClean="0"/>
              <a:t>Monte Carlo and Las Vegas algorithms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Generate random permutation of a sequence</a:t>
            </a:r>
          </a:p>
          <a:p>
            <a:pPr lvl="1"/>
            <a:r>
              <a:rPr lang="en-US" dirty="0" smtClean="0"/>
              <a:t>Select a random sample of population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 smtClean="0"/>
              <a:t>random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827740"/>
            <a:ext cx="2310362" cy="1725460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47451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029198"/>
            <a:ext cx="7924800" cy="9906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Geometry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4" b="12815"/>
          <a:stretch/>
        </p:blipFill>
        <p:spPr>
          <a:xfrm>
            <a:off x="1866900" y="990600"/>
            <a:ext cx="5410200" cy="3606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65328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791200"/>
          </a:xfrm>
        </p:spPr>
        <p:txBody>
          <a:bodyPr/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/>
              <a:t>Sum</a:t>
            </a:r>
          </a:p>
          <a:p>
            <a:pPr lvl="1"/>
            <a:r>
              <a:rPr lang="en-US" dirty="0" smtClean="0"/>
              <a:t>Subtract</a:t>
            </a:r>
            <a:endParaRPr lang="en-US" dirty="0"/>
          </a:p>
          <a:p>
            <a:pPr lvl="1"/>
            <a:r>
              <a:rPr lang="en-US" dirty="0" smtClean="0"/>
              <a:t>Normalization</a:t>
            </a:r>
            <a:endParaRPr lang="en-US" dirty="0"/>
          </a:p>
          <a:p>
            <a:pPr lvl="1"/>
            <a:r>
              <a:rPr lang="en-US" dirty="0"/>
              <a:t>Dot </a:t>
            </a:r>
            <a:r>
              <a:rPr lang="en-US" dirty="0" smtClean="0"/>
              <a:t>product</a:t>
            </a:r>
          </a:p>
          <a:p>
            <a:pPr lvl="1"/>
            <a:r>
              <a:rPr lang="en-US" dirty="0" smtClean="0"/>
              <a:t>Cross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" r="65415"/>
          <a:stretch/>
        </p:blipFill>
        <p:spPr>
          <a:xfrm>
            <a:off x="5406571" y="1828800"/>
            <a:ext cx="277609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/>
              <a:t>Distance between two points</a:t>
            </a:r>
          </a:p>
          <a:p>
            <a:r>
              <a:rPr lang="en-US" dirty="0"/>
              <a:t>Line equation</a:t>
            </a:r>
          </a:p>
          <a:p>
            <a:r>
              <a:rPr lang="en-US" dirty="0"/>
              <a:t>Intersection of two </a:t>
            </a:r>
            <a:r>
              <a:rPr lang="en-US" dirty="0" smtClean="0"/>
              <a:t>lines</a:t>
            </a:r>
          </a:p>
          <a:p>
            <a:r>
              <a:rPr lang="en-US" dirty="0" smtClean="0"/>
              <a:t>Used very much in computer games and </a:t>
            </a:r>
            <a:r>
              <a:rPr lang="en-US" dirty="0" err="1" smtClean="0"/>
              <a:t>raytracing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100014"/>
            <a:ext cx="4305506" cy="240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2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Heuristics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Greedy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Genetic algorithms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Randomization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Geometry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2226" name="Picture 2" descr="http://www.clpgh.org/books/images/books-leftimag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648200" y="2590800"/>
            <a:ext cx="4040875" cy="2895600"/>
          </a:xfrm>
          <a:prstGeom prst="roundRect">
            <a:avLst>
              <a:gd name="adj" fmla="val 949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047923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914400"/>
          </a:xfrm>
        </p:spPr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63721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518586" y="3180790"/>
            <a:ext cx="1035522" cy="10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19343">
            <a:off x="2185153" y="1201191"/>
            <a:ext cx="1442937" cy="1375721"/>
          </a:xfrm>
          <a:prstGeom prst="rect">
            <a:avLst/>
          </a:prstGeom>
          <a:noFill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36232">
            <a:off x="6030374" y="4341562"/>
            <a:ext cx="2508529" cy="1490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75613">
            <a:off x="358604" y="1430436"/>
            <a:ext cx="1393337" cy="833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36840">
            <a:off x="4125155" y="1387839"/>
            <a:ext cx="2462697" cy="1180867"/>
          </a:xfrm>
          <a:prstGeom prst="rect">
            <a:avLst/>
          </a:prstGeom>
        </p:spPr>
      </p:pic>
      <p:pic>
        <p:nvPicPr>
          <p:cNvPr id="12" name="Picture 2" descr="File:Suffix tree BANANA.sv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58257"/>
            <a:ext cx="1600200" cy="1697182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scvalex.github.io/articles/SegmentTree_data/sumTree17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652">
            <a:off x="756711" y="4307891"/>
            <a:ext cx="2483655" cy="1973316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2490" y="4427485"/>
            <a:ext cx="1614532" cy="1734128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8115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sz="2800" dirty="0" smtClean="0"/>
              <a:t>You are given a set of infinite number of coins (1, 2 and 5) and end value – N. Write an algorithm that gives the number of coins needed so that the sum of the coins equals N.</a:t>
            </a:r>
            <a:r>
              <a:rPr lang="en-US" sz="2800" dirty="0"/>
              <a:t> </a:t>
            </a:r>
            <a:r>
              <a:rPr lang="en-US" sz="2800" dirty="0" smtClean="0"/>
              <a:t>Example:              				N = 33 =&gt; 6 coins x 5 + 1 coin x 2 + 1 coin x 1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sz="2800" dirty="0" smtClean="0"/>
              <a:t>You are given 3 points A, B and C, forming triangle, and a point P. Check if the point P is in the triangle or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2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924800" cy="9906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Heuristics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2057400"/>
            <a:ext cx="4191000" cy="4191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47458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Solving problem more quickly than classic methods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Finding approximate solution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When optimal solution is complex and hard to find (requires time and memory)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Heuristics give simple solution (not optimal!)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Quickly produce solution that is good enough</a:t>
            </a:r>
            <a:r>
              <a:rPr lang="en-US" dirty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finding optimal solution very </a:t>
            </a:r>
            <a:r>
              <a:rPr lang="en-US" dirty="0" err="1" smtClean="0"/>
              <a:t>very</a:t>
            </a:r>
            <a:r>
              <a:rPr lang="en-US" dirty="0" smtClean="0"/>
              <a:t> slow (mostly NP-complete problems)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8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anti-virus scanners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A* - </a:t>
            </a:r>
            <a:r>
              <a:rPr lang="en-US" dirty="0" err="1" smtClean="0"/>
              <a:t>Dijkstra</a:t>
            </a:r>
            <a:r>
              <a:rPr lang="en-US" dirty="0" smtClean="0"/>
              <a:t> + some cool stuff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Computes path quickly but the path might not be the shortest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691072"/>
            <a:ext cx="3414548" cy="20802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399" y="724779"/>
            <a:ext cx="2105106" cy="18945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691072"/>
            <a:ext cx="3200400" cy="20802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724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38200"/>
            <a:ext cx="7924800" cy="9906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Greedy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2133600"/>
            <a:ext cx="3886200" cy="43210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65328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Locally optimal choice at each stage</a:t>
            </a:r>
          </a:p>
          <a:p>
            <a:r>
              <a:rPr lang="en-US" dirty="0" smtClean="0"/>
              <a:t>Finds local </a:t>
            </a:r>
            <a:r>
              <a:rPr lang="en-US" dirty="0" err="1" smtClean="0"/>
              <a:t>extremum</a:t>
            </a:r>
            <a:r>
              <a:rPr lang="en-US" dirty="0" smtClean="0"/>
              <a:t> (not always global)</a:t>
            </a:r>
          </a:p>
          <a:p>
            <a:r>
              <a:rPr lang="en-US" dirty="0" smtClean="0"/>
              <a:t>Much faster than always finding optimal solution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Knapsack</a:t>
            </a:r>
          </a:p>
          <a:p>
            <a:pPr lvl="1"/>
            <a:r>
              <a:rPr lang="en-US" dirty="0" smtClean="0"/>
              <a:t>Travelling salesman</a:t>
            </a:r>
          </a:p>
          <a:p>
            <a:pPr lvl="1"/>
            <a:r>
              <a:rPr lang="en-US" dirty="0" smtClean="0"/>
              <a:t>Prim and </a:t>
            </a:r>
            <a:r>
              <a:rPr lang="en-US" dirty="0" err="1" smtClean="0"/>
              <a:t>Kruskal</a:t>
            </a:r>
            <a:endParaRPr lang="en-US" dirty="0" smtClean="0"/>
          </a:p>
          <a:p>
            <a:pPr lvl="1"/>
            <a:r>
              <a:rPr lang="en-US" dirty="0" smtClean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048000"/>
            <a:ext cx="3062366" cy="3505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3644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r>
              <a:rPr lang="en-US" dirty="0" smtClean="0"/>
              <a:t>What do we need:</a:t>
            </a:r>
          </a:p>
          <a:p>
            <a:pPr lvl="1"/>
            <a:r>
              <a:rPr lang="en-US" dirty="0" smtClean="0"/>
              <a:t>Candidate set</a:t>
            </a:r>
          </a:p>
          <a:p>
            <a:pPr lvl="1"/>
            <a:r>
              <a:rPr lang="en-US" dirty="0" smtClean="0"/>
              <a:t>Selection function</a:t>
            </a:r>
          </a:p>
          <a:p>
            <a:pPr lvl="1"/>
            <a:r>
              <a:rPr lang="en-US" dirty="0" smtClean="0"/>
              <a:t>Feasibility function</a:t>
            </a:r>
          </a:p>
          <a:p>
            <a:pPr lvl="1"/>
            <a:r>
              <a:rPr lang="en-US" dirty="0" smtClean="0"/>
              <a:t>Objective function</a:t>
            </a:r>
          </a:p>
          <a:p>
            <a:pPr lvl="1"/>
            <a:r>
              <a:rPr lang="en-US" dirty="0" smtClean="0"/>
              <a:t>Solution function</a:t>
            </a:r>
          </a:p>
          <a:p>
            <a:r>
              <a:rPr lang="en-US" dirty="0" smtClean="0"/>
              <a:t>The result is NOT </a:t>
            </a:r>
          </a:p>
          <a:p>
            <a:pPr marL="0" indent="0">
              <a:buNone/>
            </a:pPr>
            <a:r>
              <a:rPr lang="en-US" dirty="0" smtClean="0"/>
              <a:t>     the optimal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76400"/>
            <a:ext cx="4288971" cy="35849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2524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800600"/>
            <a:ext cx="7924800" cy="9906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effectLst>
                  <a:reflection blurRad="12000" stA="20000" endPos="50000" dist="12700" dir="5400000" sy="-100000" algn="bl" rotWithShape="0"/>
                </a:effectLst>
              </a:rPr>
              <a:t>Greedy</a:t>
            </a:r>
            <a:endParaRPr lang="bg-BG" dirty="0">
              <a:effectLst>
                <a:reflection blurRad="12000" stA="20000" endPos="50000" dist="12700" dir="5400000" sy="-100000" algn="bl" rotWithShape="0"/>
              </a:effectLst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55626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57200"/>
            <a:ext cx="4724400" cy="4194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0575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3649</TotalTime>
  <Words>636</Words>
  <Application>Microsoft Office PowerPoint</Application>
  <PresentationFormat>On-screen Show (4:3)</PresentationFormat>
  <Paragraphs>184</Paragraphs>
  <Slides>22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Telerik Academy</vt:lpstr>
      <vt:lpstr>Other Algorithms</vt:lpstr>
      <vt:lpstr>Table of Contents</vt:lpstr>
      <vt:lpstr>Heuristics</vt:lpstr>
      <vt:lpstr>Heuristics</vt:lpstr>
      <vt:lpstr>Heuristics</vt:lpstr>
      <vt:lpstr>Greedy</vt:lpstr>
      <vt:lpstr>Greedy</vt:lpstr>
      <vt:lpstr>Greedy</vt:lpstr>
      <vt:lpstr>Greedy</vt:lpstr>
      <vt:lpstr>Genetic Algorithms</vt:lpstr>
      <vt:lpstr>Genetic Algorithm</vt:lpstr>
      <vt:lpstr>Genetic Algorithm</vt:lpstr>
      <vt:lpstr>Genetic Algorithm - Steps</vt:lpstr>
      <vt:lpstr>Genetic Algorithm</vt:lpstr>
      <vt:lpstr>Randomization</vt:lpstr>
      <vt:lpstr>Randomization</vt:lpstr>
      <vt:lpstr>Geometry</vt:lpstr>
      <vt:lpstr>Geometry</vt:lpstr>
      <vt:lpstr>Geometry</vt:lpstr>
      <vt:lpstr>Other Algorithms</vt:lpstr>
      <vt:lpstr>Exercises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Efficiency</dc:title>
  <dc:subject>Telerik Software Academy</dc:subject>
  <dc:creator>Svetlin Nakov</dc:creator>
  <cp:keywords>data structures, algorithms, programming, C#, course, telerik software academy, free courses for developers, hash-table, set, dictionary, map</cp:keywords>
  <cp:lastModifiedBy>EnikA</cp:lastModifiedBy>
  <cp:revision>1312</cp:revision>
  <dcterms:created xsi:type="dcterms:W3CDTF">2007-12-08T16:03:35Z</dcterms:created>
  <dcterms:modified xsi:type="dcterms:W3CDTF">2013-06-18T16:06:41Z</dcterms:modified>
  <cp:category>computer science, computer programming, software engineering</cp:category>
</cp:coreProperties>
</file>