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5" r:id="rId38"/>
    <p:sldId id="296" r:id="rId39"/>
    <p:sldId id="29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132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841CB-FB3E-44F4-9D38-03F0E1015AAE}" type="datetimeFigureOut">
              <a:rPr lang="en-US" smtClean="0"/>
              <a:t>26-Feb-13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9042-A6AA-48B9-ABC0-8FB3D927C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87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09042-A6AA-48B9-ABC0-8FB3D927CA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82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3756D-CE3A-4EE5-8017-8F81DDF9430B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48544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0F0806-3EF2-4279-B5A8-631CEFD3D5C5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458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11C71-0AAF-4BF4-B6A0-00A4B683F4D3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0902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75FA89-B248-4ACC-A50B-07E4A56EAD8D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2394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20A49-90CA-4C85-A40A-B1001C1C191B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3990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2EED1-5F86-4130-8A9C-0D6D387AF9E3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8643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BCC61-D1AC-4158-A106-0942ED52D7A6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12559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73CC30-A55E-471C-B98D-FA85AAD08374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7347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B6DBD-0CE5-4267-98A4-43BE5633B191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2132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 smtClean="0"/>
              <a:t>(c) 2007 National Academy for Software Development - http://academy.devbg.org.  All rights reserved. Unauthorized copying or re-distribution is strictly prohibited.*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C34DF7-DAD5-44B4-85AF-9A1B2230B035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9904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8324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7C4E50-FA18-4A23-A2A7-0521EF11B2CC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457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C7D882-6DD4-4275-9E6A-2CDC9EC7A57E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6355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9C710-25CF-4D01-B3F6-BF356FF42CE6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300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889158-F542-402D-B218-5A1D39F86163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0091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88CB8E-D42A-4DF2-8EB2-A44204E9D1B1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3419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AAC3B-0ECF-4FE1-AFCF-7D4CBE9D498E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7159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4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189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9E3B6C0-CAE8-498D-AD9A-4AE0378AF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02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4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9E3B6C0-CAE8-498D-AD9A-4AE0378AF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5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60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8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2" y="1495158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20" y="940069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2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11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9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8" y="1979505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6" y="3272340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9" y="5396303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5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7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31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18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12089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forums.academy.telerik.com/" TargetMode="External"/><Relationship Id="rId13" Type="http://schemas.openxmlformats.org/officeDocument/2006/relationships/hyperlink" Target="http://schoolacademy.telerik.com/" TargetMode="External"/><Relationship Id="rId18" Type="http://schemas.openxmlformats.org/officeDocument/2006/relationships/hyperlink" Target="http://codecourse.telerik.com/" TargetMode="External"/><Relationship Id="rId26" Type="http://schemas.openxmlformats.org/officeDocument/2006/relationships/hyperlink" Target="http://csharpfundamentals.telerik.com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cademy.telerik.com/" TargetMode="External"/><Relationship Id="rId7" Type="http://schemas.openxmlformats.org/officeDocument/2006/relationships/theme" Target="../theme/theme1.xml"/><Relationship Id="rId12" Type="http://schemas.openxmlformats.org/officeDocument/2006/relationships/hyperlink" Target="http://html5course.telerik.com/" TargetMode="External"/><Relationship Id="rId17" Type="http://schemas.openxmlformats.org/officeDocument/2006/relationships/hyperlink" Target="http://www.nakov.com/" TargetMode="External"/><Relationship Id="rId25" Type="http://schemas.openxmlformats.org/officeDocument/2006/relationships/hyperlink" Target="http://www.nikolay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bgcoder.com/" TargetMode="External"/><Relationship Id="rId20" Type="http://schemas.openxmlformats.org/officeDocument/2006/relationships/hyperlink" Target="http://aspnetcourse.telerik.com/" TargetMode="Externa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seocourse.telerik.com/" TargetMode="External"/><Relationship Id="rId24" Type="http://schemas.openxmlformats.org/officeDocument/2006/relationships/hyperlink" Target="http://www.minkov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clouddevcourse.telerik.com/" TargetMode="External"/><Relationship Id="rId23" Type="http://schemas.openxmlformats.org/officeDocument/2006/relationships/hyperlink" Target="http://www.introprogramming.info/" TargetMode="External"/><Relationship Id="rId28" Type="http://schemas.openxmlformats.org/officeDocument/2006/relationships/image" Target="../media/image2.png"/><Relationship Id="rId10" Type="http://schemas.openxmlformats.org/officeDocument/2006/relationships/hyperlink" Target="http://www.telerik-kids.com/" TargetMode="External"/><Relationship Id="rId19" Type="http://schemas.openxmlformats.org/officeDocument/2006/relationships/hyperlink" Target="http://algoacademy.telerik.com/" TargetMode="External"/><Relationship Id="rId31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kursove-uroci-knigi-obuchenie-programirane-web-design-csharp.info/" TargetMode="External"/><Relationship Id="rId14" Type="http://schemas.openxmlformats.org/officeDocument/2006/relationships/hyperlink" Target="http://mvccourse.telerik.com/" TargetMode="External"/><Relationship Id="rId22" Type="http://schemas.openxmlformats.org/officeDocument/2006/relationships/hyperlink" Target="http://mobiledevcourse.telerik.com/" TargetMode="External"/><Relationship Id="rId27" Type="http://schemas.openxmlformats.org/officeDocument/2006/relationships/image" Target="../media/image1.pn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8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9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0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1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2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3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4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5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6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7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8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9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0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1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2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3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4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5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6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4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4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3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2091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hyperlink" Target="http://minkov.i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Operators and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Performing Simple Calculations with JavaScript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44500" y="4572000"/>
            <a:ext cx="3352800" cy="95410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352800" cy="64633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Telerik </a:t>
            </a:r>
            <a:r>
              <a:rPr lang="en-US" dirty="0" smtClean="0"/>
              <a:t>Software Academy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4"/>
              </a:rPr>
              <a:t>http://minkov.it</a:t>
            </a:r>
            <a:endParaRPr lang="en-US" dirty="0"/>
          </a:p>
        </p:txBody>
      </p:sp>
      <p:pic>
        <p:nvPicPr>
          <p:cNvPr id="67586" name="Picture 2" descr="http://www.sckcen.be/fusionweb/images/fusion18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191000" y="4343400"/>
            <a:ext cx="4419600" cy="2209800"/>
          </a:xfrm>
          <a:prstGeom prst="roundRect">
            <a:avLst>
              <a:gd name="adj" fmla="val 22441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6664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752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Arithmetic Operators</a:t>
            </a:r>
            <a:endParaRPr lang="bg-BG" dirty="0"/>
          </a:p>
        </p:txBody>
      </p:sp>
      <p:pic>
        <p:nvPicPr>
          <p:cNvPr id="55307" name="Picture 11" descr="C:\Trash\arithmetic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21927" y="3048000"/>
            <a:ext cx="5795346" cy="2730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59370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Arithmetic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are the same as in math </a:t>
            </a:r>
          </a:p>
          <a:p>
            <a:r>
              <a:rPr lang="en-US" dirty="0"/>
              <a:t>Division operator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/>
              <a:t> </a:t>
            </a:r>
            <a:r>
              <a:rPr lang="en-US" dirty="0"/>
              <a:t>if used on integers returns integer (without rounding</a:t>
            </a:r>
            <a:r>
              <a:rPr lang="en-US" dirty="0" smtClean="0"/>
              <a:t>) or exception</a:t>
            </a:r>
          </a:p>
          <a:p>
            <a:r>
              <a:rPr lang="en-US" dirty="0" smtClean="0"/>
              <a:t>Division operator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/>
              <a:t> if used on real numbers returns real number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Infinity</a:t>
            </a:r>
            <a:r>
              <a:rPr lang="en-US" dirty="0" smtClean="0"/>
              <a:t>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NaN</a:t>
            </a:r>
          </a:p>
          <a:p>
            <a:r>
              <a:rPr lang="en-US" dirty="0" smtClean="0"/>
              <a:t>Remainder </a:t>
            </a:r>
            <a:r>
              <a:rPr lang="en-US" dirty="0"/>
              <a:t>operator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/>
              <a:t> returns the remainder from </a:t>
            </a:r>
            <a:r>
              <a:rPr lang="en-US" dirty="0" smtClean="0"/>
              <a:t>division of integers</a:t>
            </a:r>
            <a:endParaRPr lang="en-US" dirty="0"/>
          </a:p>
          <a:p>
            <a:r>
              <a:rPr lang="en-US" dirty="0" smtClean="0"/>
              <a:t>The special addition </a:t>
            </a:r>
            <a:r>
              <a:rPr lang="en-US" dirty="0"/>
              <a:t>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 increments a </a:t>
            </a:r>
            <a:r>
              <a:rPr lang="en-US" dirty="0" smtClean="0"/>
              <a:t>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19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800" dirty="0"/>
              <a:t>Arithmetic Operators –</a:t>
            </a:r>
            <a:br>
              <a:rPr lang="en-US" sz="3800" dirty="0"/>
            </a:br>
            <a:r>
              <a:rPr lang="en-US" sz="3800" dirty="0"/>
              <a:t> Example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38200" y="1143000"/>
            <a:ext cx="7416800" cy="524759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squarePerimeter = 17;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squareSide = squarePerimeter / 4.0;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squareArea = squareSide * squareSide;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console.log(squareSide); // 4.25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console.log(squareArea); // 18.0625</a:t>
            </a:r>
          </a:p>
          <a:p>
            <a:pPr eaLnBrk="0" hangingPunct="0">
              <a:lnSpc>
                <a:spcPts val="26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4;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+ b ); // 9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+ b++ ); // 9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+ b ); // 10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+ (++b) ); // 11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+ b ); // 11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console.log(12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3); // 4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console.log(11 / 3);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3.6666666666666665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035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00025"/>
            <a:ext cx="7086600" cy="91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800" dirty="0"/>
              <a:t>Arithmetic Operators </a:t>
            </a:r>
            <a:r>
              <a:rPr lang="en-US" sz="3800" dirty="0" smtClean="0"/>
              <a:t>–</a:t>
            </a:r>
            <a:br>
              <a:rPr lang="en-US" sz="3800" dirty="0" smtClean="0"/>
            </a:br>
            <a:r>
              <a:rPr lang="en-US" sz="3800" dirty="0" smtClean="0"/>
              <a:t>Example (2)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38200" y="1542395"/>
            <a:ext cx="7416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console.log(11.0 / 3); // 3.666666667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console.log(11 / 3.0); // 3.666666667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console.log(11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3);   // 2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console.log(11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2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console.log(-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11 % 3); 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console.log(1.5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0.0);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Infinity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console.log(-1.5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0.0); //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-Infinity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console.log(0.0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0.0);  // NaN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0;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console.log(5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x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62011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664209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5000" endPos="49000" dist="5000" dir="5400000" sy="-100000" algn="bl" rotWithShape="0"/>
                </a:effectLst>
              </a:rPr>
              <a:t>Arithmetic Operators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000" stA="25000" endPos="49000" dist="5000" dir="5400000" sy="-100000" algn="bl" rotWithShape="0"/>
              </a:effectLst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2408776"/>
            <a:ext cx="7924800" cy="569120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51202" name="Picture 2" descr="http://www.york.ac.uk/admin/hr/images/arithmetic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383580">
            <a:off x="2078115" y="3568141"/>
            <a:ext cx="4931948" cy="25276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30556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701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Logical Operators</a:t>
            </a:r>
            <a:endParaRPr lang="bg-BG" dirty="0"/>
          </a:p>
        </p:txBody>
      </p:sp>
      <p:pic>
        <p:nvPicPr>
          <p:cNvPr id="49153" name="Picture 1" descr="C:\Trash\math+operator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151042" y="2971801"/>
            <a:ext cx="4577052" cy="30636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10884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Logical operators </a:t>
            </a:r>
            <a:r>
              <a:rPr lang="en-US" dirty="0" smtClean="0"/>
              <a:t>take </a:t>
            </a:r>
            <a:r>
              <a:rPr lang="en-US" dirty="0"/>
              <a:t>boolean operands and return boolean result</a:t>
            </a:r>
          </a:p>
          <a:p>
            <a:pPr>
              <a:spcBef>
                <a:spcPts val="300"/>
              </a:spcBef>
            </a:pPr>
            <a:r>
              <a:rPr lang="en-US" dirty="0"/>
              <a:t>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>
                <a:solidFill>
                  <a:schemeClr val="hlink"/>
                </a:solidFill>
              </a:rPr>
              <a:t> </a:t>
            </a:r>
            <a:br>
              <a:rPr lang="en-US" dirty="0">
                <a:solidFill>
                  <a:schemeClr val="hlink"/>
                </a:solidFill>
              </a:rPr>
            </a:br>
            <a:r>
              <a:rPr lang="en-US" dirty="0"/>
              <a:t>to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Behavior of the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) 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76" name="Group 134"/>
          <p:cNvGraphicFramePr>
            <a:graphicFrameLocks/>
          </p:cNvGraphicFramePr>
          <p:nvPr>
            <p:extLst/>
          </p:nvPr>
        </p:nvGraphicFramePr>
        <p:xfrm>
          <a:off x="573797" y="4541900"/>
          <a:ext cx="8036803" cy="1858900"/>
        </p:xfrm>
        <a:graphic>
          <a:graphicData uri="http://schemas.openxmlformats.org/drawingml/2006/table">
            <a:tbl>
              <a:tblPr/>
              <a:tblGrid>
                <a:gridCol w="1587818"/>
                <a:gridCol w="581585"/>
                <a:gridCol w="576825"/>
                <a:gridCol w="576825"/>
                <a:gridCol w="576825"/>
                <a:gridCol w="576825"/>
                <a:gridCol w="576825"/>
                <a:gridCol w="576825"/>
                <a:gridCol w="576825"/>
                <a:gridCol w="458025"/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389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– Example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</a:t>
            </a:r>
            <a:r>
              <a:rPr lang="en-US" smtClean="0"/>
              <a:t>the logical </a:t>
            </a:r>
            <a:r>
              <a:rPr lang="en-US" dirty="0"/>
              <a:t>operators: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96912" y="1828800"/>
            <a:ext cx="7685087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 a = true;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false;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&amp;&amp; b);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|| 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^ 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console.log(!b);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console.log(b ||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console.log(b &amp;&amp; true);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||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&amp;&amp;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console.log(!a);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console.log((5&gt;7) ^ (a==b)); // False</a:t>
            </a:r>
          </a:p>
        </p:txBody>
      </p:sp>
    </p:spTree>
    <p:extLst>
      <p:ext uri="{BB962C8B-B14F-4D97-AF65-F5344CB8AC3E}">
        <p14:creationId xmlns:p14="http://schemas.microsoft.com/office/powerpoint/2010/main" val="733049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 descr="C:\Trash\ches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455172">
            <a:off x="5557270" y="2763788"/>
            <a:ext cx="2857500" cy="3571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35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5592" y="1589936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45592" y="231621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351916">
            <a:off x="838416" y="3036350"/>
            <a:ext cx="3116764" cy="3146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75612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2.bp.blogspot.com/_bDlczh6zCMQ/SJkWPrfczpI/AAAAAAAAASI/Dje4XUyuM-c/s320/binary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" y="1311580"/>
            <a:ext cx="7543800" cy="33585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0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2225" y="5207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Bitwise Operators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33060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</a:t>
            </a:r>
            <a:r>
              <a:rPr lang="en-US" dirty="0" smtClean="0"/>
              <a:t>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Operators in </a:t>
            </a:r>
            <a:r>
              <a:rPr lang="en-US" dirty="0" smtClean="0"/>
              <a:t>JavaScript 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Operator </a:t>
            </a:r>
            <a:r>
              <a:rPr lang="en-US" dirty="0"/>
              <a:t>Precedence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Arithmetic </a:t>
            </a:r>
            <a:r>
              <a:rPr lang="en-US" dirty="0"/>
              <a:t>Operators</a:t>
            </a:r>
          </a:p>
          <a:p>
            <a:pPr>
              <a:lnSpc>
                <a:spcPts val="3600"/>
              </a:lnSpc>
            </a:pPr>
            <a:r>
              <a:rPr lang="en-US" dirty="0"/>
              <a:t>Logical Operators</a:t>
            </a:r>
          </a:p>
          <a:p>
            <a:pPr>
              <a:lnSpc>
                <a:spcPts val="3600"/>
              </a:lnSpc>
            </a:pPr>
            <a:r>
              <a:rPr lang="en-US" dirty="0"/>
              <a:t>Bitwise Operators</a:t>
            </a:r>
          </a:p>
          <a:p>
            <a:pPr>
              <a:lnSpc>
                <a:spcPts val="3600"/>
              </a:lnSpc>
            </a:pPr>
            <a:r>
              <a:rPr lang="en-US" dirty="0"/>
              <a:t>Comparison Operators</a:t>
            </a:r>
          </a:p>
          <a:p>
            <a:pPr>
              <a:lnSpc>
                <a:spcPts val="3600"/>
              </a:lnSpc>
            </a:pPr>
            <a:r>
              <a:rPr lang="en-US" dirty="0"/>
              <a:t>Assignment </a:t>
            </a:r>
            <a:r>
              <a:rPr lang="en-US" dirty="0" smtClean="0"/>
              <a:t>Operators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Other </a:t>
            </a:r>
            <a:r>
              <a:rPr lang="en-US" dirty="0" smtClean="0"/>
              <a:t>Operators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6562" name="Picture 2" descr="http://www.sandia.gov/materials/science/nmr_lab/images/book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19800" y="2095500"/>
            <a:ext cx="2579496" cy="2324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988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reflection blurRad="6350" stA="55000" endA="300" endPos="45500" dir="5400000" sy="-100000" algn="bl" rotWithShape="0"/>
                </a:effectLst>
              </a:rPr>
              <a:t>Bitwise Operators</a:t>
            </a:r>
            <a:endParaRPr lang="en-US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Bitwise operator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sz="3000" dirty="0" smtClean="0">
                <a:solidFill>
                  <a:schemeClr val="tx2"/>
                </a:solidFill>
              </a:rPr>
              <a:t> </a:t>
            </a:r>
            <a:r>
              <a:rPr lang="en-US" sz="3000" dirty="0" smtClean="0"/>
              <a:t>turns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dirty="0" smtClean="0"/>
              <a:t>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 and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 smtClean="0"/>
              <a:t>Like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/>
              <a:t>for boolean expressions but bit by bit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The operators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 behave like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 for boolean expressions but bit by bit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sz="3000" dirty="0" smtClean="0"/>
              <a:t> move the bits (left or right)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Behavior of the operators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:</a:t>
            </a:r>
            <a:endParaRPr lang="en-US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/>
          </p:nvPr>
        </p:nvGraphicFramePr>
        <p:xfrm>
          <a:off x="649992" y="4495800"/>
          <a:ext cx="7732008" cy="1858900"/>
        </p:xfrm>
        <a:graphic>
          <a:graphicData uri="http://schemas.openxmlformats.org/drawingml/2006/table">
            <a:tbl>
              <a:tblPr/>
              <a:tblGrid>
                <a:gridCol w="1891560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19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</a:t>
            </a:r>
            <a:r>
              <a:rPr lang="en-US" dirty="0" smtClean="0"/>
              <a:t>Operators (2)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Bitwise operators are used on </a:t>
            </a:r>
            <a:r>
              <a:rPr lang="en-US" dirty="0" smtClean="0"/>
              <a:t>integer numbers</a:t>
            </a:r>
            <a:endParaRPr lang="en-US" dirty="0"/>
          </a:p>
          <a:p>
            <a:r>
              <a:rPr lang="en-US" dirty="0"/>
              <a:t>Bitwise operators are applied bit by bit</a:t>
            </a:r>
          </a:p>
          <a:p>
            <a:r>
              <a:rPr lang="en-US" dirty="0"/>
              <a:t>Examples: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755650" y="3276600"/>
            <a:ext cx="7559675" cy="309315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3;                // 00000000 00000011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5;                // 00000000 00000101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| b);   // 00000000 00000111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&amp; b);   // 00000000 00000001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^ b);   // 00000000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00000110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console.log(~a &amp; b);   // 00000000 00000100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true &lt;&lt; 1);  // 00000000 00000010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true &gt;&gt; 1);  // 00000000 00000000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175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752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Bitwise Operators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58888" y="2676525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8914" name="Picture 2" descr="http://pt.dreamstime.com/bits-e-bytes-thumb608830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425691">
            <a:off x="3480768" y="3683627"/>
            <a:ext cx="4852092" cy="2062139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ttp://www.dreamstime.com/bits-and-bytes-thumb7566346.jpg"/>
          <p:cNvPicPr>
            <a:picLocks noChangeAspect="1" noChangeArrowheads="1"/>
          </p:cNvPicPr>
          <p:nvPr/>
        </p:nvPicPr>
        <p:blipFill>
          <a:blip r:embed="rId4" cstate="screen">
            <a:lum contrast="-10000"/>
          </a:blip>
          <a:srcRect/>
          <a:stretch>
            <a:fillRect/>
          </a:stretch>
        </p:blipFill>
        <p:spPr bwMode="auto">
          <a:xfrm rot="21381788">
            <a:off x="782038" y="3276600"/>
            <a:ext cx="1828800" cy="1828800"/>
          </a:xfrm>
          <a:prstGeom prst="roundRect">
            <a:avLst>
              <a:gd name="adj" fmla="val 119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87897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447800"/>
            <a:ext cx="6480175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Comparison and Assignment Operators</a:t>
            </a:r>
            <a:endParaRPr lang="bg-BG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50843" y="3385456"/>
            <a:ext cx="4404850" cy="27867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34548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534400" cy="5638800"/>
          </a:xfrm>
        </p:spPr>
        <p:txBody>
          <a:bodyPr/>
          <a:lstStyle/>
          <a:p>
            <a:r>
              <a:rPr lang="en-US" dirty="0"/>
              <a:t>Comparison operators are used to compare </a:t>
            </a:r>
            <a:r>
              <a:rPr lang="en-US" dirty="0" smtClean="0"/>
              <a:t>variables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dirty="0"/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===</a:t>
            </a:r>
            <a:r>
              <a:rPr lang="en-US" dirty="0"/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!==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Comparison operators 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757238" y="3641070"/>
            <a:ext cx="7559675" cy="258019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&gt;= b);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!= b);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== b); // False</a:t>
            </a:r>
          </a:p>
          <a:p>
            <a:pPr eaLnBrk="0" hangingPunct="0">
              <a:lnSpc>
                <a:spcPts val="26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console.log(0 == "");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console.log(0 === ""); //False</a:t>
            </a: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3352800"/>
            <a:ext cx="1981200" cy="1862327"/>
          </a:xfrm>
          <a:prstGeom prst="roundRect">
            <a:avLst>
              <a:gd name="adj" fmla="val 7365"/>
            </a:avLst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30924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11788"/>
          </a:xfrm>
        </p:spPr>
        <p:txBody>
          <a:bodyPr/>
          <a:lstStyle/>
          <a:p>
            <a:r>
              <a:rPr lang="en-US" dirty="0"/>
              <a:t>Assignment operators are used to assign a value to a </a:t>
            </a:r>
            <a:r>
              <a:rPr lang="en-US" dirty="0" smtClean="0"/>
              <a:t>variable</a:t>
            </a:r>
            <a:endParaRPr lang="en-US" dirty="0"/>
          </a:p>
          <a:p>
            <a:pPr lvl="1"/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/>
              <a:t>...</a:t>
            </a:r>
          </a:p>
          <a:p>
            <a:r>
              <a:rPr lang="en-US" dirty="0"/>
              <a:t>Assignment operators 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755650" y="3641070"/>
            <a:ext cx="7561263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6;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y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console.log(y *= 2); // 8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z = y = 3; // y=3 and z=3  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console.log(z); // 3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 |= 1); // 7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 += 3); // 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 /= 2); // 5</a:t>
            </a:r>
          </a:p>
        </p:txBody>
      </p:sp>
      <p:pic>
        <p:nvPicPr>
          <p:cNvPr id="8" name="Picture 2" descr="http://www.hypertherm.com/images/information_center/why_switch_to_plasma/lnd_greater_productivity_lrg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358999" y="3429000"/>
            <a:ext cx="2136213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51918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24000"/>
            <a:ext cx="6480175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Comparison and Assignment Operators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3280374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2770" name="Picture 2" descr="http://icfindy.com/images/puzzl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57018">
            <a:off x="1731276" y="4106382"/>
            <a:ext cx="5475592" cy="22102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57961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2057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Operators</a:t>
            </a:r>
            <a:endParaRPr lang="bg-BG" dirty="0"/>
          </a:p>
        </p:txBody>
      </p:sp>
      <p:pic>
        <p:nvPicPr>
          <p:cNvPr id="30722" name="Picture 2" descr="http://thor.info.uaic.ro/~busaco/paint/strange-sounds/TheUnfoldin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95400" y="3378200"/>
            <a:ext cx="6324600" cy="2676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061991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concatenation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is used to concatenate strings </a:t>
            </a:r>
          </a:p>
          <a:p>
            <a:r>
              <a:rPr lang="en-US" dirty="0"/>
              <a:t>If the second operand is not a string, it is </a:t>
            </a:r>
            <a:r>
              <a:rPr lang="en-US" dirty="0" smtClean="0"/>
              <a:t>converted to string automatically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827088" y="3505200"/>
            <a:ext cx="7488237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first = "First";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second = "Second";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console.log(first + second);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FirstSecond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output = "The number is : 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console.log(output + number);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number is : 5</a:t>
            </a:r>
          </a:p>
        </p:txBody>
      </p:sp>
      <p:pic>
        <p:nvPicPr>
          <p:cNvPr id="29698" name="Picture 2" descr="http://www.clipartguide.com/_named_clipart_images/0511-0810-1902-2725_911_Operator_clipart_image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94843" y="3200400"/>
            <a:ext cx="2015757" cy="1981200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62449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(2)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Member access operator 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/>
              <a:t>  is used to access object members</a:t>
            </a:r>
          </a:p>
          <a:p>
            <a:r>
              <a:rPr lang="en-US" dirty="0"/>
              <a:t>Square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</a:t>
            </a:r>
            <a:r>
              <a:rPr lang="en-US" dirty="0"/>
              <a:t>are used with arrays indexers and attributes</a:t>
            </a:r>
          </a:p>
          <a:p>
            <a:r>
              <a:rPr lang="en-US" dirty="0" smtClean="0"/>
              <a:t>Parentheses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 </a:t>
            </a:r>
            <a:r>
              <a:rPr lang="en-US" dirty="0"/>
              <a:t>are used to override </a:t>
            </a:r>
            <a:r>
              <a:rPr lang="en-US" dirty="0" smtClean="0"/>
              <a:t>the default operator precedence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49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9125" y="1752600"/>
            <a:ext cx="7762876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Operators in </a:t>
            </a:r>
            <a:r>
              <a:rPr lang="en-US" dirty="0" smtClean="0"/>
              <a:t>JavaScript</a:t>
            </a:r>
            <a:endParaRPr lang="bg-BG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8229600" cy="569120"/>
          </a:xfrm>
        </p:spPr>
        <p:txBody>
          <a:bodyPr/>
          <a:lstStyle/>
          <a:p>
            <a:r>
              <a:rPr lang="en-US" dirty="0" smtClean="0"/>
              <a:t>Arithmetic, Logical, Comparison, Assignment, Etc.</a:t>
            </a:r>
            <a:endParaRPr lang="en-US" dirty="0"/>
          </a:p>
        </p:txBody>
      </p:sp>
      <p:pic>
        <p:nvPicPr>
          <p:cNvPr id="64514" name="Picture 2" descr="http://www.deimel.org/images/number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791200" y="3897850"/>
            <a:ext cx="2590800" cy="2350550"/>
          </a:xfrm>
          <a:prstGeom prst="rect">
            <a:avLst/>
          </a:prstGeom>
          <a:noFill/>
        </p:spPr>
      </p:pic>
      <p:pic>
        <p:nvPicPr>
          <p:cNvPr id="65538" name="Picture 2" descr="http://www.sebins.com/assets/images/contactOperators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914400" y="3962400"/>
            <a:ext cx="3419476" cy="2276968"/>
          </a:xfrm>
          <a:prstGeom prst="roundRect">
            <a:avLst>
              <a:gd name="adj" fmla="val 601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008444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(3)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Conditional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 has the </a:t>
            </a:r>
            <a:r>
              <a:rPr lang="en-US" dirty="0" smtClean="0"/>
              <a:t>form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n-US" dirty="0" smtClean="0"/>
              <a:t>(if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is true then </a:t>
            </a:r>
            <a:r>
              <a:rPr lang="en-US" dirty="0" smtClean="0"/>
              <a:t>the result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 else </a:t>
            </a:r>
            <a:r>
              <a:rPr lang="en-US" dirty="0" smtClean="0"/>
              <a:t>the result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/>
              <a:t>)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used to create new objects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/>
              <a:t> operator returns </a:t>
            </a:r>
            <a:r>
              <a:rPr lang="en-US" noProof="1"/>
              <a:t>the type of the </a:t>
            </a:r>
            <a:r>
              <a:rPr lang="en-US" dirty="0"/>
              <a:t>object 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dirty="0" smtClean="0"/>
              <a:t> operator references the current context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088" y="1781628"/>
            <a:ext cx="7478711" cy="515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? x : y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869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 – Example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/>
              <a:t>Using some other operators: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70372" name="Rectangle 4"/>
          <p:cNvSpPr>
            <a:spLocks noChangeArrowheads="1"/>
          </p:cNvSpPr>
          <p:nvPr/>
        </p:nvSpPr>
        <p:spPr bwMode="auto">
          <a:xfrm>
            <a:off x="611188" y="1763339"/>
            <a:ext cx="7848600" cy="359329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6;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4;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&gt; b ? "a&gt;b" : "b&gt;=a"); // a&gt;b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console.log((long) a); // 6</a:t>
            </a:r>
          </a:p>
          <a:p>
            <a:pPr eaLnBrk="0" hangingPunct="0">
              <a:lnSpc>
                <a:spcPts val="29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 = b = 3; // b=3; followed by c=3;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console.log(c); // 3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is int); // True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console.log((a+b)/2); // 4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console.log(typeof(int)); //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System.Int32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199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625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Operators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25723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4578" name="Picture 2" descr="http://moblog.net/media/h/e/l/helen/strange-plant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06560" y="3429000"/>
            <a:ext cx="6578480" cy="2409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14407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24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pic>
        <p:nvPicPr>
          <p:cNvPr id="15362" name="Picture 2" descr="http://www.bitrebels.com/wp-content/uploads/2009/10/mind-trainer-loo-roll_main-300x257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53421" y="2743201"/>
            <a:ext cx="5760958" cy="3190874"/>
          </a:xfrm>
          <a:prstGeom prst="roundRect">
            <a:avLst>
              <a:gd name="adj" fmla="val 13668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42923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Expressions are sequences </a:t>
            </a:r>
            <a:r>
              <a:rPr lang="en-US" dirty="0"/>
              <a:t>of operators, literals and variables that </a:t>
            </a:r>
            <a:r>
              <a:rPr lang="en-US" dirty="0" smtClean="0"/>
              <a:t>are </a:t>
            </a:r>
            <a:r>
              <a:rPr lang="en-US" dirty="0"/>
              <a:t>evaluated to some </a:t>
            </a:r>
            <a:r>
              <a:rPr lang="en-US" dirty="0" smtClean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685801" y="3545919"/>
            <a:ext cx="77724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 = (150-20) / 2 + 5; // r=70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area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surface = Math.PI * r * r;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perimeter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perimeter = 2 * Math.PI * r;</a:t>
            </a:r>
          </a:p>
        </p:txBody>
      </p:sp>
    </p:spTree>
    <p:extLst>
      <p:ext uri="{BB962C8B-B14F-4D97-AF65-F5344CB8AC3E}">
        <p14:creationId xmlns:p14="http://schemas.microsoft.com/office/powerpoint/2010/main" val="3061340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(2)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Expressions</a:t>
            </a:r>
            <a:r>
              <a:rPr lang="en-US" dirty="0"/>
              <a:t> has: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Type (integer, real, boolean, ...)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25316" name="Rectangle 4"/>
          <p:cNvSpPr>
            <a:spLocks noChangeArrowheads="1"/>
          </p:cNvSpPr>
          <p:nvPr/>
        </p:nvSpPr>
        <p:spPr bwMode="auto">
          <a:xfrm>
            <a:off x="762000" y="4114800"/>
            <a:ext cx="755967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2 + 3; // 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(a+3) * (a-4) + (2*a + 7) / 4;  // b = 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greater = (a &gt; b) || ((a == 0) &amp;&amp; (b == 0));</a:t>
            </a:r>
          </a:p>
        </p:txBody>
      </p:sp>
      <p:sp>
        <p:nvSpPr>
          <p:cNvPr id="525317" name="AutoShape 5"/>
          <p:cNvSpPr>
            <a:spLocks noChangeArrowheads="1"/>
          </p:cNvSpPr>
          <p:nvPr/>
        </p:nvSpPr>
        <p:spPr bwMode="auto">
          <a:xfrm>
            <a:off x="2727325" y="2780347"/>
            <a:ext cx="5594350" cy="953453"/>
          </a:xfrm>
          <a:prstGeom prst="wedgeRoundRectCallout">
            <a:avLst>
              <a:gd name="adj1" fmla="val -41635"/>
              <a:gd name="adj2" fmla="val 9361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Expression of type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Calculated at compile time.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25318" name="AutoShape 6"/>
          <p:cNvSpPr>
            <a:spLocks noChangeArrowheads="1"/>
          </p:cNvSpPr>
          <p:nvPr/>
        </p:nvSpPr>
        <p:spPr bwMode="auto">
          <a:xfrm>
            <a:off x="2720501" y="2780347"/>
            <a:ext cx="5601174" cy="953453"/>
          </a:xfrm>
          <a:prstGeom prst="wedgeRoundRectCallout">
            <a:avLst>
              <a:gd name="adj1" fmla="val -7946"/>
              <a:gd name="adj2" fmla="val 12415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Expressions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of type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</a:t>
            </a:r>
            <a:b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Calculated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at runtime.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25319" name="AutoShape 7"/>
          <p:cNvSpPr>
            <a:spLocks noChangeArrowheads="1"/>
          </p:cNvSpPr>
          <p:nvPr/>
        </p:nvSpPr>
        <p:spPr bwMode="auto">
          <a:xfrm>
            <a:off x="1309914" y="5519058"/>
            <a:ext cx="5319486" cy="953453"/>
          </a:xfrm>
          <a:prstGeom prst="wedgeRoundRectCallout">
            <a:avLst>
              <a:gd name="adj1" fmla="val -1761"/>
              <a:gd name="adj2" fmla="val -9619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Expression of type 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Calculated at runtime.</a:t>
            </a:r>
          </a:p>
        </p:txBody>
      </p:sp>
    </p:spTree>
    <p:extLst>
      <p:ext uri="{BB962C8B-B14F-4D97-AF65-F5344CB8AC3E}">
        <p14:creationId xmlns:p14="http://schemas.microsoft.com/office/powerpoint/2010/main" val="13807657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7" grpId="0" animBg="1"/>
      <p:bldP spid="525318" grpId="0" animBg="1"/>
      <p:bldP spid="5253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42545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52647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1266" name="Picture 2" descr="http://www.marlow.k12.ok.us/elementary/5th/berryman/mat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406825">
            <a:off x="3877780" y="791405"/>
            <a:ext cx="4149106" cy="29043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66656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and Expressions</a:t>
            </a:r>
            <a:endParaRPr lang="en-US" dirty="0"/>
          </a:p>
        </p:txBody>
      </p:sp>
      <p:pic>
        <p:nvPicPr>
          <p:cNvPr id="76802" name="Picture 2" descr="http://greateracadianaregion.net/edu/Portals/0/images/cct/Question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5614083">
            <a:off x="4779909" y="3803845"/>
            <a:ext cx="1872258" cy="2891008"/>
          </a:xfrm>
          <a:prstGeom prst="roundRect">
            <a:avLst>
              <a:gd name="adj" fmla="val 9879"/>
            </a:avLst>
          </a:prstGeom>
          <a:noFill/>
        </p:spPr>
      </p:pic>
      <p:sp>
        <p:nvSpPr>
          <p:cNvPr id="4" name="TextBox 5"/>
          <p:cNvSpPr txBox="1"/>
          <p:nvPr/>
        </p:nvSpPr>
        <p:spPr>
          <a:xfrm>
            <a:off x="6158093" y="64008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3478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checks if given integer is odd or even.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 boolean expression that </a:t>
            </a:r>
            <a:r>
              <a:rPr lang="en-US" sz="2800" dirty="0" smtClean="0"/>
              <a:t>checks for </a:t>
            </a:r>
            <a:r>
              <a:rPr lang="en-US" sz="2800" dirty="0"/>
              <a:t>given integer </a:t>
            </a:r>
            <a:r>
              <a:rPr lang="en-US" sz="2800" dirty="0" smtClean="0"/>
              <a:t>if </a:t>
            </a:r>
            <a:r>
              <a:rPr lang="en-US" sz="2800" dirty="0"/>
              <a:t>it can be divided (without remainder) by 7 and </a:t>
            </a:r>
            <a:r>
              <a:rPr lang="en-US" sz="2800" dirty="0" smtClean="0"/>
              <a:t>5 in the same time.</a:t>
            </a:r>
            <a:endParaRPr lang="en-US" sz="2800" dirty="0"/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calculates rectangle’s area by given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2800" dirty="0"/>
              <a:t>.</a:t>
            </a:r>
            <a:endParaRPr lang="en-US" sz="2800" dirty="0">
              <a:latin typeface="Courier New" pitchFamily="49" charset="0"/>
            </a:endParaRP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checks for given integer </a:t>
            </a:r>
            <a:r>
              <a:rPr lang="en-US" sz="2800" dirty="0" smtClean="0"/>
              <a:t>if </a:t>
            </a:r>
            <a:r>
              <a:rPr lang="en-US" sz="2800" dirty="0"/>
              <a:t>its third digit (right-to-left)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dirty="0" smtClean="0"/>
              <a:t>. E. g.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1732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  <a:r>
              <a:rPr lang="en-US" sz="2800" dirty="0" smtClean="0"/>
              <a:t>.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 boolean expression for finding if the bit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</a:t>
            </a:r>
            <a:r>
              <a:rPr lang="en-US" sz="2800" dirty="0" smtClean="0"/>
              <a:t>(counting from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) of </a:t>
            </a:r>
            <a:r>
              <a:rPr lang="en-US" sz="2800" dirty="0"/>
              <a:t>a given integer is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 or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 smtClean="0"/>
              <a:t>Write an expression that checks if given print 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 smtClean="0"/>
              <a:t>, 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2800" dirty="0" smtClean="0"/>
              <a:t>) is within a circle K(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O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195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sz="2800" dirty="0" smtClean="0"/>
              <a:t>Write </a:t>
            </a:r>
            <a:r>
              <a:rPr lang="en-US" sz="2800" dirty="0"/>
              <a:t>an expression that checks </a:t>
            </a:r>
            <a:r>
              <a:rPr lang="en-US" sz="2800" dirty="0" smtClean="0"/>
              <a:t>if given positive integer number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</a:t>
            </a:r>
            <a:r>
              <a:rPr lang="en-US" sz="2800" dirty="0">
                <a:cs typeface="Arial" charset="0"/>
              </a:rPr>
              <a:t>≤</a:t>
            </a:r>
            <a:r>
              <a:rPr lang="en-US" sz="2800" dirty="0"/>
              <a:t> 100) </a:t>
            </a:r>
            <a:r>
              <a:rPr lang="en-US" sz="2800" dirty="0" smtClean="0"/>
              <a:t>is prime. E.g.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37</a:t>
            </a:r>
            <a:r>
              <a:rPr lang="en-US" sz="2800" dirty="0" smtClean="0"/>
              <a:t> is prime.</a:t>
            </a:r>
            <a:endParaRPr lang="en-US" sz="2800" dirty="0"/>
          </a:p>
          <a:p>
            <a:pPr marL="450850" indent="-450850">
              <a:buFontTx/>
              <a:buAutoNum type="arabicPeriod" startAt="7"/>
            </a:pPr>
            <a:r>
              <a:rPr lang="en-US" sz="2800" dirty="0"/>
              <a:t>Write an expression that calculates trapezoid's </a:t>
            </a:r>
            <a:r>
              <a:rPr lang="en-US" sz="2800" dirty="0" smtClean="0"/>
              <a:t>area by given sides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 smtClean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/>
              <a:t> </a:t>
            </a:r>
            <a:r>
              <a:rPr lang="en-US" sz="2800" dirty="0" smtClean="0"/>
              <a:t>and height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0850" indent="-450850">
              <a:buFontTx/>
              <a:buAutoNum type="arabicPeriod" startAt="7"/>
            </a:pPr>
            <a:r>
              <a:rPr lang="en-US" sz="2800" dirty="0"/>
              <a:t>Write an expression that checks for given </a:t>
            </a:r>
            <a:r>
              <a:rPr lang="en-US" sz="2800" dirty="0" smtClean="0"/>
              <a:t>point (x</a:t>
            </a:r>
            <a:r>
              <a:rPr lang="en-US" sz="2800" dirty="0"/>
              <a:t>, y) if it is within </a:t>
            </a:r>
            <a:r>
              <a:rPr lang="en-US" sz="2800" dirty="0" smtClean="0"/>
              <a:t>the </a:t>
            </a:r>
            <a:r>
              <a:rPr lang="en-US" sz="2800" dirty="0"/>
              <a:t>circle K</a:t>
            </a:r>
            <a:r>
              <a:rPr lang="en-US" sz="2800" dirty="0" smtClean="0"/>
              <a:t>( 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),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 smtClean="0"/>
              <a:t>) </a:t>
            </a:r>
            <a:r>
              <a:rPr lang="en-US" sz="2800" dirty="0"/>
              <a:t>and out of the rectangle </a:t>
            </a:r>
            <a:r>
              <a:rPr lang="en-US" sz="2800" dirty="0" smtClean="0"/>
              <a:t>R(top=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 left=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en-US" sz="2800" dirty="0" smtClean="0"/>
              <a:t>, width=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dirty="0" smtClean="0"/>
              <a:t>, height=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/>
              <a:t>).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276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Operator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268413"/>
            <a:ext cx="8640763" cy="532923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Operator</a:t>
            </a:r>
            <a:r>
              <a:rPr lang="en-US" dirty="0"/>
              <a:t> is an operation performed over data at runtime</a:t>
            </a:r>
            <a:endParaRPr lang="bg-BG" dirty="0"/>
          </a:p>
          <a:p>
            <a:pPr lvl="1"/>
            <a:r>
              <a:rPr lang="en-US" dirty="0"/>
              <a:t>Takes one or more arguments (operands)</a:t>
            </a:r>
          </a:p>
          <a:p>
            <a:pPr lvl="1"/>
            <a:r>
              <a:rPr lang="en-US" dirty="0"/>
              <a:t>Produces a new value</a:t>
            </a:r>
          </a:p>
          <a:p>
            <a:r>
              <a:rPr lang="en-US" dirty="0"/>
              <a:t>Operators have precedence</a:t>
            </a:r>
          </a:p>
          <a:p>
            <a:pPr lvl="1"/>
            <a:r>
              <a:rPr lang="en-US" dirty="0"/>
              <a:t>Precedence defines which will be evaluated first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Expressions </a:t>
            </a:r>
            <a:r>
              <a:rPr lang="en-US" dirty="0" smtClean="0"/>
              <a:t>are sequences of operators and operands that are evaluated </a:t>
            </a:r>
            <a:r>
              <a:rPr lang="en-US" dirty="0"/>
              <a:t>to a single </a:t>
            </a:r>
            <a:r>
              <a:rPr lang="en-US" dirty="0" smtClean="0"/>
              <a:t>value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348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</a:t>
            </a:r>
            <a:r>
              <a:rPr lang="en-US" dirty="0" smtClean="0"/>
              <a:t>JavaScript</a:t>
            </a:r>
            <a:endParaRPr lang="bg-BG" dirty="0"/>
          </a:p>
        </p:txBody>
      </p:sp>
      <p:sp>
        <p:nvSpPr>
          <p:cNvPr id="429060" name="Rectangle 4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496300" cy="5256212"/>
          </a:xfrm>
          <a:noFill/>
          <a:ln/>
        </p:spPr>
        <p:txBody>
          <a:bodyPr/>
          <a:lstStyle/>
          <a:p>
            <a:r>
              <a:rPr lang="en-US" dirty="0"/>
              <a:t>Operators in </a:t>
            </a:r>
            <a:r>
              <a:rPr lang="en-US" dirty="0" smtClean="0"/>
              <a:t>JavaScript 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Unary</a:t>
            </a:r>
            <a:r>
              <a:rPr lang="en-US" dirty="0"/>
              <a:t> – take one operand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Binary</a:t>
            </a:r>
            <a:r>
              <a:rPr lang="en-US" dirty="0"/>
              <a:t> – take two operands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Ternary</a:t>
            </a:r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) – takes three operands</a:t>
            </a:r>
          </a:p>
          <a:p>
            <a:r>
              <a:rPr lang="en-US" dirty="0"/>
              <a:t>Except for the assignment operators, all binary operators are left-associative</a:t>
            </a:r>
          </a:p>
          <a:p>
            <a:r>
              <a:rPr lang="en-US" dirty="0"/>
              <a:t>The assignment operators and the conditional operator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) are right-associative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1442" name="Picture 2" descr="http://www.crcs.k12.ny.us/ms/math/pencilwithoperationsign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120051" y="1066800"/>
            <a:ext cx="1652931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12649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848600" cy="838200"/>
          </a:xfrm>
        </p:spPr>
        <p:txBody>
          <a:bodyPr/>
          <a:lstStyle/>
          <a:p>
            <a:r>
              <a:rPr lang="en-US" dirty="0" smtClean="0"/>
              <a:t>Categories of Operators in JS 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/>
          </p:nvPr>
        </p:nvGraphicFramePr>
        <p:xfrm>
          <a:off x="511175" y="1493520"/>
          <a:ext cx="8135938" cy="4526280"/>
        </p:xfrm>
        <a:graphic>
          <a:graphicData uri="http://schemas.openxmlformats.org/drawingml/2006/table">
            <a:tbl>
              <a:tblPr/>
              <a:tblGrid>
                <a:gridCol w="3451225"/>
                <a:gridCol w="4684713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--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^ !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 concatenation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 [] () ?: new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1588008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Operators </a:t>
            </a:r>
            <a:r>
              <a:rPr lang="en-US" dirty="0"/>
              <a:t>Precedence</a:t>
            </a:r>
            <a:endParaRPr lang="bg-BG" dirty="0"/>
          </a:p>
        </p:txBody>
      </p:sp>
      <p:pic>
        <p:nvPicPr>
          <p:cNvPr id="59394" name="Picture 2" descr="http://www.mathworks.de/matlabcentral/fx_files/24238/1/queue_line_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667000" y="2896108"/>
            <a:ext cx="3810000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78529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Operators Precedence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/>
          </p:nvPr>
        </p:nvGraphicFramePr>
        <p:xfrm>
          <a:off x="587375" y="1066800"/>
          <a:ext cx="7947025" cy="5367148"/>
        </p:xfrm>
        <a:graphic>
          <a:graphicData uri="http://schemas.openxmlformats.org/drawingml/2006/table">
            <a:tbl>
              <a:tblPr/>
              <a:tblGrid>
                <a:gridCol w="2286303"/>
                <a:gridCol w="566072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(postfix)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new typeof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(prefix)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+ 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(unary)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! 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 /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&lt;&lt; 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 &gt; &lt;= &gt;= is 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== !=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69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Operators Precedence (2)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/>
          </p:nvPr>
        </p:nvGraphicFramePr>
        <p:xfrm>
          <a:off x="587375" y="1066800"/>
          <a:ext cx="7947025" cy="3404236"/>
        </p:xfrm>
        <a:graphic>
          <a:graphicData uri="http://schemas.openxmlformats.org/drawingml/2006/table">
            <a:tbl>
              <a:tblPr/>
              <a:tblGrid>
                <a:gridCol w="2286303"/>
                <a:gridCol w="566072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Lowest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 *= /= %= += -= &lt;&lt;= &gt;&gt;= &amp;= ^=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4648200"/>
            <a:ext cx="8686800" cy="20574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Parenthesis operator always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highest precedence</a:t>
            </a:r>
          </a:p>
          <a:p>
            <a:pPr marL="282575" marR="0" lvl="0" indent="-282575" algn="l" defTabSz="914400" rtl="0" eaLnBrk="0" fontAlgn="base" latin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Note: prefer using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parentheses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even when it seems stupid to do so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81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190</TotalTime>
  <Words>2170</Words>
  <Application>Microsoft Office PowerPoint</Application>
  <PresentationFormat>On-screen Show (4:3)</PresentationFormat>
  <Paragraphs>451</Paragraphs>
  <Slides>39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Operators and Expressions</vt:lpstr>
      <vt:lpstr>Table of Contents</vt:lpstr>
      <vt:lpstr>Operators in JavaScript</vt:lpstr>
      <vt:lpstr>What is an Operator?</vt:lpstr>
      <vt:lpstr>Operators in JavaScript</vt:lpstr>
      <vt:lpstr>Categories of Operators in JS </vt:lpstr>
      <vt:lpstr>Operators Precedence</vt:lpstr>
      <vt:lpstr>Operators Precedence</vt:lpstr>
      <vt:lpstr>Operators Precedence (2)</vt:lpstr>
      <vt:lpstr>Arithmetic Operators</vt:lpstr>
      <vt:lpstr>Arithmetic Operators</vt:lpstr>
      <vt:lpstr>Arithmetic Operators –  Example</vt:lpstr>
      <vt:lpstr>Arithmetic Operators – Example (2)</vt:lpstr>
      <vt:lpstr>Arithmetic Operators</vt:lpstr>
      <vt:lpstr>Logical Operators</vt:lpstr>
      <vt:lpstr>Logical Operators</vt:lpstr>
      <vt:lpstr>Logical Operators – Example</vt:lpstr>
      <vt:lpstr>Logical Operators</vt:lpstr>
      <vt:lpstr>Bitwise Operators</vt:lpstr>
      <vt:lpstr>Bitwise Operators</vt:lpstr>
      <vt:lpstr>Bitwise Operators (2)</vt:lpstr>
      <vt:lpstr>Bitwise Operators</vt:lpstr>
      <vt:lpstr>Comparison and Assignment Operators</vt:lpstr>
      <vt:lpstr>Comparison Operators</vt:lpstr>
      <vt:lpstr>Assignment Operators</vt:lpstr>
      <vt:lpstr>Comparison and Assignment Operators</vt:lpstr>
      <vt:lpstr>Other Operators</vt:lpstr>
      <vt:lpstr>Other Operators</vt:lpstr>
      <vt:lpstr>Other Operators (2)</vt:lpstr>
      <vt:lpstr>Other Operators (3)</vt:lpstr>
      <vt:lpstr>Other Operators – Example</vt:lpstr>
      <vt:lpstr>Other Operators</vt:lpstr>
      <vt:lpstr>Expressions</vt:lpstr>
      <vt:lpstr>Expressions</vt:lpstr>
      <vt:lpstr>Expressions (2)</vt:lpstr>
      <vt:lpstr>Expressions</vt:lpstr>
      <vt:lpstr>Operators and Expressions</vt:lpstr>
      <vt:lpstr>Exercises</vt:lpstr>
      <vt:lpstr>Exercises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and Expressions</dc:title>
  <dc:creator>Doncho Minkov</dc:creator>
  <cp:lastModifiedBy>Doncho Minkov</cp:lastModifiedBy>
  <cp:revision>42</cp:revision>
  <dcterms:created xsi:type="dcterms:W3CDTF">2013-02-21T09:51:06Z</dcterms:created>
  <dcterms:modified xsi:type="dcterms:W3CDTF">2013-02-26T12:36:31Z</dcterms:modified>
</cp:coreProperties>
</file>