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1" r:id="rId6"/>
    <p:sldId id="285" r:id="rId7"/>
    <p:sldId id="280" r:id="rId8"/>
    <p:sldId id="286" r:id="rId9"/>
    <p:sldId id="262" r:id="rId10"/>
    <p:sldId id="273" r:id="rId11"/>
    <p:sldId id="274" r:id="rId12"/>
    <p:sldId id="275" r:id="rId13"/>
    <p:sldId id="276" r:id="rId14"/>
    <p:sldId id="277" r:id="rId15"/>
    <p:sldId id="263" r:id="rId16"/>
    <p:sldId id="264" r:id="rId17"/>
    <p:sldId id="272" r:id="rId18"/>
    <p:sldId id="278" r:id="rId19"/>
    <p:sldId id="265" r:id="rId20"/>
    <p:sldId id="266" r:id="rId21"/>
    <p:sldId id="270" r:id="rId22"/>
    <p:sldId id="279" r:id="rId23"/>
    <p:sldId id="267" r:id="rId24"/>
    <p:sldId id="268" r:id="rId25"/>
    <p:sldId id="281" r:id="rId26"/>
    <p:sldId id="282" r:id="rId27"/>
    <p:sldId id="283" r:id="rId28"/>
    <p:sldId id="284" r:id="rId29"/>
    <p:sldId id="271" r:id="rId30"/>
    <p:sldId id="287" r:id="rId31"/>
    <p:sldId id="288" r:id="rId32"/>
    <p:sldId id="289" r:id="rId33"/>
    <p:sldId id="290" r:id="rId34"/>
    <p:sldId id="294" r:id="rId35"/>
    <p:sldId id="296" r:id="rId36"/>
    <p:sldId id="298" r:id="rId37"/>
    <p:sldId id="302" r:id="rId38"/>
    <p:sldId id="303" r:id="rId39"/>
    <p:sldId id="30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A18E2-9294-4467-8151-57ABCEB4C41F}" type="datetimeFigureOut">
              <a:rPr lang="en-US" smtClean="0"/>
              <a:t>3/21/2013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93A9E-B826-4F0D-A449-3D03CC1153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0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21BB-5F6D-44AF-B77E-9D98FD15870F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87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8235B-B128-4748-84CF-AB52611518A7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7699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D156F-26BE-48DE-981E-FCEBE14CD3B7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14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42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5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7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74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80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656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Working with strings in JavaScript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Needle, String, clip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26" t="-6329" r="-9226" b="-6329"/>
          <a:stretch/>
        </p:blipFill>
        <p:spPr bwMode="auto">
          <a:xfrm>
            <a:off x="685800" y="1327219"/>
            <a:ext cx="2387600" cy="2303322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028" name="Picture 4" descr="macra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4440555"/>
            <a:ext cx="3867150" cy="2100623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  <p:pic>
        <p:nvPicPr>
          <p:cNvPr id="1030" name="Picture 6" descr="threa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322854"/>
            <a:ext cx="3867150" cy="1793052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23107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6348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Returns the number of characters in the string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Indexer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string[index]</a:t>
            </a:r>
            <a:r>
              <a:rPr lang="en-US" dirty="0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Gets a single-character string at location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If index is outside the range of string characters, the indexer 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string[-1]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string[string.length]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charAt(index)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Gets a single-character string at location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Much </a:t>
            </a:r>
            <a:r>
              <a:rPr lang="en-US" dirty="0" smtClean="0"/>
              <a:t>like the </a:t>
            </a:r>
            <a:r>
              <a:rPr lang="en-US" dirty="0"/>
              <a:t>indexer</a:t>
            </a:r>
          </a:p>
        </p:txBody>
      </p:sp>
    </p:spTree>
    <p:extLst>
      <p:ext uri="{BB962C8B-B14F-4D97-AF65-F5344CB8AC3E}">
        <p14:creationId xmlns:p14="http://schemas.microsoft.com/office/powerpoint/2010/main" val="16854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9714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string.concat(string2)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a new </a:t>
            </a:r>
            <a:r>
              <a:rPr lang="en-US" dirty="0" smtClean="0"/>
              <a:t>string – the </a:t>
            </a:r>
            <a:r>
              <a:rPr lang="en-US" dirty="0"/>
              <a:t>concatenation of the two </a:t>
            </a:r>
            <a:r>
              <a:rPr lang="en-US" dirty="0" smtClean="0"/>
              <a:t>strings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string.contains(substring)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Determines if a substring in present in the string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True/False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str.startsWith(substr) </a:t>
            </a:r>
            <a:r>
              <a:rPr lang="en-US" dirty="0" smtClean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str.endsWith(substr)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Determines if str</a:t>
            </a:r>
            <a:r>
              <a:rPr lang="en-US" dirty="0"/>
              <a:t> </a:t>
            </a:r>
            <a:r>
              <a:rPr lang="en-US" dirty="0" smtClean="0"/>
              <a:t>starts/ends with substring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True/False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4187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string.indexOf(substring [,position])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left-most</a:t>
            </a:r>
            <a:r>
              <a:rPr lang="en-US" dirty="0"/>
              <a:t> occurrence of substring in string, that is after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Position is optional and has default value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string doesn't contain substring, 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string.lastIndexOf(substring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[,position])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right-most</a:t>
            </a:r>
            <a:r>
              <a:rPr lang="en-US" dirty="0" smtClean="0"/>
              <a:t> </a:t>
            </a:r>
            <a:r>
              <a:rPr lang="en-US" dirty="0"/>
              <a:t>occurrence of substring in string, that is </a:t>
            </a:r>
            <a:r>
              <a:rPr lang="en-US" dirty="0" smtClean="0"/>
              <a:t>before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/>
              <a:t>Position is </a:t>
            </a:r>
            <a:r>
              <a:rPr lang="en-US" dirty="0" smtClean="0"/>
              <a:t>optional, default </a:t>
            </a:r>
            <a:r>
              <a:rPr lang="en-US" dirty="0"/>
              <a:t>value </a:t>
            </a:r>
            <a:r>
              <a:rPr lang="en-US" dirty="0" smtClean="0"/>
              <a:t>is string.length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If string doesn't contain substring, 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0557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string.split(separator)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Splits the string by separator and returns an array of strings, containing the separated parts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Separator can be a regular expression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string.trim()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Removes whitespace from the beginning and end of the string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str.trimLeft()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str.trimRight()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 whitespace from the left/right side of the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2462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string.substr(start, length)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start and counting length 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length is optional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string.substring(start, end)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start and ending at end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string.valueOf()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primitive value of the object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concatenate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5016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 is an immutable 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value cannot be changed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Instead a new string is created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There are a few ways to concatenate strings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3502320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strConcat1 = str1 + str2;</a:t>
            </a:r>
          </a:p>
          <a:p>
            <a:r>
              <a:rPr lang="en-US" dirty="0" smtClean="0"/>
              <a:t>var strConcat2 = str.concat(str2);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259408"/>
            <a:ext cx="8686800" cy="12573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Concatenating strings is slow 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concatenation allocates new memory</a:t>
            </a:r>
          </a:p>
        </p:txBody>
      </p:sp>
    </p:spTree>
    <p:extLst>
      <p:ext uri="{BB962C8B-B14F-4D97-AF65-F5344CB8AC3E}">
        <p14:creationId xmlns:p14="http://schemas.microsoft.com/office/powerpoint/2010/main" val="38815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66774"/>
            <a:ext cx="8686800" cy="56197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 concatenation is one of the most used operations with strings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Yet it is hard to optimize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browser makes optimizations of its own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Old browsers concatenate very slow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+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you support older browsers, use array.join("") for concatenation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Works like string builder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Slower in modern browsers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0075" y="5007267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[].push(srt1,str2,str3,…).join("");</a:t>
            </a:r>
          </a:p>
        </p:txBody>
      </p:sp>
    </p:spTree>
    <p:extLst>
      <p:ext uri="{BB962C8B-B14F-4D97-AF65-F5344CB8AC3E}">
        <p14:creationId xmlns:p14="http://schemas.microsoft.com/office/powerpoint/2010/main" val="10348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06701"/>
            <a:ext cx="7924800" cy="685800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329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Strings in JavaScript</a:t>
            </a:r>
          </a:p>
          <a:p>
            <a:pPr>
              <a:lnSpc>
                <a:spcPct val="100000"/>
              </a:lnSpc>
            </a:pPr>
            <a:r>
              <a:rPr lang="en-US" dirty="0"/>
              <a:t>String Wrapper</a:t>
            </a:r>
          </a:p>
          <a:p>
            <a:pPr>
              <a:lnSpc>
                <a:spcPct val="100000"/>
              </a:lnSpc>
            </a:pPr>
            <a:r>
              <a:rPr lang="en-US" dirty="0"/>
              <a:t>String </a:t>
            </a:r>
            <a:r>
              <a:rPr lang="en-US" dirty="0" smtClean="0"/>
              <a:t>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trim, </a:t>
            </a:r>
            <a:r>
              <a:rPr lang="en-US" dirty="0" err="1" smtClean="0"/>
              <a:t>concat</a:t>
            </a:r>
            <a:r>
              <a:rPr lang="en-US" dirty="0" smtClean="0"/>
              <a:t>, charAt, substr, </a:t>
            </a:r>
            <a:r>
              <a:rPr lang="en-US" dirty="0" err="1" smtClean="0"/>
              <a:t>indexOf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String Concatenation</a:t>
            </a:r>
          </a:p>
          <a:p>
            <a:pPr>
              <a:lnSpc>
                <a:spcPct val="100000"/>
              </a:lnSpc>
            </a:pPr>
            <a:r>
              <a:rPr lang="en-US" dirty="0"/>
              <a:t>Escaping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Extensions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Trimming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Padding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Escaping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528201"/>
          </a:xfrm>
        </p:spPr>
        <p:txBody>
          <a:bodyPr/>
          <a:lstStyle/>
          <a:p>
            <a:r>
              <a:rPr lang="en-US" dirty="0" smtClean="0"/>
              <a:t>What is escaping?</a:t>
            </a:r>
          </a:p>
          <a:p>
            <a:pPr lvl="1"/>
            <a:r>
              <a:rPr lang="en-US" dirty="0" smtClean="0"/>
              <a:t>Replacing reserved characters with their escape sequence</a:t>
            </a:r>
          </a:p>
          <a:p>
            <a:pPr lvl="1"/>
            <a:r>
              <a:rPr lang="en-US" dirty="0" smtClean="0"/>
              <a:t>Prevents JavaScript injection</a:t>
            </a:r>
            <a:endParaRPr lang="en-US" dirty="0"/>
          </a:p>
          <a:p>
            <a:r>
              <a:rPr lang="en-US" dirty="0" smtClean="0"/>
              <a:t>When using JavaScript client-side reserved characters are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/>
              <a:t>',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" and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/>
              <a:t>"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4597872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document.body.append(</a:t>
            </a:r>
          </a:p>
          <a:p>
            <a:r>
              <a:rPr lang="en-US" dirty="0" smtClean="0"/>
              <a:t>"&lt;script&gt;"+</a:t>
            </a:r>
          </a:p>
          <a:p>
            <a:r>
              <a:rPr lang="en-US" dirty="0" smtClean="0"/>
              <a:t>  "document.location = "http://bad_place.com"+</a:t>
            </a:r>
          </a:p>
          <a:p>
            <a:r>
              <a:rPr lang="en-US" dirty="0" smtClean="0"/>
              <a:t>"&lt;/script&gt;");</a:t>
            </a:r>
          </a:p>
        </p:txBody>
      </p:sp>
    </p:spTree>
    <p:extLst>
      <p:ext uri="{BB962C8B-B14F-4D97-AF65-F5344CB8AC3E}">
        <p14:creationId xmlns:p14="http://schemas.microsoft.com/office/powerpoint/2010/main" val="283709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Escaping is done by just replacing the reserved characters with their escape sequence</a:t>
            </a:r>
          </a:p>
          <a:p>
            <a:pPr lvl="1"/>
            <a:r>
              <a:rPr lang="en-US" dirty="0" smtClean="0"/>
              <a:t>Can be attached to the string prototype</a:t>
            </a:r>
          </a:p>
          <a:p>
            <a:pPr lvl="1"/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2988147"/>
            <a:ext cx="8077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String.prototype.htmlEscape</a:t>
            </a:r>
            <a:r>
              <a:rPr lang="en-US" dirty="0" smtClean="0"/>
              <a:t> = function (){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smtClean="0"/>
              <a:t>String(this).replace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/>
              <a:t>/g,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'&amp;amp;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dirty="0"/>
              <a:t>/g,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dirty="0"/>
              <a:t>/g,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/>
              <a:t>/g,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quot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</a:t>
            </a:r>
            <a:r>
              <a:rPr lang="en-US" dirty="0"/>
              <a:t>/g,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&amp;#39</a:t>
            </a:r>
            <a:r>
              <a:rPr lang="en-US" dirty="0"/>
              <a:t>");</a:t>
            </a:r>
          </a:p>
          <a:p>
            <a:r>
              <a:rPr lang="en-US" dirty="0"/>
              <a:t>  return </a:t>
            </a:r>
            <a:r>
              <a:rPr lang="en-US" dirty="0" err="1"/>
              <a:t>escapedStr</a:t>
            </a:r>
            <a:r>
              <a:rPr lang="en-US" dirty="0"/>
              <a:t>;</a:t>
            </a:r>
          </a:p>
          <a:p>
            <a:r>
              <a:rPr lang="bg-BG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3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Escaping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Useful Extensions and Shims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59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Extensions - Trim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string.trimLeft()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string.trimRight()</a:t>
            </a:r>
          </a:p>
          <a:p>
            <a:pPr lvl="1"/>
            <a:r>
              <a:rPr lang="en-US" dirty="0" smtClean="0"/>
              <a:t>Supported in all modern browsers</a:t>
            </a:r>
          </a:p>
          <a:p>
            <a:pPr lvl="1"/>
            <a:r>
              <a:rPr lang="en-US" dirty="0" smtClean="0"/>
              <a:t>For older browsers use shim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string.trimChars(chars)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string.trimLeftChars(chars)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string.trimRightChars(chars)</a:t>
            </a:r>
          </a:p>
          <a:p>
            <a:pPr lvl="1"/>
            <a:r>
              <a:rPr lang="en-US" dirty="0" smtClean="0"/>
              <a:t>Trim no-whitespace characters</a:t>
            </a:r>
          </a:p>
          <a:p>
            <a:pPr lvl="1"/>
            <a:r>
              <a:rPr lang="en-US" dirty="0" smtClean="0"/>
              <a:t>No native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43273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Trimming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33843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string.padLeft(count [,char])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string.padRight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(count [,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char])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Pads a string to the left/right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Fills the padding with whitespace or character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native implementation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09575" y="3563392"/>
            <a:ext cx="83248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String.prototype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paddLeft = function (count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char)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char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char || " ";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if(char.length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1) return String(this);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if(str.length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count) return String(this);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s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String(this);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=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count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char +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32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Strings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7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JavaScript function reverses string </a:t>
            </a:r>
            <a:r>
              <a:rPr lang="en-US" sz="2800" dirty="0"/>
              <a:t>and </a:t>
            </a:r>
            <a:r>
              <a:rPr lang="en-US" sz="2800" dirty="0" smtClean="0"/>
              <a:t>returns it</a:t>
            </a:r>
            <a:br>
              <a:rPr lang="en-US" sz="2800" dirty="0" smtClean="0"/>
            </a:br>
            <a:r>
              <a:rPr lang="en-US" sz="2800" dirty="0" smtClean="0"/>
              <a:t>Example</a:t>
            </a:r>
            <a:r>
              <a:rPr lang="en-US" sz="2800" dirty="0"/>
              <a:t>: "sample" </a:t>
            </a:r>
            <a:r>
              <a:rPr lang="en-US" sz="2800" dirty="0">
                <a:sym typeface="Wingdings" pitchFamily="2" charset="2"/>
              </a:rPr>
              <a:t> "</a:t>
            </a:r>
            <a:r>
              <a:rPr lang="en-US" sz="2800" noProof="1">
                <a:sym typeface="Wingdings" pitchFamily="2" charset="2"/>
              </a:rPr>
              <a:t>elpmas</a:t>
            </a:r>
            <a:r>
              <a:rPr lang="en-US" sz="2800" dirty="0" smtClean="0">
                <a:sym typeface="Wingdings" pitchFamily="2" charset="2"/>
              </a:rPr>
              <a:t>".</a:t>
            </a:r>
            <a:endParaRPr lang="en-US" sz="2800" dirty="0">
              <a:sym typeface="Wingdings" pitchFamily="2" charset="2"/>
            </a:endParaRP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Write a JavaScript function to check if in a given expression the brackets are put correctly.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correct expression: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((a+b)/5-d)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incorrect expression: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)(a+b))</a:t>
            </a:r>
            <a:r>
              <a:rPr lang="en-US" sz="2800" noProof="1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2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3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finds how many times a substring is contained in a given text (perform case insensitive search).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Example</a:t>
            </a:r>
            <a:r>
              <a:rPr lang="en-US" sz="2800" dirty="0"/>
              <a:t>: The target substring is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 smtClean="0"/>
              <a:t>". </a:t>
            </a:r>
            <a:r>
              <a:rPr lang="en-US" sz="2800" dirty="0"/>
              <a:t>The text is as follows: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The result is: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dirty="0"/>
              <a:t>.</a:t>
            </a:r>
            <a:endParaRPr lang="en-US" sz="2800" noProof="1"/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900113" y="3810000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yellow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 We don't have anyth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else.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 the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is very tight. So we are dr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all the day. We will move out of it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days.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4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02089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4"/>
            </a:pPr>
            <a:r>
              <a:rPr lang="en-US" sz="2800" dirty="0"/>
              <a:t>You are given a text. Write a </a:t>
            </a:r>
            <a:r>
              <a:rPr lang="en-US" sz="2800" dirty="0" smtClean="0"/>
              <a:t>function that changes </a:t>
            </a:r>
            <a:r>
              <a:rPr lang="en-US" sz="2800" dirty="0"/>
              <a:t>the text in all </a:t>
            </a:r>
            <a:r>
              <a:rPr lang="en-US" sz="2800" dirty="0" smtClean="0"/>
              <a:t>regions: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&lt;upcase&gt;</a:t>
            </a:r>
            <a:r>
              <a:rPr lang="en-US" sz="2600" noProof="1" smtClean="0"/>
              <a:t>text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upcase&gt;</a:t>
            </a:r>
            <a:r>
              <a:rPr lang="en-US" sz="2600" dirty="0"/>
              <a:t> to uppercase</a:t>
            </a:r>
            <a:r>
              <a:rPr lang="en-US" sz="2600" dirty="0" smtClean="0"/>
              <a:t>.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lowercase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mix casing(random)</a:t>
            </a:r>
          </a:p>
          <a:p>
            <a:pPr marL="804863" lvl="1" indent="-457200">
              <a:lnSpc>
                <a:spcPct val="100000"/>
              </a:lnSpc>
              <a:buSzPct val="90000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4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800" dirty="0" smtClean="0"/>
              <a:t>		</a:t>
            </a: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expected result:</a:t>
            </a:r>
          </a:p>
          <a:p>
            <a:pPr marL="450850" indent="-450850">
              <a:lnSpc>
                <a:spcPct val="100000"/>
              </a:lnSpc>
              <a:buSzPct val="90000"/>
              <a:buNone/>
            </a:pPr>
            <a:endParaRPr lang="en-US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     Regions can be nested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773952" y="3751867"/>
            <a:ext cx="752466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&lt;mixcase&gt;living&lt;/mixcase&gt;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&lt;upcase&gt;yellow submarine&lt;/upcase&gt;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&lt;mixcase&gt;don't&lt;/mixcase&gt;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&lt;lowcase&gt;anything&lt;/lowcase&gt;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else.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900113" y="5385762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LiVinG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YELLOW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SUBMARINE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dOn'T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anything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8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(4)</a:t>
            </a:r>
            <a:endParaRPr lang="bg-BG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864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replaces non breaking white-spaces in a text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nbsp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extracts the content of a html page given as text. The function should return anything that is in a tag, without the tags: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result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: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05227" y="3843070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&lt;html&gt;&lt;head&gt;&lt;title&gt;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&lt;/title&gt;&lt;/head&gt;&lt;body&gt;&lt;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text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more...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body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05227" y="5410198"/>
            <a:ext cx="72723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sitetextmore textand more...in body</a:t>
            </a:r>
          </a:p>
        </p:txBody>
      </p:sp>
    </p:spTree>
    <p:extLst>
      <p:ext uri="{BB962C8B-B14F-4D97-AF65-F5344CB8AC3E}">
        <p14:creationId xmlns:p14="http://schemas.microsoft.com/office/powerpoint/2010/main" val="2070207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46812"/>
            <a:ext cx="8496300" cy="53292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parses an URL address given in the format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buNone/>
            </a:pPr>
            <a:endParaRPr lang="en-US" sz="2800" dirty="0" smtClean="0"/>
          </a:p>
          <a:p>
            <a:pPr marL="452438" indent="-452438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/>
              <a:t>and extracts from it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</a:t>
            </a:r>
            <a:r>
              <a:rPr lang="bg-BG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[server]</a:t>
            </a:r>
            <a:r>
              <a:rPr lang="bg-BG" sz="2800" dirty="0" smtClean="0"/>
              <a:t> </a:t>
            </a:r>
            <a:r>
              <a:rPr lang="en-US" sz="2800" dirty="0"/>
              <a:t>and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[resource]</a:t>
            </a:r>
            <a:r>
              <a:rPr lang="en-US" sz="2800" dirty="0" smtClean="0"/>
              <a:t> </a:t>
            </a:r>
            <a:r>
              <a:rPr lang="en-US" sz="2800" dirty="0"/>
              <a:t>elements. </a:t>
            </a:r>
            <a:r>
              <a:rPr lang="en-US" sz="2800" dirty="0" smtClean="0"/>
              <a:t>Return the elements in a JSON object.</a:t>
            </a:r>
            <a:br>
              <a:rPr lang="en-US" sz="2800" dirty="0" smtClean="0"/>
            </a:br>
            <a:r>
              <a:rPr lang="en-US" sz="2800" dirty="0" smtClean="0"/>
              <a:t>For </a:t>
            </a:r>
            <a:r>
              <a:rPr lang="en-US" sz="2800" dirty="0"/>
              <a:t>example from the URL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http://www.devbg.org/forum/index.php</a:t>
            </a:r>
            <a:r>
              <a:rPr lang="bg-BG" sz="2800" dirty="0" smtClean="0"/>
              <a:t> </a:t>
            </a:r>
            <a:r>
              <a:rPr lang="en-US" sz="2800" dirty="0" smtClean="0"/>
              <a:t>the following </a:t>
            </a:r>
            <a:r>
              <a:rPr lang="en-US" sz="2800" dirty="0"/>
              <a:t>information should be extracted</a:t>
            </a:r>
            <a:r>
              <a:rPr lang="en-US" sz="2800" dirty="0" smtClean="0"/>
              <a:t>:</a:t>
            </a: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900113" y="1968692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[protocol]://[server]/[resource]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9985" y="5278360"/>
            <a:ext cx="7272337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protocol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  <a:b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server: "www.devbg.org",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resource: "/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forum/index.php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"}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19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188322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replaces in a HTML document given as string all the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="…"&gt;…&lt;/a&gt;</a:t>
            </a:r>
            <a:r>
              <a:rPr lang="en-US" sz="2800" dirty="0"/>
              <a:t> with corresponding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[URL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=…]…/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URL]</a:t>
            </a:r>
            <a:r>
              <a:rPr lang="en-US" sz="2800" dirty="0"/>
              <a:t>. Sample HTML fragment: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827088" y="3187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&lt;a href="http://academy.telerik. com"&gt;our site&lt;/a&gt; to choose a training course. Also visit &lt;a href="www.devbg.org"&gt;our forum&lt;/a&gt; to discuss the courses.&lt;/p&gt;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827088" y="50158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[URL=http://academy.telerik. com]our site[/URL] to choose a training course. Also visit [URL=www.devbg.org]our forum[/URL] to discuss the courses.&lt;/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3558" name="AutoShape 6"/>
          <p:cNvCxnSpPr>
            <a:cxnSpLocks noChangeShapeType="1"/>
          </p:cNvCxnSpPr>
          <p:nvPr/>
        </p:nvCxnSpPr>
        <p:spPr bwMode="auto">
          <a:xfrm rot="16200000" flipH="1">
            <a:off x="4348957" y="4785401"/>
            <a:ext cx="296863" cy="3176"/>
          </a:xfrm>
          <a:prstGeom prst="straightConnector1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95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7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Write a </a:t>
            </a:r>
            <a:r>
              <a:rPr lang="en-US" sz="2800" dirty="0" smtClean="0"/>
              <a:t>function for </a:t>
            </a:r>
            <a:r>
              <a:rPr lang="en-US" sz="2800" dirty="0"/>
              <a:t>extracting all </a:t>
            </a:r>
            <a:r>
              <a:rPr lang="en-US" sz="2800" dirty="0" smtClean="0"/>
              <a:t>email </a:t>
            </a:r>
            <a:r>
              <a:rPr lang="en-US" sz="2800" dirty="0"/>
              <a:t>addresses from </a:t>
            </a:r>
            <a:r>
              <a:rPr lang="en-US" sz="2800" dirty="0" smtClean="0"/>
              <a:t>given </a:t>
            </a:r>
            <a:r>
              <a:rPr lang="en-US" sz="2800" dirty="0"/>
              <a:t>text. All substrings that match the format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&lt;identifier&gt;@&lt;host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&gt;…&lt;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domain&gt;</a:t>
            </a:r>
            <a:r>
              <a:rPr lang="ru-RU" sz="2800" dirty="0"/>
              <a:t> </a:t>
            </a:r>
            <a:r>
              <a:rPr lang="en-US" sz="2800" dirty="0"/>
              <a:t>should be recognized as emails</a:t>
            </a:r>
            <a:r>
              <a:rPr lang="en-US" sz="2800" dirty="0" smtClean="0"/>
              <a:t>. Return the emails as array of strings.</a:t>
            </a: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extracts from a given text all </a:t>
            </a:r>
            <a:r>
              <a:rPr lang="en-US" sz="2800" dirty="0" smtClean="0"/>
              <a:t>palindromes</a:t>
            </a:r>
            <a:r>
              <a:rPr lang="en-US" sz="2800" dirty="0"/>
              <a:t>, e.g.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ABBA</a:t>
            </a:r>
            <a:r>
              <a:rPr lang="en-US" sz="2800" dirty="0"/>
              <a:t>",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lamal</a:t>
            </a:r>
            <a:r>
              <a:rPr lang="en-US" sz="2800" dirty="0"/>
              <a:t>",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</a:t>
            </a:r>
            <a:r>
              <a:rPr lang="en-US" sz="2800" dirty="0" smtClean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7088" y="5283215"/>
            <a:ext cx="7343775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stringFormat("Hello {0}!","Peter");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"Hello Peter!";</a:t>
            </a:r>
          </a:p>
        </p:txBody>
      </p:sp>
    </p:spTree>
    <p:extLst>
      <p:ext uri="{BB962C8B-B14F-4D97-AF65-F5344CB8AC3E}">
        <p14:creationId xmlns:p14="http://schemas.microsoft.com/office/powerpoint/2010/main" val="386942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11"/>
              <a:tabLst/>
            </a:pPr>
            <a:r>
              <a:rPr lang="en-US" sz="2800" dirty="0"/>
              <a:t>Write a function that formats a string using placeholders: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The function should work with </a:t>
            </a:r>
            <a:r>
              <a:rPr lang="en-US" sz="2800" dirty="0" smtClean="0"/>
              <a:t>up to 30 placeholders and all types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1"/>
              <a:tabLst/>
            </a:pP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11"/>
              <a:tabLst/>
            </a:pPr>
            <a:endParaRPr lang="en-US" sz="2800" dirty="0" smtClean="0"/>
          </a:p>
          <a:p>
            <a:pPr marL="542925" indent="-542925">
              <a:lnSpc>
                <a:spcPct val="100000"/>
              </a:lnSpc>
              <a:buFontTx/>
              <a:buAutoNum type="arabicPeriod" startAt="11"/>
              <a:tabLst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0112" y="2065562"/>
            <a:ext cx="7343775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stringFormat("Hello {0}!","Peter");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"Hello Peter!";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00111" y="4010054"/>
            <a:ext cx="7343775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format = "{0}, {1}, {0} text {2}";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stringFormat(format,1,"Pesho","Gosho");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"1, Pesho, 1 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Gosho"</a:t>
            </a: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14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 startAt="12"/>
              <a:tabLst>
                <a:tab pos="355600" algn="l"/>
              </a:tabLst>
            </a:pPr>
            <a:r>
              <a:rPr lang="en-US" sz="2800" dirty="0" smtClean="0"/>
              <a:t>Write a function that creates a HTML UL using a template for every HTML LI. The source of the list should an array of elements. Replace all placeholders marked with –{…}–   with the value of the corresponding property of the object. Example: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399" y="3502137"/>
            <a:ext cx="8077200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data-type="template" id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="list-item"&gt;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&lt;strong&gt;-{name}-&lt;/strong&gt; &lt;span&gt;-{age}-&lt;/span&gt;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398" y="4760174"/>
            <a:ext cx="8077202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 =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[{name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"Peter", age: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14},…];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tmpl = document.getElementById("list-item").innerHtml;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peopleList = generateList(people,template);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peopleList = "&lt;ul&gt;&lt;li&gt;&lt;strong&gt;Peter&lt;/strong&gt; &lt;span&gt;14&lt;/span&gt;&lt;/li&gt;&lt;li&gt;…&lt;/li&gt;…&lt;/ul&gt;"</a:t>
            </a:r>
          </a:p>
        </p:txBody>
      </p:sp>
    </p:spTree>
    <p:extLst>
      <p:ext uri="{BB962C8B-B14F-4D97-AF65-F5344CB8AC3E}">
        <p14:creationId xmlns:p14="http://schemas.microsoft.com/office/powerpoint/2010/main" val="597855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399"/>
            <a:ext cx="8686800" cy="1749197"/>
          </a:xfrm>
        </p:spPr>
        <p:txBody>
          <a:bodyPr/>
          <a:lstStyle/>
          <a:p>
            <a:r>
              <a:rPr lang="en-US" dirty="0" smtClean="0"/>
              <a:t>A string is a sequence of characters</a:t>
            </a:r>
          </a:p>
          <a:p>
            <a:pPr lvl="1"/>
            <a:r>
              <a:rPr lang="en-US" dirty="0" smtClean="0"/>
              <a:t>Text enclosed in single (' ') or double quotes (" ")</a:t>
            </a:r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547668"/>
            <a:ext cx="8077200" cy="707886"/>
          </a:xfrm>
        </p:spPr>
        <p:txBody>
          <a:bodyPr/>
          <a:lstStyle/>
          <a:p>
            <a:r>
              <a:rPr lang="en-US" dirty="0" smtClean="0"/>
              <a:t>var str1 = "Some text saved in a string variable";</a:t>
            </a:r>
          </a:p>
          <a:p>
            <a:r>
              <a:rPr lang="en-US" dirty="0" smtClean="0"/>
              <a:t>var str2 = 'text enclosed in single quotes';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3339860"/>
            <a:ext cx="8686800" cy="280076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String is a primitive type</a:t>
            </a:r>
          </a:p>
          <a:p>
            <a:pPr lvl="1"/>
            <a:r>
              <a:rPr lang="en-US" dirty="0" smtClean="0"/>
              <a:t>It is copied by value</a:t>
            </a:r>
          </a:p>
          <a:p>
            <a:r>
              <a:rPr lang="en-US" dirty="0" smtClean="0"/>
              <a:t>String is also immutable</a:t>
            </a:r>
          </a:p>
          <a:p>
            <a:pPr lvl="1"/>
            <a:r>
              <a:rPr lang="en-US" dirty="0" smtClean="0"/>
              <a:t>Every time a string is changed, a new string is created</a:t>
            </a:r>
          </a:p>
        </p:txBody>
      </p:sp>
    </p:spTree>
    <p:extLst>
      <p:ext uri="{BB962C8B-B14F-4D97-AF65-F5344CB8AC3E}">
        <p14:creationId xmlns:p14="http://schemas.microsoft.com/office/powerpoint/2010/main" val="328839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943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 string is a primitive type, it has </a:t>
            </a:r>
            <a:r>
              <a:rPr lang="en-US" dirty="0" err="1" smtClean="0"/>
              <a:t>a</a:t>
            </a:r>
            <a:r>
              <a:rPr lang="en-US" dirty="0" smtClean="0"/>
              <a:t> object wrapper type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Primitive types keep only their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 property is called, the JS engine converts the primitive into its corresponding object type and calls the property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Since primitive type wrappers are of type object, properties can be attached to them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14350" y="4379931"/>
            <a:ext cx="2600325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var </a:t>
            </a:r>
            <a:r>
              <a:rPr lang="en-US" sz="1800" dirty="0" smtClean="0"/>
              <a:t>str = "sample";</a:t>
            </a:r>
          </a:p>
          <a:p>
            <a:r>
              <a:rPr lang="en-US" sz="1800" dirty="0" smtClean="0"/>
              <a:t>str.length;</a:t>
            </a:r>
            <a:endParaRPr lang="en-US" sz="18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686300" y="4379931"/>
            <a:ext cx="4019549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var </a:t>
            </a:r>
            <a:r>
              <a:rPr lang="en-US" sz="1800" dirty="0" smtClean="0"/>
              <a:t>str = "sample";</a:t>
            </a:r>
          </a:p>
          <a:p>
            <a:r>
              <a:rPr lang="en-US" sz="1800" dirty="0" smtClean="0"/>
              <a:t>var </a:t>
            </a:r>
            <a:r>
              <a:rPr lang="en-US" sz="1800" dirty="0" err="1" smtClean="0"/>
              <a:t>tempStr</a:t>
            </a:r>
            <a:r>
              <a:rPr lang="en-US" sz="1800" dirty="0" smtClean="0"/>
              <a:t> = new String(str);</a:t>
            </a:r>
          </a:p>
          <a:p>
            <a:r>
              <a:rPr lang="en-US" sz="1800" dirty="0" err="1" smtClean="0"/>
              <a:t>tempStr.length</a:t>
            </a:r>
            <a:r>
              <a:rPr lang="en-US" sz="1800" dirty="0" smtClean="0"/>
              <a:t>;</a:t>
            </a:r>
            <a:endParaRPr lang="en-US" sz="1800" dirty="0"/>
          </a:p>
        </p:txBody>
      </p:sp>
      <p:sp>
        <p:nvSpPr>
          <p:cNvPr id="9" name="Left-Right Arrow 8"/>
          <p:cNvSpPr/>
          <p:nvPr/>
        </p:nvSpPr>
        <p:spPr>
          <a:xfrm>
            <a:off x="3295649" y="4567320"/>
            <a:ext cx="1200150" cy="548552"/>
          </a:xfrm>
          <a:prstGeom prst="left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same as</a:t>
            </a:r>
          </a:p>
        </p:txBody>
      </p:sp>
    </p:spTree>
    <p:extLst>
      <p:ext uri="{BB962C8B-B14F-4D97-AF65-F5344CB8AC3E}">
        <p14:creationId xmlns:p14="http://schemas.microsoft.com/office/powerpoint/2010/main" val="14356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81301"/>
            <a:ext cx="7924800" cy="685800"/>
          </a:xfrm>
        </p:spPr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5075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Object to Primitive 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83408"/>
            <a:ext cx="8686800" cy="37697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have a simple parsing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From string to number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Conversion from primitive to object type is introduced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String('…')</a:t>
            </a:r>
            <a:r>
              <a:rPr lang="en-US" dirty="0" smtClean="0"/>
              <a:t> creates a string object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strObject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creates a primitive string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971692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base = "string";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strObj</a:t>
            </a:r>
            <a:r>
              <a:rPr lang="en-US" dirty="0" smtClean="0"/>
              <a:t> = new String(base);</a:t>
            </a:r>
          </a:p>
          <a:p>
            <a:r>
              <a:rPr lang="en-US" dirty="0" smtClean="0"/>
              <a:t>var str = String(</a:t>
            </a:r>
            <a:r>
              <a:rPr lang="en-US" dirty="0" err="1" smtClean="0"/>
              <a:t>strObj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06701"/>
            <a:ext cx="7924800" cy="685800"/>
          </a:xfrm>
        </p:spPr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32980"/>
            <a:ext cx="7924800" cy="569120"/>
          </a:xfrm>
        </p:spPr>
        <p:txBody>
          <a:bodyPr/>
          <a:lstStyle/>
          <a:p>
            <a:r>
              <a:rPr lang="en-US" dirty="0" smtClean="0"/>
              <a:t>Working with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4702</TotalTime>
  <Words>1740</Words>
  <Application>Microsoft Office PowerPoint</Application>
  <PresentationFormat>On-screen Show (4:3)</PresentationFormat>
  <Paragraphs>265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Calibri</vt:lpstr>
      <vt:lpstr>Cambria</vt:lpstr>
      <vt:lpstr>Consolas</vt:lpstr>
      <vt:lpstr>Corbel</vt:lpstr>
      <vt:lpstr>Courier New</vt:lpstr>
      <vt:lpstr>HGｺﾞｼｯｸM</vt:lpstr>
      <vt:lpstr>Wingdings</vt:lpstr>
      <vt:lpstr>Wingdings 2</vt:lpstr>
      <vt:lpstr>Telerik Academy</vt:lpstr>
      <vt:lpstr>Strings</vt:lpstr>
      <vt:lpstr>Table of Contents</vt:lpstr>
      <vt:lpstr>Strings in JavaScript</vt:lpstr>
      <vt:lpstr>String in JavaScript</vt:lpstr>
      <vt:lpstr>String Wrapper</vt:lpstr>
      <vt:lpstr>String Wrapper</vt:lpstr>
      <vt:lpstr>String Wrapper</vt:lpstr>
      <vt:lpstr>From Object to Primitive Type</vt:lpstr>
      <vt:lpstr>String Methods</vt:lpstr>
      <vt:lpstr>String Methods</vt:lpstr>
      <vt:lpstr>String Methods (2)</vt:lpstr>
      <vt:lpstr>String Methods (3)</vt:lpstr>
      <vt:lpstr>String Methods (4)</vt:lpstr>
      <vt:lpstr>String Methods (5)</vt:lpstr>
      <vt:lpstr>String Methods</vt:lpstr>
      <vt:lpstr>String Concatenation</vt:lpstr>
      <vt:lpstr>String Concatenation</vt:lpstr>
      <vt:lpstr>String Concatenation (2)</vt:lpstr>
      <vt:lpstr>String Concatenation</vt:lpstr>
      <vt:lpstr>Escaping</vt:lpstr>
      <vt:lpstr>String Escape</vt:lpstr>
      <vt:lpstr>String Escaping (2)</vt:lpstr>
      <vt:lpstr>Escaping</vt:lpstr>
      <vt:lpstr>Useful Extensions and Shims</vt:lpstr>
      <vt:lpstr>String Extensions - Trim</vt:lpstr>
      <vt:lpstr>Trimming</vt:lpstr>
      <vt:lpstr>Padding</vt:lpstr>
      <vt:lpstr>Padding</vt:lpstr>
      <vt:lpstr>Strings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donchominkov@gmail.com</cp:lastModifiedBy>
  <cp:revision>630</cp:revision>
  <dcterms:created xsi:type="dcterms:W3CDTF">2013-03-13T10:52:48Z</dcterms:created>
  <dcterms:modified xsi:type="dcterms:W3CDTF">2013-03-21T11:30:21Z</dcterms:modified>
</cp:coreProperties>
</file>