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94" r:id="rId17"/>
    <p:sldId id="295" r:id="rId18"/>
    <p:sldId id="296" r:id="rId19"/>
    <p:sldId id="302" r:id="rId20"/>
    <p:sldId id="301" r:id="rId21"/>
    <p:sldId id="297" r:id="rId22"/>
    <p:sldId id="298" r:id="rId23"/>
    <p:sldId id="299" r:id="rId24"/>
    <p:sldId id="300" r:id="rId25"/>
    <p:sldId id="277" r:id="rId26"/>
    <p:sldId id="275" r:id="rId27"/>
    <p:sldId id="276" r:id="rId28"/>
    <p:sldId id="278" r:id="rId29"/>
    <p:sldId id="279" r:id="rId30"/>
    <p:sldId id="280" r:id="rId31"/>
    <p:sldId id="281" r:id="rId32"/>
    <p:sldId id="283" r:id="rId33"/>
    <p:sldId id="285" r:id="rId34"/>
    <p:sldId id="284" r:id="rId35"/>
    <p:sldId id="282" r:id="rId36"/>
    <p:sldId id="274" r:id="rId37"/>
    <p:sldId id="303" r:id="rId38"/>
    <p:sldId id="305" r:id="rId39"/>
    <p:sldId id="3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43BE4-A3EE-43E1-B3EF-AE87DED6B10F}" type="datetimeFigureOut">
              <a:rPr lang="en-US" smtClean="0"/>
              <a:t>14-Mar-13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759BF-4DAC-408E-8E9F-7FA27DAF7943}" type="slidenum">
              <a:rPr lang="en-US" smtClean="0"/>
              <a:t>‹#›</a:t>
            </a:fld>
            <a:endParaRPr lang="en-US"/>
          </a:p>
        </p:txBody>
      </p:sp>
    </p:spTree>
    <p:extLst>
      <p:ext uri="{BB962C8B-B14F-4D97-AF65-F5344CB8AC3E}">
        <p14:creationId xmlns:p14="http://schemas.microsoft.com/office/powerpoint/2010/main" val="69315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3</a:t>
            </a:fld>
            <a:r>
              <a:rPr lang="en-US"/>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667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7</a:t>
            </a:fld>
            <a:r>
              <a:rPr lang="en-US"/>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8063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9759BF-4DAC-408E-8E9F-7FA27DAF7943}" type="slidenum">
              <a:rPr lang="en-US" smtClean="0"/>
              <a:t>18</a:t>
            </a:fld>
            <a:endParaRPr lang="en-US"/>
          </a:p>
        </p:txBody>
      </p:sp>
    </p:spTree>
    <p:extLst>
      <p:ext uri="{BB962C8B-B14F-4D97-AF65-F5344CB8AC3E}">
        <p14:creationId xmlns:p14="http://schemas.microsoft.com/office/powerpoint/2010/main" val="295725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smtClean="0"/>
              <a:t>Insert a Picture Here</a:t>
            </a:r>
            <a:endParaRPr lang="en-US"/>
          </a:p>
        </p:txBody>
      </p:sp>
    </p:spTree>
    <p:extLst>
      <p:ext uri="{BB962C8B-B14F-4D97-AF65-F5344CB8AC3E}">
        <p14:creationId xmlns:p14="http://schemas.microsoft.com/office/powerpoint/2010/main" val="1115704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28166104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159656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28732345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smtClean="0">
                <a:solidFill>
                  <a:schemeClr val="tx1">
                    <a:lumMod val="75000"/>
                  </a:schemeClr>
                </a:solidFill>
                <a:effectLst>
                  <a:reflection blurRad="6350" stA="55000" endA="300" endPos="45500" dir="5400000" sy="-100000" algn="bl" rotWithShape="0"/>
                </a:effectLst>
              </a:rPr>
              <a:t>?</a:t>
            </a:r>
            <a:endParaRPr lang="en-US" sz="9600" b="1">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smtClean="0">
                <a:solidFill>
                  <a:srgbClr val="FFBF8B"/>
                </a:solidFill>
                <a:effectLst>
                  <a:reflection blurRad="6350" stA="55000" endA="300" endPos="45500" dir="5400000" sy="-100000" algn="bl" rotWithShape="0"/>
                </a:effectLst>
                <a:latin typeface="Cambria" pitchFamily="18" charset="0"/>
              </a:rPr>
              <a:t>?</a:t>
            </a:r>
            <a:endParaRPr lang="en-US" sz="12000" b="1">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smtClean="0">
                <a:solidFill>
                  <a:schemeClr val="accent5">
                    <a:lumMod val="60000"/>
                    <a:lumOff val="40000"/>
                  </a:schemeClr>
                </a:solidFill>
                <a:effectLst>
                  <a:reflection blurRad="6350" stA="55000" endA="300" endPos="45500" dir="5400000" sy="-100000" algn="bl" rotWithShape="0"/>
                </a:effectLst>
              </a:rPr>
              <a:t>?</a:t>
            </a:r>
            <a:endParaRPr lang="en-US" sz="880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smtClean="0">
                <a:solidFill>
                  <a:srgbClr val="FF831D"/>
                </a:solidFill>
                <a:effectLst>
                  <a:reflection blurRad="6350" stA="55000" endA="300" endPos="45500" dir="5400000" sy="-100000" algn="bl" rotWithShape="0"/>
                </a:effectLst>
              </a:rPr>
              <a:t>?</a:t>
            </a:r>
            <a:endParaRPr lang="en-US" sz="11500" b="1">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smtClean="0">
                <a:solidFill>
                  <a:schemeClr val="tx2">
                    <a:lumMod val="75000"/>
                  </a:schemeClr>
                </a:solidFill>
                <a:effectLst>
                  <a:reflection blurRad="6350" stA="55000" endA="300" endPos="45500" dir="5400000" sy="-100000" algn="bl" rotWithShape="0"/>
                </a:effectLst>
              </a:rPr>
              <a:t>?</a:t>
            </a:r>
            <a:endParaRPr lang="en-US" sz="560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smtClean="0">
                <a:solidFill>
                  <a:srgbClr val="FF4A37"/>
                </a:solidFill>
                <a:effectLst>
                  <a:reflection blurRad="6350" stA="60000" endA="900" endPos="60000" dist="29997" dir="5400000" sy="-100000" algn="bl" rotWithShape="0"/>
                </a:effectLst>
              </a:rPr>
              <a:t>?</a:t>
            </a:r>
            <a:endParaRPr lang="en-US" sz="960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smtClean="0">
                <a:solidFill>
                  <a:srgbClr val="9966FF"/>
                </a:solidFill>
                <a:effectLst>
                  <a:reflection blurRad="6350" stA="55000" endA="300" endPos="45500" dir="5400000" sy="-100000" algn="bl" rotWithShape="0"/>
                </a:effectLst>
              </a:rPr>
              <a:t>?</a:t>
            </a:r>
            <a:endParaRPr lang="en-US" sz="660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smtClean="0">
                <a:solidFill>
                  <a:srgbClr val="FF6699"/>
                </a:solidFill>
                <a:effectLst>
                  <a:reflection blurRad="6350" stA="55000" endA="300" endPos="45500" dir="5400000" sy="-100000" algn="bl" rotWithShape="0"/>
                </a:effectLst>
              </a:rPr>
              <a:t>?</a:t>
            </a:r>
            <a:endParaRPr lang="en-US" sz="440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smtClean="0">
                <a:solidFill>
                  <a:schemeClr val="accent4">
                    <a:lumMod val="60000"/>
                    <a:lumOff val="40000"/>
                  </a:schemeClr>
                </a:solidFill>
                <a:effectLst>
                  <a:reflection blurRad="6350" stA="55000" endA="300" endPos="45500" dir="5400000" sy="-100000" algn="bl" rotWithShape="0"/>
                </a:effectLst>
              </a:rPr>
              <a:t>?</a:t>
            </a:r>
            <a:endParaRPr lang="en-US" sz="400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34555034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751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minkov.it/" TargetMode="External"/><Relationship Id="rId2" Type="http://schemas.openxmlformats.org/officeDocument/2006/relationships/hyperlink" Target="http://html5course.telerik.com/" TargetMode="Externa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Using Objects</a:t>
            </a:r>
            <a:endParaRPr lang="en-US"/>
          </a:p>
        </p:txBody>
      </p:sp>
      <p:sp>
        <p:nvSpPr>
          <p:cNvPr id="5" name="Subtitle 4"/>
          <p:cNvSpPr>
            <a:spLocks noGrp="1"/>
          </p:cNvSpPr>
          <p:nvPr>
            <p:ph type="subTitle" idx="1"/>
          </p:nvPr>
        </p:nvSpPr>
        <p:spPr/>
        <p:txBody>
          <a:bodyPr/>
          <a:lstStyle/>
          <a:p>
            <a:r>
              <a:rPr lang="en-US" dirty="0" smtClean="0"/>
              <a:t>Objects, properties, primitive and reference types</a:t>
            </a:r>
            <a:endParaRPr lang="en-US" dirty="0"/>
          </a:p>
        </p:txBody>
      </p:sp>
      <p:sp>
        <p:nvSpPr>
          <p:cNvPr id="6" name="Text Placeholder 5"/>
          <p:cNvSpPr>
            <a:spLocks noGrp="1"/>
          </p:cNvSpPr>
          <p:nvPr>
            <p:ph type="body" sz="quarter" idx="10"/>
          </p:nvPr>
        </p:nvSpPr>
        <p:spPr/>
        <p:txBody>
          <a:bodyPr/>
          <a:lstStyle/>
          <a:p>
            <a:r>
              <a:rPr lang="en-US" smtClean="0"/>
              <a:t>Doncho Minkov</a:t>
            </a:r>
            <a:endParaRPr lang="en-US"/>
          </a:p>
        </p:txBody>
      </p:sp>
      <p:sp>
        <p:nvSpPr>
          <p:cNvPr id="7" name="Text Placeholder 6"/>
          <p:cNvSpPr>
            <a:spLocks noGrp="1"/>
          </p:cNvSpPr>
          <p:nvPr>
            <p:ph type="body" sz="quarter" idx="11"/>
          </p:nvPr>
        </p:nvSpPr>
        <p:spPr/>
        <p:txBody>
          <a:bodyPr/>
          <a:lstStyle/>
          <a:p>
            <a:r>
              <a:rPr lang="en-US" smtClean="0"/>
              <a:t>Telerik Software Academy</a:t>
            </a:r>
            <a:endParaRPr lang="en-US"/>
          </a:p>
        </p:txBody>
      </p:sp>
      <p:sp>
        <p:nvSpPr>
          <p:cNvPr id="8" name="Text Placeholder 7"/>
          <p:cNvSpPr>
            <a:spLocks noGrp="1"/>
          </p:cNvSpPr>
          <p:nvPr>
            <p:ph type="body" sz="quarter" idx="12"/>
          </p:nvPr>
        </p:nvSpPr>
        <p:spPr/>
        <p:txBody>
          <a:bodyPr/>
          <a:lstStyle/>
          <a:p>
            <a:r>
              <a:rPr lang="en-US" smtClean="0">
                <a:hlinkClick r:id="rId2"/>
              </a:rPr>
              <a:t>html5course.telerik.com</a:t>
            </a:r>
            <a:r>
              <a:rPr lang="en-US" smtClean="0"/>
              <a:t> </a:t>
            </a:r>
            <a:endParaRPr lang="en-US"/>
          </a:p>
        </p:txBody>
      </p:sp>
      <p:sp>
        <p:nvSpPr>
          <p:cNvPr id="9" name="Text Placeholder 8"/>
          <p:cNvSpPr>
            <a:spLocks noGrp="1"/>
          </p:cNvSpPr>
          <p:nvPr>
            <p:ph type="body" sz="quarter" idx="13"/>
          </p:nvPr>
        </p:nvSpPr>
        <p:spPr/>
        <p:txBody>
          <a:bodyPr/>
          <a:lstStyle/>
          <a:p>
            <a:r>
              <a:rPr lang="en-US" smtClean="0"/>
              <a:t>Technical Trainer</a:t>
            </a:r>
            <a:endParaRPr lang="en-US"/>
          </a:p>
        </p:txBody>
      </p:sp>
      <p:sp>
        <p:nvSpPr>
          <p:cNvPr id="10" name="Text Placeholder 9"/>
          <p:cNvSpPr>
            <a:spLocks noGrp="1"/>
          </p:cNvSpPr>
          <p:nvPr>
            <p:ph type="body" sz="quarter" idx="14"/>
          </p:nvPr>
        </p:nvSpPr>
        <p:spPr/>
        <p:txBody>
          <a:bodyPr/>
          <a:lstStyle/>
          <a:p>
            <a:r>
              <a:rPr lang="en-US" smtClean="0">
                <a:hlinkClick r:id="rId3"/>
              </a:rPr>
              <a:t>http://minkov.it</a:t>
            </a:r>
            <a:r>
              <a:rPr lang="en-US" smtClean="0"/>
              <a:t> </a:t>
            </a:r>
            <a:endParaRPr lang="en-US"/>
          </a:p>
        </p:txBody>
      </p:sp>
      <p:pic>
        <p:nvPicPr>
          <p:cNvPr id="1026" name="Picture 2" descr="http://t3.gstatic.com/images?q=tbn:ANd9GcRlRqxwXr5WUgPhehVCB759WhQJoE58vky-qTP_LOTwXvrPUuCya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446" y="4717922"/>
            <a:ext cx="3711354" cy="1759078"/>
          </a:xfrm>
          <a:prstGeom prst="roundRect">
            <a:avLst>
              <a:gd name="adj" fmla="val 731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00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a:t>An </a:t>
            </a:r>
            <a:r>
              <a:rPr kumimoji="0" lang="en-US">
                <a:solidFill>
                  <a:schemeClr val="accent5">
                    <a:lumMod val="20000"/>
                    <a:lumOff val="80000"/>
                  </a:schemeClr>
                </a:solidFill>
              </a:rPr>
              <a:t>object</a:t>
            </a:r>
            <a:r>
              <a:rPr kumimoji="0" lang="en-US"/>
              <a:t> is a concrete </a:t>
            </a:r>
            <a:r>
              <a:rPr kumimoji="0" lang="en-US">
                <a:solidFill>
                  <a:schemeClr val="accent5">
                    <a:lumMod val="20000"/>
                    <a:lumOff val="80000"/>
                  </a:schemeClr>
                </a:solidFill>
              </a:rPr>
              <a:t>instance</a:t>
            </a:r>
            <a:r>
              <a:rPr kumimoji="0" lang="en-US"/>
              <a:t> of a particular class </a:t>
            </a:r>
          </a:p>
          <a:p>
            <a:pPr>
              <a:lnSpc>
                <a:spcPct val="100000"/>
              </a:lnSpc>
            </a:pPr>
            <a:r>
              <a:rPr kumimoji="0" lang="en-US"/>
              <a:t>Creating an object from a class is called </a:t>
            </a:r>
            <a:r>
              <a:rPr kumimoji="0" lang="en-US">
                <a:solidFill>
                  <a:schemeClr val="accent5">
                    <a:lumMod val="20000"/>
                    <a:lumOff val="80000"/>
                  </a:schemeClr>
                </a:solidFill>
              </a:rPr>
              <a:t>instantiation</a:t>
            </a:r>
          </a:p>
          <a:p>
            <a:pPr>
              <a:lnSpc>
                <a:spcPct val="100000"/>
              </a:lnSpc>
            </a:pPr>
            <a:r>
              <a:rPr kumimoji="0" lang="en-US"/>
              <a:t>Objects have state</a:t>
            </a:r>
          </a:p>
          <a:p>
            <a:pPr lvl="1">
              <a:lnSpc>
                <a:spcPct val="100000"/>
              </a:lnSpc>
            </a:pPr>
            <a:r>
              <a:rPr kumimoji="0" lang="en-US"/>
              <a:t>Set of values associated to their attributes</a:t>
            </a:r>
          </a:p>
          <a:p>
            <a:pPr>
              <a:lnSpc>
                <a:spcPct val="100000"/>
              </a:lnSpc>
            </a:pPr>
            <a:r>
              <a:rPr kumimoji="0" lang="en-US"/>
              <a:t>Example:</a:t>
            </a:r>
          </a:p>
          <a:p>
            <a:pPr lvl="1">
              <a:lnSpc>
                <a:spcPct val="100000"/>
              </a:lnSpc>
            </a:pPr>
            <a:r>
              <a:rPr kumimoji="0" lang="en-US"/>
              <a:t>Class: </a:t>
            </a:r>
            <a:r>
              <a:rPr kumimoji="0" lang="en-US">
                <a:latin typeface="Consolas" pitchFamily="49" charset="0"/>
                <a:cs typeface="Consolas" pitchFamily="49" charset="0"/>
              </a:rPr>
              <a:t>Account</a:t>
            </a:r>
          </a:p>
          <a:p>
            <a:pPr lvl="1">
              <a:lnSpc>
                <a:spcPct val="100000"/>
              </a:lnSpc>
            </a:pPr>
            <a:r>
              <a:rPr kumimoji="0" lang="en-US"/>
              <a:t>Objects: Ivan's account, Peter's account</a:t>
            </a:r>
          </a:p>
        </p:txBody>
      </p:sp>
    </p:spTree>
    <p:extLst>
      <p:ext uri="{BB962C8B-B14F-4D97-AF65-F5344CB8AC3E}">
        <p14:creationId xmlns:p14="http://schemas.microsoft.com/office/powerpoint/2010/main" val="38464264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Objects – Example</a:t>
            </a:r>
            <a:endParaRPr lang="bg-BG"/>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6043675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Objects Overview</a:t>
            </a:r>
            <a:endParaRPr lang="en-US" dirty="0"/>
          </a:p>
        </p:txBody>
      </p:sp>
      <p:sp>
        <p:nvSpPr>
          <p:cNvPr id="5" name="Subtitle 4"/>
          <p:cNvSpPr>
            <a:spLocks noGrp="1"/>
          </p:cNvSpPr>
          <p:nvPr>
            <p:ph type="subTitle" idx="1"/>
          </p:nvPr>
        </p:nvSpPr>
        <p:spPr>
          <a:xfrm>
            <a:off x="609600" y="3850480"/>
            <a:ext cx="7924800" cy="569120"/>
          </a:xfrm>
        </p:spPr>
        <p:txBody>
          <a:bodyPr/>
          <a:lstStyle/>
          <a:p>
            <a:r>
              <a:rPr lang="en-US" smtClean="0"/>
              <a:t>What are Objects?</a:t>
            </a:r>
            <a:endParaRPr lang="en-US"/>
          </a:p>
        </p:txBody>
      </p:sp>
    </p:spTree>
    <p:extLst>
      <p:ext uri="{BB962C8B-B14F-4D97-AF65-F5344CB8AC3E}">
        <p14:creationId xmlns:p14="http://schemas.microsoft.com/office/powerpoint/2010/main" val="2116640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Objects Overview</a:t>
            </a:r>
            <a:endParaRPr lang="en-US"/>
          </a:p>
        </p:txBody>
      </p:sp>
      <p:sp>
        <p:nvSpPr>
          <p:cNvPr id="5" name="Content Placeholder 4"/>
          <p:cNvSpPr>
            <a:spLocks noGrp="1"/>
          </p:cNvSpPr>
          <p:nvPr>
            <p:ph idx="1"/>
          </p:nvPr>
        </p:nvSpPr>
        <p:spPr>
          <a:xfrm>
            <a:off x="228600" y="838200"/>
            <a:ext cx="8686800" cy="5791200"/>
          </a:xfrm>
        </p:spPr>
        <p:txBody>
          <a:bodyPr/>
          <a:lstStyle/>
          <a:p>
            <a:pPr>
              <a:lnSpc>
                <a:spcPct val="100000"/>
              </a:lnSpc>
            </a:pPr>
            <a:r>
              <a:rPr lang="en-US" dirty="0" smtClean="0"/>
              <a:t>JavaScript </a:t>
            </a:r>
            <a:r>
              <a:rPr lang="en-US" dirty="0"/>
              <a:t>is designed on a simple object-based </a:t>
            </a:r>
            <a:r>
              <a:rPr lang="en-US" dirty="0" smtClean="0"/>
              <a:t>paradigm</a:t>
            </a:r>
          </a:p>
          <a:p>
            <a:pPr lvl="1">
              <a:lnSpc>
                <a:spcPct val="100000"/>
              </a:lnSpc>
            </a:pPr>
            <a:r>
              <a:rPr lang="en-US" dirty="0" smtClean="0"/>
              <a:t>An </a:t>
            </a:r>
            <a:r>
              <a:rPr lang="en-US" dirty="0"/>
              <a:t>object is a collection of </a:t>
            </a:r>
            <a:r>
              <a:rPr lang="en-US" dirty="0" smtClean="0"/>
              <a:t>properties</a:t>
            </a:r>
          </a:p>
          <a:p>
            <a:pPr>
              <a:lnSpc>
                <a:spcPct val="100000"/>
              </a:lnSpc>
            </a:pPr>
            <a:r>
              <a:rPr lang="en-US" dirty="0" smtClean="0"/>
              <a:t>An object </a:t>
            </a:r>
            <a:r>
              <a:rPr lang="en-US" dirty="0"/>
              <a:t>property is association between a name and a </a:t>
            </a:r>
            <a:r>
              <a:rPr lang="en-US" dirty="0" smtClean="0"/>
              <a:t>value</a:t>
            </a:r>
          </a:p>
          <a:p>
            <a:pPr lvl="1">
              <a:lnSpc>
                <a:spcPct val="100000"/>
              </a:lnSpc>
            </a:pPr>
            <a:r>
              <a:rPr lang="en-US" dirty="0" smtClean="0"/>
              <a:t>A </a:t>
            </a:r>
            <a:r>
              <a:rPr lang="en-US" dirty="0"/>
              <a:t>value of property can </a:t>
            </a:r>
            <a:r>
              <a:rPr lang="en-US" dirty="0" smtClean="0"/>
              <a:t>be either </a:t>
            </a:r>
            <a:r>
              <a:rPr lang="en-US" dirty="0"/>
              <a:t>a </a:t>
            </a:r>
            <a:r>
              <a:rPr lang="en-US" dirty="0" smtClean="0">
                <a:solidFill>
                  <a:schemeClr val="accent5">
                    <a:lumMod val="20000"/>
                    <a:lumOff val="80000"/>
                  </a:schemeClr>
                </a:solidFill>
              </a:rPr>
              <a:t>method</a:t>
            </a:r>
            <a:r>
              <a:rPr lang="en-US" dirty="0" smtClean="0"/>
              <a:t> (function) or a </a:t>
            </a:r>
            <a:r>
              <a:rPr lang="en-US" dirty="0" smtClean="0">
                <a:solidFill>
                  <a:schemeClr val="accent5">
                    <a:lumMod val="20000"/>
                    <a:lumOff val="80000"/>
                  </a:schemeClr>
                </a:solidFill>
              </a:rPr>
              <a:t>field</a:t>
            </a:r>
            <a:r>
              <a:rPr lang="en-US" dirty="0" smtClean="0"/>
              <a:t> (variable)</a:t>
            </a:r>
          </a:p>
          <a:p>
            <a:pPr>
              <a:lnSpc>
                <a:spcPct val="100000"/>
              </a:lnSpc>
            </a:pPr>
            <a:r>
              <a:rPr lang="en-US" dirty="0" smtClean="0"/>
              <a:t>Lots of predefined objects available in JS</a:t>
            </a:r>
          </a:p>
          <a:p>
            <a:pPr lvl="1">
              <a:lnSpc>
                <a:spcPct val="100000"/>
              </a:lnSpc>
            </a:pPr>
            <a:r>
              <a:rPr lang="en-US" dirty="0" smtClean="0"/>
              <a:t>Math, document, window, etc…</a:t>
            </a:r>
          </a:p>
          <a:p>
            <a:pPr>
              <a:lnSpc>
                <a:spcPct val="100000"/>
              </a:lnSpc>
            </a:pPr>
            <a:r>
              <a:rPr lang="en-US" dirty="0" smtClean="0"/>
              <a:t>Objects can be created by the developer</a:t>
            </a:r>
            <a:endParaRPr lang="en-US" dirty="0"/>
          </a:p>
        </p:txBody>
      </p:sp>
    </p:spTree>
    <p:extLst>
      <p:ext uri="{BB962C8B-B14F-4D97-AF65-F5344CB8AC3E}">
        <p14:creationId xmlns:p14="http://schemas.microsoft.com/office/powerpoint/2010/main" val="2607465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 Properties</a:t>
            </a:r>
            <a:endParaRPr lang="en-US"/>
          </a:p>
        </p:txBody>
      </p:sp>
      <p:sp>
        <p:nvSpPr>
          <p:cNvPr id="5" name="Content Placeholder 4"/>
          <p:cNvSpPr>
            <a:spLocks noGrp="1"/>
          </p:cNvSpPr>
          <p:nvPr>
            <p:ph idx="1"/>
          </p:nvPr>
        </p:nvSpPr>
        <p:spPr>
          <a:xfrm>
            <a:off x="228600" y="1785258"/>
            <a:ext cx="8686800" cy="2221992"/>
          </a:xfrm>
        </p:spPr>
        <p:txBody>
          <a:bodyPr/>
          <a:lstStyle/>
          <a:p>
            <a:pPr>
              <a:lnSpc>
                <a:spcPct val="95000"/>
              </a:lnSpc>
            </a:pPr>
            <a:r>
              <a:rPr lang="en-US" dirty="0" smtClean="0"/>
              <a:t>Each </a:t>
            </a:r>
            <a:r>
              <a:rPr lang="en-US" dirty="0"/>
              <a:t>o</a:t>
            </a:r>
            <a:r>
              <a:rPr lang="en-US" dirty="0" smtClean="0"/>
              <a:t>bject has properties</a:t>
            </a:r>
          </a:p>
          <a:p>
            <a:pPr lvl="1">
              <a:lnSpc>
                <a:spcPct val="95000"/>
              </a:lnSpc>
            </a:pPr>
            <a:r>
              <a:rPr lang="en-US" dirty="0" smtClean="0"/>
              <a:t>Properties are variables attached to the object</a:t>
            </a:r>
            <a:endParaRPr lang="en-US" dirty="0"/>
          </a:p>
          <a:p>
            <a:pPr lvl="1">
              <a:lnSpc>
                <a:spcPct val="95000"/>
              </a:lnSpc>
            </a:pPr>
            <a:r>
              <a:rPr lang="en-US" dirty="0" smtClean="0"/>
              <a:t>Properties </a:t>
            </a:r>
            <a:r>
              <a:rPr lang="en-US" dirty="0"/>
              <a:t>of an object </a:t>
            </a:r>
            <a:r>
              <a:rPr lang="en-US" dirty="0" smtClean="0"/>
              <a:t>can be accessed with </a:t>
            </a:r>
            <a:r>
              <a:rPr lang="en-US" dirty="0"/>
              <a:t>a </a:t>
            </a:r>
            <a:r>
              <a:rPr lang="en-US" dirty="0" smtClean="0"/>
              <a:t>dot-notation</a:t>
            </a:r>
            <a:r>
              <a:rPr lang="en-US" dirty="0"/>
              <a:t>:</a:t>
            </a:r>
          </a:p>
        </p:txBody>
      </p:sp>
      <p:sp>
        <p:nvSpPr>
          <p:cNvPr id="7" name="Text Placeholder 5"/>
          <p:cNvSpPr txBox="1">
            <a:spLocks/>
          </p:cNvSpPr>
          <p:nvPr/>
        </p:nvSpPr>
        <p:spPr>
          <a:xfrm>
            <a:off x="533400" y="4232802"/>
            <a:ext cx="8077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var </a:t>
            </a:r>
            <a:r>
              <a:rPr lang="en-US" dirty="0" err="1" smtClean="0"/>
              <a:t>arrStr</a:t>
            </a:r>
            <a:r>
              <a:rPr lang="en-US" dirty="0" smtClean="0"/>
              <a:t> = </a:t>
            </a:r>
            <a:r>
              <a:rPr lang="en-US" dirty="0" err="1" smtClean="0"/>
              <a:t>arr</a:t>
            </a:r>
            <a:r>
              <a:rPr lang="en-US" dirty="0" err="1" smtClean="0">
                <a:solidFill>
                  <a:schemeClr val="tx1">
                    <a:lumMod val="20000"/>
                    <a:lumOff val="80000"/>
                  </a:schemeClr>
                </a:solidFill>
              </a:rPr>
              <a:t>.join</a:t>
            </a:r>
            <a:r>
              <a:rPr lang="en-US" dirty="0" smtClean="0">
                <a:solidFill>
                  <a:schemeClr val="tx1">
                    <a:lumMod val="20000"/>
                    <a:lumOff val="80000"/>
                  </a:schemeClr>
                </a:solidFill>
              </a:rPr>
              <a:t>(", ")</a:t>
            </a:r>
            <a:r>
              <a:rPr lang="en-US" dirty="0" smtClean="0"/>
              <a:t>; // property </a:t>
            </a:r>
            <a:r>
              <a:rPr lang="en-US" dirty="0" smtClean="0">
                <a:solidFill>
                  <a:schemeClr val="tx1">
                    <a:lumMod val="20000"/>
                    <a:lumOff val="80000"/>
                  </a:schemeClr>
                </a:solidFill>
              </a:rPr>
              <a:t>join</a:t>
            </a:r>
            <a:r>
              <a:rPr lang="en-US" dirty="0" smtClean="0"/>
              <a:t> of Array</a:t>
            </a:r>
            <a:endParaRPr lang="en-US" dirty="0"/>
          </a:p>
          <a:p>
            <a:r>
              <a:rPr lang="en-US" dirty="0"/>
              <a:t>var length = </a:t>
            </a:r>
            <a:r>
              <a:rPr lang="en-US" dirty="0" err="1"/>
              <a:t>arr</a:t>
            </a:r>
            <a:r>
              <a:rPr lang="en-US" dirty="0" err="1">
                <a:solidFill>
                  <a:schemeClr val="tx1">
                    <a:lumMod val="20000"/>
                    <a:lumOff val="80000"/>
                  </a:schemeClr>
                </a:solidFill>
              </a:rPr>
              <a:t>.length</a:t>
            </a:r>
            <a:r>
              <a:rPr lang="en-US" dirty="0" smtClean="0"/>
              <a:t>;  // property </a:t>
            </a:r>
            <a:r>
              <a:rPr lang="en-US" dirty="0" smtClean="0">
                <a:solidFill>
                  <a:schemeClr val="tx1">
                    <a:lumMod val="20000"/>
                    <a:lumOff val="80000"/>
                  </a:schemeClr>
                </a:solidFill>
              </a:rPr>
              <a:t>length</a:t>
            </a:r>
            <a:r>
              <a:rPr lang="en-US" dirty="0" smtClean="0"/>
              <a:t> of Array</a:t>
            </a:r>
          </a:p>
          <a:p>
            <a:r>
              <a:rPr lang="en-US" dirty="0" smtClean="0"/>
              <a:t>var words = </a:t>
            </a:r>
            <a:r>
              <a:rPr lang="en-US" dirty="0" err="1" smtClean="0"/>
              <a:t>text.</a:t>
            </a:r>
            <a:r>
              <a:rPr lang="en-US" dirty="0" err="1" smtClean="0">
                <a:solidFill>
                  <a:schemeClr val="tx1">
                    <a:lumMod val="20000"/>
                    <a:lumOff val="80000"/>
                  </a:schemeClr>
                </a:solidFill>
              </a:rPr>
              <a:t>split</a:t>
            </a:r>
            <a:r>
              <a:rPr lang="en-US" dirty="0" smtClean="0">
                <a:solidFill>
                  <a:schemeClr val="tx1">
                    <a:lumMod val="20000"/>
                    <a:lumOff val="80000"/>
                  </a:schemeClr>
                </a:solidFill>
              </a:rPr>
              <a:t>(" ")</a:t>
            </a:r>
            <a:r>
              <a:rPr lang="en-US" dirty="0" smtClean="0"/>
              <a:t>;</a:t>
            </a:r>
            <a:endParaRPr lang="en-US" dirty="0"/>
          </a:p>
        </p:txBody>
      </p:sp>
    </p:spTree>
    <p:extLst>
      <p:ext uri="{BB962C8B-B14F-4D97-AF65-F5344CB8AC3E}">
        <p14:creationId xmlns:p14="http://schemas.microsoft.com/office/powerpoint/2010/main" val="217341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Objects and Properties</a:t>
            </a:r>
            <a:endParaRPr lang="en-US"/>
          </a:p>
        </p:txBody>
      </p:sp>
      <p:sp>
        <p:nvSpPr>
          <p:cNvPr id="3" name="Subtitle 2"/>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389439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743201"/>
            <a:ext cx="5900058" cy="685800"/>
          </a:xfrm>
        </p:spPr>
        <p:txBody>
          <a:bodyPr/>
          <a:lstStyle/>
          <a:p>
            <a:r>
              <a:rPr lang="en-US" dirty="0" smtClean="0"/>
              <a:t>Reference and Primitive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The Types in JavaScript</a:t>
            </a:r>
            <a:endParaRPr lang="bg-BG"/>
          </a:p>
        </p:txBody>
      </p:sp>
    </p:spTree>
    <p:extLst>
      <p:ext uri="{BB962C8B-B14F-4D97-AF65-F5344CB8AC3E}">
        <p14:creationId xmlns:p14="http://schemas.microsoft.com/office/powerpoint/2010/main" val="482687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76200"/>
            <a:ext cx="7086600" cy="838200"/>
          </a:xfrm>
        </p:spPr>
        <p:txBody>
          <a:bodyPr/>
          <a:lstStyle/>
          <a:p>
            <a:r>
              <a:rPr lang="en-US" dirty="0" smtClean="0"/>
              <a:t>Reference and </a:t>
            </a:r>
            <a:br>
              <a:rPr lang="en-US" dirty="0" smtClean="0"/>
            </a:br>
            <a:r>
              <a:rPr lang="en-US" dirty="0" smtClean="0"/>
              <a:t>Primitive Types</a:t>
            </a:r>
            <a:endParaRPr lang="bg-BG" dirty="0"/>
          </a:p>
        </p:txBody>
      </p:sp>
      <p:sp>
        <p:nvSpPr>
          <p:cNvPr id="5" name="Content Placeholder 4"/>
          <p:cNvSpPr>
            <a:spLocks noGrp="1"/>
          </p:cNvSpPr>
          <p:nvPr>
            <p:ph idx="1"/>
          </p:nvPr>
        </p:nvSpPr>
        <p:spPr>
          <a:xfrm>
            <a:off x="228600" y="859970"/>
            <a:ext cx="8686800" cy="5791200"/>
          </a:xfrm>
        </p:spPr>
        <p:txBody>
          <a:bodyPr/>
          <a:lstStyle/>
          <a:p>
            <a:pPr>
              <a:lnSpc>
                <a:spcPct val="100000"/>
              </a:lnSpc>
            </a:pPr>
            <a:r>
              <a:rPr lang="en-US" dirty="0" smtClean="0"/>
              <a:t>JavaScript is a typeless language</a:t>
            </a:r>
          </a:p>
          <a:p>
            <a:pPr lvl="1">
              <a:lnSpc>
                <a:spcPct val="100000"/>
              </a:lnSpc>
            </a:pPr>
            <a:r>
              <a:rPr lang="en-US" dirty="0" smtClean="0"/>
              <a:t>Variables don’t have type, but their values do</a:t>
            </a:r>
          </a:p>
          <a:p>
            <a:pPr>
              <a:lnSpc>
                <a:spcPct val="100000"/>
              </a:lnSpc>
            </a:pPr>
            <a:r>
              <a:rPr lang="en-US" dirty="0" smtClean="0"/>
              <a:t>JavaScript has </a:t>
            </a:r>
            <a:r>
              <a:rPr lang="en-US" dirty="0" smtClean="0">
                <a:solidFill>
                  <a:schemeClr val="accent5">
                    <a:lumMod val="20000"/>
                    <a:lumOff val="80000"/>
                  </a:schemeClr>
                </a:solidFill>
              </a:rPr>
              <a:t>six</a:t>
            </a:r>
            <a:r>
              <a:rPr lang="en-US" dirty="0" smtClean="0"/>
              <a:t> different types:</a:t>
            </a:r>
          </a:p>
          <a:p>
            <a:pPr lvl="1">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Null</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dirty="0" smtClean="0">
                <a:solidFill>
                  <a:schemeClr val="accent5">
                    <a:lumMod val="20000"/>
                    <a:lumOff val="80000"/>
                  </a:schemeClr>
                </a:solidFill>
              </a:rPr>
              <a:t> </a:t>
            </a:r>
            <a:r>
              <a:rPr lang="en-US" dirty="0" smtClean="0"/>
              <a:t>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Object</a:t>
            </a:r>
          </a:p>
          <a:p>
            <a:pPr>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Object</a:t>
            </a:r>
            <a:r>
              <a:rPr lang="en-US" dirty="0" smtClean="0">
                <a:solidFill>
                  <a:schemeClr val="accent5">
                    <a:lumMod val="20000"/>
                    <a:lumOff val="80000"/>
                  </a:schemeClr>
                </a:solidFill>
              </a:rPr>
              <a:t> </a:t>
            </a:r>
            <a:r>
              <a:rPr lang="en-US" dirty="0" smtClean="0"/>
              <a:t>is the only </a:t>
            </a:r>
            <a:r>
              <a:rPr lang="en-US" dirty="0" smtClean="0">
                <a:solidFill>
                  <a:schemeClr val="accent5">
                    <a:lumMod val="20000"/>
                    <a:lumOff val="80000"/>
                  </a:schemeClr>
                </a:solidFill>
              </a:rPr>
              <a:t>reference</a:t>
            </a:r>
            <a:r>
              <a:rPr lang="en-US" dirty="0" smtClean="0"/>
              <a:t> type</a:t>
            </a:r>
          </a:p>
          <a:p>
            <a:pPr lvl="1">
              <a:lnSpc>
                <a:spcPct val="100000"/>
              </a:lnSpc>
            </a:pPr>
            <a:r>
              <a:rPr lang="en-US" dirty="0" smtClean="0"/>
              <a:t>Copied by </a:t>
            </a:r>
            <a:r>
              <a:rPr lang="en-US" dirty="0" smtClean="0">
                <a:solidFill>
                  <a:schemeClr val="accent5">
                    <a:lumMod val="20000"/>
                    <a:lumOff val="80000"/>
                  </a:schemeClr>
                </a:solidFill>
              </a:rPr>
              <a:t>reference</a:t>
            </a:r>
          </a:p>
          <a:p>
            <a:pPr>
              <a:lnSpc>
                <a:spcPct val="100000"/>
              </a:lnSpc>
            </a:pPr>
            <a:r>
              <a:rPr lang="en-US" dirty="0">
                <a:solidFill>
                  <a:schemeClr val="accent5">
                    <a:lumMod val="20000"/>
                    <a:lumOff val="80000"/>
                  </a:schemeClr>
                </a:solidFill>
                <a:latin typeface="Consolas" panose="020B0609020204030204" pitchFamily="49" charset="0"/>
                <a:cs typeface="Consolas" panose="020B0609020204030204" pitchFamily="49" charset="0"/>
              </a:rPr>
              <a:t>Number</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String</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Boolean</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Null</a:t>
            </a:r>
            <a:r>
              <a:rPr lang="en-US" dirty="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dirty="0" smtClean="0">
                <a:solidFill>
                  <a:schemeClr val="accent5">
                    <a:lumMod val="20000"/>
                    <a:lumOff val="80000"/>
                  </a:schemeClr>
                </a:solidFill>
              </a:rPr>
              <a:t> </a:t>
            </a:r>
            <a:r>
              <a:rPr lang="en-US" dirty="0" smtClean="0"/>
              <a:t>are </a:t>
            </a:r>
            <a:r>
              <a:rPr lang="en-US" dirty="0" smtClean="0">
                <a:solidFill>
                  <a:schemeClr val="accent5">
                    <a:lumMod val="20000"/>
                    <a:lumOff val="80000"/>
                  </a:schemeClr>
                </a:solidFill>
              </a:rPr>
              <a:t>primitive</a:t>
            </a:r>
            <a:r>
              <a:rPr lang="en-US" dirty="0" smtClean="0"/>
              <a:t> types</a:t>
            </a:r>
          </a:p>
          <a:p>
            <a:pPr lvl="1">
              <a:lnSpc>
                <a:spcPct val="100000"/>
              </a:lnSpc>
            </a:pPr>
            <a:r>
              <a:rPr lang="en-US" dirty="0" smtClean="0"/>
              <a:t>Copied by </a:t>
            </a:r>
            <a:r>
              <a:rPr lang="en-US" dirty="0" smtClean="0">
                <a:solidFill>
                  <a:schemeClr val="accent5">
                    <a:lumMod val="20000"/>
                    <a:lumOff val="80000"/>
                  </a:schemeClr>
                </a:solidFill>
              </a:rPr>
              <a:t>value</a:t>
            </a:r>
          </a:p>
        </p:txBody>
      </p:sp>
    </p:spTree>
    <p:extLst>
      <p:ext uri="{BB962C8B-B14F-4D97-AF65-F5344CB8AC3E}">
        <p14:creationId xmlns:p14="http://schemas.microsoft.com/office/powerpoint/2010/main" val="1349474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and </a:t>
            </a:r>
            <a:r>
              <a:rPr lang="en-US" dirty="0" smtClean="0"/>
              <a:t/>
            </a:r>
            <a:br>
              <a:rPr lang="en-US" dirty="0" smtClean="0"/>
            </a:br>
            <a:r>
              <a:rPr lang="en-US" dirty="0" smtClean="0"/>
              <a:t>Primitive Types (2)</a:t>
            </a:r>
            <a:endParaRPr lang="bg-BG" dirty="0"/>
          </a:p>
        </p:txBody>
      </p:sp>
      <p:sp>
        <p:nvSpPr>
          <p:cNvPr id="3" name="Content Placeholder 2"/>
          <p:cNvSpPr>
            <a:spLocks noGrp="1"/>
          </p:cNvSpPr>
          <p:nvPr>
            <p:ph idx="1"/>
          </p:nvPr>
        </p:nvSpPr>
        <p:spPr>
          <a:xfrm>
            <a:off x="228600" y="1133856"/>
            <a:ext cx="8686800" cy="2267712"/>
          </a:xfrm>
        </p:spPr>
        <p:txBody>
          <a:bodyPr/>
          <a:lstStyle/>
          <a:p>
            <a:r>
              <a:rPr lang="en-US" dirty="0" smtClean="0"/>
              <a:t>The primitive types are Boolean, Number, String, Undefined and Null</a:t>
            </a:r>
          </a:p>
          <a:p>
            <a:pPr lvl="1"/>
            <a:r>
              <a:rPr lang="en-US" dirty="0" smtClean="0"/>
              <a:t>All the other types are actually of type object</a:t>
            </a:r>
          </a:p>
          <a:p>
            <a:pPr lvl="2"/>
            <a:r>
              <a:rPr lang="en-US" dirty="0" smtClean="0"/>
              <a:t>Including arrays, dates, custom types, etc…</a:t>
            </a:r>
          </a:p>
        </p:txBody>
      </p:sp>
      <p:sp>
        <p:nvSpPr>
          <p:cNvPr id="4" name="Text Placeholder 5"/>
          <p:cNvSpPr txBox="1">
            <a:spLocks/>
          </p:cNvSpPr>
          <p:nvPr/>
        </p:nvSpPr>
        <p:spPr>
          <a:xfrm>
            <a:off x="481584" y="3719050"/>
            <a:ext cx="8180832" cy="100027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spcBef>
                <a:spcPts val="3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smtClean="0">
                <a:solidFill>
                  <a:schemeClr val="accent5">
                    <a:lumMod val="20000"/>
                    <a:lumOff val="80000"/>
                  </a:schemeClr>
                </a:solidFill>
              </a:rPr>
              <a:t>Object()</a:t>
            </a:r>
            <a:r>
              <a:rPr lang="en-US" sz="1800" dirty="0" smtClean="0"/>
              <a:t> === 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a:t>
            </a:r>
            <a:r>
              <a:rPr lang="en-US" sz="1800" dirty="0" smtClean="0">
                <a:solidFill>
                  <a:schemeClr val="accent5">
                    <a:lumMod val="20000"/>
                    <a:lumOff val="80000"/>
                  </a:schemeClr>
                </a:solidFill>
              </a:rPr>
              <a:t>()</a:t>
            </a:r>
            <a:r>
              <a:rPr lang="en-US" sz="1800" dirty="0" smtClean="0"/>
              <a:t>); //true</a:t>
            </a:r>
          </a:p>
          <a:p>
            <a:pPr>
              <a:spcBef>
                <a:spcPts val="300"/>
              </a:spcBef>
            </a:pPr>
            <a:r>
              <a:rPr lang="en-US" sz="1800" dirty="0"/>
              <a:t>console.log(typeof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Object()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 </a:t>
            </a:r>
            <a:r>
              <a:rPr lang="en-US" sz="1800" dirty="0"/>
              <a:t>//true</a:t>
            </a:r>
          </a:p>
          <a:p>
            <a:pPr>
              <a:spcBef>
                <a:spcPts val="3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a:t>
            </a:r>
            <a:r>
              <a:rPr lang="en-US" sz="1800" dirty="0"/>
              <a:t> //</a:t>
            </a:r>
            <a:r>
              <a:rPr lang="en-US" sz="1800" dirty="0" smtClean="0"/>
              <a:t>true </a:t>
            </a:r>
            <a:endParaRPr lang="en-US" sz="1800" dirty="0"/>
          </a:p>
        </p:txBody>
      </p:sp>
      <p:sp>
        <p:nvSpPr>
          <p:cNvPr id="5" name="Content Placeholder 2"/>
          <p:cNvSpPr txBox="1">
            <a:spLocks/>
          </p:cNvSpPr>
          <p:nvPr/>
        </p:nvSpPr>
        <p:spPr>
          <a:xfrm>
            <a:off x="225552" y="5053584"/>
            <a:ext cx="8686800" cy="1319784"/>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All types derive from object</a:t>
            </a:r>
          </a:p>
          <a:p>
            <a:pPr lvl="1"/>
            <a:r>
              <a:rPr lang="en-US" dirty="0" smtClean="0"/>
              <a:t>Their type is object</a:t>
            </a:r>
          </a:p>
        </p:txBody>
      </p:sp>
    </p:spTree>
    <p:extLst>
      <p:ext uri="{BB962C8B-B14F-4D97-AF65-F5344CB8AC3E}">
        <p14:creationId xmlns:p14="http://schemas.microsoft.com/office/powerpoint/2010/main" val="4257382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Primitive and </a:t>
            </a:r>
            <a:br>
              <a:rPr lang="en-US" dirty="0" smtClean="0"/>
            </a:br>
            <a:r>
              <a:rPr lang="en-US" dirty="0" smtClean="0"/>
              <a:t>Reference Types</a:t>
            </a:r>
            <a:endParaRPr lang="en-US" dirty="0"/>
          </a:p>
        </p:txBody>
      </p:sp>
      <p:sp>
        <p:nvSpPr>
          <p:cNvPr id="8" name="Subtitle 7"/>
          <p:cNvSpPr>
            <a:spLocks noGrp="1"/>
          </p:cNvSpPr>
          <p:nvPr>
            <p:ph type="subTitle" idx="1"/>
          </p:nvPr>
        </p:nvSpPr>
        <p:spPr>
          <a:xfrm>
            <a:off x="609600" y="3890104"/>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1741877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a:xfrm>
            <a:off x="228600" y="1390650"/>
            <a:ext cx="8686800" cy="5314950"/>
          </a:xfrm>
        </p:spPr>
        <p:txBody>
          <a:bodyPr/>
          <a:lstStyle/>
          <a:p>
            <a:r>
              <a:rPr lang="en-US" dirty="0"/>
              <a:t>Classes and Objects</a:t>
            </a:r>
          </a:p>
          <a:p>
            <a:r>
              <a:rPr lang="en-US" dirty="0"/>
              <a:t>JavaScript Objects Overview</a:t>
            </a:r>
          </a:p>
          <a:p>
            <a:r>
              <a:rPr lang="en-US" dirty="0"/>
              <a:t>Reference and Primitive Types</a:t>
            </a:r>
          </a:p>
          <a:p>
            <a:r>
              <a:rPr lang="en-US" dirty="0"/>
              <a:t>JSON </a:t>
            </a:r>
            <a:r>
              <a:rPr lang="en-US" dirty="0" smtClean="0"/>
              <a:t>Objects</a:t>
            </a:r>
            <a:endParaRPr lang="en-US" dirty="0"/>
          </a:p>
          <a:p>
            <a:r>
              <a:rPr lang="en-US" dirty="0"/>
              <a:t>JavaScript Object Properties</a:t>
            </a:r>
          </a:p>
          <a:p>
            <a:r>
              <a:rPr lang="en-US" dirty="0"/>
              <a:t>Associative Arrays</a:t>
            </a:r>
            <a:endParaRPr lang="en-US" dirty="0" smtClean="0"/>
          </a:p>
        </p:txBody>
      </p:sp>
    </p:spTree>
    <p:extLst>
      <p:ext uri="{BB962C8B-B14F-4D97-AF65-F5344CB8AC3E}">
        <p14:creationId xmlns:p14="http://schemas.microsoft.com/office/powerpoint/2010/main" val="2905109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bg-BG" dirty="0"/>
          </a:p>
        </p:txBody>
      </p:sp>
      <p:sp>
        <p:nvSpPr>
          <p:cNvPr id="3" name="Content Placeholder 2"/>
          <p:cNvSpPr>
            <a:spLocks noGrp="1"/>
          </p:cNvSpPr>
          <p:nvPr>
            <p:ph idx="1"/>
          </p:nvPr>
        </p:nvSpPr>
        <p:spPr>
          <a:xfrm>
            <a:off x="228600" y="676656"/>
            <a:ext cx="8686800" cy="5791200"/>
          </a:xfrm>
        </p:spPr>
        <p:txBody>
          <a:bodyPr/>
          <a:lstStyle/>
          <a:p>
            <a:pPr>
              <a:lnSpc>
                <a:spcPct val="100000"/>
              </a:lnSpc>
            </a:pPr>
            <a:r>
              <a:rPr lang="en-US" dirty="0" smtClean="0"/>
              <a:t>Primitive types are passed by value</a:t>
            </a:r>
          </a:p>
          <a:p>
            <a:pPr lvl="1">
              <a:lnSpc>
                <a:spcPct val="100000"/>
              </a:lnSpc>
            </a:pPr>
            <a:r>
              <a:rPr lang="en-US" dirty="0" smtClean="0"/>
              <a:t>When passed</a:t>
            </a:r>
          </a:p>
          <a:p>
            <a:pPr lvl="2">
              <a:lnSpc>
                <a:spcPct val="100000"/>
              </a:lnSpc>
            </a:pPr>
            <a:r>
              <a:rPr lang="en-US" dirty="0" smtClean="0"/>
              <a:t>New memory is allocated</a:t>
            </a:r>
          </a:p>
          <a:p>
            <a:pPr lvl="2">
              <a:lnSpc>
                <a:spcPct val="100000"/>
              </a:lnSpc>
            </a:pPr>
            <a:r>
              <a:rPr lang="en-US" dirty="0" smtClean="0"/>
              <a:t>The value is copied in the new memory</a:t>
            </a:r>
          </a:p>
          <a:p>
            <a:pPr lvl="2">
              <a:lnSpc>
                <a:spcPct val="100000"/>
              </a:lnSpc>
            </a:pPr>
            <a:r>
              <a:rPr lang="en-US" dirty="0" smtClean="0"/>
              <a:t>The value in the new memory is passed</a:t>
            </a:r>
          </a:p>
          <a:p>
            <a:pPr>
              <a:lnSpc>
                <a:spcPct val="100000"/>
              </a:lnSpc>
            </a:pPr>
            <a:r>
              <a:rPr lang="en-US" dirty="0" smtClean="0"/>
              <a:t>Primitive types are initialized with type literals</a:t>
            </a:r>
          </a:p>
          <a:p>
            <a:pPr>
              <a:lnSpc>
                <a:spcPct val="100000"/>
              </a:lnSpc>
            </a:pPr>
            <a:endParaRPr lang="en-US" dirty="0"/>
          </a:p>
          <a:p>
            <a:pPr>
              <a:lnSpc>
                <a:spcPct val="100000"/>
              </a:lnSpc>
            </a:pPr>
            <a:r>
              <a:rPr lang="en-US" dirty="0" smtClean="0"/>
              <a:t>Primitive types have a reference type that wraps them</a:t>
            </a:r>
          </a:p>
          <a:p>
            <a:pPr lvl="1">
              <a:lnSpc>
                <a:spcPct val="100000"/>
              </a:lnSpc>
            </a:pPr>
            <a:endParaRPr lang="en-US" dirty="0" smtClean="0"/>
          </a:p>
        </p:txBody>
      </p:sp>
      <p:sp>
        <p:nvSpPr>
          <p:cNvPr id="4" name="Text Placeholder 5"/>
          <p:cNvSpPr txBox="1">
            <a:spLocks/>
          </p:cNvSpPr>
          <p:nvPr/>
        </p:nvSpPr>
        <p:spPr>
          <a:xfrm>
            <a:off x="481584" y="4285978"/>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number = 5;</a:t>
            </a:r>
          </a:p>
          <a:p>
            <a:r>
              <a:rPr lang="en-US" sz="1800" dirty="0" smtClean="0"/>
              <a:t>var text = "Hello there!";</a:t>
            </a:r>
            <a:endParaRPr lang="en-US" sz="1800" dirty="0"/>
          </a:p>
        </p:txBody>
      </p:sp>
      <p:sp>
        <p:nvSpPr>
          <p:cNvPr id="5" name="Text Placeholder 5"/>
          <p:cNvSpPr txBox="1">
            <a:spLocks/>
          </p:cNvSpPr>
          <p:nvPr/>
        </p:nvSpPr>
        <p:spPr>
          <a:xfrm>
            <a:off x="481584" y="6002002"/>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number = 5; //Holds a primitive value of 5</a:t>
            </a:r>
          </a:p>
          <a:p>
            <a:r>
              <a:rPr lang="en-US" sz="1800" dirty="0" smtClean="0"/>
              <a:t>var </a:t>
            </a:r>
            <a:r>
              <a:rPr lang="en-US" sz="1800" dirty="0" err="1" smtClean="0"/>
              <a:t>numberObj</a:t>
            </a:r>
            <a:r>
              <a:rPr lang="en-US" sz="1800" dirty="0" smtClean="0"/>
              <a:t> = new Number(5); //Holds a reference value of 5</a:t>
            </a:r>
            <a:endParaRPr lang="en-US" sz="1800" dirty="0"/>
          </a:p>
        </p:txBody>
      </p:sp>
    </p:spTree>
    <p:extLst>
      <p:ext uri="{BB962C8B-B14F-4D97-AF65-F5344CB8AC3E}">
        <p14:creationId xmlns:p14="http://schemas.microsoft.com/office/powerpoint/2010/main" val="1558272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Primitive Types – Example</a:t>
            </a:r>
            <a:endParaRPr lang="bg-BG"/>
          </a:p>
        </p:txBody>
      </p:sp>
      <p:sp>
        <p:nvSpPr>
          <p:cNvPr id="3" name="Content Placeholder 2"/>
          <p:cNvSpPr>
            <a:spLocks noGrp="1"/>
          </p:cNvSpPr>
          <p:nvPr>
            <p:ph idx="1"/>
          </p:nvPr>
        </p:nvSpPr>
        <p:spPr>
          <a:xfrm>
            <a:off x="228600" y="1458688"/>
            <a:ext cx="8686800" cy="2579914"/>
          </a:xfrm>
        </p:spPr>
        <p:txBody>
          <a:bodyPr/>
          <a:lstStyle/>
          <a:p>
            <a:r>
              <a:rPr lang="en-US" dirty="0" smtClean="0"/>
              <a:t>Assign string values to two variables</a:t>
            </a:r>
          </a:p>
          <a:p>
            <a:pPr lvl="1"/>
            <a:r>
              <a:rPr lang="en-US" dirty="0" smtClean="0"/>
              <a:t>Create an object using their value</a:t>
            </a:r>
          </a:p>
          <a:p>
            <a:pPr lvl="1"/>
            <a:r>
              <a:rPr lang="en-US" dirty="0" smtClean="0"/>
              <a:t>Change the value of the variables</a:t>
            </a:r>
          </a:p>
          <a:p>
            <a:pPr lvl="1"/>
            <a:r>
              <a:rPr lang="en-US" dirty="0" smtClean="0"/>
              <a:t>The object's properties are the same</a:t>
            </a:r>
          </a:p>
        </p:txBody>
      </p:sp>
      <p:sp>
        <p:nvSpPr>
          <p:cNvPr id="4" name="Text Placeholder 5"/>
          <p:cNvSpPr txBox="1">
            <a:spLocks/>
          </p:cNvSpPr>
          <p:nvPr/>
        </p:nvSpPr>
        <p:spPr>
          <a:xfrm>
            <a:off x="481584" y="4130530"/>
            <a:ext cx="8180832" cy="17081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fname</a:t>
            </a:r>
            <a:r>
              <a:rPr lang="en-US" sz="1800" dirty="0" smtClean="0"/>
              <a:t> = "</a:t>
            </a:r>
            <a:r>
              <a:rPr lang="en-US" sz="1800" dirty="0" err="1" smtClean="0"/>
              <a:t>Pesho</a:t>
            </a:r>
            <a:r>
              <a:rPr lang="en-US" sz="1800" dirty="0" smtClean="0"/>
              <a:t>";</a:t>
            </a:r>
          </a:p>
          <a:p>
            <a:r>
              <a:rPr lang="en-US" sz="1800" dirty="0" smtClean="0"/>
              <a:t>var lname = "</a:t>
            </a:r>
            <a:r>
              <a:rPr lang="en-US" sz="1800" dirty="0" err="1" smtClean="0"/>
              <a:t>Ivanov</a:t>
            </a:r>
            <a:r>
              <a:rPr lang="en-US" sz="1800" dirty="0" smtClean="0"/>
              <a:t>";</a:t>
            </a:r>
          </a:p>
          <a:p>
            <a:pPr>
              <a:spcBef>
                <a:spcPts val="900"/>
              </a:spcBef>
            </a:pPr>
            <a:r>
              <a:rPr lang="en-US" sz="1800" dirty="0" smtClean="0"/>
              <a:t>var person = {</a:t>
            </a:r>
            <a:r>
              <a:rPr lang="en-US" sz="1800" dirty="0" err="1" smtClean="0"/>
              <a:t>firstName:fname</a:t>
            </a:r>
            <a:r>
              <a:rPr lang="en-US" sz="1800" dirty="0" smtClean="0"/>
              <a:t>, </a:t>
            </a:r>
            <a:r>
              <a:rPr lang="en-US" sz="1800" dirty="0" err="1" smtClean="0"/>
              <a:t>lastName:lname</a:t>
            </a:r>
            <a:r>
              <a:rPr lang="en-US" sz="1800" dirty="0" smtClean="0"/>
              <a:t>};</a:t>
            </a:r>
            <a:endParaRPr lang="en-US" sz="1800" dirty="0"/>
          </a:p>
          <a:p>
            <a:pPr>
              <a:spcBef>
                <a:spcPts val="900"/>
              </a:spcBef>
            </a:pPr>
            <a:r>
              <a:rPr lang="en-US" sz="1800" dirty="0" smtClean="0"/>
              <a:t>lname="Petrov";</a:t>
            </a:r>
          </a:p>
          <a:p>
            <a:r>
              <a:rPr lang="en-US" sz="1800" dirty="0" smtClean="0"/>
              <a:t>console.log(</a:t>
            </a:r>
            <a:r>
              <a:rPr lang="en-US" sz="1800" dirty="0" err="1" smtClean="0"/>
              <a:t>person.lastName</a:t>
            </a:r>
            <a:r>
              <a:rPr lang="en-US" sz="1800" dirty="0" smtClean="0"/>
              <a:t>) // logged "</a:t>
            </a:r>
            <a:r>
              <a:rPr lang="en-US" sz="1800" dirty="0" err="1" smtClean="0"/>
              <a:t>Ivanov</a:t>
            </a:r>
            <a:r>
              <a:rPr lang="en-US" sz="1800" dirty="0" smtClean="0"/>
              <a:t>"</a:t>
            </a:r>
          </a:p>
        </p:txBody>
      </p:sp>
    </p:spTree>
    <p:extLst>
      <p:ext uri="{BB962C8B-B14F-4D97-AF65-F5344CB8AC3E}">
        <p14:creationId xmlns:p14="http://schemas.microsoft.com/office/powerpoint/2010/main" val="25631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Primitive Types</a:t>
            </a:r>
            <a:endParaRPr lang="bg-BG" dirty="0"/>
          </a:p>
        </p:txBody>
      </p:sp>
      <p:sp>
        <p:nvSpPr>
          <p:cNvPr id="5" name="Subtitle 4"/>
          <p:cNvSpPr>
            <a:spLocks noGrp="1"/>
          </p:cNvSpPr>
          <p:nvPr>
            <p:ph type="subTitle" idx="1"/>
          </p:nvPr>
        </p:nvSpPr>
        <p:spPr/>
        <p:txBody>
          <a:bodyPr/>
          <a:lstStyle/>
          <a:p>
            <a:r>
              <a:rPr lang="en-US" dirty="0" smtClean="0"/>
              <a:t>Live Demo</a:t>
            </a:r>
            <a:endParaRPr lang="bg-BG" dirty="0"/>
          </a:p>
        </p:txBody>
      </p:sp>
    </p:spTree>
    <p:extLst>
      <p:ext uri="{BB962C8B-B14F-4D97-AF65-F5344CB8AC3E}">
        <p14:creationId xmlns:p14="http://schemas.microsoft.com/office/powerpoint/2010/main" val="130437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Reference Type</a:t>
            </a:r>
            <a:endParaRPr lang="bg-BG"/>
          </a:p>
        </p:txBody>
      </p:sp>
      <p:sp>
        <p:nvSpPr>
          <p:cNvPr id="5" name="Content Placeholder 4"/>
          <p:cNvSpPr>
            <a:spLocks noGrp="1"/>
          </p:cNvSpPr>
          <p:nvPr>
            <p:ph idx="1"/>
          </p:nvPr>
        </p:nvSpPr>
        <p:spPr>
          <a:xfrm>
            <a:off x="228600" y="1306286"/>
            <a:ext cx="8686800" cy="5399314"/>
          </a:xfrm>
        </p:spPr>
        <p:txBody>
          <a:bodyPr/>
          <a:lstStyle/>
          <a:p>
            <a:pPr>
              <a:lnSpc>
                <a:spcPct val="100000"/>
              </a:lnSpc>
            </a:pPr>
            <a:r>
              <a:rPr lang="en-US" dirty="0" smtClean="0"/>
              <a:t>Object is the only reference type</a:t>
            </a:r>
          </a:p>
          <a:p>
            <a:pPr lvl="1">
              <a:lnSpc>
                <a:spcPct val="100000"/>
              </a:lnSpc>
            </a:pPr>
            <a:r>
              <a:rPr lang="en-US" dirty="0" smtClean="0"/>
              <a:t>When passed to a function the value is not copied, but instead a reference of it is passed</a:t>
            </a:r>
          </a:p>
        </p:txBody>
      </p:sp>
      <p:sp>
        <p:nvSpPr>
          <p:cNvPr id="6" name="Text Placeholder 5"/>
          <p:cNvSpPr txBox="1">
            <a:spLocks/>
          </p:cNvSpPr>
          <p:nvPr/>
        </p:nvSpPr>
        <p:spPr>
          <a:xfrm>
            <a:off x="481584" y="3227015"/>
            <a:ext cx="8180832"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marks= [</a:t>
            </a:r>
          </a:p>
          <a:p>
            <a:r>
              <a:rPr lang="en-US" sz="1800" dirty="0" smtClean="0"/>
              <a:t>{</a:t>
            </a:r>
            <a:r>
              <a:rPr lang="en-US" sz="1800" dirty="0" err="1" smtClean="0"/>
              <a:t>subject:"JavaScript</a:t>
            </a:r>
            <a:r>
              <a:rPr lang="en-US" sz="1800" dirty="0" smtClean="0"/>
              <a:t>", score:5.50},</a:t>
            </a:r>
          </a:p>
          <a:p>
            <a:r>
              <a:rPr lang="en-US" sz="1800" dirty="0" smtClean="0"/>
              <a:t>{</a:t>
            </a:r>
            <a:r>
              <a:rPr lang="en-US" sz="1800" dirty="0" err="1" smtClean="0"/>
              <a:t>subject:"OOP</a:t>
            </a:r>
            <a:r>
              <a:rPr lang="en-US" sz="1800" dirty="0" smtClean="0"/>
              <a:t>", score:5.00},</a:t>
            </a:r>
          </a:p>
          <a:p>
            <a:r>
              <a:rPr lang="en-US" sz="1800" dirty="0" smtClean="0"/>
              <a:t>{</a:t>
            </a:r>
            <a:r>
              <a:rPr lang="en-US" sz="1800" dirty="0" err="1" smtClean="0"/>
              <a:t>subject:"Slice</a:t>
            </a:r>
            <a:r>
              <a:rPr lang="en-US" sz="1800" dirty="0" smtClean="0"/>
              <a:t> and Dice", score:6.00},</a:t>
            </a:r>
          </a:p>
          <a:p>
            <a:r>
              <a:rPr lang="en-US" sz="1800" dirty="0" smtClean="0"/>
              <a:t>{</a:t>
            </a:r>
            <a:r>
              <a:rPr lang="en-US" sz="1800" dirty="0" err="1" smtClean="0"/>
              <a:t>subject:"Photoshop</a:t>
            </a:r>
            <a:r>
              <a:rPr lang="en-US" sz="1800" dirty="0" smtClean="0"/>
              <a:t>", score:4.00}];</a:t>
            </a:r>
          </a:p>
          <a:p>
            <a:endParaRPr lang="en-US" sz="1800" dirty="0" smtClean="0"/>
          </a:p>
          <a:p>
            <a:r>
              <a:rPr lang="en-US" sz="1800" dirty="0" smtClean="0"/>
              <a:t>var student = {name:"</a:t>
            </a:r>
            <a:r>
              <a:rPr lang="en-US" sz="1800" dirty="0" err="1" smtClean="0"/>
              <a:t>Doncho</a:t>
            </a:r>
            <a:r>
              <a:rPr lang="en-US" sz="1800" dirty="0" smtClean="0"/>
              <a:t> Minkov", </a:t>
            </a:r>
            <a:r>
              <a:rPr lang="en-US" sz="1800" dirty="0" err="1" smtClean="0"/>
              <a:t>marks:marks</a:t>
            </a:r>
            <a:r>
              <a:rPr lang="en-US" sz="1800" dirty="0" smtClean="0"/>
              <a:t>};</a:t>
            </a:r>
          </a:p>
          <a:p>
            <a:r>
              <a:rPr lang="en-US" sz="1800" dirty="0" smtClean="0"/>
              <a:t>marks[2].score = 5.50;</a:t>
            </a:r>
          </a:p>
          <a:p>
            <a:endParaRPr lang="en-US" sz="1800" dirty="0" smtClean="0"/>
          </a:p>
          <a:p>
            <a:r>
              <a:rPr lang="en-US" sz="1800" dirty="0" smtClean="0"/>
              <a:t>console.log(</a:t>
            </a:r>
            <a:r>
              <a:rPr lang="en-US" sz="1800" dirty="0" err="1" smtClean="0"/>
              <a:t>student.marks</a:t>
            </a:r>
            <a:r>
              <a:rPr lang="en-US" sz="1800" dirty="0" smtClean="0"/>
              <a:t>);//logs 5.50 for Slice and Dice score</a:t>
            </a:r>
          </a:p>
        </p:txBody>
      </p:sp>
    </p:spTree>
    <p:extLst>
      <p:ext uri="{BB962C8B-B14F-4D97-AF65-F5344CB8AC3E}">
        <p14:creationId xmlns:p14="http://schemas.microsoft.com/office/powerpoint/2010/main" val="2505054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743201"/>
            <a:ext cx="5900058" cy="685800"/>
          </a:xfrm>
        </p:spPr>
        <p:txBody>
          <a:bodyPr/>
          <a:lstStyle/>
          <a:p>
            <a:r>
              <a:rPr lang="en-US" dirty="0" smtClean="0"/>
              <a:t>Reference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Live Demo</a:t>
            </a:r>
            <a:endParaRPr lang="bg-BG"/>
          </a:p>
        </p:txBody>
      </p:sp>
    </p:spTree>
    <p:extLst>
      <p:ext uri="{BB962C8B-B14F-4D97-AF65-F5344CB8AC3E}">
        <p14:creationId xmlns:p14="http://schemas.microsoft.com/office/powerpoint/2010/main" val="1655992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JSON Objects</a:t>
            </a:r>
            <a:endParaRPr lang="en-US" dirty="0"/>
          </a:p>
        </p:txBody>
      </p:sp>
      <p:sp>
        <p:nvSpPr>
          <p:cNvPr id="3" name="Subtitle 2"/>
          <p:cNvSpPr>
            <a:spLocks noGrp="1"/>
          </p:cNvSpPr>
          <p:nvPr>
            <p:ph type="subTitle" idx="1"/>
          </p:nvPr>
        </p:nvSpPr>
        <p:spPr/>
        <p:txBody>
          <a:bodyPr/>
          <a:lstStyle/>
          <a:p>
            <a:r>
              <a:rPr lang="en-US" smtClean="0"/>
              <a:t>Creating Simple objects</a:t>
            </a:r>
            <a:endParaRPr lang="en-US"/>
          </a:p>
        </p:txBody>
      </p:sp>
    </p:spTree>
    <p:extLst>
      <p:ext uri="{BB962C8B-B14F-4D97-AF65-F5344CB8AC3E}">
        <p14:creationId xmlns:p14="http://schemas.microsoft.com/office/powerpoint/2010/main" val="2198641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Objects</a:t>
            </a:r>
            <a:endParaRPr lang="en-US"/>
          </a:p>
        </p:txBody>
      </p:sp>
      <p:sp>
        <p:nvSpPr>
          <p:cNvPr id="5" name="Content Placeholder 4"/>
          <p:cNvSpPr>
            <a:spLocks noGrp="1"/>
          </p:cNvSpPr>
          <p:nvPr>
            <p:ph idx="1"/>
          </p:nvPr>
        </p:nvSpPr>
        <p:spPr/>
        <p:txBody>
          <a:bodyPr/>
          <a:lstStyle/>
          <a:p>
            <a:r>
              <a:rPr lang="en-US" dirty="0" smtClean="0"/>
              <a:t>JSON stands for </a:t>
            </a:r>
            <a:r>
              <a:rPr lang="en-US" dirty="0" smtClean="0">
                <a:solidFill>
                  <a:schemeClr val="accent5">
                    <a:lumMod val="20000"/>
                    <a:lumOff val="80000"/>
                  </a:schemeClr>
                </a:solidFill>
              </a:rPr>
              <a:t>J</a:t>
            </a:r>
            <a:r>
              <a:rPr lang="en-US" dirty="0" smtClean="0"/>
              <a:t>ava</a:t>
            </a:r>
            <a:r>
              <a:rPr lang="en-US" dirty="0" smtClean="0">
                <a:solidFill>
                  <a:schemeClr val="accent5">
                    <a:lumMod val="20000"/>
                    <a:lumOff val="80000"/>
                  </a:schemeClr>
                </a:solidFill>
              </a:rPr>
              <a:t>S</a:t>
            </a:r>
            <a:r>
              <a:rPr lang="en-US" dirty="0" smtClean="0"/>
              <a:t>cript </a:t>
            </a:r>
            <a:r>
              <a:rPr lang="en-US" dirty="0" smtClean="0">
                <a:solidFill>
                  <a:schemeClr val="accent5">
                    <a:lumMod val="20000"/>
                    <a:lumOff val="80000"/>
                  </a:schemeClr>
                </a:solidFill>
              </a:rPr>
              <a:t>O</a:t>
            </a:r>
            <a:r>
              <a:rPr lang="en-US" dirty="0" smtClean="0"/>
              <a:t>bject </a:t>
            </a:r>
            <a:r>
              <a:rPr lang="en-US" dirty="0" smtClean="0">
                <a:solidFill>
                  <a:schemeClr val="accent5">
                    <a:lumMod val="20000"/>
                    <a:lumOff val="80000"/>
                  </a:schemeClr>
                </a:solidFill>
              </a:rPr>
              <a:t>N</a:t>
            </a:r>
            <a:r>
              <a:rPr lang="en-US" dirty="0" smtClean="0"/>
              <a:t>otation</a:t>
            </a:r>
          </a:p>
          <a:p>
            <a:pPr lvl="1"/>
            <a:r>
              <a:rPr lang="en-US" dirty="0" smtClean="0"/>
              <a:t>A data format used in JavaScript</a:t>
            </a:r>
          </a:p>
          <a:p>
            <a:pPr lvl="1"/>
            <a:endParaRPr lang="en-US" dirty="0"/>
          </a:p>
          <a:p>
            <a:pPr lvl="1"/>
            <a:endParaRPr lang="en-US" dirty="0" smtClean="0"/>
          </a:p>
          <a:p>
            <a:pPr lvl="1"/>
            <a:endParaRPr lang="en-US" dirty="0"/>
          </a:p>
          <a:p>
            <a:pPr lvl="1"/>
            <a:endParaRPr lang="en-US" dirty="0" smtClean="0"/>
          </a:p>
          <a:p>
            <a:pPr lvl="1"/>
            <a:r>
              <a:rPr lang="en-US" dirty="0" smtClean="0"/>
              <a:t>Then the object properties can be used:</a:t>
            </a:r>
          </a:p>
        </p:txBody>
      </p:sp>
      <p:sp>
        <p:nvSpPr>
          <p:cNvPr id="6" name="Text Placeholder 5"/>
          <p:cNvSpPr txBox="1">
            <a:spLocks/>
          </p:cNvSpPr>
          <p:nvPr/>
        </p:nvSpPr>
        <p:spPr>
          <a:xfrm>
            <a:off x="481584" y="2292095"/>
            <a:ext cx="818083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var person = {</a:t>
            </a:r>
          </a:p>
          <a:p>
            <a:r>
              <a:rPr lang="en-US" dirty="0" smtClean="0"/>
              <a:t>  </a:t>
            </a:r>
            <a:r>
              <a:rPr lang="en-US" dirty="0" err="1" smtClean="0"/>
              <a:t>firstName</a:t>
            </a:r>
            <a:r>
              <a:rPr lang="en-US" dirty="0" smtClean="0"/>
              <a:t> : "Doncho",</a:t>
            </a:r>
          </a:p>
          <a:p>
            <a:r>
              <a:rPr lang="en-US" dirty="0"/>
              <a:t> </a:t>
            </a:r>
            <a:r>
              <a:rPr lang="en-US" dirty="0" smtClean="0"/>
              <a:t> </a:t>
            </a:r>
            <a:r>
              <a:rPr lang="en-US" dirty="0" err="1" smtClean="0"/>
              <a:t>lastName</a:t>
            </a:r>
            <a:r>
              <a:rPr lang="en-US" dirty="0" smtClean="0"/>
              <a:t> : "Minkov",</a:t>
            </a:r>
          </a:p>
          <a:p>
            <a:r>
              <a:rPr lang="en-US" dirty="0"/>
              <a:t>  </a:t>
            </a:r>
            <a:r>
              <a:rPr lang="en-US" dirty="0" err="1"/>
              <a:t>toString</a:t>
            </a:r>
            <a:r>
              <a:rPr lang="en-US" dirty="0"/>
              <a:t> </a:t>
            </a:r>
            <a:r>
              <a:rPr lang="en-US" dirty="0" smtClean="0"/>
              <a:t>: function </a:t>
            </a:r>
            <a:r>
              <a:rPr lang="en-US" dirty="0" err="1" smtClean="0"/>
              <a:t>personToString</a:t>
            </a:r>
            <a:r>
              <a:rPr lang="en-US" dirty="0" smtClean="0"/>
              <a:t>() {</a:t>
            </a:r>
          </a:p>
          <a:p>
            <a:r>
              <a:rPr lang="en-US" dirty="0"/>
              <a:t> </a:t>
            </a:r>
            <a:r>
              <a:rPr lang="en-US" dirty="0" smtClean="0"/>
              <a:t>   return </a:t>
            </a:r>
            <a:r>
              <a:rPr lang="en-US" dirty="0" err="1" smtClean="0"/>
              <a:t>this.firstName</a:t>
            </a:r>
            <a:r>
              <a:rPr lang="en-US" dirty="0"/>
              <a:t> </a:t>
            </a:r>
            <a:r>
              <a:rPr lang="en-US" dirty="0" smtClean="0"/>
              <a:t>+ " " + </a:t>
            </a:r>
            <a:r>
              <a:rPr lang="en-US" dirty="0" err="1" smtClean="0"/>
              <a:t>this.lastName</a:t>
            </a:r>
            <a:r>
              <a:rPr lang="en-US" dirty="0" smtClean="0"/>
              <a:t>;</a:t>
            </a:r>
          </a:p>
          <a:p>
            <a:r>
              <a:rPr lang="en-US" dirty="0" smtClean="0"/>
              <a:t>  }</a:t>
            </a:r>
          </a:p>
          <a:p>
            <a:r>
              <a:rPr lang="en-US" dirty="0"/>
              <a:t>}</a:t>
            </a:r>
            <a:r>
              <a:rPr lang="en-US" dirty="0" smtClean="0"/>
              <a:t>   </a:t>
            </a:r>
            <a:endParaRPr lang="en-US" dirty="0"/>
          </a:p>
        </p:txBody>
      </p:sp>
      <p:sp>
        <p:nvSpPr>
          <p:cNvPr id="7" name="Text Placeholder 5"/>
          <p:cNvSpPr txBox="1">
            <a:spLocks/>
          </p:cNvSpPr>
          <p:nvPr/>
        </p:nvSpPr>
        <p:spPr>
          <a:xfrm>
            <a:off x="481584" y="5362741"/>
            <a:ext cx="8180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mtClean="0"/>
              <a:t>console.log (</a:t>
            </a:r>
            <a:r>
              <a:rPr lang="en-US" err="1" smtClean="0"/>
              <a:t>person.toString</a:t>
            </a:r>
            <a:r>
              <a:rPr lang="en-US" smtClean="0"/>
              <a:t>()); //writes "Doncho Minkov"</a:t>
            </a:r>
            <a:endParaRPr lang="en-US"/>
          </a:p>
        </p:txBody>
      </p:sp>
    </p:spTree>
    <p:extLst>
      <p:ext uri="{BB962C8B-B14F-4D97-AF65-F5344CB8AC3E}">
        <p14:creationId xmlns:p14="http://schemas.microsoft.com/office/powerpoint/2010/main" val="3472626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JSON Object</a:t>
            </a:r>
            <a:endParaRPr lang="en-US"/>
          </a:p>
        </p:txBody>
      </p:sp>
      <p:sp>
        <p:nvSpPr>
          <p:cNvPr id="5" name="Subtitle 4"/>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2245015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Building JSON Object</a:t>
            </a:r>
            <a:endParaRPr lang="en-US"/>
          </a:p>
        </p:txBody>
      </p:sp>
      <p:sp>
        <p:nvSpPr>
          <p:cNvPr id="5" name="Content Placeholder 4"/>
          <p:cNvSpPr>
            <a:spLocks noGrp="1"/>
          </p:cNvSpPr>
          <p:nvPr>
            <p:ph idx="1"/>
          </p:nvPr>
        </p:nvSpPr>
        <p:spPr>
          <a:xfrm>
            <a:off x="228600" y="1388364"/>
            <a:ext cx="8686800" cy="4498086"/>
          </a:xfrm>
        </p:spPr>
        <p:txBody>
          <a:bodyPr/>
          <a:lstStyle/>
          <a:p>
            <a:r>
              <a:rPr lang="en-US" dirty="0" smtClean="0"/>
              <a:t>JSON is great, but repeating code is not, right?</a:t>
            </a:r>
          </a:p>
          <a:p>
            <a:pPr lvl="1"/>
            <a:r>
              <a:rPr lang="en-US" dirty="0" smtClean="0"/>
              <a:t>Lets make two persons:</a:t>
            </a:r>
          </a:p>
          <a:p>
            <a:pPr lvl="1"/>
            <a:endParaRPr lang="en-US" dirty="0"/>
          </a:p>
          <a:p>
            <a:pPr lvl="1"/>
            <a:endParaRPr lang="en-US" dirty="0" smtClean="0"/>
          </a:p>
          <a:p>
            <a:pPr lvl="1"/>
            <a:endParaRPr lang="en-US" dirty="0"/>
          </a:p>
          <a:p>
            <a:pPr lvl="1"/>
            <a:r>
              <a:rPr lang="en-US" dirty="0" smtClean="0"/>
              <a:t>Lots of repeating code</a:t>
            </a:r>
          </a:p>
          <a:p>
            <a:pPr lvl="2"/>
            <a:r>
              <a:rPr lang="en-US" dirty="0" smtClean="0"/>
              <a:t>Can't we use a constructor or something?</a:t>
            </a:r>
            <a:endParaRPr lang="en-US" dirty="0"/>
          </a:p>
        </p:txBody>
      </p:sp>
      <p:sp>
        <p:nvSpPr>
          <p:cNvPr id="6" name="Text Placeholder 5"/>
          <p:cNvSpPr txBox="1">
            <a:spLocks/>
          </p:cNvSpPr>
          <p:nvPr/>
        </p:nvSpPr>
        <p:spPr>
          <a:xfrm>
            <a:off x="481584" y="2628899"/>
            <a:ext cx="8180832" cy="18312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minkov</a:t>
            </a:r>
            <a:r>
              <a:rPr lang="en-US" sz="1800" dirty="0" smtClean="0"/>
              <a:t> </a:t>
            </a:r>
            <a:r>
              <a:rPr lang="en-US" sz="1800" dirty="0"/>
              <a:t>= {</a:t>
            </a:r>
            <a:r>
              <a:rPr lang="en-US" sz="1800" dirty="0" err="1"/>
              <a:t>fname</a:t>
            </a:r>
            <a:r>
              <a:rPr lang="en-US" sz="1800" dirty="0"/>
              <a:t> : </a:t>
            </a:r>
            <a:r>
              <a:rPr lang="en-US" sz="1800" dirty="0" smtClean="0"/>
              <a:t>"</a:t>
            </a:r>
            <a:r>
              <a:rPr lang="en-US" sz="1800" dirty="0" err="1" smtClean="0"/>
              <a:t>Doncho</a:t>
            </a:r>
            <a:r>
              <a:rPr lang="en-US" sz="1800" dirty="0" smtClean="0"/>
              <a:t>", lname : "Minkov",</a:t>
            </a:r>
          </a:p>
          <a:p>
            <a:r>
              <a:rPr lang="en-US" sz="1800" dirty="0"/>
              <a:t>  </a:t>
            </a:r>
            <a:r>
              <a:rPr lang="en-US" sz="1800" dirty="0" err="1"/>
              <a:t>toString</a:t>
            </a:r>
            <a:r>
              <a:rPr lang="en-US" sz="1800" dirty="0"/>
              <a:t> </a:t>
            </a:r>
            <a:r>
              <a:rPr lang="en-US" sz="1800" dirty="0" smtClean="0"/>
              <a:t>: function(){ return </a:t>
            </a:r>
            <a:r>
              <a:rPr lang="en-US" sz="1800" dirty="0" err="1" smtClean="0"/>
              <a:t>this.fname</a:t>
            </a:r>
            <a:r>
              <a:rPr lang="en-US" sz="1800" dirty="0" smtClean="0"/>
              <a:t> + " " + </a:t>
            </a:r>
            <a:r>
              <a:rPr lang="en-US" sz="1800" dirty="0" err="1" smtClean="0"/>
              <a:t>this.lname</a:t>
            </a:r>
            <a:r>
              <a:rPr lang="en-US" sz="1800" dirty="0" smtClean="0"/>
              <a:t>;}</a:t>
            </a:r>
          </a:p>
          <a:p>
            <a:r>
              <a:rPr lang="en-US" sz="1800" dirty="0" smtClean="0"/>
              <a:t>}</a:t>
            </a:r>
          </a:p>
          <a:p>
            <a:pPr>
              <a:spcBef>
                <a:spcPts val="600"/>
              </a:spcBef>
            </a:pPr>
            <a:r>
              <a:rPr lang="en-US" sz="1800" dirty="0"/>
              <a:t>var </a:t>
            </a:r>
            <a:r>
              <a:rPr lang="en-US" sz="1800" dirty="0" err="1" smtClean="0"/>
              <a:t>georgiev</a:t>
            </a:r>
            <a:r>
              <a:rPr lang="en-US" sz="1800" dirty="0" smtClean="0"/>
              <a:t> </a:t>
            </a:r>
            <a:r>
              <a:rPr lang="en-US" sz="1800" dirty="0"/>
              <a:t>= </a:t>
            </a:r>
            <a:r>
              <a:rPr lang="en-US" sz="1800" dirty="0" smtClean="0"/>
              <a:t>{ </a:t>
            </a:r>
            <a:r>
              <a:rPr lang="en-US" sz="1800" dirty="0" err="1" smtClean="0"/>
              <a:t>fname</a:t>
            </a:r>
            <a:r>
              <a:rPr lang="en-US" sz="1800" dirty="0" smtClean="0"/>
              <a:t> </a:t>
            </a:r>
            <a:r>
              <a:rPr lang="en-US" sz="1800" dirty="0"/>
              <a:t>: </a:t>
            </a:r>
            <a:r>
              <a:rPr lang="en-US" sz="1800" dirty="0" smtClean="0"/>
              <a:t>"</a:t>
            </a:r>
            <a:r>
              <a:rPr lang="en-US" sz="1800" dirty="0" err="1" smtClean="0"/>
              <a:t>Georgi</a:t>
            </a:r>
            <a:r>
              <a:rPr lang="en-US" sz="1800" dirty="0" smtClean="0"/>
              <a:t>", </a:t>
            </a:r>
            <a:r>
              <a:rPr lang="en-US" sz="1800" dirty="0" err="1" smtClean="0"/>
              <a:t>lName</a:t>
            </a:r>
            <a:r>
              <a:rPr lang="en-US" sz="1800" dirty="0" smtClean="0"/>
              <a:t> </a:t>
            </a:r>
            <a:r>
              <a:rPr lang="en-US" sz="1800" dirty="0"/>
              <a:t>: </a:t>
            </a:r>
            <a:r>
              <a:rPr lang="en-US" sz="1800" dirty="0" smtClean="0"/>
              <a:t>"</a:t>
            </a:r>
            <a:r>
              <a:rPr lang="en-US" sz="1800" dirty="0" err="1" smtClean="0"/>
              <a:t>Georgiev</a:t>
            </a:r>
            <a:r>
              <a:rPr lang="en-US" sz="1800" dirty="0" smtClean="0"/>
              <a:t>", </a:t>
            </a:r>
            <a:br>
              <a:rPr lang="en-US" sz="1800" dirty="0" smtClean="0"/>
            </a:br>
            <a:r>
              <a:rPr lang="en-US" sz="1800" dirty="0" smtClean="0"/>
              <a:t>  </a:t>
            </a:r>
            <a:r>
              <a:rPr lang="en-US" sz="1800" dirty="0" err="1"/>
              <a:t>toString</a:t>
            </a:r>
            <a:r>
              <a:rPr lang="en-US" sz="1800" dirty="0" smtClean="0"/>
              <a:t> </a:t>
            </a:r>
            <a:r>
              <a:rPr lang="en-US" sz="1800" dirty="0"/>
              <a:t>: function</a:t>
            </a:r>
            <a:r>
              <a:rPr lang="en-US" sz="1800" dirty="0" smtClean="0"/>
              <a:t>(){ return </a:t>
            </a:r>
            <a:r>
              <a:rPr lang="en-US" sz="1800" dirty="0" err="1" smtClean="0"/>
              <a:t>this.fname</a:t>
            </a:r>
            <a:r>
              <a:rPr lang="en-US" sz="1800" dirty="0" smtClean="0"/>
              <a:t> </a:t>
            </a:r>
            <a:r>
              <a:rPr lang="en-US" sz="1800" dirty="0"/>
              <a:t>+ " " + </a:t>
            </a:r>
            <a:r>
              <a:rPr lang="en-US" sz="1800" dirty="0" err="1" smtClean="0"/>
              <a:t>this.lname</a:t>
            </a:r>
            <a:r>
              <a:rPr lang="en-US" sz="1800" dirty="0" smtClean="0"/>
              <a:t>;}</a:t>
            </a:r>
            <a:endParaRPr lang="en-US" sz="1800" dirty="0"/>
          </a:p>
          <a:p>
            <a:r>
              <a:rPr lang="en-US" sz="1800" dirty="0"/>
              <a:t>}  </a:t>
            </a:r>
            <a:r>
              <a:rPr lang="en-US" sz="1800" dirty="0" smtClean="0"/>
              <a:t> </a:t>
            </a:r>
            <a:endParaRPr lang="en-US" sz="1800" dirty="0"/>
          </a:p>
        </p:txBody>
      </p:sp>
    </p:spTree>
    <p:extLst>
      <p:ext uri="{BB962C8B-B14F-4D97-AF65-F5344CB8AC3E}">
        <p14:creationId xmlns:p14="http://schemas.microsoft.com/office/powerpoint/2010/main" val="1549943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Building Function</a:t>
            </a:r>
            <a:endParaRPr lang="en-US"/>
          </a:p>
        </p:txBody>
      </p:sp>
      <p:sp>
        <p:nvSpPr>
          <p:cNvPr id="5" name="Content Placeholder 4"/>
          <p:cNvSpPr>
            <a:spLocks noGrp="1"/>
          </p:cNvSpPr>
          <p:nvPr>
            <p:ph idx="1"/>
          </p:nvPr>
        </p:nvSpPr>
        <p:spPr>
          <a:xfrm>
            <a:off x="228600" y="1000125"/>
            <a:ext cx="8686800" cy="1962531"/>
          </a:xfrm>
        </p:spPr>
        <p:txBody>
          <a:bodyPr/>
          <a:lstStyle/>
          <a:p>
            <a:r>
              <a:rPr lang="en-US" smtClean="0"/>
              <a:t>A function for building JSON objects</a:t>
            </a:r>
          </a:p>
          <a:p>
            <a:pPr lvl="1"/>
            <a:r>
              <a:rPr lang="en-US" smtClean="0"/>
              <a:t>Just pass first and last name and get a object</a:t>
            </a:r>
          </a:p>
          <a:p>
            <a:pPr lvl="2"/>
            <a:r>
              <a:rPr lang="en-US" smtClean="0"/>
              <a:t>Something like a constructor</a:t>
            </a:r>
            <a:endParaRPr lang="en-US"/>
          </a:p>
        </p:txBody>
      </p:sp>
      <p:sp>
        <p:nvSpPr>
          <p:cNvPr id="6" name="Text Placeholder 5"/>
          <p:cNvSpPr txBox="1">
            <a:spLocks/>
          </p:cNvSpPr>
          <p:nvPr/>
        </p:nvSpPr>
        <p:spPr>
          <a:xfrm>
            <a:off x="481584" y="2873882"/>
            <a:ext cx="8180832" cy="26622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function </a:t>
            </a:r>
            <a:r>
              <a:rPr lang="en-US" sz="1800" dirty="0" err="1" smtClean="0"/>
              <a:t>buildPerson</a:t>
            </a:r>
            <a:r>
              <a:rPr lang="en-US" sz="1800" dirty="0" smtClean="0"/>
              <a:t>(</a:t>
            </a:r>
            <a:r>
              <a:rPr lang="en-US" sz="1800" dirty="0" err="1" smtClean="0"/>
              <a:t>fname,lname</a:t>
            </a:r>
            <a:r>
              <a:rPr lang="en-US" sz="1800" dirty="0" smtClean="0"/>
              <a:t>){</a:t>
            </a:r>
          </a:p>
          <a:p>
            <a:r>
              <a:rPr lang="en-US" sz="1800" dirty="0" smtClean="0"/>
              <a:t>  return {</a:t>
            </a:r>
          </a:p>
          <a:p>
            <a:r>
              <a:rPr lang="en-US" sz="1800" dirty="0"/>
              <a:t> </a:t>
            </a:r>
            <a:r>
              <a:rPr lang="en-US" sz="1800" dirty="0" smtClean="0"/>
              <a:t>   </a:t>
            </a:r>
            <a:r>
              <a:rPr lang="en-US" sz="1800" dirty="0" err="1" smtClean="0"/>
              <a:t>fname:fname</a:t>
            </a:r>
            <a:r>
              <a:rPr lang="en-US" sz="1800" dirty="0" smtClean="0"/>
              <a:t>, </a:t>
            </a:r>
          </a:p>
          <a:p>
            <a:r>
              <a:rPr lang="en-US" sz="1800" dirty="0"/>
              <a:t> </a:t>
            </a:r>
            <a:r>
              <a:rPr lang="en-US" sz="1800" dirty="0" smtClean="0"/>
              <a:t>   </a:t>
            </a:r>
            <a:r>
              <a:rPr lang="en-US" sz="1800" dirty="0" err="1" smtClean="0"/>
              <a:t>lname:lname</a:t>
            </a:r>
            <a:r>
              <a:rPr lang="en-US" sz="1800" dirty="0" smtClean="0"/>
              <a:t>,</a:t>
            </a:r>
          </a:p>
          <a:p>
            <a:r>
              <a:rPr lang="en-US" sz="1800" dirty="0"/>
              <a:t> </a:t>
            </a:r>
            <a:r>
              <a:rPr lang="en-US" sz="1800" dirty="0" smtClean="0"/>
              <a:t>   </a:t>
            </a:r>
            <a:r>
              <a:rPr lang="en-US" sz="1800" dirty="0" err="1" smtClean="0"/>
              <a:t>toString:function</a:t>
            </a:r>
            <a:r>
              <a:rPr lang="en-US" sz="1800" dirty="0" smtClean="0"/>
              <a:t> (){</a:t>
            </a:r>
            <a:r>
              <a:rPr lang="en-US" sz="1800" dirty="0"/>
              <a:t>return </a:t>
            </a:r>
            <a:r>
              <a:rPr lang="en-US" sz="1800" dirty="0" err="1"/>
              <a:t>this.fname</a:t>
            </a:r>
            <a:r>
              <a:rPr lang="en-US" sz="1800" dirty="0"/>
              <a:t> + " " + </a:t>
            </a:r>
            <a:r>
              <a:rPr lang="en-US" sz="1800" dirty="0" err="1" smtClean="0"/>
              <a:t>this.lname</a:t>
            </a:r>
            <a:r>
              <a:rPr lang="en-US" sz="1800" dirty="0"/>
              <a:t>;}</a:t>
            </a:r>
            <a:endParaRPr lang="en-US" sz="1800" dirty="0" smtClean="0"/>
          </a:p>
          <a:p>
            <a:r>
              <a:rPr lang="en-US" sz="1800" dirty="0"/>
              <a:t> </a:t>
            </a:r>
            <a:r>
              <a:rPr lang="en-US" sz="1800" dirty="0" smtClean="0"/>
              <a:t> }</a:t>
            </a:r>
          </a:p>
          <a:p>
            <a:r>
              <a:rPr lang="en-US" sz="1800" dirty="0" smtClean="0"/>
              <a:t>}</a:t>
            </a:r>
            <a:endParaRPr lang="en-US" sz="1800" dirty="0"/>
          </a:p>
          <a:p>
            <a:pPr>
              <a:spcBef>
                <a:spcPts val="600"/>
              </a:spcBef>
            </a:pPr>
            <a:r>
              <a:rPr lang="en-US" sz="1800" dirty="0" smtClean="0"/>
              <a:t>var </a:t>
            </a:r>
            <a:r>
              <a:rPr lang="en-US" sz="1800" dirty="0" err="1" smtClean="0"/>
              <a:t>minkov</a:t>
            </a:r>
            <a:r>
              <a:rPr lang="en-US" sz="1800" dirty="0" smtClean="0"/>
              <a:t> = </a:t>
            </a:r>
            <a:r>
              <a:rPr lang="en-US" sz="1800" dirty="0" err="1"/>
              <a:t>buildPerson</a:t>
            </a:r>
            <a:r>
              <a:rPr lang="en-US" sz="1800" dirty="0" smtClean="0"/>
              <a:t>("</a:t>
            </a:r>
            <a:r>
              <a:rPr lang="en-US" sz="1800" dirty="0" err="1" smtClean="0"/>
              <a:t>Doncho</a:t>
            </a:r>
            <a:r>
              <a:rPr lang="en-US" sz="1800" dirty="0" smtClean="0"/>
              <a:t>","Minkov");</a:t>
            </a:r>
          </a:p>
          <a:p>
            <a:r>
              <a:rPr lang="en-US" sz="1800" dirty="0" smtClean="0"/>
              <a:t>var </a:t>
            </a:r>
            <a:r>
              <a:rPr lang="en-US" sz="1800" dirty="0" err="1" smtClean="0"/>
              <a:t>georgiev</a:t>
            </a:r>
            <a:r>
              <a:rPr lang="en-US" sz="1800" dirty="0" smtClean="0"/>
              <a:t> = </a:t>
            </a:r>
            <a:r>
              <a:rPr lang="en-US" sz="1800" dirty="0" err="1" smtClean="0"/>
              <a:t>buildPerson</a:t>
            </a:r>
            <a:r>
              <a:rPr lang="en-US" sz="1800" dirty="0" smtClean="0"/>
              <a:t>("</a:t>
            </a:r>
            <a:r>
              <a:rPr lang="en-US" sz="1800" dirty="0" err="1" smtClean="0"/>
              <a:t>Georgi</a:t>
            </a:r>
            <a:r>
              <a:rPr lang="en-US" sz="1800" dirty="0" smtClean="0"/>
              <a:t>","</a:t>
            </a:r>
            <a:r>
              <a:rPr lang="en-US" sz="1800" dirty="0" err="1" smtClean="0"/>
              <a:t>Georgiev</a:t>
            </a:r>
            <a:r>
              <a:rPr lang="en-US" sz="1800" dirty="0" smtClean="0"/>
              <a:t>");</a:t>
            </a:r>
            <a:endParaRPr lang="en-US" sz="1800" dirty="0"/>
          </a:p>
        </p:txBody>
      </p:sp>
      <p:sp>
        <p:nvSpPr>
          <p:cNvPr id="7" name="Content Placeholder 4"/>
          <p:cNvSpPr txBox="1">
            <a:spLocks/>
          </p:cNvSpPr>
          <p:nvPr/>
        </p:nvSpPr>
        <p:spPr>
          <a:xfrm>
            <a:off x="228600" y="5828919"/>
            <a:ext cx="8686800" cy="593725"/>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mtClean="0"/>
              <a:t>Much cooler, right?</a:t>
            </a:r>
            <a:endParaRPr lang="en-US"/>
          </a:p>
        </p:txBody>
      </p:sp>
    </p:spTree>
    <p:extLst>
      <p:ext uri="{BB962C8B-B14F-4D97-AF65-F5344CB8AC3E}">
        <p14:creationId xmlns:p14="http://schemas.microsoft.com/office/powerpoint/2010/main" val="1829761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08200"/>
            <a:ext cx="8229600" cy="569120"/>
          </a:xfrm>
        </p:spPr>
        <p:txBody>
          <a:bodyPr/>
          <a:lstStyle/>
          <a:p>
            <a:r>
              <a:rPr lang="en-US" smtClean="0"/>
              <a:t>Modeling Real-world Entities with Objects</a:t>
            </a:r>
            <a:endParaRPr lang="en-US"/>
          </a:p>
        </p:txBody>
      </p:sp>
      <p:pic>
        <p:nvPicPr>
          <p:cNvPr id="78851" name="Picture 3" descr="C:\Trash\3d-objects.png"/>
          <p:cNvPicPr>
            <a:picLocks noChangeAspect="1" noChangeArrowheads="1"/>
          </p:cNvPicPr>
          <p:nvPr/>
        </p:nvPicPr>
        <p:blipFill>
          <a:blip r:embed="rId3" cstate="screen">
            <a:duotone>
              <a:prstClr val="black"/>
              <a:schemeClr val="tx2">
                <a:tint val="45000"/>
                <a:satMod val="400000"/>
              </a:schemeClr>
            </a:duotone>
            <a:lum bright="10000" contrast="20000"/>
            <a:extLst>
              <a:ext uri="{28A0092B-C50C-407E-A947-70E740481C1C}">
                <a14:useLocalDpi xmlns:a14="http://schemas.microsoft.com/office/drawing/2010/main" val="0"/>
              </a:ext>
            </a:extLst>
          </a:blip>
          <a:srcRect/>
          <a:stretch>
            <a:fillRect/>
          </a:stretch>
        </p:blipFill>
        <p:spPr bwMode="auto">
          <a:xfrm>
            <a:off x="2286000" y="3076315"/>
            <a:ext cx="4572000" cy="3222885"/>
          </a:xfrm>
          <a:prstGeom prst="rect">
            <a:avLst/>
          </a:prstGeom>
          <a:noFill/>
          <a:effectLst>
            <a:softEdge rad="31750"/>
          </a:effectLst>
        </p:spPr>
      </p:pic>
    </p:spTree>
    <p:extLst>
      <p:ext uri="{BB962C8B-B14F-4D97-AF65-F5344CB8AC3E}">
        <p14:creationId xmlns:p14="http://schemas.microsoft.com/office/powerpoint/2010/main" val="4218169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JSON Building Function</a:t>
            </a:r>
          </a:p>
        </p:txBody>
      </p:sp>
      <p:sp>
        <p:nvSpPr>
          <p:cNvPr id="5" name="Subtitle 4"/>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2344475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424" y="2304290"/>
            <a:ext cx="6931152" cy="1563622"/>
          </a:xfrm>
        </p:spPr>
        <p:txBody>
          <a:bodyPr/>
          <a:lstStyle/>
          <a:p>
            <a:r>
              <a:rPr lang="en-US" dirty="0" smtClean="0"/>
              <a:t>JavaScript Object Properties</a:t>
            </a:r>
            <a:endParaRPr lang="en-US" dirty="0"/>
          </a:p>
        </p:txBody>
      </p:sp>
    </p:spTree>
    <p:extLst>
      <p:ext uri="{BB962C8B-B14F-4D97-AF65-F5344CB8AC3E}">
        <p14:creationId xmlns:p14="http://schemas.microsoft.com/office/powerpoint/2010/main" val="480666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 Object Properties</a:t>
            </a:r>
            <a:endParaRPr lang="en-US"/>
          </a:p>
        </p:txBody>
      </p:sp>
      <p:sp>
        <p:nvSpPr>
          <p:cNvPr id="5" name="Content Placeholder 4"/>
          <p:cNvSpPr>
            <a:spLocks noGrp="1"/>
          </p:cNvSpPr>
          <p:nvPr>
            <p:ph idx="1"/>
          </p:nvPr>
        </p:nvSpPr>
        <p:spPr>
          <a:xfrm>
            <a:off x="228600" y="914400"/>
            <a:ext cx="8686800" cy="5486400"/>
          </a:xfrm>
        </p:spPr>
        <p:txBody>
          <a:bodyPr/>
          <a:lstStyle/>
          <a:p>
            <a:r>
              <a:rPr lang="en-US" dirty="0" smtClean="0"/>
              <a:t>JavaScript objects are just a set of key/value pairs</a:t>
            </a:r>
          </a:p>
          <a:p>
            <a:pPr lvl="1"/>
            <a:r>
              <a:rPr lang="en-US" dirty="0"/>
              <a:t>E</a:t>
            </a:r>
            <a:r>
              <a:rPr lang="en-US" dirty="0" smtClean="0"/>
              <a:t>ach value can be accessed with its key</a:t>
            </a:r>
          </a:p>
          <a:p>
            <a:r>
              <a:rPr lang="en-US" dirty="0" smtClean="0"/>
              <a:t>All objects in JavaScript are parsed to JSON</a:t>
            </a:r>
          </a:p>
          <a:p>
            <a:pPr lvl="1"/>
            <a:r>
              <a:rPr lang="en-US" dirty="0" smtClean="0"/>
              <a:t>Properties in JSON are accessed using the </a:t>
            </a:r>
            <a:br>
              <a:rPr lang="en-US" dirty="0" smtClean="0"/>
            </a:br>
            <a:r>
              <a:rPr lang="en-US" dirty="0" smtClean="0"/>
              <a:t>dot-notation (</a:t>
            </a:r>
            <a:r>
              <a:rPr lang="en-US" dirty="0" err="1" smtClean="0">
                <a:solidFill>
                  <a:schemeClr val="accent5">
                    <a:lumMod val="20000"/>
                    <a:lumOff val="80000"/>
                  </a:schemeClr>
                </a:solidFill>
              </a:rPr>
              <a:t>obj.property</a:t>
            </a:r>
            <a:r>
              <a:rPr lang="en-US" dirty="0" smtClean="0"/>
              <a:t>)</a:t>
            </a:r>
          </a:p>
          <a:p>
            <a:pPr lvl="1"/>
            <a:r>
              <a:rPr lang="en-US" dirty="0" smtClean="0"/>
              <a:t>Yet properties can be used with brackets</a:t>
            </a:r>
          </a:p>
          <a:p>
            <a:pPr lvl="2"/>
            <a:r>
              <a:rPr lang="en-US" dirty="0" smtClean="0"/>
              <a:t>Like an array</a:t>
            </a:r>
          </a:p>
        </p:txBody>
      </p:sp>
      <p:sp>
        <p:nvSpPr>
          <p:cNvPr id="7" name="Text Placeholder 5"/>
          <p:cNvSpPr txBox="1">
            <a:spLocks/>
          </p:cNvSpPr>
          <p:nvPr/>
        </p:nvSpPr>
        <p:spPr>
          <a:xfrm>
            <a:off x="481584" y="5726810"/>
            <a:ext cx="8180832"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err="1" smtClean="0"/>
              <a:t>document.write</a:t>
            </a:r>
            <a:r>
              <a:rPr lang="en-US" sz="1800"/>
              <a:t> </a:t>
            </a:r>
            <a:r>
              <a:rPr lang="en-US" sz="1800" smtClean="0"/>
              <a:t>=== document["write"] //results in true</a:t>
            </a:r>
          </a:p>
        </p:txBody>
      </p:sp>
    </p:spTree>
    <p:extLst>
      <p:ext uri="{BB962C8B-B14F-4D97-AF65-F5344CB8AC3E}">
        <p14:creationId xmlns:p14="http://schemas.microsoft.com/office/powerpoint/2010/main" val="1437509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JavaScript Object Properties</a:t>
            </a:r>
            <a:endParaRPr lang="en-US"/>
          </a:p>
        </p:txBody>
      </p:sp>
      <p:sp>
        <p:nvSpPr>
          <p:cNvPr id="3" name="Subtitle 2"/>
          <p:cNvSpPr>
            <a:spLocks noGrp="1"/>
          </p:cNvSpPr>
          <p:nvPr>
            <p:ph type="subTitle" idx="1"/>
          </p:nvPr>
        </p:nvSpPr>
        <p:spPr>
          <a:xfrm>
            <a:off x="609600" y="3752944"/>
            <a:ext cx="7924800" cy="569120"/>
          </a:xfrm>
        </p:spPr>
        <p:txBody>
          <a:bodyPr/>
          <a:lstStyle/>
          <a:p>
            <a:r>
              <a:rPr lang="en-US" smtClean="0"/>
              <a:t>Live Demo</a:t>
            </a:r>
            <a:endParaRPr lang="en-US"/>
          </a:p>
        </p:txBody>
      </p:sp>
    </p:spTree>
    <p:extLst>
      <p:ext uri="{BB962C8B-B14F-4D97-AF65-F5344CB8AC3E}">
        <p14:creationId xmlns:p14="http://schemas.microsoft.com/office/powerpoint/2010/main" val="1630556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Associative Arrays</a:t>
            </a:r>
            <a:endParaRPr lang="en-US" dirty="0"/>
          </a:p>
        </p:txBody>
      </p:sp>
      <p:sp>
        <p:nvSpPr>
          <p:cNvPr id="5" name="Content Placeholder 4"/>
          <p:cNvSpPr>
            <a:spLocks noGrp="1"/>
          </p:cNvSpPr>
          <p:nvPr>
            <p:ph idx="1"/>
          </p:nvPr>
        </p:nvSpPr>
        <p:spPr>
          <a:xfrm>
            <a:off x="228600" y="805545"/>
            <a:ext cx="8686800" cy="3227832"/>
          </a:xfrm>
        </p:spPr>
        <p:txBody>
          <a:bodyPr/>
          <a:lstStyle/>
          <a:p>
            <a:pPr>
              <a:lnSpc>
                <a:spcPct val="100000"/>
              </a:lnSpc>
            </a:pPr>
            <a:r>
              <a:rPr lang="en-US" dirty="0" smtClean="0"/>
              <a:t>Objects can be used as associative arrays</a:t>
            </a:r>
          </a:p>
          <a:p>
            <a:pPr lvl="1">
              <a:lnSpc>
                <a:spcPct val="100000"/>
              </a:lnSpc>
            </a:pPr>
            <a:r>
              <a:rPr lang="en-US" dirty="0" smtClean="0"/>
              <a:t>The key (index) is string instead of number</a:t>
            </a:r>
          </a:p>
          <a:p>
            <a:pPr lvl="2">
              <a:lnSpc>
                <a:spcPct val="100000"/>
              </a:lnSpc>
            </a:pPr>
            <a:r>
              <a:rPr lang="en-US" dirty="0" smtClean="0"/>
              <a:t>Also called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Dictionaries</a:t>
            </a:r>
            <a:r>
              <a:rPr lang="en-US" dirty="0" smtClean="0"/>
              <a:t> or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Maps</a:t>
            </a:r>
          </a:p>
          <a:p>
            <a:pPr>
              <a:lnSpc>
                <a:spcPct val="100000"/>
              </a:lnSpc>
            </a:pPr>
            <a:r>
              <a:rPr lang="en-US" dirty="0" smtClean="0"/>
              <a:t>Associative arrays don't have array properties</a:t>
            </a:r>
          </a:p>
          <a:p>
            <a:pPr lvl="1">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length</a:t>
            </a:r>
            <a:r>
              <a:rPr lang="en-US" dirty="0"/>
              <a:t>, </a:t>
            </a:r>
            <a:r>
              <a:rPr lang="en-US" dirty="0" err="1">
                <a:solidFill>
                  <a:schemeClr val="accent5">
                    <a:lumMod val="20000"/>
                    <a:lumOff val="80000"/>
                  </a:schemeClr>
                </a:solidFill>
                <a:latin typeface="Consolas" panose="020B0609020204030204" pitchFamily="49" charset="0"/>
                <a:cs typeface="Consolas" panose="020B0609020204030204" pitchFamily="49" charset="0"/>
              </a:rPr>
              <a:t>indexOf</a:t>
            </a:r>
            <a:r>
              <a:rPr lang="en-US" dirty="0"/>
              <a:t>, etc…</a:t>
            </a:r>
          </a:p>
        </p:txBody>
      </p:sp>
      <p:sp>
        <p:nvSpPr>
          <p:cNvPr id="6" name="Text Placeholder 5"/>
          <p:cNvSpPr txBox="1">
            <a:spLocks/>
          </p:cNvSpPr>
          <p:nvPr/>
        </p:nvSpPr>
        <p:spPr>
          <a:xfrm>
            <a:off x="481584" y="3912813"/>
            <a:ext cx="8180832" cy="27392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function </a:t>
            </a:r>
            <a:r>
              <a:rPr lang="en-US" sz="1800" dirty="0" err="1"/>
              <a:t>countWords</a:t>
            </a:r>
            <a:r>
              <a:rPr lang="en-US" sz="1800" dirty="0"/>
              <a:t>(words) {</a:t>
            </a:r>
          </a:p>
          <a:p>
            <a:r>
              <a:rPr lang="en-US" sz="1800" dirty="0" smtClean="0"/>
              <a:t>  var </a:t>
            </a:r>
            <a:r>
              <a:rPr lang="en-US" sz="1800" dirty="0" err="1"/>
              <a:t>wordsCount</a:t>
            </a:r>
            <a:r>
              <a:rPr lang="en-US" sz="1800" dirty="0"/>
              <a:t> = {};</a:t>
            </a:r>
          </a:p>
          <a:p>
            <a:pPr>
              <a:spcBef>
                <a:spcPts val="600"/>
              </a:spcBef>
            </a:pPr>
            <a:r>
              <a:rPr lang="en-US" sz="1800" dirty="0"/>
              <a:t> </a:t>
            </a:r>
            <a:r>
              <a:rPr lang="en-US" sz="1800" dirty="0" smtClean="0"/>
              <a:t> for </a:t>
            </a:r>
            <a:r>
              <a:rPr lang="en-US" sz="1800" dirty="0"/>
              <a:t>(var </a:t>
            </a:r>
            <a:r>
              <a:rPr lang="en-US" sz="1800" dirty="0" err="1"/>
              <a:t>i</a:t>
            </a:r>
            <a:r>
              <a:rPr lang="en-US" sz="1800" dirty="0"/>
              <a:t> in words) {</a:t>
            </a:r>
          </a:p>
          <a:p>
            <a:r>
              <a:rPr lang="en-US" sz="1800" dirty="0" smtClean="0"/>
              <a:t>    var word </a:t>
            </a:r>
            <a:r>
              <a:rPr lang="en-US" sz="1800" dirty="0"/>
              <a:t>= words[</a:t>
            </a:r>
            <a:r>
              <a:rPr lang="en-US" sz="1800" dirty="0" err="1"/>
              <a:t>i</a:t>
            </a:r>
            <a:r>
              <a:rPr lang="en-US" sz="1800" dirty="0"/>
              <a:t>].</a:t>
            </a:r>
            <a:r>
              <a:rPr lang="en-US" sz="1800" dirty="0" err="1"/>
              <a:t>toLowerCase</a:t>
            </a:r>
            <a:r>
              <a:rPr lang="en-US" sz="1800" dirty="0"/>
              <a:t>();</a:t>
            </a:r>
          </a:p>
          <a:p>
            <a:r>
              <a:rPr lang="en-US" sz="1800" dirty="0" smtClean="0"/>
              <a:t>    if </a:t>
            </a:r>
            <a:r>
              <a:rPr lang="en-US" sz="1800" dirty="0"/>
              <a:t>(</a:t>
            </a:r>
            <a:r>
              <a:rPr lang="en-US" sz="1800" dirty="0" err="1"/>
              <a:t>wordsCount</a:t>
            </a:r>
            <a:r>
              <a:rPr lang="en-US" sz="1800" dirty="0"/>
              <a:t>[word]) </a:t>
            </a:r>
            <a:r>
              <a:rPr lang="en-US" sz="1800" dirty="0" err="1" smtClean="0"/>
              <a:t>wordsCount</a:t>
            </a:r>
            <a:r>
              <a:rPr lang="en-US" sz="1800" dirty="0" smtClean="0"/>
              <a:t>[word]++;</a:t>
            </a:r>
          </a:p>
          <a:p>
            <a:r>
              <a:rPr lang="en-US" sz="1800" dirty="0"/>
              <a:t> </a:t>
            </a:r>
            <a:r>
              <a:rPr lang="en-US" sz="1800" dirty="0" smtClean="0"/>
              <a:t>   else </a:t>
            </a:r>
            <a:r>
              <a:rPr lang="en-US" sz="1800" dirty="0" err="1" smtClean="0"/>
              <a:t>wordsCount</a:t>
            </a:r>
            <a:r>
              <a:rPr lang="en-US" sz="1800" dirty="0" smtClean="0"/>
              <a:t>[word</a:t>
            </a:r>
            <a:r>
              <a:rPr lang="en-US" sz="1800" dirty="0"/>
              <a:t>] = 1</a:t>
            </a:r>
            <a:r>
              <a:rPr lang="en-US" sz="1800" dirty="0" smtClean="0"/>
              <a:t>;</a:t>
            </a:r>
          </a:p>
          <a:p>
            <a:r>
              <a:rPr lang="en-US" sz="1800" dirty="0"/>
              <a:t> </a:t>
            </a:r>
            <a:r>
              <a:rPr lang="en-US" sz="1800" dirty="0" smtClean="0"/>
              <a:t> }</a:t>
            </a:r>
          </a:p>
          <a:p>
            <a:pPr>
              <a:spcBef>
                <a:spcPts val="600"/>
              </a:spcBef>
            </a:pPr>
            <a:r>
              <a:rPr lang="en-US" sz="1800" dirty="0"/>
              <a:t> </a:t>
            </a:r>
            <a:r>
              <a:rPr lang="en-US" sz="1800" dirty="0" smtClean="0"/>
              <a:t> return </a:t>
            </a:r>
            <a:r>
              <a:rPr lang="en-US" sz="1800" dirty="0" err="1"/>
              <a:t>wordsCount</a:t>
            </a:r>
            <a:endParaRPr lang="en-US" sz="1800" dirty="0"/>
          </a:p>
          <a:p>
            <a:r>
              <a:rPr lang="en-US" sz="1800" dirty="0"/>
              <a:t>}</a:t>
            </a:r>
            <a:endParaRPr lang="en-US" sz="1800" dirty="0" smtClean="0"/>
          </a:p>
        </p:txBody>
      </p:sp>
    </p:spTree>
    <p:extLst>
      <p:ext uri="{BB962C8B-B14F-4D97-AF65-F5344CB8AC3E}">
        <p14:creationId xmlns:p14="http://schemas.microsoft.com/office/powerpoint/2010/main" val="4077660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Associative Arrays</a:t>
            </a:r>
            <a:endParaRPr lang="en-US"/>
          </a:p>
        </p:txBody>
      </p:sp>
      <p:sp>
        <p:nvSpPr>
          <p:cNvPr id="4" name="Subtitle 3"/>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1745098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Using Objects</a:t>
            </a:r>
            <a:endParaRPr lang="en-US"/>
          </a:p>
        </p:txBody>
      </p:sp>
      <p:sp>
        <p:nvSpPr>
          <p:cNvPr id="5" name="Text Placeholder 4"/>
          <p:cNvSpPr>
            <a:spLocks noGrp="1"/>
          </p:cNvSpPr>
          <p:nvPr>
            <p:ph type="body" sz="quarter" idx="10"/>
          </p:nvPr>
        </p:nvSpPr>
        <p:spPr>
          <a:xfrm>
            <a:off x="6067890" y="6400800"/>
            <a:ext cx="2957797" cy="369332"/>
          </a:xfrm>
        </p:spPr>
        <p:txBody>
          <a:bodyPr/>
          <a:lstStyle/>
          <a:p>
            <a:r>
              <a:rPr lang="en-US" smtClean="0">
                <a:hlinkClick r:id="rId2"/>
              </a:rPr>
              <a:t>http://academy.telerik.com</a:t>
            </a:r>
            <a:endParaRPr lang="en-US"/>
          </a:p>
        </p:txBody>
      </p:sp>
    </p:spTree>
    <p:extLst>
      <p:ext uri="{BB962C8B-B14F-4D97-AF65-F5344CB8AC3E}">
        <p14:creationId xmlns:p14="http://schemas.microsoft.com/office/powerpoint/2010/main" val="170444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347663" indent="-284163">
              <a:buFont typeface="+mj-lt"/>
              <a:buAutoNum type="arabicPeriod"/>
              <a:tabLst>
                <a:tab pos="347663" algn="l"/>
              </a:tabLst>
            </a:pPr>
            <a:r>
              <a:rPr lang="en-US" dirty="0" smtClean="0"/>
              <a:t>Write functions for working with shapes in  standard Planar coordinate system</a:t>
            </a:r>
          </a:p>
          <a:p>
            <a:pPr lvl="1"/>
            <a:r>
              <a:rPr lang="en-US" dirty="0" smtClean="0"/>
              <a:t>Points are represented by coordinates P(X, Y)</a:t>
            </a:r>
          </a:p>
          <a:p>
            <a:pPr lvl="1"/>
            <a:r>
              <a:rPr lang="en-US" dirty="0" smtClean="0"/>
              <a:t>Lines are represented by two points, marking their beginning and ending</a:t>
            </a:r>
          </a:p>
          <a:p>
            <a:pPr lvl="2"/>
            <a:r>
              <a:rPr lang="en-US" dirty="0" smtClean="0">
                <a:latin typeface="Consolas" panose="020B0609020204030204" pitchFamily="49" charset="0"/>
                <a:cs typeface="Consolas" panose="020B0609020204030204" pitchFamily="49" charset="0"/>
              </a:rPr>
              <a:t>L(P</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(X</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,Y</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),P</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(X</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,Y</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a:t>
            </a:r>
          </a:p>
          <a:p>
            <a:pPr lvl="1"/>
            <a:r>
              <a:rPr lang="en-US" dirty="0" smtClean="0"/>
              <a:t>Calculate the distance between two points</a:t>
            </a:r>
          </a:p>
          <a:p>
            <a:pPr lvl="1"/>
            <a:r>
              <a:rPr lang="en-US" dirty="0" smtClean="0"/>
              <a:t>Check if three </a:t>
            </a:r>
            <a:r>
              <a:rPr lang="en-US" dirty="0" smtClean="0"/>
              <a:t>segment lines </a:t>
            </a:r>
            <a:r>
              <a:rPr lang="en-US" dirty="0" smtClean="0"/>
              <a:t>can form a triangle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003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p:txBody>
          <a:bodyPr/>
          <a:lstStyle/>
          <a:p>
            <a:pPr marL="347663" indent="-347663" defTabSz="982663">
              <a:lnSpc>
                <a:spcPts val="3000"/>
              </a:lnSpc>
              <a:spcAft>
                <a:spcPts val="300"/>
              </a:spcAft>
              <a:buFont typeface="+mj-lt"/>
              <a:buAutoNum type="arabicPeriod" startAt="2"/>
              <a:tabLst/>
            </a:pPr>
            <a:r>
              <a:rPr lang="en-US" sz="2800" dirty="0" smtClean="0"/>
              <a:t>Write a function that removes all elements with a given value</a:t>
            </a:r>
          </a:p>
          <a:p>
            <a:pPr marL="685800" lvl="1" indent="-338138" defTabSz="982663">
              <a:lnSpc>
                <a:spcPts val="3000"/>
              </a:lnSpc>
            </a:pPr>
            <a:endParaRPr lang="en-US" sz="2600" dirty="0" smtClean="0"/>
          </a:p>
          <a:p>
            <a:pPr marL="685800" lvl="1" indent="-338138" defTabSz="982663">
              <a:lnSpc>
                <a:spcPts val="3000"/>
              </a:lnSpc>
              <a:spcBef>
                <a:spcPts val="1800"/>
              </a:spcBef>
              <a:spcAft>
                <a:spcPts val="300"/>
              </a:spcAft>
            </a:pPr>
            <a:r>
              <a:rPr lang="en-US" sz="2600" dirty="0"/>
              <a:t>Attach it to the array class</a:t>
            </a:r>
          </a:p>
          <a:p>
            <a:pPr marL="685800" lvl="1" indent="-338138" defTabSz="982663">
              <a:lnSpc>
                <a:spcPts val="3000"/>
              </a:lnSpc>
              <a:spcAft>
                <a:spcPts val="300"/>
              </a:spcAft>
            </a:pPr>
            <a:r>
              <a:rPr lang="en-US" sz="2600" dirty="0" smtClean="0"/>
              <a:t>Read about </a:t>
            </a:r>
            <a:r>
              <a:rPr lang="en-US" sz="2600" dirty="0" smtClean="0">
                <a:solidFill>
                  <a:schemeClr val="accent5">
                    <a:lumMod val="20000"/>
                    <a:lumOff val="80000"/>
                  </a:schemeClr>
                </a:solidFill>
              </a:rPr>
              <a:t>prototype</a:t>
            </a:r>
            <a:r>
              <a:rPr lang="en-US" sz="2600" dirty="0" smtClean="0"/>
              <a:t> and how to attach methods</a:t>
            </a:r>
          </a:p>
          <a:p>
            <a:pPr marL="347663" indent="-347663" defTabSz="982663">
              <a:lnSpc>
                <a:spcPts val="3000"/>
              </a:lnSpc>
              <a:spcAft>
                <a:spcPts val="300"/>
              </a:spcAft>
              <a:buFont typeface="+mj-lt"/>
              <a:buAutoNum type="arabicPeriod" startAt="2"/>
              <a:tabLst/>
            </a:pPr>
            <a:r>
              <a:rPr lang="en-US" sz="2800" dirty="0"/>
              <a:t>Write </a:t>
            </a:r>
            <a:r>
              <a:rPr lang="en-US" sz="2800" dirty="0" smtClean="0"/>
              <a:t>a function that makes a deep copy of an object</a:t>
            </a:r>
          </a:p>
          <a:p>
            <a:pPr marL="804863" lvl="1" indent="-457200" defTabSz="982663">
              <a:lnSpc>
                <a:spcPts val="3000"/>
              </a:lnSpc>
              <a:spcAft>
                <a:spcPts val="300"/>
              </a:spcAft>
            </a:pPr>
            <a:r>
              <a:rPr lang="en-US" sz="2600" dirty="0"/>
              <a:t>The function should work for both primitive and reference </a:t>
            </a:r>
            <a:r>
              <a:rPr lang="en-US" sz="2600" dirty="0" smtClean="0"/>
              <a:t>types</a:t>
            </a:r>
            <a:endParaRPr lang="en-US" sz="2600" dirty="0"/>
          </a:p>
          <a:p>
            <a:pPr marL="347663" indent="-347663" defTabSz="982663">
              <a:lnSpc>
                <a:spcPts val="3000"/>
              </a:lnSpc>
              <a:spcAft>
                <a:spcPts val="300"/>
              </a:spcAft>
              <a:buFont typeface="+mj-lt"/>
              <a:buAutoNum type="arabicPeriod" startAt="2"/>
              <a:tabLst/>
            </a:pPr>
            <a:r>
              <a:rPr lang="en-US" sz="2800" dirty="0" smtClean="0"/>
              <a:t>Write a function that checks if a given object contains a given property</a:t>
            </a:r>
            <a:endParaRPr lang="en-US" sz="2800" dirty="0"/>
          </a:p>
          <a:p>
            <a:pPr marL="804863" lvl="1" indent="-457200" defTabSz="982663">
              <a:lnSpc>
                <a:spcPts val="3000"/>
              </a:lnSpc>
              <a:spcAft>
                <a:spcPts val="300"/>
              </a:spcAft>
            </a:pPr>
            <a:endParaRPr lang="en-US" sz="2600" dirty="0" smtClean="0"/>
          </a:p>
        </p:txBody>
      </p:sp>
      <p:sp>
        <p:nvSpPr>
          <p:cNvPr id="6" name="Text Placeholder 5"/>
          <p:cNvSpPr txBox="1">
            <a:spLocks/>
          </p:cNvSpPr>
          <p:nvPr/>
        </p:nvSpPr>
        <p:spPr>
          <a:xfrm>
            <a:off x="481584" y="1789176"/>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arr</a:t>
            </a:r>
            <a:r>
              <a:rPr lang="en-US" sz="1800" dirty="0"/>
              <a:t> </a:t>
            </a:r>
            <a:r>
              <a:rPr lang="en-US" sz="1800" dirty="0" smtClean="0"/>
              <a:t>= [1,2,1,4,1,3,4,1,111,3,2,1,"1"];</a:t>
            </a:r>
          </a:p>
          <a:p>
            <a:r>
              <a:rPr lang="en-US" sz="1800" dirty="0" err="1" smtClean="0"/>
              <a:t>arr.remove</a:t>
            </a:r>
            <a:r>
              <a:rPr lang="en-US" sz="1800" dirty="0" smtClean="0"/>
              <a:t>(1); //</a:t>
            </a:r>
            <a:r>
              <a:rPr lang="en-US" sz="1800" dirty="0" err="1" smtClean="0"/>
              <a:t>arr</a:t>
            </a:r>
            <a:r>
              <a:rPr lang="en-US" sz="1800" dirty="0" smtClean="0"/>
              <a:t> = [2,4,3,4,111,3,2,"</a:t>
            </a:r>
            <a:r>
              <a:rPr lang="en-US" sz="1800" dirty="0"/>
              <a:t>1</a:t>
            </a:r>
            <a:r>
              <a:rPr lang="en-US" sz="1800" dirty="0" smtClean="0"/>
              <a:t>"];</a:t>
            </a:r>
          </a:p>
        </p:txBody>
      </p:sp>
      <p:sp>
        <p:nvSpPr>
          <p:cNvPr id="7" name="Text Placeholder 5"/>
          <p:cNvSpPr txBox="1">
            <a:spLocks/>
          </p:cNvSpPr>
          <p:nvPr/>
        </p:nvSpPr>
        <p:spPr>
          <a:xfrm>
            <a:off x="554736" y="5775805"/>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obj</a:t>
            </a:r>
            <a:r>
              <a:rPr lang="en-US" sz="1800" dirty="0" smtClean="0"/>
              <a:t>  = …;</a:t>
            </a:r>
          </a:p>
          <a:p>
            <a:r>
              <a:rPr lang="en-US" sz="1800" dirty="0" smtClean="0"/>
              <a:t>var </a:t>
            </a:r>
            <a:r>
              <a:rPr lang="en-US" sz="1800" dirty="0" err="1" smtClean="0"/>
              <a:t>hasProp</a:t>
            </a:r>
            <a:r>
              <a:rPr lang="en-US" sz="1800" dirty="0" smtClean="0"/>
              <a:t> = </a:t>
            </a:r>
            <a:r>
              <a:rPr lang="en-US" sz="1800" dirty="0" err="1" smtClean="0"/>
              <a:t>hasProperty</a:t>
            </a:r>
            <a:r>
              <a:rPr lang="en-US" sz="1800" dirty="0" smtClean="0"/>
              <a:t>(</a:t>
            </a:r>
            <a:r>
              <a:rPr lang="en-US" sz="1800" dirty="0" err="1" smtClean="0"/>
              <a:t>obj</a:t>
            </a:r>
            <a:r>
              <a:rPr lang="en-US" sz="1800" dirty="0" smtClean="0"/>
              <a:t>,"length");</a:t>
            </a:r>
          </a:p>
        </p:txBody>
      </p:sp>
    </p:spTree>
    <p:extLst>
      <p:ext uri="{BB962C8B-B14F-4D97-AF65-F5344CB8AC3E}">
        <p14:creationId xmlns:p14="http://schemas.microsoft.com/office/powerpoint/2010/main" val="845841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a:xfrm>
            <a:off x="228600" y="758952"/>
            <a:ext cx="8686800" cy="5791200"/>
          </a:xfrm>
        </p:spPr>
        <p:txBody>
          <a:bodyPr/>
          <a:lstStyle/>
          <a:p>
            <a:pPr marL="284163" indent="-284163" defTabSz="982663">
              <a:lnSpc>
                <a:spcPct val="90000"/>
              </a:lnSpc>
              <a:spcAft>
                <a:spcPts val="300"/>
              </a:spcAft>
              <a:buFont typeface="+mj-lt"/>
              <a:buAutoNum type="arabicPeriod" startAt="5"/>
              <a:tabLst/>
            </a:pPr>
            <a:r>
              <a:rPr lang="en-US" sz="2800" dirty="0" smtClean="0"/>
              <a:t>Write a function that finds the youngest person in a given array of persons and prints his/hers full name</a:t>
            </a:r>
          </a:p>
          <a:p>
            <a:pPr marL="685800" lvl="1" indent="-338138" defTabSz="982663">
              <a:lnSpc>
                <a:spcPct val="90000"/>
              </a:lnSpc>
              <a:spcAft>
                <a:spcPts val="300"/>
              </a:spcAft>
            </a:pPr>
            <a:r>
              <a:rPr lang="en-US" sz="2600" dirty="0"/>
              <a:t>Each person have properties </a:t>
            </a:r>
            <a:r>
              <a:rPr lang="en-US" sz="2600" dirty="0" smtClean="0">
                <a:solidFill>
                  <a:schemeClr val="accent5">
                    <a:lumMod val="20000"/>
                    <a:lumOff val="80000"/>
                  </a:schemeClr>
                </a:solidFill>
              </a:rPr>
              <a:t>firstname</a:t>
            </a:r>
            <a:r>
              <a:rPr lang="en-US" sz="2600" dirty="0" smtClean="0"/>
              <a:t>, </a:t>
            </a:r>
            <a:r>
              <a:rPr lang="en-US" sz="2600" dirty="0" smtClean="0">
                <a:solidFill>
                  <a:schemeClr val="accent5">
                    <a:lumMod val="20000"/>
                    <a:lumOff val="80000"/>
                  </a:schemeClr>
                </a:solidFill>
              </a:rPr>
              <a:t>lastname</a:t>
            </a:r>
            <a:r>
              <a:rPr lang="en-US" sz="2600" dirty="0" smtClean="0"/>
              <a:t> </a:t>
            </a:r>
            <a:r>
              <a:rPr lang="en-US" sz="2600" dirty="0"/>
              <a:t>and </a:t>
            </a:r>
            <a:r>
              <a:rPr lang="en-US" sz="2600" dirty="0">
                <a:solidFill>
                  <a:schemeClr val="accent5">
                    <a:lumMod val="20000"/>
                    <a:lumOff val="80000"/>
                  </a:schemeClr>
                </a:solidFill>
              </a:rPr>
              <a:t>age</a:t>
            </a:r>
            <a:r>
              <a:rPr lang="en-US" sz="2600" dirty="0"/>
              <a:t>, as shown</a:t>
            </a:r>
            <a:r>
              <a:rPr lang="en-US" sz="2600" dirty="0" smtClean="0"/>
              <a:t>:</a:t>
            </a:r>
          </a:p>
          <a:p>
            <a:pPr marL="804863" lvl="1" indent="-457200" defTabSz="982663">
              <a:lnSpc>
                <a:spcPct val="90000"/>
              </a:lnSpc>
              <a:spcAft>
                <a:spcPts val="300"/>
              </a:spcAft>
            </a:pPr>
            <a:endParaRPr lang="en-US" sz="2600" dirty="0"/>
          </a:p>
          <a:p>
            <a:pPr marL="804863" lvl="1" indent="-457200" defTabSz="982663">
              <a:lnSpc>
                <a:spcPct val="90000"/>
              </a:lnSpc>
              <a:spcAft>
                <a:spcPts val="300"/>
              </a:spcAft>
            </a:pPr>
            <a:endParaRPr lang="en-US" sz="2600" dirty="0" smtClean="0"/>
          </a:p>
          <a:p>
            <a:pPr marL="284163" indent="-284163" defTabSz="982663">
              <a:lnSpc>
                <a:spcPct val="90000"/>
              </a:lnSpc>
              <a:spcBef>
                <a:spcPts val="1200"/>
              </a:spcBef>
              <a:spcAft>
                <a:spcPts val="300"/>
              </a:spcAft>
              <a:buFont typeface="+mj-lt"/>
              <a:buAutoNum type="arabicPeriod" startAt="5"/>
              <a:tabLst/>
            </a:pPr>
            <a:r>
              <a:rPr lang="en-US" sz="2800" dirty="0" smtClean="0"/>
              <a:t>Write a function that groups an array of persons by age, first or last name. The function must return an associative array, with keys - the groups, and values -arrays with persons in this groups</a:t>
            </a:r>
          </a:p>
          <a:p>
            <a:pPr marL="685800" lvl="1" indent="-338138" defTabSz="982663">
              <a:lnSpc>
                <a:spcPct val="90000"/>
              </a:lnSpc>
              <a:spcAft>
                <a:spcPts val="300"/>
              </a:spcAft>
            </a:pPr>
            <a:r>
              <a:rPr lang="en-US" sz="2600" dirty="0"/>
              <a:t>Use function overloading (i.e. just one </a:t>
            </a:r>
            <a:r>
              <a:rPr lang="en-US" sz="2600" dirty="0" smtClean="0"/>
              <a:t>function)</a:t>
            </a:r>
            <a:endParaRPr lang="en-US" sz="2800" dirty="0"/>
          </a:p>
        </p:txBody>
      </p:sp>
      <p:sp>
        <p:nvSpPr>
          <p:cNvPr id="6" name="Text Placeholder 5"/>
          <p:cNvSpPr txBox="1">
            <a:spLocks/>
          </p:cNvSpPr>
          <p:nvPr/>
        </p:nvSpPr>
        <p:spPr>
          <a:xfrm>
            <a:off x="554736" y="2484120"/>
            <a:ext cx="8180832"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persons = </a:t>
            </a:r>
            <a:r>
              <a:rPr lang="en-US" sz="1800" dirty="0" smtClean="0"/>
              <a:t>[</a:t>
            </a:r>
            <a:endParaRPr lang="en-US" sz="1800" dirty="0" smtClean="0"/>
          </a:p>
          <a:p>
            <a:r>
              <a:rPr lang="en-US" sz="1800" dirty="0" smtClean="0"/>
              <a:t>  {firstname : "</a:t>
            </a:r>
            <a:r>
              <a:rPr lang="en-US" sz="1800" dirty="0" err="1" smtClean="0"/>
              <a:t>Gosho</a:t>
            </a:r>
            <a:r>
              <a:rPr lang="en-US" sz="1800" dirty="0" smtClean="0"/>
              <a:t>", lastname: "</a:t>
            </a:r>
            <a:r>
              <a:rPr lang="en-US" sz="1800" dirty="0" err="1" smtClean="0"/>
              <a:t>Petrov</a:t>
            </a:r>
            <a:r>
              <a:rPr lang="en-US" sz="1800" dirty="0" smtClean="0"/>
              <a:t>", age: 32}, </a:t>
            </a:r>
          </a:p>
          <a:p>
            <a:r>
              <a:rPr lang="en-US" sz="1800" dirty="0" smtClean="0"/>
              <a:t>  {firstname : "Bay", lastname: "Ivan", age: </a:t>
            </a:r>
            <a:r>
              <a:rPr lang="en-US" sz="1800" smtClean="0"/>
              <a:t>81</a:t>
            </a:r>
            <a:r>
              <a:rPr lang="en-US" sz="1800" smtClean="0"/>
              <a:t>},…];</a:t>
            </a:r>
            <a:endParaRPr lang="en-US" sz="1800" dirty="0" smtClean="0"/>
          </a:p>
        </p:txBody>
      </p:sp>
      <p:sp>
        <p:nvSpPr>
          <p:cNvPr id="7" name="Text Placeholder 5"/>
          <p:cNvSpPr txBox="1">
            <a:spLocks/>
          </p:cNvSpPr>
          <p:nvPr/>
        </p:nvSpPr>
        <p:spPr>
          <a:xfrm>
            <a:off x="481584" y="5728144"/>
            <a:ext cx="8180832"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persons </a:t>
            </a:r>
            <a:r>
              <a:rPr lang="en-US" sz="1800" dirty="0"/>
              <a:t>= {…};</a:t>
            </a:r>
          </a:p>
          <a:p>
            <a:r>
              <a:rPr lang="en-US" sz="1800" dirty="0"/>
              <a:t>var </a:t>
            </a:r>
            <a:r>
              <a:rPr lang="en-US" sz="1800" dirty="0" err="1"/>
              <a:t>groupedByFname</a:t>
            </a:r>
            <a:r>
              <a:rPr lang="en-US" sz="1800" dirty="0"/>
              <a:t> = group(</a:t>
            </a:r>
            <a:r>
              <a:rPr lang="en-US" sz="1800" dirty="0" err="1"/>
              <a:t>persons,"firstname</a:t>
            </a:r>
            <a:r>
              <a:rPr lang="en-US" sz="1800" dirty="0" smtClean="0"/>
              <a:t>");</a:t>
            </a:r>
            <a:endParaRPr lang="en-US" sz="1800" dirty="0"/>
          </a:p>
          <a:p>
            <a:r>
              <a:rPr lang="en-US" sz="1800" dirty="0"/>
              <a:t>var </a:t>
            </a:r>
            <a:r>
              <a:rPr lang="en-US" sz="1800" dirty="0" err="1" smtClean="0"/>
              <a:t>groupedByAge</a:t>
            </a:r>
            <a:r>
              <a:rPr lang="en-US" sz="1800" dirty="0" smtClean="0"/>
              <a:t>= </a:t>
            </a:r>
            <a:r>
              <a:rPr lang="en-US" sz="1800" dirty="0"/>
              <a:t>group(</a:t>
            </a:r>
            <a:r>
              <a:rPr lang="en-US" sz="1800" dirty="0" err="1"/>
              <a:t>persons</a:t>
            </a:r>
            <a:r>
              <a:rPr lang="en-US" sz="1800" dirty="0" err="1" smtClean="0"/>
              <a:t>,"age</a:t>
            </a:r>
            <a:r>
              <a:rPr lang="en-US" sz="1800" dirty="0" smtClean="0"/>
              <a:t>");</a:t>
            </a:r>
            <a:endParaRPr lang="en-US" sz="1800" dirty="0"/>
          </a:p>
        </p:txBody>
      </p:sp>
    </p:spTree>
    <p:extLst>
      <p:ext uri="{BB962C8B-B14F-4D97-AF65-F5344CB8AC3E}">
        <p14:creationId xmlns:p14="http://schemas.microsoft.com/office/powerpoint/2010/main" val="3838188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smtClean="0"/>
              <a:t>What are Objects?</a:t>
            </a:r>
            <a:endParaRPr lang="en-US"/>
          </a:p>
        </p:txBody>
      </p:sp>
      <p:sp>
        <p:nvSpPr>
          <p:cNvPr id="599043" name="Rectangle 3"/>
          <p:cNvSpPr>
            <a:spLocks noGrp="1" noChangeArrowheads="1"/>
          </p:cNvSpPr>
          <p:nvPr>
            <p:ph idx="1"/>
          </p:nvPr>
        </p:nvSpPr>
        <p:spPr/>
        <p:txBody>
          <a:bodyPr/>
          <a:lstStyle/>
          <a:p>
            <a:pPr>
              <a:lnSpc>
                <a:spcPct val="100000"/>
              </a:lnSpc>
            </a:pPr>
            <a:r>
              <a:rPr lang="en-US"/>
              <a:t>Software objects model real-world objects or abstract concepts</a:t>
            </a:r>
          </a:p>
          <a:p>
            <a:pPr lvl="1">
              <a:lnSpc>
                <a:spcPct val="100000"/>
              </a:lnSpc>
            </a:pPr>
            <a:r>
              <a:rPr lang="en-US"/>
              <a:t>Examples: </a:t>
            </a:r>
            <a:endParaRPr lang="en-US" smtClean="0"/>
          </a:p>
          <a:p>
            <a:pPr lvl="2">
              <a:lnSpc>
                <a:spcPct val="100000"/>
              </a:lnSpc>
            </a:pPr>
            <a:r>
              <a:rPr lang="en-US" smtClean="0"/>
              <a:t>bank, account, customer, dog</a:t>
            </a:r>
            <a:r>
              <a:rPr lang="en-US"/>
              <a:t>, bicycle, queue </a:t>
            </a:r>
          </a:p>
          <a:p>
            <a:pPr>
              <a:lnSpc>
                <a:spcPct val="100000"/>
              </a:lnSpc>
            </a:pPr>
            <a:r>
              <a:rPr lang="en-US"/>
              <a:t>Real-world objects have </a:t>
            </a:r>
            <a:r>
              <a:rPr lang="en-US">
                <a:solidFill>
                  <a:schemeClr val="accent5">
                    <a:lumMod val="20000"/>
                    <a:lumOff val="80000"/>
                  </a:schemeClr>
                </a:solidFill>
              </a:rPr>
              <a:t>states</a:t>
            </a:r>
            <a:r>
              <a:rPr lang="en-US"/>
              <a:t> and </a:t>
            </a:r>
            <a:r>
              <a:rPr lang="en-US">
                <a:solidFill>
                  <a:schemeClr val="accent5">
                    <a:lumMod val="20000"/>
                    <a:lumOff val="80000"/>
                  </a:schemeClr>
                </a:solidFill>
              </a:rPr>
              <a:t>behaviors</a:t>
            </a:r>
          </a:p>
          <a:p>
            <a:pPr lvl="1">
              <a:lnSpc>
                <a:spcPct val="100000"/>
              </a:lnSpc>
            </a:pPr>
            <a:r>
              <a:rPr lang="en-US" smtClean="0"/>
              <a:t>Account' </a:t>
            </a:r>
            <a:r>
              <a:rPr lang="en-US"/>
              <a:t>states: </a:t>
            </a:r>
            <a:endParaRPr lang="en-US" smtClean="0"/>
          </a:p>
          <a:p>
            <a:pPr lvl="2">
              <a:lnSpc>
                <a:spcPct val="100000"/>
              </a:lnSpc>
            </a:pPr>
            <a:r>
              <a:rPr lang="en-US" smtClean="0"/>
              <a:t>holder, balance, type</a:t>
            </a:r>
            <a:endParaRPr lang="en-US"/>
          </a:p>
          <a:p>
            <a:pPr lvl="1">
              <a:lnSpc>
                <a:spcPct val="100000"/>
              </a:lnSpc>
            </a:pPr>
            <a:r>
              <a:rPr lang="en-US" smtClean="0"/>
              <a:t>Account' </a:t>
            </a:r>
            <a:r>
              <a:rPr lang="en-US"/>
              <a:t>behaviors: </a:t>
            </a:r>
            <a:endParaRPr lang="en-US" smtClean="0"/>
          </a:p>
          <a:p>
            <a:pPr lvl="2">
              <a:lnSpc>
                <a:spcPct val="100000"/>
              </a:lnSpc>
            </a:pPr>
            <a:r>
              <a:rPr lang="en-US" smtClean="0"/>
              <a:t>withdraw, deposit, suspend</a:t>
            </a:r>
            <a:endParaRPr lang="en-US"/>
          </a:p>
        </p:txBody>
      </p:sp>
    </p:spTree>
    <p:extLst>
      <p:ext uri="{BB962C8B-B14F-4D97-AF65-F5344CB8AC3E}">
        <p14:creationId xmlns:p14="http://schemas.microsoft.com/office/powerpoint/2010/main" val="7666128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smtClean="0"/>
              <a:t>What are Objects? </a:t>
            </a:r>
            <a:r>
              <a:rPr lang="en-US"/>
              <a:t>(2</a:t>
            </a:r>
            <a:r>
              <a:rPr lang="en-US" smtClean="0"/>
              <a:t>)</a:t>
            </a:r>
            <a:endParaRPr lang="en-US"/>
          </a:p>
        </p:txBody>
      </p:sp>
      <p:sp>
        <p:nvSpPr>
          <p:cNvPr id="600067" name="Rectangle 3"/>
          <p:cNvSpPr>
            <a:spLocks noGrp="1" noChangeArrowheads="1"/>
          </p:cNvSpPr>
          <p:nvPr>
            <p:ph idx="1"/>
          </p:nvPr>
        </p:nvSpPr>
        <p:spPr/>
        <p:txBody>
          <a:bodyPr/>
          <a:lstStyle/>
          <a:p>
            <a:pPr>
              <a:lnSpc>
                <a:spcPct val="100000"/>
              </a:lnSpc>
            </a:pPr>
            <a:r>
              <a:rPr lang="en-US"/>
              <a:t>How do software objects implement real-world objects?</a:t>
            </a:r>
          </a:p>
          <a:p>
            <a:pPr lvl="1">
              <a:lnSpc>
                <a:spcPct val="100000"/>
              </a:lnSpc>
            </a:pPr>
            <a:r>
              <a:rPr lang="en-US"/>
              <a:t>Use variables/data to implement states</a:t>
            </a:r>
          </a:p>
          <a:p>
            <a:pPr lvl="1">
              <a:lnSpc>
                <a:spcPct val="100000"/>
              </a:lnSpc>
            </a:pPr>
            <a:r>
              <a:rPr lang="en-US"/>
              <a:t>Use methods/functions to implement behaviors</a:t>
            </a:r>
          </a:p>
          <a:p>
            <a:pPr>
              <a:lnSpc>
                <a:spcPct val="100000"/>
              </a:lnSpc>
            </a:pPr>
            <a:r>
              <a:rPr lang="en-US"/>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36940147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 Represent</a:t>
            </a:r>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480363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a:t>What is </a:t>
            </a:r>
            <a:r>
              <a:rPr lang="en-US" smtClean="0"/>
              <a:t>a Class</a:t>
            </a:r>
            <a:r>
              <a:rPr lang="en-US"/>
              <a:t>?</a:t>
            </a:r>
            <a:endParaRPr lang="bg-BG"/>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smtClean="0"/>
              <a:t>The formal definition of </a:t>
            </a:r>
            <a:r>
              <a:rPr lang="en-US" smtClean="0">
                <a:solidFill>
                  <a:schemeClr val="accent5">
                    <a:lumMod val="20000"/>
                    <a:lumOff val="80000"/>
                  </a:schemeClr>
                </a:solidFill>
              </a:rPr>
              <a:t>class</a:t>
            </a:r>
            <a:r>
              <a:rPr lang="en-US" smtClean="0"/>
              <a:t>:</a:t>
            </a:r>
          </a:p>
          <a:p>
            <a:pPr>
              <a:lnSpc>
                <a:spcPts val="4400"/>
              </a:lnSpc>
            </a:pPr>
            <a:endParaRPr lang="en-US" smtClean="0"/>
          </a:p>
          <a:p>
            <a:pPr>
              <a:lnSpc>
                <a:spcPts val="4400"/>
              </a:lnSpc>
            </a:pPr>
            <a:endParaRPr lang="en-US" smtClean="0"/>
          </a:p>
          <a:p>
            <a:pPr>
              <a:lnSpc>
                <a:spcPts val="4400"/>
              </a:lnSpc>
            </a:pPr>
            <a:endParaRPr lang="en-US" smtClean="0"/>
          </a:p>
          <a:p>
            <a:pPr>
              <a:lnSpc>
                <a:spcPts val="4400"/>
              </a:lnSpc>
            </a:pPr>
            <a:endParaRPr lang="en-US"/>
          </a:p>
          <a:p>
            <a:pPr algn="r">
              <a:lnSpc>
                <a:spcPct val="100000"/>
              </a:lnSpc>
              <a:spcBef>
                <a:spcPts val="1800"/>
              </a:spcBef>
              <a:buFontTx/>
              <a:buNone/>
            </a:pPr>
            <a:r>
              <a:rPr lang="en-US" sz="2800"/>
              <a:t>Definition by </a:t>
            </a:r>
            <a:r>
              <a:rPr lang="en-US" sz="2800" smtClean="0"/>
              <a:t>Google</a:t>
            </a:r>
            <a:endParaRPr lang="en-US" sz="340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smtClean="0">
                <a:solidFill>
                  <a:schemeClr val="accent5">
                    <a:lumMod val="20000"/>
                    <a:lumOff val="80000"/>
                  </a:schemeClr>
                </a:solidFill>
                <a:latin typeface="+mn-lt"/>
              </a:rPr>
              <a:t>Classes</a:t>
            </a:r>
            <a:r>
              <a:rPr lang="en-US" sz="320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a:solidFill>
                <a:schemeClr val="tx1">
                  <a:lumMod val="40000"/>
                  <a:lumOff val="60000"/>
                </a:schemeClr>
              </a:solidFill>
              <a:latin typeface="+mn-lt"/>
            </a:endParaRPr>
          </a:p>
        </p:txBody>
      </p:sp>
    </p:spTree>
    <p:extLst>
      <p:ext uri="{BB962C8B-B14F-4D97-AF65-F5344CB8AC3E}">
        <p14:creationId xmlns:p14="http://schemas.microsoft.com/office/powerpoint/2010/main" val="7760772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t>Classes</a:t>
            </a:r>
            <a:endParaRPr lang="bg-BG"/>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a:t>Classes provide the structure for objects</a:t>
            </a:r>
          </a:p>
          <a:p>
            <a:pPr lvl="1">
              <a:lnSpc>
                <a:spcPct val="100000"/>
              </a:lnSpc>
              <a:spcBef>
                <a:spcPts val="500"/>
              </a:spcBef>
            </a:pPr>
            <a:r>
              <a:rPr kumimoji="0" lang="en-US"/>
              <a:t>Define their </a:t>
            </a:r>
            <a:r>
              <a:rPr kumimoji="0" lang="en-US" smtClean="0"/>
              <a:t>prototype, act as template</a:t>
            </a:r>
            <a:endParaRPr kumimoji="0" lang="en-US"/>
          </a:p>
          <a:p>
            <a:pPr>
              <a:lnSpc>
                <a:spcPct val="100000"/>
              </a:lnSpc>
              <a:spcBef>
                <a:spcPts val="500"/>
              </a:spcBef>
            </a:pPr>
            <a:r>
              <a:rPr kumimoji="0" lang="en-US"/>
              <a:t>Classes define:</a:t>
            </a:r>
          </a:p>
          <a:p>
            <a:pPr lvl="1">
              <a:lnSpc>
                <a:spcPct val="100000"/>
              </a:lnSpc>
              <a:spcBef>
                <a:spcPts val="500"/>
              </a:spcBef>
            </a:pPr>
            <a:r>
              <a:rPr kumimoji="0" lang="en-US"/>
              <a:t>Set of </a:t>
            </a:r>
            <a:r>
              <a:rPr kumimoji="0" lang="en-US">
                <a:solidFill>
                  <a:schemeClr val="accent5">
                    <a:lumMod val="20000"/>
                    <a:lumOff val="80000"/>
                  </a:schemeClr>
                </a:solidFill>
              </a:rPr>
              <a:t>attributes</a:t>
            </a:r>
          </a:p>
          <a:p>
            <a:pPr lvl="2">
              <a:lnSpc>
                <a:spcPct val="100000"/>
              </a:lnSpc>
              <a:spcBef>
                <a:spcPts val="500"/>
              </a:spcBef>
            </a:pPr>
            <a:r>
              <a:rPr lang="en-US" smtClean="0"/>
              <a:t>Represented by variables and properties</a:t>
            </a:r>
            <a:endParaRPr kumimoji="0" lang="en-US" smtClean="0"/>
          </a:p>
          <a:p>
            <a:pPr lvl="2">
              <a:lnSpc>
                <a:spcPct val="100000"/>
              </a:lnSpc>
              <a:spcBef>
                <a:spcPts val="500"/>
              </a:spcBef>
            </a:pPr>
            <a:r>
              <a:rPr kumimoji="0" lang="en-US" smtClean="0"/>
              <a:t>Hold their </a:t>
            </a:r>
            <a:r>
              <a:rPr kumimoji="0" lang="en-US">
                <a:solidFill>
                  <a:schemeClr val="accent5">
                    <a:lumMod val="20000"/>
                    <a:lumOff val="80000"/>
                  </a:schemeClr>
                </a:solidFill>
              </a:rPr>
              <a:t>state</a:t>
            </a:r>
          </a:p>
          <a:p>
            <a:pPr lvl="1">
              <a:lnSpc>
                <a:spcPct val="100000"/>
              </a:lnSpc>
              <a:spcBef>
                <a:spcPts val="500"/>
              </a:spcBef>
            </a:pPr>
            <a:r>
              <a:rPr kumimoji="0" lang="en-US" smtClean="0"/>
              <a:t>Set of actions (</a:t>
            </a:r>
            <a:r>
              <a:rPr kumimoji="0" lang="en-US" smtClean="0">
                <a:solidFill>
                  <a:schemeClr val="accent5">
                    <a:lumMod val="20000"/>
                    <a:lumOff val="80000"/>
                  </a:schemeClr>
                </a:solidFill>
              </a:rPr>
              <a:t>behavior</a:t>
            </a:r>
            <a:r>
              <a:rPr lang="en-US" smtClean="0"/>
              <a:t>)</a:t>
            </a:r>
            <a:endParaRPr kumimoji="0" lang="en-US">
              <a:solidFill>
                <a:schemeClr val="accent5">
                  <a:lumMod val="20000"/>
                  <a:lumOff val="80000"/>
                </a:schemeClr>
              </a:solidFill>
            </a:endParaRPr>
          </a:p>
          <a:p>
            <a:pPr lvl="2">
              <a:lnSpc>
                <a:spcPct val="100000"/>
              </a:lnSpc>
              <a:spcBef>
                <a:spcPts val="500"/>
              </a:spcBef>
            </a:pPr>
            <a:r>
              <a:rPr kumimoji="0" lang="en-US"/>
              <a:t>Represented by methods</a:t>
            </a:r>
          </a:p>
          <a:p>
            <a:pPr>
              <a:lnSpc>
                <a:spcPct val="100000"/>
              </a:lnSpc>
              <a:spcBef>
                <a:spcPts val="500"/>
              </a:spcBef>
            </a:pPr>
            <a:r>
              <a:rPr kumimoji="0" lang="en-US"/>
              <a:t>A class defines the methods and types of data associated with an object</a:t>
            </a:r>
          </a:p>
        </p:txBody>
      </p:sp>
    </p:spTree>
    <p:extLst>
      <p:ext uri="{BB962C8B-B14F-4D97-AF65-F5344CB8AC3E}">
        <p14:creationId xmlns:p14="http://schemas.microsoft.com/office/powerpoint/2010/main" val="12343992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864899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565</TotalTime>
  <Words>1617</Words>
  <Application>Microsoft Office PowerPoint</Application>
  <PresentationFormat>On-screen Show (4:3)</PresentationFormat>
  <Paragraphs>301</Paragraphs>
  <Slides>39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Cambria</vt:lpstr>
      <vt:lpstr>Consolas</vt:lpstr>
      <vt:lpstr>Corbel</vt:lpstr>
      <vt:lpstr>Monotype Sorts</vt:lpstr>
      <vt:lpstr>Wingdings 2</vt:lpstr>
      <vt:lpstr>Telerik Academy</vt:lpstr>
      <vt:lpstr>Using Objects</vt:lpstr>
      <vt:lpstr>Table of Contents</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JavaScript Objects Overview</vt:lpstr>
      <vt:lpstr>Objects Overview</vt:lpstr>
      <vt:lpstr>Object Properties</vt:lpstr>
      <vt:lpstr>Objects and Properties</vt:lpstr>
      <vt:lpstr>Reference and Primitive Types</vt:lpstr>
      <vt:lpstr>Reference and  Primitive Types</vt:lpstr>
      <vt:lpstr>Reference and  Primitive Types (2)</vt:lpstr>
      <vt:lpstr>Primitive and  Reference Types</vt:lpstr>
      <vt:lpstr>Primitive Types</vt:lpstr>
      <vt:lpstr>Primitive Types – Example</vt:lpstr>
      <vt:lpstr>Primitive Types</vt:lpstr>
      <vt:lpstr>Reference Type</vt:lpstr>
      <vt:lpstr>Reference Types</vt:lpstr>
      <vt:lpstr>JSON Objects</vt:lpstr>
      <vt:lpstr>JSON Objects</vt:lpstr>
      <vt:lpstr>JSON Object</vt:lpstr>
      <vt:lpstr>Building JSON Object</vt:lpstr>
      <vt:lpstr>JSON Building Function</vt:lpstr>
      <vt:lpstr>JSON Building Function</vt:lpstr>
      <vt:lpstr>JavaScript Object Properties</vt:lpstr>
      <vt:lpstr>JS Object Properties</vt:lpstr>
      <vt:lpstr>JavaScript Object Properties</vt:lpstr>
      <vt:lpstr>Associative Arrays</vt:lpstr>
      <vt:lpstr>Associative Arrays</vt:lpstr>
      <vt:lpstr>Using Objects</vt:lpstr>
      <vt:lpstr>Homework</vt:lpstr>
      <vt:lpstr>Homework (2)</vt:lpstr>
      <vt:lpstr>Homework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Objects</dc:title>
  <dc:creator>Doncho Minkov</dc:creator>
  <cp:lastModifiedBy>Doncho Minkov</cp:lastModifiedBy>
  <cp:revision>662</cp:revision>
  <dcterms:created xsi:type="dcterms:W3CDTF">2013-03-08T15:31:43Z</dcterms:created>
  <dcterms:modified xsi:type="dcterms:W3CDTF">2013-03-14T16:38:34Z</dcterms:modified>
</cp:coreProperties>
</file>