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5"/>
  </p:notesMasterIdLst>
  <p:handoutMasterIdLst>
    <p:handoutMasterId r:id="rId46"/>
  </p:handoutMasterIdLst>
  <p:sldIdLst>
    <p:sldId id="711" r:id="rId2"/>
    <p:sldId id="738" r:id="rId3"/>
    <p:sldId id="712" r:id="rId4"/>
    <p:sldId id="736" r:id="rId5"/>
    <p:sldId id="714" r:id="rId6"/>
    <p:sldId id="737" r:id="rId7"/>
    <p:sldId id="723" r:id="rId8"/>
    <p:sldId id="739" r:id="rId9"/>
    <p:sldId id="740" r:id="rId10"/>
    <p:sldId id="750" r:id="rId11"/>
    <p:sldId id="743" r:id="rId12"/>
    <p:sldId id="744" r:id="rId13"/>
    <p:sldId id="745" r:id="rId14"/>
    <p:sldId id="746" r:id="rId15"/>
    <p:sldId id="747" r:id="rId16"/>
    <p:sldId id="748" r:id="rId17"/>
    <p:sldId id="749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41" r:id="rId27"/>
    <p:sldId id="717" r:id="rId28"/>
    <p:sldId id="759" r:id="rId29"/>
    <p:sldId id="718" r:id="rId30"/>
    <p:sldId id="719" r:id="rId31"/>
    <p:sldId id="720" r:id="rId32"/>
    <p:sldId id="721" r:id="rId33"/>
    <p:sldId id="760" r:id="rId34"/>
    <p:sldId id="722" r:id="rId35"/>
    <p:sldId id="726" r:id="rId36"/>
    <p:sldId id="728" r:id="rId37"/>
    <p:sldId id="729" r:id="rId38"/>
    <p:sldId id="730" r:id="rId39"/>
    <p:sldId id="731" r:id="rId40"/>
    <p:sldId id="732" r:id="rId41"/>
    <p:sldId id="460" r:id="rId42"/>
    <p:sldId id="710" r:id="rId43"/>
    <p:sldId id="33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0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8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2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24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2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#tab-t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iki3.cosc.canterbury.ac.nz/index.php/Intelligent_children_patter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Refactoring-Homework.zi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Refactoring: Improving the Quality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and How to Refactor? Refactoring Patterns</a:t>
            </a:r>
            <a:endParaRPr lang="en-US" dirty="0"/>
          </a:p>
        </p:txBody>
      </p:sp>
      <p:pic>
        <p:nvPicPr>
          <p:cNvPr id="1026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15982" r="6267" b="9018"/>
          <a:stretch/>
        </p:blipFill>
        <p:spPr bwMode="auto">
          <a:xfrm>
            <a:off x="5486400" y="4623030"/>
            <a:ext cx="3076822" cy="1758183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6768">
            <a:off x="4513926" y="4427891"/>
            <a:ext cx="1390153" cy="15165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</a:t>
            </a:r>
            <a:r>
              <a:rPr lang="en-US" dirty="0"/>
              <a:t>structures in the code that </a:t>
            </a:r>
            <a:r>
              <a:rPr lang="en-US" dirty="0" smtClean="0"/>
              <a:t>suggest the possibility of refactoring</a:t>
            </a:r>
          </a:p>
          <a:p>
            <a:r>
              <a:rPr lang="en-US" dirty="0" smtClean="0"/>
              <a:t>Types of code smells</a:t>
            </a:r>
          </a:p>
          <a:p>
            <a:pPr lvl="2"/>
            <a:r>
              <a:rPr lang="en-US" dirty="0" smtClean="0"/>
              <a:t>The bloaters</a:t>
            </a:r>
          </a:p>
          <a:p>
            <a:pPr lvl="2"/>
            <a:r>
              <a:rPr lang="en-US" dirty="0" smtClean="0"/>
              <a:t>The obfuscators</a:t>
            </a:r>
          </a:p>
          <a:p>
            <a:pPr lvl="2"/>
            <a:r>
              <a:rPr lang="en-US" dirty="0" smtClean="0"/>
              <a:t>Object-oriented abusers</a:t>
            </a:r>
          </a:p>
          <a:p>
            <a:pPr lvl="2"/>
            <a:r>
              <a:rPr lang="en-US" dirty="0" smtClean="0"/>
              <a:t>Change preventers</a:t>
            </a:r>
          </a:p>
          <a:p>
            <a:pPr lvl="2"/>
            <a:r>
              <a:rPr lang="en-US" dirty="0" err="1" smtClean="0"/>
              <a:t>Dispensables</a:t>
            </a:r>
            <a:endParaRPr lang="en-US" dirty="0" smtClean="0"/>
          </a:p>
          <a:p>
            <a:pPr lvl="2"/>
            <a:r>
              <a:rPr lang="en-US" dirty="0" smtClean="0"/>
              <a:t>The couplers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77" y="3581400"/>
            <a:ext cx="1822838" cy="274796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0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Smells: The Bloaters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Long method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Small methods are always better (easy naming, understanding, less duplicate code)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Large class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Too many instance variables or methods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Violating Single Responsibility principle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Primitive obsession (Overused </a:t>
            </a:r>
            <a:r>
              <a:rPr lang="en-US" dirty="0" smtClean="0"/>
              <a:t>primitives)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Over-use of primitives, instead of better abstraction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 of them can be extracted in separate class and encapsulate their validation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09800"/>
            <a:ext cx="1202400" cy="8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Bloaters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Long parameter </a:t>
            </a:r>
            <a:r>
              <a:rPr lang="en-US" dirty="0" smtClean="0"/>
              <a:t>list (in/out/ref parameters)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indicate procedural rather than OO style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be the method is doing too much things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Data clumps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 set of data items that are always used together, but are not organized </a:t>
            </a:r>
            <a:r>
              <a:rPr lang="en-US" dirty="0" smtClean="0"/>
              <a:t>together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</a:t>
            </a:r>
            <a:r>
              <a:rPr lang="en-US" dirty="0" smtClean="0"/>
              <a:t>credit card fields in order class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Combinatorial explosion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Ex. </a:t>
            </a:r>
            <a:r>
              <a:rPr lang="en-US" dirty="0" err="1" smtClean="0"/>
              <a:t>ListCars</a:t>
            </a:r>
            <a:r>
              <a:rPr lang="en-US" dirty="0" smtClean="0"/>
              <a:t>, </a:t>
            </a:r>
            <a:r>
              <a:rPr lang="en-US" dirty="0" err="1" smtClean="0"/>
              <a:t>ListByRegion</a:t>
            </a:r>
            <a:r>
              <a:rPr lang="en-US" dirty="0" smtClean="0"/>
              <a:t>, </a:t>
            </a:r>
            <a:r>
              <a:rPr lang="en-US" dirty="0" err="1" smtClean="0"/>
              <a:t>ListByManufacturer</a:t>
            </a:r>
            <a:r>
              <a:rPr lang="en-US" dirty="0" smtClean="0"/>
              <a:t>, </a:t>
            </a:r>
            <a:r>
              <a:rPr lang="en-US" dirty="0" err="1" smtClean="0"/>
              <a:t>ListByManufacturerAndRegion</a:t>
            </a:r>
            <a:r>
              <a:rPr lang="en-US" dirty="0" smtClean="0"/>
              <a:t>, etc.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 may be Interpreter (LINQ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028" y="2931572"/>
            <a:ext cx="1202400" cy="8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0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Bloaters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Oddball 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 different way of solving a common problem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using consistency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Substitute algorithm or use adapter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Class doesn't do much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Merge with another class or remove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Required setup/teardown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Requires several lines of code before its use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Use parameter object, factory method, </a:t>
            </a:r>
            <a:r>
              <a:rPr lang="en-US" dirty="0" err="1" smtClean="0"/>
              <a:t>IDisposable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897" y="873659"/>
            <a:ext cx="914400" cy="61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838200"/>
          </a:xfrm>
        </p:spPr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Regions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intend of the code is unclear and needs commenting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code is too long to understand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partial class, a new class, organize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Should be used to tell </a:t>
            </a:r>
            <a:r>
              <a:rPr lang="en-US" u="sng" dirty="0" smtClean="0"/>
              <a:t>WHY</a:t>
            </a:r>
            <a:r>
              <a:rPr lang="en-US" dirty="0" smtClean="0"/>
              <a:t>, not WHAT or HOW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Good comments: provide additional information, link to issues, explain reasons, give context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Funny comments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0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467600" cy="838200"/>
          </a:xfrm>
        </p:spPr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Poor/improper names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Should be proper, descriptive and consistent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Vertical separation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should define </a:t>
            </a:r>
            <a:r>
              <a:rPr lang="en-US" dirty="0" smtClean="0"/>
              <a:t>variables just before first use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Avoid scrolling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Inconsistency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Follow the </a:t>
            </a:r>
            <a:r>
              <a:rPr lang="en-US" dirty="0" smtClean="0"/>
              <a:t>POLA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Inconsistency </a:t>
            </a:r>
            <a:r>
              <a:rPr lang="en-US" dirty="0" smtClean="0"/>
              <a:t>is </a:t>
            </a:r>
            <a:r>
              <a:rPr lang="en-US" dirty="0" smtClean="0"/>
              <a:t>confusing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distracting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Obscured </a:t>
            </a:r>
            <a:r>
              <a:rPr lang="en-US" dirty="0" smtClean="0"/>
              <a:t>intent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Code should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smtClean="0"/>
              <a:t>expressive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2987465"/>
            <a:ext cx="2714625" cy="35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9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OO Abusers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0106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</a:t>
            </a:r>
            <a:r>
              <a:rPr lang="en-US" dirty="0" smtClean="0"/>
              <a:t>witch statement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Can be replaced with polymorphism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Temporary field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passing data between methods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 depends on subclass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The classes cannot be separated (circular dependency)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broke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Inappropriate static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Strong coupling between static and callers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Static things cannot be replaced or reused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4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 smtClean="0"/>
              <a:t>Code Smells: Change Preventers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Divergent change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 class is commonly changed in different ways for different reasons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Violates SRP (single responsibility principle)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Solution: extract class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Shotgun surgery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One change requires changes in many classes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Hard to find them, easy to miss some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Solution: move method, move fields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Ideally there should be one-to-one relationship between changes and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9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/>
              <a:t>Code Smells: Change Preventers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Parallel inheritance hierarchies</a:t>
            </a:r>
          </a:p>
          <a:p>
            <a:pPr lvl="1"/>
            <a:r>
              <a:rPr lang="en-US" dirty="0" smtClean="0"/>
              <a:t>New vehicle = new operator</a:t>
            </a:r>
          </a:p>
          <a:p>
            <a:pPr lvl="1"/>
            <a:r>
              <a:rPr lang="en-US" dirty="0" smtClean="0"/>
              <a:t>Frequently share same prefix</a:t>
            </a:r>
          </a:p>
          <a:p>
            <a:pPr lvl="1"/>
            <a:r>
              <a:rPr lang="en-US" dirty="0" smtClean="0"/>
              <a:t>Hard to be completely avoided. We can merge the classes or use the </a:t>
            </a:r>
            <a:r>
              <a:rPr lang="en-US" dirty="0" smtClean="0">
                <a:hlinkClick r:id="rId2"/>
              </a:rPr>
              <a:t>Intelligent children pattern</a:t>
            </a:r>
            <a:endParaRPr lang="en-US" dirty="0" smtClean="0"/>
          </a:p>
          <a:p>
            <a:r>
              <a:rPr lang="en-US" dirty="0" smtClean="0"/>
              <a:t>Inconsistent abstraction level</a:t>
            </a:r>
          </a:p>
          <a:p>
            <a:pPr lvl="1"/>
            <a:r>
              <a:rPr lang="en-US" dirty="0" smtClean="0"/>
              <a:t>E.g. code in a method should be one level of abstraction below the method's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 descr="http://wiki3.cosc.canterbury.ac.nz/images/b/b4/Deferred_state_variable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3034079" cy="1263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6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err="1" smtClean="0"/>
              <a:t>Cyclomatic</a:t>
            </a:r>
            <a:r>
              <a:rPr lang="en-US" dirty="0" smtClean="0"/>
              <a:t> complexity (number of unique paths that the code can be evaluated)</a:t>
            </a:r>
            <a:endParaRPr lang="en-US" dirty="0"/>
          </a:p>
          <a:p>
            <a:pPr lvl="1"/>
            <a:r>
              <a:rPr lang="en-US" dirty="0" smtClean="0"/>
              <a:t>Symptoms: deep nesting (arrow code) &amp; bug ifs</a:t>
            </a:r>
          </a:p>
          <a:p>
            <a:pPr lvl="1"/>
            <a:r>
              <a:rPr lang="en-US" dirty="0" smtClean="0"/>
              <a:t>Solutions: extract method, strategy pattern, state pattern,</a:t>
            </a:r>
            <a:r>
              <a:rPr lang="en-US" dirty="0"/>
              <a:t> decorator</a:t>
            </a:r>
            <a:endParaRPr lang="en-US" dirty="0" smtClean="0"/>
          </a:p>
          <a:p>
            <a:r>
              <a:rPr lang="en-US" dirty="0" smtClean="0"/>
              <a:t>Poorly written tests</a:t>
            </a:r>
          </a:p>
          <a:p>
            <a:pPr lvl="1"/>
            <a:r>
              <a:rPr lang="en-US" dirty="0" smtClean="0"/>
              <a:t>Badly written tests can prevent change</a:t>
            </a:r>
          </a:p>
          <a:p>
            <a:pPr lvl="1"/>
            <a:r>
              <a:rPr lang="en-US" dirty="0" smtClean="0"/>
              <a:t>Tight coupling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/>
              <a:t>Code Smells: Change Preventers</a:t>
            </a:r>
          </a:p>
        </p:txBody>
      </p:sp>
    </p:spTree>
    <p:extLst>
      <p:ext uri="{BB962C8B-B14F-4D97-AF65-F5344CB8AC3E}">
        <p14:creationId xmlns:p14="http://schemas.microsoft.com/office/powerpoint/2010/main" val="22114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</a:p>
          <a:p>
            <a:r>
              <a:rPr lang="en-US" dirty="0" smtClean="0"/>
              <a:t>Refactoring principles</a:t>
            </a:r>
          </a:p>
          <a:p>
            <a:r>
              <a:rPr lang="en-US" dirty="0"/>
              <a:t>Refactoring </a:t>
            </a:r>
            <a:r>
              <a:rPr lang="en-US" dirty="0" smtClean="0"/>
              <a:t>process and tips</a:t>
            </a:r>
          </a:p>
          <a:p>
            <a:r>
              <a:rPr lang="en-US" dirty="0" smtClean="0"/>
              <a:t>Code smells</a:t>
            </a:r>
          </a:p>
          <a:p>
            <a:r>
              <a:rPr lang="en-US" dirty="0" smtClean="0"/>
              <a:t>Refactorings</a:t>
            </a:r>
          </a:p>
          <a:p>
            <a:pPr lvl="1"/>
            <a:r>
              <a:rPr lang="en-US" dirty="0" smtClean="0"/>
              <a:t>Data level, statement level, method level, class level, system level refactorings, etc.</a:t>
            </a:r>
          </a:p>
          <a:p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82700"/>
            <a:ext cx="2527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</a:t>
            </a:r>
            <a:r>
              <a:rPr lang="en-US" dirty="0" err="1" smtClean="0"/>
              <a:t>Dispensables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Lazy class</a:t>
            </a:r>
          </a:p>
          <a:p>
            <a:pPr lvl="1"/>
            <a:r>
              <a:rPr lang="en-US" dirty="0" smtClean="0"/>
              <a:t>Classes that don't do enough to justify their existence should be removed</a:t>
            </a:r>
          </a:p>
          <a:p>
            <a:pPr lvl="1"/>
            <a:r>
              <a:rPr lang="en-US" dirty="0"/>
              <a:t>Every class costs something to be understand and maintained</a:t>
            </a:r>
          </a:p>
          <a:p>
            <a:r>
              <a:rPr lang="en-US" dirty="0" smtClean="0"/>
              <a:t>Data class</a:t>
            </a:r>
          </a:p>
          <a:p>
            <a:pPr lvl="1"/>
            <a:r>
              <a:rPr lang="en-US" dirty="0" smtClean="0"/>
              <a:t>Some classes with only fields and properties</a:t>
            </a:r>
          </a:p>
          <a:p>
            <a:pPr lvl="1"/>
            <a:r>
              <a:rPr lang="en-US" dirty="0" smtClean="0"/>
              <a:t>Missing validation? Class logic split into other classes?</a:t>
            </a:r>
          </a:p>
          <a:p>
            <a:pPr lvl="1"/>
            <a:r>
              <a:rPr lang="en-US" dirty="0" smtClean="0"/>
              <a:t>Solution: move related logic into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7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</a:t>
            </a:r>
            <a:r>
              <a:rPr lang="en-US" dirty="0" err="1" smtClean="0"/>
              <a:t>Dispensables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Duplicated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Violates the DRY principle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Result of copy-pasted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extract method, extract class, pull-up method, template method pattern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Dead code (code </a:t>
            </a:r>
            <a:r>
              <a:rPr lang="en-US" dirty="0"/>
              <a:t>that is never </a:t>
            </a:r>
            <a:r>
              <a:rPr lang="en-US" dirty="0" smtClean="0"/>
              <a:t>used)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Usually detected by static analysis tools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Speculative generality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"Some day we might need…"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YAGNI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Feature envy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that seems more interested in a class other than the one it actually is in</a:t>
            </a:r>
          </a:p>
          <a:p>
            <a:pPr lvl="1"/>
            <a:r>
              <a:rPr lang="en-US" dirty="0" smtClean="0"/>
              <a:t>Keep together things that change together</a:t>
            </a:r>
          </a:p>
          <a:p>
            <a:r>
              <a:rPr lang="en-US" dirty="0" smtClean="0"/>
              <a:t>Inappropriate intimacy</a:t>
            </a:r>
          </a:p>
          <a:p>
            <a:pPr lvl="1"/>
            <a:r>
              <a:rPr lang="en-US" dirty="0" smtClean="0"/>
              <a:t>Classes that know too much about one another</a:t>
            </a:r>
          </a:p>
          <a:p>
            <a:pPr lvl="1"/>
            <a:r>
              <a:rPr lang="en-US" dirty="0" smtClean="0"/>
              <a:t>Smells: inheritance, bidirectional relationships</a:t>
            </a:r>
          </a:p>
          <a:p>
            <a:pPr lvl="1"/>
            <a:r>
              <a:rPr lang="en-US" dirty="0" smtClean="0"/>
              <a:t>Solutions: move method/field, extract class, change bidirectional to unidirectional association, replace inheritance with delegation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The Law of Demeter (</a:t>
            </a:r>
            <a:r>
              <a:rPr lang="en-US" dirty="0" err="1" smtClean="0"/>
              <a:t>LoD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given object should assume as little as possible about the structure or properties of anything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Bad </a:t>
            </a:r>
            <a:r>
              <a:rPr lang="en-US" dirty="0"/>
              <a:t>e</a:t>
            </a:r>
            <a:r>
              <a:rPr lang="en-US" dirty="0" smtClean="0"/>
              <a:t>.g.: </a:t>
            </a:r>
            <a:r>
              <a:rPr lang="en-US" dirty="0" err="1" smtClean="0"/>
              <a:t>customer.Wallet.RemoveMoney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Indecent exposure</a:t>
            </a:r>
          </a:p>
          <a:p>
            <a:pPr lvl="1"/>
            <a:r>
              <a:rPr lang="en-US" dirty="0" smtClean="0"/>
              <a:t>Some classes or members are public but shouldn't be</a:t>
            </a:r>
          </a:p>
          <a:p>
            <a:pPr lvl="1"/>
            <a:r>
              <a:rPr lang="en-US" dirty="0" smtClean="0"/>
              <a:t>Violates encapsulation</a:t>
            </a:r>
          </a:p>
          <a:p>
            <a:pPr lvl="1"/>
            <a:r>
              <a:rPr lang="en-US" dirty="0" smtClean="0"/>
              <a:t>Can lead to inappropriate intimacy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3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Message chains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Somemthing.another.someother.other.another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Tight coupling between client and</a:t>
            </a:r>
            <a:br>
              <a:rPr lang="en-US" dirty="0" smtClean="0"/>
            </a:br>
            <a:r>
              <a:rPr lang="en-US" dirty="0" smtClean="0"/>
              <a:t>the structure of the navigation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Middle man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delegation goes too far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we can remove it or inline 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Tramp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Pass data only because something else need 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Remove middle man, extract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graphics/07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43" y="2133600"/>
            <a:ext cx="2194357" cy="118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429000"/>
            <a:ext cx="1676951" cy="11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Couplers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Artificial coupling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Things that don't depend upon each other should not be artificially coupled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Hidden temporal coupling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Operations consecutively should not be guessed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pizza class should not know the steps of making pizza -&gt; template method pattern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Hidden dependencies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Classes should declare their dependencies in their constructor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"new" is glue / Dependency inversion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Refactorings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8" name="Picture 4" descr="http://1.bp.blogspot.com/-T-M0YiWD3WU/TuX1LapwtJI/AAAAAAAAAIE/HsWduTnU1_4/s1600/refactoring_iro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09800"/>
            <a:ext cx="51435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2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100" dirty="0" smtClean="0"/>
              <a:t>Replace a magic number with a named constant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Rename a variable with more informative </a:t>
            </a:r>
            <a:r>
              <a:rPr lang="en-US" sz="3100" dirty="0" smtClean="0"/>
              <a:t>name</a:t>
            </a:r>
            <a:endParaRPr lang="bg-BG" sz="31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Replace </a:t>
            </a:r>
            <a:r>
              <a:rPr lang="en-US" sz="3100" dirty="0" smtClean="0"/>
              <a:t>an expression with a </a:t>
            </a:r>
            <a:r>
              <a:rPr lang="en-US" sz="3100" dirty="0" smtClean="0"/>
              <a:t>method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To simplify it or avoid code duplication</a:t>
            </a:r>
            <a:endParaRPr lang="bg-BG" sz="29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Move an expression inline</a:t>
            </a:r>
            <a:endParaRPr lang="en-US" sz="31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Introduce an intermediate </a:t>
            </a:r>
            <a:r>
              <a:rPr lang="en-US" sz="3100" dirty="0" smtClean="0"/>
              <a:t>variable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Introduce explaining variable</a:t>
            </a:r>
            <a:endParaRPr lang="en-US" sz="29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Convert a multi-use variable to a multiple single-use </a:t>
            </a:r>
            <a:r>
              <a:rPr lang="en-US" sz="3100" dirty="0" smtClean="0"/>
              <a:t>variables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Create separate variable for each usage</a:t>
            </a:r>
            <a:endParaRPr lang="en-US" sz="29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00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8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 </a:t>
            </a:r>
            <a:r>
              <a:rPr lang="en-US" dirty="0" err="1"/>
              <a:t>Refactorings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a local variable for local purposes rather than a parameter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</a:t>
            </a:r>
            <a:r>
              <a:rPr lang="en-US" dirty="0"/>
              <a:t>a data primitive to a </a:t>
            </a:r>
            <a:r>
              <a:rPr lang="en-US" dirty="0" smtClean="0"/>
              <a:t>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Additional behavior / validation logic (money)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(constants) to </a:t>
            </a:r>
            <a:r>
              <a:rPr lang="en-US" dirty="0" err="1" smtClean="0"/>
              <a:t>enum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to a class with subclasses with different behavior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Change </a:t>
            </a:r>
            <a:r>
              <a:rPr lang="en-US" dirty="0"/>
              <a:t>an array to an </a:t>
            </a:r>
            <a:r>
              <a:rPr lang="en-US" dirty="0" smtClean="0"/>
              <a:t>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When you use an array with different types in it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038600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7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Decompose a boolean expression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Move a complex boolean expression into a well-named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function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Consolidate duplicated code in conditionals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Return as soon as you know the answer instead of assigning a return </a:t>
            </a:r>
            <a:r>
              <a:rPr lang="en-US" dirty="0" smtClean="0"/>
              <a:t>value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break or return instead of</a:t>
            </a:r>
            <a:br>
              <a:rPr lang="en-US" dirty="0" smtClean="0"/>
            </a:br>
            <a:r>
              <a:rPr lang="en-US" dirty="0" smtClean="0"/>
              <a:t>a loop control variable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Replace conditionals </a:t>
            </a:r>
            <a:r>
              <a:rPr lang="en-US" dirty="0" smtClean="0"/>
              <a:t>with polymorphism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null objects instead of testing for nulls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41229" y="3513826"/>
            <a:ext cx="1869371" cy="18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1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48250"/>
            <a:ext cx="8686800" cy="20556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is a step by step process that  turns the bad code into  good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"refactoring patterns" </a:t>
            </a:r>
            <a:r>
              <a:rPr lang="en-US" dirty="0" smtClean="0">
                <a:sym typeface="Wingdings" panose="05000000000000000000" pitchFamily="2" charset="2"/>
              </a:rPr>
              <a:t> well-known recipes for improving the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5736368" y="1143000"/>
            <a:ext cx="2694718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7100" y="1143000"/>
            <a:ext cx="4573586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Refactoring means "to improve 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the design and quality of existing source code without changing its external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behavior".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4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Extract </a:t>
            </a:r>
            <a:r>
              <a:rPr lang="en-US" dirty="0"/>
              <a:t>method / Inline </a:t>
            </a:r>
            <a:r>
              <a:rPr lang="en-US" dirty="0" smtClean="0"/>
              <a:t>method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Rename method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Convert a long routine to a class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/>
              <a:t>/ remove </a:t>
            </a:r>
            <a:r>
              <a:rPr lang="en-US" dirty="0" smtClean="0"/>
              <a:t>parameter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Combine similar methods by</a:t>
            </a:r>
            <a:br>
              <a:rPr lang="en-US" dirty="0"/>
            </a:br>
            <a:r>
              <a:rPr lang="en-US" dirty="0"/>
              <a:t>parameterizing </a:t>
            </a:r>
            <a:r>
              <a:rPr lang="en-US" dirty="0" smtClean="0"/>
              <a:t>them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Substitute a complex algorithm with simpler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Separate methods whose behavior depends on parameters passed </a:t>
            </a:r>
            <a:r>
              <a:rPr lang="en-US" dirty="0" smtClean="0"/>
              <a:t>in (create new ones)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Pass a whole object rather than specific fields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Encapsulate </a:t>
            </a:r>
            <a:r>
              <a:rPr lang="en-US" dirty="0" smtClean="0"/>
              <a:t>downcast / Return interface types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33" y="1066800"/>
            <a:ext cx="21335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867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Change structure to</a:t>
            </a:r>
            <a:br>
              <a:rPr lang="en-US" dirty="0" smtClean="0"/>
            </a:br>
            <a:r>
              <a:rPr lang="en-US" dirty="0" smtClean="0"/>
              <a:t>class and vice versa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Pull </a:t>
            </a:r>
            <a:r>
              <a:rPr lang="en-US" dirty="0" smtClean="0"/>
              <a:t>members up / push</a:t>
            </a:r>
            <a:br>
              <a:rPr lang="en-US" dirty="0" smtClean="0"/>
            </a:br>
            <a:r>
              <a:rPr lang="en-US" dirty="0" smtClean="0"/>
              <a:t>members down the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Extract specialized code into a subclass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Combine similar code into a </a:t>
            </a:r>
            <a:r>
              <a:rPr lang="en-US" dirty="0" smtClean="0"/>
              <a:t>superclass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Collapse hierarchy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Replace inheritance with delegation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delegation with inheritance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77" y="1143000"/>
            <a:ext cx="2857723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Interface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interface(s) / Keep </a:t>
            </a:r>
            <a:r>
              <a:rPr lang="en-US" dirty="0"/>
              <a:t>i</a:t>
            </a:r>
            <a:r>
              <a:rPr lang="en-US" dirty="0" smtClean="0"/>
              <a:t>nterface segregation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Move </a:t>
            </a:r>
            <a:r>
              <a:rPr lang="en-US" dirty="0" smtClean="0"/>
              <a:t>a method to another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class to two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Delete a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Hide a delegating </a:t>
            </a:r>
            <a:r>
              <a:rPr lang="en-US" dirty="0" smtClean="0"/>
              <a:t>class (A calls B and C when A should call B and B call C)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Remove the man in the middle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Introduce (use) an extension </a:t>
            </a:r>
            <a:r>
              <a:rPr lang="en-US" dirty="0" smtClean="0"/>
              <a:t>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</a:t>
            </a:r>
            <a:r>
              <a:rPr lang="en-US" dirty="0" smtClean="0"/>
              <a:t>hen you have no access to the original 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Alternatively use decorator pattern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 </a:t>
            </a:r>
            <a:r>
              <a:rPr lang="en-US" dirty="0" err="1" smtClean="0"/>
              <a:t>Refactorings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Encapsulate an exposed member </a:t>
            </a:r>
            <a:r>
              <a:rPr lang="en-US" dirty="0" smtClean="0"/>
              <a:t>variable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In C# always use properties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Define proper access to getters and setters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Remove setters to read-only data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Hide data and routines that are not intended to be used outside of the class / hierarchy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private -&gt; protected -&gt; internal -&gt; public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Use strategy to avoid big class hierarchies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mtClean="0"/>
              <a:t>Apply other </a:t>
            </a:r>
            <a:r>
              <a:rPr lang="en-US" dirty="0" smtClean="0"/>
              <a:t>design patterns to solve common class and class hierarchy problems (façade, adapter,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17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System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Move class (set of classes) to another </a:t>
            </a:r>
            <a:r>
              <a:rPr lang="en-US" dirty="0" smtClean="0"/>
              <a:t>namespace / assembly</a:t>
            </a:r>
            <a:endParaRPr lang="en-US" dirty="0" smtClean="0"/>
          </a:p>
          <a:p>
            <a:r>
              <a:rPr lang="en-US" dirty="0" smtClean="0"/>
              <a:t>Provide a factory method instead of a simple constructor / Use fluent API</a:t>
            </a:r>
          </a:p>
          <a:p>
            <a:r>
              <a:rPr lang="en-US" dirty="0" smtClean="0"/>
              <a:t>Replace error codes with exceptions</a:t>
            </a:r>
          </a:p>
          <a:p>
            <a:r>
              <a:rPr lang="en-US" dirty="0" smtClean="0"/>
              <a:t>Extract </a:t>
            </a:r>
            <a:r>
              <a:rPr lang="en-US" dirty="0" smtClean="0"/>
              <a:t>strings to resource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Use dependency injection</a:t>
            </a:r>
          </a:p>
          <a:p>
            <a:r>
              <a:rPr lang="en-US" dirty="0" smtClean="0"/>
              <a:t>Apply architecture patterns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54627"/>
            <a:ext cx="2430966" cy="219379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6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609600"/>
          </a:xfrm>
        </p:spPr>
        <p:txBody>
          <a:bodyPr/>
          <a:lstStyle/>
          <a:p>
            <a:r>
              <a:rPr lang="en-US" dirty="0" smtClean="0"/>
              <a:t>Well-Known Recipes for Improving the Code Quality</a:t>
            </a:r>
            <a:endParaRPr lang="en-US" dirty="0"/>
          </a:p>
        </p:txBody>
      </p:sp>
      <p:pic>
        <p:nvPicPr>
          <p:cNvPr id="13314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86150" y="3352800"/>
            <a:ext cx="2209800" cy="2911737"/>
          </a:xfrm>
          <a:prstGeom prst="rect">
            <a:avLst/>
          </a:prstGeom>
          <a:noFill/>
        </p:spPr>
      </p:pic>
      <p:pic>
        <p:nvPicPr>
          <p:cNvPr id="9218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02975"/>
            <a:ext cx="2225937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r="25343"/>
          <a:stretch/>
        </p:blipFill>
        <p:spPr bwMode="auto">
          <a:xfrm>
            <a:off x="6235727" y="4002975"/>
            <a:ext cx="2209800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When should we perform refactoring of the code?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sz="2800" dirty="0" smtClean="0"/>
              <a:t> indicate need of refactoring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tests guarantee that refactoring does not change the behavior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Rafactoring patterns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repeating code fragments </a:t>
            </a:r>
            <a:r>
              <a:rPr lang="en-US" sz="2800" dirty="0" smtClean="0">
                <a:sym typeface="Wingdings" pitchFamily="2" charset="2"/>
              </a:rPr>
              <a:t> e</a:t>
            </a:r>
            <a:r>
              <a:rPr lang="en-US" sz="2600" dirty="0" smtClean="0"/>
              <a:t>xtract repeating code in separate method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methods </a:t>
            </a:r>
            <a:r>
              <a:rPr lang="en-US" sz="2800" dirty="0" smtClean="0">
                <a:sym typeface="Wingdings" pitchFamily="2" charset="2"/>
              </a:rPr>
              <a:t> split them logically</a:t>
            </a:r>
            <a:endParaRPr lang="en-US" sz="2600" dirty="0" smtClean="0"/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loop body or deep nesting </a:t>
            </a:r>
            <a:r>
              <a:rPr lang="en-US" sz="2800" dirty="0" smtClean="0">
                <a:sym typeface="Wingdings" pitchFamily="2" charset="2"/>
              </a:rPr>
              <a:t> extract method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Patterns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 or method has weak cohesion </a:t>
            </a:r>
            <a:r>
              <a:rPr lang="en-US" sz="2800" dirty="0" smtClean="0">
                <a:sym typeface="Wingdings" pitchFamily="2" charset="2"/>
              </a:rPr>
              <a:t> split into several classes / methods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Single change carry out changes in several classes </a:t>
            </a:r>
            <a:r>
              <a:rPr lang="en-US" sz="2800" dirty="0" smtClean="0">
                <a:sym typeface="Wingdings" pitchFamily="2" charset="2"/>
              </a:rPr>
              <a:t> classes have </a:t>
            </a:r>
            <a:r>
              <a:rPr lang="en-US" sz="2800" dirty="0" smtClean="0"/>
              <a:t>tight coupling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consider redesign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Related data are always used together but are not part of a single class </a:t>
            </a:r>
            <a:r>
              <a:rPr lang="en-US" sz="2800" dirty="0" smtClean="0">
                <a:sym typeface="Wingdings" pitchFamily="2" charset="2"/>
              </a:rPr>
              <a:t> group them in a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has too many parameters  create a class to groups parameters together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calls more methods from another class than from its own class  move 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classes are tightly coupled </a:t>
            </a:r>
            <a:r>
              <a:rPr lang="en-US" sz="2800" dirty="0" smtClean="0">
                <a:sym typeface="Wingdings" pitchFamily="2" charset="2"/>
              </a:rPr>
              <a:t> merge them or redesign them to separate their responsibilities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Public non-constant fields  make them private and define accessing properties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Magic numbers in the code  consider extracting constants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Bad named class / method / variable  rename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boolean condition  split it to several expressions or method calls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expression  split it into few simple parts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set of constants is used as enumeration  convert it to enumeration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logic is too complex and is hard to understand  extract several more simple methods or even create a new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classes, methods, parameters, variables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Large data is passed by value without a good reason  pass it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dirty="0" smtClean="0"/>
              <a:t> 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Few classes share repeating functionality </a:t>
            </a:r>
            <a:r>
              <a:rPr lang="en-US" sz="2800" dirty="0" smtClean="0">
                <a:sym typeface="Wingdings" pitchFamily="2" charset="2"/>
              </a:rPr>
              <a:t> extract base class and reuse the common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Code is not well formatted  reformat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800" dirty="0" smtClean="0">
                <a:sym typeface="Wingdings" pitchFamily="2" charset="2"/>
              </a:rPr>
              <a:t> definitions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Non-descriptive error messages  improve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Absence of defensive programming  add it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22400"/>
            <a:ext cx="8686800" cy="5759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tabLst/>
            </a:pPr>
            <a:r>
              <a:rPr lang="en-US" sz="2800" dirty="0" smtClean="0"/>
              <a:t>Refactor the C# code from the Visual </a:t>
            </a:r>
            <a:r>
              <a:rPr lang="en-US" sz="2800" dirty="0"/>
              <a:t>Studio </a:t>
            </a:r>
            <a:r>
              <a:rPr lang="en-US" sz="2800" dirty="0" smtClean="0"/>
              <a:t>Project "</a:t>
            </a:r>
            <a:r>
              <a:rPr lang="en-US" sz="2800" dirty="0" smtClean="0">
                <a:hlinkClick r:id="rId2" action="ppaction://hlinkfile"/>
              </a:rPr>
              <a:t>Refactoring-Homework.zip</a:t>
            </a:r>
            <a:r>
              <a:rPr lang="en-US" sz="2800" dirty="0" smtClean="0"/>
              <a:t>" to improve its internal quality. You might follow the following steps: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some initial </a:t>
            </a:r>
            <a:r>
              <a:rPr lang="en-US" sz="2600" noProof="1" smtClean="0"/>
              <a:t>refactorings</a:t>
            </a:r>
            <a:r>
              <a:rPr lang="en-US" sz="2600" dirty="0" smtClean="0"/>
              <a:t> like: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Reformat the code.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Rename the ugly named variables.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the code testable.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Think how to test console-based input / output.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Write </a:t>
            </a:r>
            <a:r>
              <a:rPr lang="en-US" sz="2600" dirty="0" smtClean="0"/>
              <a:t>unit </a:t>
            </a:r>
            <a:r>
              <a:rPr lang="en-US" sz="2600" dirty="0" smtClean="0"/>
              <a:t>tests. Fix any bugs found in the mean time.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Refactor the code following the guidelines from this chapter. Do it step by step. Run the unit tests after each major change.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dirty="0" smtClean="0"/>
              <a:t> indicate need of refactoring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Refactor: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make </a:t>
            </a:r>
            <a:r>
              <a:rPr lang="en-US" dirty="0"/>
              <a:t>adding a new function </a:t>
            </a:r>
            <a:r>
              <a:rPr lang="en-US" dirty="0" smtClean="0"/>
              <a:t>easier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 part of the process of fixing bugs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reviewing someone else’s code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Have technical debt (or any problematic code)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doing test-driven development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If there are no unit tests, write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3591" y="1219200"/>
            <a:ext cx="131672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Main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Avoid duplication (DRY)</a:t>
            </a:r>
          </a:p>
          <a:p>
            <a:r>
              <a:rPr lang="en-US" dirty="0" smtClean="0"/>
              <a:t>Make it expressive (self-documenting, comments, etc.)</a:t>
            </a:r>
          </a:p>
          <a:p>
            <a:r>
              <a:rPr lang="en-US" dirty="0" smtClean="0"/>
              <a:t>Reduce overall code</a:t>
            </a:r>
          </a:p>
          <a:p>
            <a:r>
              <a:rPr lang="en-US" dirty="0" smtClean="0"/>
              <a:t>Separate concerns</a:t>
            </a:r>
          </a:p>
          <a:p>
            <a:r>
              <a:rPr lang="en-US" dirty="0" smtClean="0"/>
              <a:t>Appropriate level of abstraction</a:t>
            </a:r>
          </a:p>
          <a:p>
            <a:r>
              <a:rPr lang="en-US" dirty="0" smtClean="0"/>
              <a:t>Boy scout rule</a:t>
            </a:r>
          </a:p>
          <a:p>
            <a:pPr lvl="1"/>
            <a:r>
              <a:rPr lang="en-US" dirty="0" smtClean="0"/>
              <a:t>Leave your code better than you found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Save the code you start with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 or backup the current code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Make sure you have tests to assure the behavior after the code is refactored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 tests / characterization tests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Do refactorings one at a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Keep refactorings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Don’t underestimate small </a:t>
            </a:r>
            <a:r>
              <a:rPr lang="en-US" dirty="0" smtClean="0"/>
              <a:t>changes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the tests and they should pass / else revert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2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Keep refactorings </a:t>
            </a:r>
            <a:r>
              <a:rPr lang="en-US" dirty="0"/>
              <a:t>s</a:t>
            </a:r>
            <a:r>
              <a:rPr lang="en-US" dirty="0" smtClean="0"/>
              <a:t>mall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Make a checklist</a:t>
            </a:r>
          </a:p>
          <a:p>
            <a:r>
              <a:rPr lang="en-US" dirty="0" smtClean="0"/>
              <a:t>Make a "later"/TODO list</a:t>
            </a:r>
          </a:p>
          <a:p>
            <a:r>
              <a:rPr lang="en-US" dirty="0" smtClean="0"/>
              <a:t>Check-in/commit frequently</a:t>
            </a:r>
          </a:p>
          <a:p>
            <a:r>
              <a:rPr lang="en-US" dirty="0" smtClean="0"/>
              <a:t>Add tests cases</a:t>
            </a:r>
          </a:p>
          <a:p>
            <a:r>
              <a:rPr lang="en-US" dirty="0" smtClean="0"/>
              <a:t>Review the results</a:t>
            </a:r>
          </a:p>
          <a:p>
            <a:pPr lvl="1"/>
            <a:r>
              <a:rPr lang="en-US" dirty="0" smtClean="0"/>
              <a:t>Pair programming</a:t>
            </a:r>
          </a:p>
          <a:p>
            <a:r>
              <a:rPr lang="en-US" dirty="0" smtClean="0"/>
              <a:t>Use tools (Visual Studio + Add-ins)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2" descr="http://cdn.slidesharecdn.com/ss_thumbnails/code-smells-130917082754-phpapp01-thumbnail-4.jpg?cb=1379424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362200"/>
            <a:ext cx="495300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29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5371</TotalTime>
  <Words>2197</Words>
  <Application>Microsoft Office PowerPoint</Application>
  <PresentationFormat>On-screen Show (4:3)</PresentationFormat>
  <Paragraphs>388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Refactoring: Improving the Quality of Existing Code</vt:lpstr>
      <vt:lpstr>Table of Contents</vt:lpstr>
      <vt:lpstr>What is Refactoring?</vt:lpstr>
      <vt:lpstr>Code Refactoring</vt:lpstr>
      <vt:lpstr>When to Refactor?</vt:lpstr>
      <vt:lpstr>Refactoring Main Principles</vt:lpstr>
      <vt:lpstr>Refactoring Process</vt:lpstr>
      <vt:lpstr>Refactoring Tips</vt:lpstr>
      <vt:lpstr>Code Smells</vt:lpstr>
      <vt:lpstr>Code Smells</vt:lpstr>
      <vt:lpstr>Code Smells: The Bloaters</vt:lpstr>
      <vt:lpstr>Code Smells: The Bloaters (2)</vt:lpstr>
      <vt:lpstr>Code Smells: The Bloaters (3)</vt:lpstr>
      <vt:lpstr>Code Smells: The Obfuscators</vt:lpstr>
      <vt:lpstr>Code Smells: The Obfuscators (2)</vt:lpstr>
      <vt:lpstr>Code Smells: OO Abusers</vt:lpstr>
      <vt:lpstr>Code Smells: Change Preventers</vt:lpstr>
      <vt:lpstr>Code Smells: Change Preventers</vt:lpstr>
      <vt:lpstr>Code Smells: Change Preventers</vt:lpstr>
      <vt:lpstr>Code Smells: Dispensables</vt:lpstr>
      <vt:lpstr>Code Smells: Dispensables (2)</vt:lpstr>
      <vt:lpstr>Code Smells: The Couplers</vt:lpstr>
      <vt:lpstr>Code Smells: The Couplers (2)</vt:lpstr>
      <vt:lpstr>Code Smells: The Couplers (3)</vt:lpstr>
      <vt:lpstr>Code Smells: The Couplers (4)</vt:lpstr>
      <vt:lpstr>Refactorings</vt:lpstr>
      <vt:lpstr>Data Level Refactorings </vt:lpstr>
      <vt:lpstr>Data Level Refactorings (2)</vt:lpstr>
      <vt:lpstr>Statement Level Refactorings </vt:lpstr>
      <vt:lpstr>Method Level Refactorings</vt:lpstr>
      <vt:lpstr>Class Level Refactorings</vt:lpstr>
      <vt:lpstr>Class Interface Refactorings</vt:lpstr>
      <vt:lpstr>Class Interface Refactorings (2)</vt:lpstr>
      <vt:lpstr>System Level Refactorings</vt:lpstr>
      <vt:lpstr>Refactoring Patterns</vt:lpstr>
      <vt:lpstr>Rafactoring Patterns</vt:lpstr>
      <vt:lpstr>Refactoring Patterns (2)</vt:lpstr>
      <vt:lpstr>Rafactoring Patterns (3)</vt:lpstr>
      <vt:lpstr>Rafactoring Patterns (4)</vt:lpstr>
      <vt:lpstr>Rafactoring Patterns (5)</vt:lpstr>
      <vt:lpstr>Code Refactoring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Refactoring</dc:title>
  <dc:subject>Telerik Software Academy</dc:subject>
  <dc:creator>Svetlin Nakov;Nikolay Kostov</dc:creator>
  <cp:keywords>code, quality, code quality, C#, JS, programming</cp:keywords>
  <cp:lastModifiedBy>Nikolay Kostov</cp:lastModifiedBy>
  <cp:revision>1341</cp:revision>
  <dcterms:created xsi:type="dcterms:W3CDTF">2007-12-08T16:03:35Z</dcterms:created>
  <dcterms:modified xsi:type="dcterms:W3CDTF">2014-06-13T14:55:57Z</dcterms:modified>
  <cp:category>quality code, software engineering</cp:category>
</cp:coreProperties>
</file>